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0" r:id="rId4"/>
    <p:sldId id="268" r:id="rId5"/>
    <p:sldId id="269" r:id="rId6"/>
    <p:sldId id="261" r:id="rId7"/>
    <p:sldId id="274" r:id="rId8"/>
    <p:sldId id="270" r:id="rId9"/>
    <p:sldId id="271" r:id="rId10"/>
    <p:sldId id="272" r:id="rId11"/>
    <p:sldId id="347" r:id="rId12"/>
    <p:sldId id="273" r:id="rId13"/>
    <p:sldId id="262" r:id="rId14"/>
    <p:sldId id="265" r:id="rId15"/>
    <p:sldId id="263" r:id="rId16"/>
    <p:sldId id="266" r:id="rId17"/>
    <p:sldId id="267" r:id="rId18"/>
    <p:sldId id="264" r:id="rId19"/>
    <p:sldId id="276" r:id="rId20"/>
    <p:sldId id="280" r:id="rId21"/>
    <p:sldId id="281" r:id="rId22"/>
    <p:sldId id="282" r:id="rId23"/>
    <p:sldId id="284" r:id="rId24"/>
    <p:sldId id="287" r:id="rId25"/>
    <p:sldId id="289" r:id="rId26"/>
    <p:sldId id="292" r:id="rId27"/>
    <p:sldId id="286" r:id="rId28"/>
    <p:sldId id="290" r:id="rId29"/>
    <p:sldId id="275" r:id="rId30"/>
    <p:sldId id="277" r:id="rId31"/>
    <p:sldId id="278" r:id="rId32"/>
    <p:sldId id="283" r:id="rId33"/>
    <p:sldId id="279" r:id="rId34"/>
    <p:sldId id="25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7C8"/>
    <a:srgbClr val="71A934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29459-F19D-441C-8E70-C35B6D696D73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FC1ED-ECC3-432E-A448-8AD2920DA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7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27.09.2024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Спасибо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27.09.2024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27.09.2024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Благодарим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27.09.2024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27.09.2024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8%D1%82%D1%80_%D0%B1%D0%B0%D0%BA%D1%82%D0%B5%D1%80%D0%B8%D0%B9" TargetMode="External"/><Relationship Id="rId2" Type="http://schemas.openxmlformats.org/officeDocument/2006/relationships/hyperlink" Target="https://ru.wikipedia.org/wiki/%D0%90%D0%BD%D1%82%D0%B8%D1%82%D0%B5%D0%BB%D0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md-online.ru/patients/cat/detail.php?ELEMENT_ID=20517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0%D0%BD%D0%BA%D0%BE%D0%BC%D0%B8%D1%86%D0%B8%D0%BD" TargetMode="External"/><Relationship Id="rId2" Type="http://schemas.openxmlformats.org/officeDocument/2006/relationships/hyperlink" Target="https://ru.wikipedia.org/wiki/%D0%93%D0%BB%D0%B8%D1%86%D0%B8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B%D0%B5%D0%B3%D0%B8%D0%BE%D0%BD%D0%B5%D0%BB%D0%BB%D1%8B#cite_note-6" TargetMode="External"/><Relationship Id="rId5" Type="http://schemas.openxmlformats.org/officeDocument/2006/relationships/hyperlink" Target="https://ru.wikipedia.org/w/index.php?title=%D0%A6%D0%B8%D0%BA%D0%BB%D0%BE%D0%B3%D0%B5%D0%BA%D1%81%D0%B8%D0%BC%D0%B8%D0%B4&amp;action=edit&amp;redlink=1" TargetMode="External"/><Relationship Id="rId4" Type="http://schemas.openxmlformats.org/officeDocument/2006/relationships/hyperlink" Target="https://ru.wikipedia.org/wiki/%D0%9F%D0%BE%D0%BB%D0%B8%D0%BC%D0%B8%D0%BA%D1%81%D0%B8%D0%BD%D1%8B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et.garant.ru/#/document/400342149/entry/331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et.garant.ru/#/document/401644649/paragraph/35/doclist/3452/7/0/0/JTVCJTdCJTIybmVlZF9jb3JyZWN0aW9uJTIyJTNBZmFsc2UlMkMlMjJjb250ZXh0JTIyJTNBJTIyJTVDdTA0M2MlNUN1MDQzNSU1Q3UwNDQyJTVDdTA0M2UlNUN1MDQzNCU1Q3UwNDM4JTVDdTA0NDclNUN1MDQzNSU1Q3UwNDQxJTVDdTA0M2ElNUN1MDQzOCU1Q3UwNDM1JTIwJTVDdTA0NDAlNUN1MDQzNSU1Q3UwNDNhJTVDdTA0M2UlNUN1MDQzYyU1Q3UwNDM1JTVDdTA0M2QlNUN1MDQzNCU1Q3UwNDMwJTVDdTA0NDYlNUN1MDQzOCU1Q3UwNDM4JTIwJTVDdTA0MzQlNUN1MDQzOCU1Q3UwNDMwJTVDdTA0MzMlNUN1MDQzZCU1Q3UwNDNlJTVDdTA0NDElNUN1MDQ0MiU1Q3UwNDM4JTVDdTA0M2ElNUN1MDQzMCUyMCU1Q3UwNDNiJTVDdTA0MzUlNUN1MDQzMyU1Q3UwNDM4JTVDdTA0M2UlNUN1MDQzZCU1Q3UwNDM1JTVDdTA0M2IlNUN1MDQzYiU1Q3UwNDM1JTVDdTA0MzclNUN1MDQzMCUyMiU3RCU1RA==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Firmicutes" TargetMode="External"/><Relationship Id="rId2" Type="http://schemas.openxmlformats.org/officeDocument/2006/relationships/hyperlink" Target="https://ru.wikipedia.org/wiki/Bacteri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/index.php?title=Listeriaceae&amp;action=edit&amp;redlink=1" TargetMode="External"/><Relationship Id="rId4" Type="http://schemas.openxmlformats.org/officeDocument/2006/relationships/hyperlink" Target="https://ru.wikipedia.org/w/index.php?title=Bacillales&amp;action=edit&amp;redlink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Legionellales&amp;action=edit&amp;redlink=1" TargetMode="External"/><Relationship Id="rId2" Type="http://schemas.openxmlformats.org/officeDocument/2006/relationships/hyperlink" Target="https://ru.wikipedia.org/wiki/Gammaproteobacter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/index.php?title=Legionellaceae&amp;action=edit&amp;redlink=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C%D0%B5%D1%80%D0%B8%D0%BA%D0%B0%D0%BD%D1%81%D0%BA%D0%B8%D0%B9_%D0%BB%D0%B5%D0%B3%D0%B8%D0%BE%D0%BD" TargetMode="External"/><Relationship Id="rId2" Type="http://schemas.openxmlformats.org/officeDocument/2006/relationships/hyperlink" Target="https://ru.wikipedia.org/wiki/%D0%9B%D0%B5%D0%B3%D0%B8%D0%BE%D0%BD%D0%B5%D0%BB%D0%BB%D1%91%D0%B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B%D0%B5%D0%B3%D0%B8%D0%BE%D0%BD%D0%B5%D0%BB%D0%BB%D1%8B#cite_note-5" TargetMode="External"/><Relationship Id="rId4" Type="http://schemas.openxmlformats.org/officeDocument/2006/relationships/hyperlink" Target="https://ru.wikipedia.org/wiki/%D0%94%D0%B5%D0%BA%D0%BB%D0%B0%D1%80%D0%B0%D1%86%D0%B8%D1%8F_%D0%BD%D0%B5%D0%B7%D0%B0%D0%B2%D0%B8%D1%81%D0%B8%D0%BC%D0%BE%D1%81%D1%82%D0%B8_%D0%A1%D0%A8%D0%90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et.garant.ru/#/document/400342149/paragraph/4418/doclist/10613/2/0/0/JTVCJTdCJTIybmVlZF9jb3JyZWN0aW9uJTIyJTNBdHJ1ZSUyQyUyMmNvbnRleHQlMjIlM0ElMjIlNUN1MDQzYiU1Q3UwNDM4JTVDdTA0NDElNUN1MDQ0MiU1Q3UwNDM1JTVDdTA0M2QlNUN1MDQ0MCU1Q3UwNDM4JTVDdTA0M2UlNUN1MDQzNyUyMiU3RCU1RA==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1%80%D0%BE%D0%B2%D1%8F%D0%BD%D0%BE%D0%B9_%D0%B0%D0%B3%D0%B0%D1%80" TargetMode="External"/><Relationship Id="rId2" Type="http://schemas.openxmlformats.org/officeDocument/2006/relationships/hyperlink" Target="https://ru.wikipedia.org/wiki/%D0%A6%D0%B8%D1%81%D1%82%D0%B5%D0%B8%D0%B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1%D0%B0%D0%BF%D1%80%D0%BE%D0%BD%D0%BE%D0%B7%D1%8B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Микробиология инфекций, вызываемых</a:t>
            </a:r>
            <a:br>
              <a:rPr lang="ru-RU" sz="2400" dirty="0"/>
            </a:br>
            <a:r>
              <a:rPr lang="ru-RU" sz="2400" dirty="0"/>
              <a:t>листериями и  легионеллами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Д.м.н., зав. каф. микробиологии имени академика В.М. Аристовского </a:t>
            </a:r>
          </a:p>
          <a:p>
            <a:r>
              <a:rPr lang="ru-RU" dirty="0"/>
              <a:t>ИСАЕВА Гузель Шавхатовна </a:t>
            </a:r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D6223-6E52-1894-DE87-277F7BC3B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диагностики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5E83A6-E0BD-32A0-1940-E74658986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Материал: мокрота, промывные воды бронхов, плевральный экссудат, кровь</a:t>
            </a:r>
          </a:p>
          <a:p>
            <a:r>
              <a:rPr lang="ru-RU" b="0" i="0" dirty="0">
                <a:effectLst/>
                <a:latin typeface="Arial" panose="020B0604020202020204" pitchFamily="34" charset="0"/>
              </a:rPr>
              <a:t>Серологические методы. Широкое применение находят: реакция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микроагглютинации</a:t>
            </a:r>
            <a:r>
              <a:rPr lang="ru-RU" b="0" i="0" dirty="0">
                <a:effectLst/>
                <a:latin typeface="Arial" panose="020B0604020202020204" pitchFamily="34" charset="0"/>
              </a:rPr>
              <a:t> и непрямой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иммунофлюоресценции</a:t>
            </a:r>
            <a:r>
              <a:rPr lang="ru-RU" b="0" i="0" dirty="0">
                <a:effectLst/>
                <a:latin typeface="Arial" panose="020B0604020202020204" pitchFamily="34" charset="0"/>
              </a:rPr>
              <a:t> — </a:t>
            </a:r>
            <a:r>
              <a:rPr lang="ru-RU" b="0" i="0" strike="noStrike" dirty="0">
                <a:effectLst/>
                <a:latin typeface="Arial" panose="020B0604020202020204" pitchFamily="34" charset="0"/>
                <a:hlinkClick r:id="rId2" tooltip="Антител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АТ</a:t>
            </a:r>
            <a:r>
              <a:rPr lang="ru-RU" b="0" i="0" dirty="0">
                <a:effectLst/>
                <a:latin typeface="Arial" panose="020B0604020202020204" pitchFamily="34" charset="0"/>
              </a:rPr>
              <a:t> появляются в сыворотке с 7 дня болезни, </a:t>
            </a:r>
            <a:r>
              <a:rPr lang="ru-RU" b="0" i="0" strike="noStrike" dirty="0">
                <a:effectLst/>
                <a:latin typeface="Arial" panose="020B0604020202020204" pitchFamily="34" charset="0"/>
                <a:hlinkClick r:id="rId3" tooltip="Титр бактери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титр</a:t>
            </a:r>
            <a:r>
              <a:rPr lang="ru-RU" b="0" i="0" dirty="0">
                <a:effectLst/>
                <a:latin typeface="Arial" panose="020B0604020202020204" pitchFamily="34" charset="0"/>
              </a:rPr>
              <a:t> нарастает на 2—3 неделе заболевания. Диагностическим считается нарастание титра в 4 и более раза, а при однократном исследовании титр не менее 1:128</a:t>
            </a:r>
          </a:p>
          <a:p>
            <a:r>
              <a:rPr lang="ru-RU" b="0" i="0" dirty="0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обнаружение в моче растворимого антигена </a:t>
            </a:r>
            <a:r>
              <a:rPr lang="ru-RU" b="0" i="1" dirty="0" err="1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Legionella</a:t>
            </a:r>
            <a:r>
              <a:rPr lang="ru-RU" b="0" i="1" dirty="0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0" i="1" dirty="0" err="1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pneumophila</a:t>
            </a:r>
            <a:r>
              <a:rPr lang="ru-RU" b="0" i="0" dirty="0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1-й серогруппы</a:t>
            </a:r>
            <a:r>
              <a:rPr lang="ru-RU" b="0" i="0" dirty="0">
                <a:effectLst/>
                <a:latin typeface="Arial" panose="020B0604020202020204" pitchFamily="34" charset="0"/>
              </a:rPr>
              <a:t> методом ИХА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25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C135B-A503-A1FC-BA8A-C8E16161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 легионеллеза НДП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160082-F932-E956-324D-10B0938C2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диагноз легионеллеза в случае острой инфекции нижних дыхательных путей (клинически и рентгенологически подтвержденной) считается установленным:</a:t>
            </a:r>
          </a:p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1) при выделении культуры легионелл из отделяемого респираторного тракта или легочной ткани;</a:t>
            </a:r>
          </a:p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2) при 4-кратном или более нарастании титра специфических АТ к </a:t>
            </a:r>
            <a:r>
              <a:rPr lang="ru-RU" b="0" i="1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L. </a:t>
            </a:r>
            <a:r>
              <a:rPr lang="ru-RU" b="0" i="1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pneumophila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 серогруппы 1 в реакции непрямой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иммунофлюоресценции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;</a:t>
            </a:r>
          </a:p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3) при определении растворимого АГ </a:t>
            </a:r>
            <a:r>
              <a:rPr lang="ru-RU" b="0" i="1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L. </a:t>
            </a:r>
            <a:r>
              <a:rPr lang="ru-RU" b="0" i="1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pneumophila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 серогруппы 1 в моче методом ИФА или ИХА.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439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A4D62-5CA3-C30B-E9A8-54E693A68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Методы диагностики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F01954-1C72-009B-2AEF-648258F43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Бактериологический метод 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Стандартная среда для выделения культуры легионелл - агар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BCYEa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, который содержит дрожжевой экстракт, L-цистеин, соединения железа, альфа-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кетоглутарат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и ACES-буфер. Культивирование легионелл - трудоемкий и дорогостоящий процесс. Легионеллы достаточно медленно растут на питательных средах, культивирование занимает не менее 4 - 5 суток, при этом оптимальным клиническим материалом для исследования является БАЛ, получаемый при бронхоскопии. 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Молекулярно-генетический метод (ПЦР)</a:t>
            </a: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РИФ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705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60BC5-0BDB-C91F-B51C-DEBE7B0C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Бактериологический метод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19866-3436-5217-EA60-37BDDC7CE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 ходе стандартных лабораторных процедур по обнаружению </a:t>
            </a:r>
            <a:r>
              <a:rPr lang="ru-RU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Legionella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в воде бактерии вначале концентрируют (центрифугированием и/или фильтрацией через 0,2 мкм фильтры) перед инокуляцией на БУДРАГ, содержащий антибиотики (например,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Глицин"/>
              </a:rPr>
              <a:t>глицин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Ванкомицин"/>
              </a:rPr>
              <a:t>ванкомицин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Полимиксины"/>
              </a:rPr>
              <a:t>полимиксин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ru-RU" b="0" i="0" u="none" strike="noStrike" dirty="0" err="1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" tooltip="Циклогексимид (страница отсутствует)"/>
              </a:rPr>
              <a:t>циклогексимид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ГВПЦ) для того, чтобы подавить другие микроорганизмы в образцах. Обработку температурой или кислотой также используют для подавления роста других микроорганизмов в образце. После инкубации сроком до 10 дней, если выросшие колонии растут на БУДРАГ с цистеином и не растут без него, то это — </a:t>
            </a:r>
            <a:r>
              <a:rPr lang="ru-RU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Legionella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Для установления вида или серотипа затем используются иммунологические методики</a:t>
            </a:r>
            <a:r>
              <a:rPr lang="ru-RU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/>
              </a:rPr>
              <a:t>[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509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41433-0594-7259-C8A3-2FD82613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Идентификация легионелл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87270-B444-6678-9952-391F9C0EC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Легионеллы не ферментируют углеводы, разжижают желатин, не образуют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уреазу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, не восстанавливают нитраты, положительны в пробе на каталазу, вариабельны в пробе на оксидазу. Отсутствие способности к ферментации углеводов у бактерий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Legionella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spp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. не позволяет быстро и достоверно провести идентификацию легионелл до вида на основе биохимических тестов. Для быстрой идентификации бактерий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Legionella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pneumophila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используют латекс-агглютинацию с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моновалентными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и групповыми сыворотками и метод флуоресцирующий антител (МФА). В случае необходимости принадлежность выделенной культуры к виду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Legionella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pneumophila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определяют с помощью полимеразной цепной реакции с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видоспецифичными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праймерами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715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E063A-B166-97E0-1A61-0C051E94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Концентрации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Legionella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pneumophila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в отдельных объектах (</a:t>
            </a:r>
            <a:r>
              <a:rPr lang="ru-RU" sz="4400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СанПиН 3.3686-21)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58E27E2-37CE-278F-FAB4-91F3FFEF0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897961"/>
              </p:ext>
            </p:extLst>
          </p:nvPr>
        </p:nvGraphicFramePr>
        <p:xfrm>
          <a:off x="2782179" y="2177877"/>
          <a:ext cx="5016126" cy="4351337"/>
        </p:xfrm>
        <a:graphic>
          <a:graphicData uri="http://schemas.openxmlformats.org/drawingml/2006/table">
            <a:tbl>
              <a:tblPr/>
              <a:tblGrid>
                <a:gridCol w="487891">
                  <a:extLst>
                    <a:ext uri="{9D8B030D-6E8A-4147-A177-3AD203B41FA5}">
                      <a16:colId xmlns:a16="http://schemas.microsoft.com/office/drawing/2014/main" val="88017763"/>
                    </a:ext>
                  </a:extLst>
                </a:gridCol>
                <a:gridCol w="3537207">
                  <a:extLst>
                    <a:ext uri="{9D8B030D-6E8A-4147-A177-3AD203B41FA5}">
                      <a16:colId xmlns:a16="http://schemas.microsoft.com/office/drawing/2014/main" val="752831251"/>
                    </a:ext>
                  </a:extLst>
                </a:gridCol>
                <a:gridCol w="991028">
                  <a:extLst>
                    <a:ext uri="{9D8B030D-6E8A-4147-A177-3AD203B41FA5}">
                      <a16:colId xmlns:a16="http://schemas.microsoft.com/office/drawing/2014/main" val="1689010533"/>
                    </a:ext>
                  </a:extLst>
                </a:gridCol>
              </a:tblGrid>
              <a:tr h="50765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N</a:t>
                      </a:r>
                    </a:p>
                  </a:txBody>
                  <a:tcPr marL="72522" marR="72522" marT="36261" marB="362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Объект</a:t>
                      </a:r>
                    </a:p>
                  </a:txBody>
                  <a:tcPr marL="72522" marR="72522" marT="36261" marB="362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Концентрация, КОЕ/л</a:t>
                      </a:r>
                    </a:p>
                  </a:txBody>
                  <a:tcPr marL="72522" marR="72522" marT="36261" marB="362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449040"/>
                  </a:ext>
                </a:extLst>
              </a:tr>
              <a:tr h="94279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</a:t>
                      </a:r>
                    </a:p>
                  </a:txBody>
                  <a:tcPr marL="72522" marR="72522" marT="36261" marB="362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Система охлаждения промышленных предприятий и кондиционирования воздуха в зданиях общественного назначения</a:t>
                      </a:r>
                    </a:p>
                  </a:txBody>
                  <a:tcPr marL="72522" marR="72522" marT="36261" marB="362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10 </a:t>
                      </a:r>
                      <a:r>
                        <a:rPr lang="ru-RU" sz="1400" baseline="30000" dirty="0">
                          <a:effectLst/>
                        </a:rPr>
                        <a:t>4</a:t>
                      </a:r>
                    </a:p>
                  </a:txBody>
                  <a:tcPr marL="72522" marR="72522" marT="36261" marB="362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136285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</a:t>
                      </a:r>
                    </a:p>
                  </a:txBody>
                  <a:tcPr marL="72522" marR="72522" marT="36261" marB="362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Системы водоснабжения</a:t>
                      </a:r>
                    </a:p>
                  </a:txBody>
                  <a:tcPr marL="72522" marR="72522" marT="36261" marB="362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10 </a:t>
                      </a:r>
                      <a:r>
                        <a:rPr lang="ru-RU" sz="1400" baseline="30000" dirty="0">
                          <a:effectLst/>
                        </a:rPr>
                        <a:t>3</a:t>
                      </a:r>
                    </a:p>
                  </a:txBody>
                  <a:tcPr marL="72522" marR="72522" marT="36261" marB="362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2665"/>
                  </a:ext>
                </a:extLst>
              </a:tr>
              <a:tr h="50765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3</a:t>
                      </a:r>
                    </a:p>
                  </a:txBody>
                  <a:tcPr marL="72522" marR="72522" marT="36261" marB="362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Бассейны и аквапарки с "барботированием" типа "Джакузи"</a:t>
                      </a:r>
                    </a:p>
                  </a:txBody>
                  <a:tcPr marL="72522" marR="72522" marT="36261" marB="362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Отсутствие</a:t>
                      </a:r>
                    </a:p>
                  </a:txBody>
                  <a:tcPr marL="72522" marR="72522" marT="36261" marB="362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186060"/>
                  </a:ext>
                </a:extLst>
              </a:tr>
              <a:tr h="159549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4</a:t>
                      </a:r>
                    </a:p>
                  </a:txBody>
                  <a:tcPr marL="72522" marR="72522" marT="36261" marB="362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Системы горячего водоснабжения медицинских организаций в отделениях групп риска (трансплантации, онкологии, хирургии реанимации, интенсивной терапии и других) и организациях социального обслуживания граждан пожилого возраста и инвалидов</a:t>
                      </a:r>
                      <a:r>
                        <a:rPr lang="ru-RU" sz="1400" u="none" strike="noStrike">
                          <a:solidFill>
                            <a:srgbClr val="3272C0"/>
                          </a:solidFill>
                          <a:effectLst/>
                          <a:hlinkClick r:id="rId2"/>
                        </a:rPr>
                        <a:t>*</a:t>
                      </a:r>
                      <a:r>
                        <a:rPr lang="ru-RU" sz="1400">
                          <a:effectLst/>
                        </a:rPr>
                        <a:t>.</a:t>
                      </a:r>
                    </a:p>
                  </a:txBody>
                  <a:tcPr marL="72522" marR="72522" marT="36261" marB="362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Отсутствие</a:t>
                      </a:r>
                    </a:p>
                  </a:txBody>
                  <a:tcPr marL="72522" marR="72522" marT="36261" marB="362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718838"/>
                  </a:ext>
                </a:extLst>
              </a:tr>
              <a:tr h="507656">
                <a:tc gridSpan="3"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*для данных групп риска необходимо полностью исключить возможность контакта с водой, содержащей </a:t>
                      </a:r>
                      <a:r>
                        <a:rPr lang="ru-RU" sz="1400" dirty="0" err="1">
                          <a:effectLst/>
                        </a:rPr>
                        <a:t>Legionella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spp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</a:txBody>
                  <a:tcPr marL="72522" marR="72522" marT="36261" marB="362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941324"/>
                  </a:ext>
                </a:extLst>
              </a:tr>
            </a:tbl>
          </a:graphicData>
        </a:graphic>
      </p:graphicFrame>
      <p:sp>
        <p:nvSpPr>
          <p:cNvPr id="5" name="AutoShape 1">
            <a:extLst>
              <a:ext uri="{FF2B5EF4-FFF2-40B4-BE49-F238E27FC236}">
                <a16:creationId xmlns:a16="http://schemas.microsoft.com/office/drawing/2014/main" id="{4BA4B4ED-FCF9-D9FE-08E6-9CE96D21C9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7750" y="1825625"/>
            <a:ext cx="25717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D252C2AD-5BF2-945D-E458-B2629A1784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7750" y="1825625"/>
            <a:ext cx="25717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C937EF6-03CC-6DBE-D01B-9BC65EEA1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>
                <a:ln>
                  <a:noFill/>
                </a:ln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 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69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02CB2-B015-8058-7911-36017B51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Определение количества легионелл в исследуемом материале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3B6C71-F412-A5BF-200A-36839B44A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Для определения количества легионелл в исследуемой пробе берут чашку с посевом предварительного сконцентрированного материала (п. 7) без тепловой и кислотной обработки. Для расчета используют следующую формулу:</a:t>
            </a:r>
          </a:p>
          <a:p>
            <a:endParaRPr lang="ru-RU" dirty="0"/>
          </a:p>
          <a:p>
            <a:r>
              <a:rPr lang="ru-RU" dirty="0"/>
              <a:t>                   a x b x 1</a:t>
            </a:r>
          </a:p>
          <a:p>
            <a:r>
              <a:rPr lang="ru-RU" dirty="0"/>
              <a:t>               Х = ─────  ─── , где</a:t>
            </a:r>
          </a:p>
          <a:p>
            <a:r>
              <a:rPr lang="ru-RU" dirty="0"/>
              <a:t>                     c     s</a:t>
            </a:r>
          </a:p>
          <a:p>
            <a:r>
              <a:rPr lang="ru-RU" dirty="0"/>
              <a:t>X - количество легионелл на литр в исследуемой пробе,</a:t>
            </a:r>
          </a:p>
          <a:p>
            <a:r>
              <a:rPr lang="ru-RU" dirty="0"/>
              <a:t>а - количество легионелл, выросших на чашке,</a:t>
            </a:r>
          </a:p>
          <a:p>
            <a:r>
              <a:rPr lang="ru-RU" dirty="0"/>
              <a:t>b - объем   концентрата   пробы   (по   завершении   этапов фильтрации  и</a:t>
            </a:r>
          </a:p>
          <a:p>
            <a:r>
              <a:rPr lang="ru-RU" dirty="0"/>
              <a:t>    центрифугирования) в мл,</a:t>
            </a:r>
          </a:p>
          <a:p>
            <a:r>
              <a:rPr lang="ru-RU" dirty="0"/>
              <a:t>с - объем, высеянный на чашку, в мл,</a:t>
            </a:r>
          </a:p>
          <a:p>
            <a:r>
              <a:rPr lang="ru-RU" dirty="0"/>
              <a:t>s - объем исходной пробы в литрах.</a:t>
            </a:r>
          </a:p>
        </p:txBody>
      </p:sp>
    </p:spTree>
    <p:extLst>
      <p:ext uri="{BB962C8B-B14F-4D97-AF65-F5344CB8AC3E}">
        <p14:creationId xmlns:p14="http://schemas.microsoft.com/office/powerpoint/2010/main" val="189157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530F1-2768-AAFF-0867-8E4CBA72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Оформление результатов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6FD52-E5D0-8100-0312-ABBBFF991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Если легионеллы не выявлены в исследуемой пробе: </a:t>
            </a:r>
            <a:r>
              <a:rPr lang="en-US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Legionella pneumophila 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не обнаружена.</a:t>
            </a:r>
          </a:p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- При выявлении </a:t>
            </a:r>
            <a:r>
              <a:rPr lang="en-US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Legionella spp.: 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в исследуемой пробе выявлены </a:t>
            </a:r>
            <a:r>
              <a:rPr lang="en-US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Legionella spp.; Legionella pneumophila 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не обнаружена.</a:t>
            </a:r>
          </a:p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- При выявлении </a:t>
            </a:r>
            <a:r>
              <a:rPr lang="en-US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Legionella pneumophila: 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в исследуемой пробе выявлена </a:t>
            </a:r>
            <a:r>
              <a:rPr lang="en-US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Legionella pneumophila 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в установленном количестве бактерий (геномных копий) на литр.</a:t>
            </a:r>
          </a:p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- При исследовании пробы биопленки: в исследуемой пробе выявлена </a:t>
            </a:r>
            <a:r>
              <a:rPr lang="en-US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Legionella spp. 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или </a:t>
            </a:r>
            <a:r>
              <a:rPr lang="en-US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Legionella pneumophila.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021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10D95-7957-B619-A81C-C6567F0F8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Нормативно-методические документы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B58D0A-C52A-2706-7BEF-0403BAAD1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Санитарные правила и нормы СанПиН 3.3686-21</a:t>
            </a:r>
            <a:br>
              <a:rPr lang="ru-RU" sz="2800" dirty="0"/>
            </a:br>
            <a:r>
              <a:rPr lang="ru-RU" sz="2800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"Санитарно-эпидемиологические требования по профилактике инфекционных болезне</a:t>
            </a:r>
            <a:r>
              <a:rPr lang="ru-RU" sz="2800" dirty="0">
                <a:solidFill>
                  <a:srgbClr val="22272F"/>
                </a:solidFill>
                <a:latin typeface="PT Serif" panose="020A0603040505020204" pitchFamily="18" charset="-52"/>
              </a:rPr>
              <a:t>й»)</a:t>
            </a:r>
            <a:endParaRPr lang="ru-RU" b="0" i="0" dirty="0">
              <a:solidFill>
                <a:srgbClr val="22272F"/>
              </a:solidFill>
              <a:effectLst/>
              <a:latin typeface="PT Serif" panose="020A0603040505020204" pitchFamily="18" charset="-52"/>
            </a:endParaRPr>
          </a:p>
          <a:p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Методические указания МУК 4.2.2217-07</a:t>
            </a:r>
            <a:br>
              <a:rPr lang="ru-RU" dirty="0"/>
            </a:b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"Методические указания по выявлению бактерий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Legionella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pneumophila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в объектах окружающей среды"</a:t>
            </a:r>
            <a:br>
              <a:rPr lang="ru-RU" dirty="0"/>
            </a:b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(утв. Главным государственным санитарным врачом РФ 30 мая 2007 г.)</a:t>
            </a:r>
          </a:p>
          <a:p>
            <a:r>
              <a:rPr lang="ru-RU" b="0" i="0" strike="noStrike" dirty="0">
                <a:effectLst/>
                <a:latin typeface="PT Serif" panose="020A0603040505020204" pitchFamily="18" charset="-5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Методические рекомендации Выявление антигена бактерий </a:t>
            </a:r>
            <a:r>
              <a:rPr lang="ru-RU" b="0" i="0" strike="noStrike" dirty="0" err="1">
                <a:effectLst/>
                <a:latin typeface="PT Serif" panose="020A0603040505020204" pitchFamily="18" charset="-5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Legionella</a:t>
            </a:r>
            <a:r>
              <a:rPr lang="ru-RU" b="0" i="0" strike="noStrike" dirty="0">
                <a:effectLst/>
                <a:latin typeface="PT Serif" panose="020A0603040505020204" pitchFamily="18" charset="-5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0" i="0" strike="noStrike" dirty="0" err="1">
                <a:effectLst/>
                <a:latin typeface="PT Serif" panose="020A0603040505020204" pitchFamily="18" charset="-5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pneumophila</a:t>
            </a:r>
            <a:r>
              <a:rPr lang="ru-RU" b="0" i="0" strike="noStrike" dirty="0">
                <a:effectLst/>
                <a:latin typeface="PT Serif" panose="020A0603040505020204" pitchFamily="18" charset="-5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серогруппы 1 в клиническом материале </a:t>
            </a:r>
            <a:r>
              <a:rPr lang="ru-RU" b="0" i="0" strike="noStrike" dirty="0" err="1">
                <a:effectLst/>
                <a:latin typeface="PT Serif" panose="020A0603040505020204" pitchFamily="18" charset="-5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иммунохроматографическим</a:t>
            </a:r>
            <a:r>
              <a:rPr lang="ru-RU" b="0" i="0" strike="noStrike" dirty="0">
                <a:effectLst/>
                <a:latin typeface="PT Serif" panose="020A0603040505020204" pitchFamily="18" charset="-5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методом</a:t>
            </a:r>
            <a:endParaRPr lang="en-US" b="0" i="0" strike="noStrike" dirty="0">
              <a:effectLst/>
              <a:latin typeface="PT Serif" panose="020A0603040505020204" pitchFamily="18" charset="-5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 3.1.2/4.2.3373-23 «Эпидемиологический надзор за внебольничными пневмониями»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 Этиологическая диагностика внебольничных пневмоний. </a:t>
            </a:r>
            <a:r>
              <a:rPr lang="ru-RU" sz="2400" b="0" i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диагностики пневмонии, вызванной </a:t>
            </a:r>
            <a:r>
              <a:rPr lang="ru-RU" sz="2400" b="0" i="1" dirty="0" err="1">
                <a:solidFill>
                  <a:srgbClr val="2227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Legionella</a:t>
            </a:r>
            <a:r>
              <a:rPr lang="ru-RU" sz="2400" b="0" i="1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2227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pneumophila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0" u="none" strike="noStrike" dirty="0">
              <a:solidFill>
                <a:srgbClr val="551A8B"/>
              </a:solidFill>
              <a:effectLst/>
              <a:latin typeface="PT Serif" panose="020A0603040505020204" pitchFamily="18" charset="-52"/>
              <a:hlinkClick r:id="rId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757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F5F27-2026-5361-CA0E-74DE66F5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Листерии. Таксономия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3EA879-215C-0350-7882-A6E1D6729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Домен:</a:t>
            </a:r>
          </a:p>
          <a:p>
            <a:pPr fontAlgn="b"/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Bacteria"/>
              </a:rPr>
              <a:t>Бактерии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fontAlgn="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Тип:</a:t>
            </a:r>
          </a:p>
          <a:p>
            <a:pPr fontAlgn="b"/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Firmicutes"/>
              </a:rPr>
              <a:t>Фирмикуты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fontAlgn="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Класс: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Bacillota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fontAlgn="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Порядок:</a:t>
            </a:r>
          </a:p>
          <a:p>
            <a:pPr fontAlgn="b"/>
            <a:r>
              <a:rPr lang="ru-RU" b="0" i="1" u="none" strike="noStrike" dirty="0" err="1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" tooltip="Bacillales (страница отсутствует)"/>
              </a:rPr>
              <a:t>Bacillales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fontAlgn="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Семейство:</a:t>
            </a:r>
          </a:p>
          <a:p>
            <a:pPr fontAlgn="b"/>
            <a:r>
              <a:rPr lang="ru-RU" b="0" i="1" u="none" strike="noStrike" dirty="0" err="1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" tooltip="Listeriaceae (страница отсутствует)"/>
              </a:rPr>
              <a:t>Listeriaceae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fontAlgn="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Род:</a:t>
            </a:r>
          </a:p>
          <a:p>
            <a:pPr fontAlgn="b"/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Листерии</a:t>
            </a:r>
          </a:p>
          <a:p>
            <a:pPr fontAlgn="b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Типичный вид: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Listeria monocytogenes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16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Легионеллы. Таксономия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Класс </a:t>
            </a:r>
            <a:r>
              <a:rPr lang="en-US" dirty="0"/>
              <a:t>Proteobacteria</a:t>
            </a:r>
          </a:p>
          <a:p>
            <a:pPr fontAlgn="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Класс:</a:t>
            </a:r>
          </a:p>
          <a:p>
            <a:pPr fontAlgn="b"/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Gammaproteobacteria"/>
              </a:rPr>
              <a:t>Гамма-</a:t>
            </a:r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Gammaproteobacteria"/>
              </a:rPr>
              <a:t>протеобактерии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fontAlgn="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Порядок:</a:t>
            </a:r>
          </a:p>
          <a:p>
            <a:pPr fontAlgn="b"/>
            <a:r>
              <a:rPr lang="en-US" b="0" i="1" u="sng" dirty="0" err="1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3" tooltip="Legionellales (страница отсутствует)"/>
              </a:rPr>
              <a:t>Legionellales</a:t>
            </a: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fontAlgn="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Семейство:</a:t>
            </a:r>
          </a:p>
          <a:p>
            <a:pPr fontAlgn="b"/>
            <a:r>
              <a:rPr lang="en-US" b="0" i="1" u="none" strike="noStrike" dirty="0" err="1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" tooltip="Legionellaceae (страница отсутствует)"/>
              </a:rPr>
              <a:t>Legionellaceae</a:t>
            </a: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fontAlgn="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Род: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Legionella</a:t>
            </a:r>
            <a:endParaRPr lang="ru-RU" b="0" i="1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fontAlgn="b"/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Известно более 50 видов, в патологии человека доказана роль 22 видов. </a:t>
            </a:r>
          </a:p>
          <a:p>
            <a:pPr fontAlgn="b"/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Типовой вид: </a:t>
            </a:r>
            <a:r>
              <a:rPr lang="en-US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Legionella pneumophila</a:t>
            </a:r>
            <a:endParaRPr lang="ru-RU" b="0" i="1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383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DFBC3-C119-83BB-66EE-F6E58AA96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Морфология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1EDD63-5865-8530-82C2-592EDEBBA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палочки с закруглёнными концами, иногда почти кокки, одиночные или в коротких цепочках, реже образуют длинные нити </a:t>
            </a: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Подвижные</a:t>
            </a: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Не образуют спор</a:t>
            </a: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могут образовывать капсулу</a:t>
            </a: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Грамположительные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DE093F-F6D8-BEDC-37CA-1DC29A73F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99466"/>
            <a:ext cx="5140171" cy="309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09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08315-87F8-3E16-AB24-84F8F5AB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Культуральные</a:t>
            </a:r>
            <a:r>
              <a:rPr lang="ru-RU" dirty="0"/>
              <a:t> свойства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DECE7F-23A2-69C1-4045-8A9C4F4C8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Микроаэрофилы</a:t>
            </a:r>
            <a:r>
              <a:rPr lang="ru-RU" dirty="0"/>
              <a:t>, растут при 5% СО </a:t>
            </a:r>
            <a:r>
              <a:rPr lang="ru-RU" baseline="-25000" dirty="0"/>
              <a:t>2</a:t>
            </a:r>
          </a:p>
          <a:p>
            <a:r>
              <a:rPr lang="ru-RU" dirty="0"/>
              <a:t>Не требовательны к питательным средам</a:t>
            </a:r>
          </a:p>
          <a:p>
            <a:r>
              <a:rPr lang="ru-RU" dirty="0"/>
              <a:t> растут на кровяном агаре, образуя полупрозрачные колонии , окруженные зоной гемолиза</a:t>
            </a:r>
            <a:endParaRPr lang="en-US" dirty="0"/>
          </a:p>
          <a:p>
            <a:r>
              <a:rPr lang="ru-RU" dirty="0"/>
              <a:t>Могут образовывать пигмент</a:t>
            </a:r>
          </a:p>
          <a:p>
            <a:r>
              <a:rPr lang="ru-RU" dirty="0" err="1"/>
              <a:t>Психрофилы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595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B7576-BE81-3CC3-20D6-1472ACC31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Биохимические свойства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764A01-15ED-7A8C-6BEB-347743B1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Обладают </a:t>
            </a:r>
            <a:r>
              <a:rPr lang="ru-RU" dirty="0" err="1"/>
              <a:t>сахаролитическими</a:t>
            </a:r>
            <a:r>
              <a:rPr lang="ru-RU" dirty="0"/>
              <a:t> свойствами</a:t>
            </a:r>
          </a:p>
          <a:p>
            <a:r>
              <a:rPr lang="ru-RU" dirty="0"/>
              <a:t>Сероводород и индол не продуцируют, желатин не разлагают</a:t>
            </a:r>
          </a:p>
          <a:p>
            <a:r>
              <a:rPr lang="ru-RU" dirty="0" err="1"/>
              <a:t>Каталазаположительные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98CD7A-D7DC-E01B-74C5-4312B2F08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507" y="284677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36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79E0C-492F-0BBF-A9C8-059506BBE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Питательные среды для выделения листерий из пищевых продуктов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95DC95-911F-062F-E7E9-94F5AF34D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Селективный бульон для обогащения листерий (бульон </a:t>
            </a:r>
            <a:r>
              <a:rPr lang="en-US" dirty="0"/>
              <a:t>UVM)</a:t>
            </a:r>
            <a:r>
              <a:rPr lang="ru-RU" dirty="0"/>
              <a:t> – диффузное помутнение</a:t>
            </a:r>
            <a:endParaRPr lang="en-US" dirty="0"/>
          </a:p>
          <a:p>
            <a:r>
              <a:rPr lang="ru-RU" dirty="0"/>
              <a:t>Селективный бульон для обогащения листерий (бульон Фрейзера) – помутнение и окрашивание среды в темно-коричневый или черный цвет </a:t>
            </a:r>
          </a:p>
          <a:p>
            <a:r>
              <a:rPr lang="ru-RU" dirty="0"/>
              <a:t>Питательный агар для выделения листерий (ПАЛ) – мелкие серо-желтые колонии с образованием </a:t>
            </a:r>
          </a:p>
          <a:p>
            <a:r>
              <a:rPr lang="ru-RU" dirty="0"/>
              <a:t>Питательный бульон для выделения листерий (ПБЛ) – помутнение среды, при встряхивании наблюдаются муаровые волны </a:t>
            </a:r>
          </a:p>
          <a:p>
            <a:r>
              <a:rPr lang="ru-RU" dirty="0"/>
              <a:t>Питательные среды для выделения и идентификации листерий  (ПАЛКАМ) - Круглые серо-зеленого цвета колонии, среда под колониями окрашивается в черный цвет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648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60BFC-09A1-31E5-B066-C3804679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Рост на ПАЛ (слева) и ПАЛКАМ (справа)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E890E80-CEB5-D7BB-6AE5-66292ACA3AA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5E500A9B-9FEE-5BB6-AB77-60DC6F85EA2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85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93F5-9600-911C-4350-ACCFBD2D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Рост на ПБЛ и бульоне Фрейзера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00D73B1-77F6-7EB1-1E4C-DDAC20D917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4071" y="1825625"/>
            <a:ext cx="3977858" cy="4351338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C0CFCEDB-C8FA-115B-45FF-495EE564698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30" y="1825625"/>
            <a:ext cx="4234649" cy="485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330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0CF8C-8948-780E-C3A6-63E866E1D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Хромогенные среды для обнаружения листерий </a:t>
            </a:r>
            <a:r>
              <a:rPr lang="ru-RU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Оттавиани-Агости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EC3DE6-DF08-94B4-9B05-DE2B4B00E9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Принцип действия</a:t>
            </a:r>
            <a:br>
              <a:rPr lang="ru-RU" sz="2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Среда содержит хромогенный субстрат для определения фермента β-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глюкозидазы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Все листерии обладают активностью фермента β-D-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глюкозидазы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и образуют при взаимодействии с хромогенным субстратом сине-зеленые колонии.</a:t>
            </a:r>
          </a:p>
          <a:p>
            <a:r>
              <a:rPr lang="ru-RU" sz="28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L.monocytogenes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выявляется по наличию вирулентного фактора – фермента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фосфатидилинозит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-фосфолипазы С. Фосфолипаза расщепляет специфический субстрат среды с образованием зоны просветления (гало) вокруг колоний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L.monocytogenes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Кроме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L.monocytogenes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только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L.ivanovii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проявляет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фосфолипазную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активность после 48 часов инкубации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FB0A61-59E2-6661-CFF8-9ED4F13BC8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1732" y="1825625"/>
            <a:ext cx="37825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44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32D69-EDAC-036B-8DC3-B36408E8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Дифференцировка листерий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CEFC9F2-A157-4EC2-C419-877442DC21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570762"/>
              </p:ext>
            </p:extLst>
          </p:nvPr>
        </p:nvGraphicFramePr>
        <p:xfrm>
          <a:off x="1660124" y="1796198"/>
          <a:ext cx="8078680" cy="4363112"/>
        </p:xfrm>
        <a:graphic>
          <a:graphicData uri="http://schemas.openxmlformats.org/drawingml/2006/table">
            <a:tbl>
              <a:tblPr/>
              <a:tblGrid>
                <a:gridCol w="2302972">
                  <a:extLst>
                    <a:ext uri="{9D8B030D-6E8A-4147-A177-3AD203B41FA5}">
                      <a16:colId xmlns:a16="http://schemas.microsoft.com/office/drawing/2014/main" val="862808938"/>
                    </a:ext>
                  </a:extLst>
                </a:gridCol>
                <a:gridCol w="962618">
                  <a:extLst>
                    <a:ext uri="{9D8B030D-6E8A-4147-A177-3AD203B41FA5}">
                      <a16:colId xmlns:a16="http://schemas.microsoft.com/office/drawing/2014/main" val="131207468"/>
                    </a:ext>
                  </a:extLst>
                </a:gridCol>
                <a:gridCol w="962618">
                  <a:extLst>
                    <a:ext uri="{9D8B030D-6E8A-4147-A177-3AD203B41FA5}">
                      <a16:colId xmlns:a16="http://schemas.microsoft.com/office/drawing/2014/main" val="715208155"/>
                    </a:ext>
                  </a:extLst>
                </a:gridCol>
                <a:gridCol w="962618">
                  <a:extLst>
                    <a:ext uri="{9D8B030D-6E8A-4147-A177-3AD203B41FA5}">
                      <a16:colId xmlns:a16="http://schemas.microsoft.com/office/drawing/2014/main" val="2970794434"/>
                    </a:ext>
                  </a:extLst>
                </a:gridCol>
                <a:gridCol w="962618">
                  <a:extLst>
                    <a:ext uri="{9D8B030D-6E8A-4147-A177-3AD203B41FA5}">
                      <a16:colId xmlns:a16="http://schemas.microsoft.com/office/drawing/2014/main" val="658240487"/>
                    </a:ext>
                  </a:extLst>
                </a:gridCol>
                <a:gridCol w="962618">
                  <a:extLst>
                    <a:ext uri="{9D8B030D-6E8A-4147-A177-3AD203B41FA5}">
                      <a16:colId xmlns:a16="http://schemas.microsoft.com/office/drawing/2014/main" val="768298420"/>
                    </a:ext>
                  </a:extLst>
                </a:gridCol>
                <a:gridCol w="962618">
                  <a:extLst>
                    <a:ext uri="{9D8B030D-6E8A-4147-A177-3AD203B41FA5}">
                      <a16:colId xmlns:a16="http://schemas.microsoft.com/office/drawing/2014/main" val="2572498990"/>
                    </a:ext>
                  </a:extLst>
                </a:gridCol>
              </a:tblGrid>
              <a:tr h="65020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Признак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L. monocytogenes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L. ivanovii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L. seeligeni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L. innocua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L. grayi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L. welshimeri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16788"/>
                  </a:ext>
                </a:extLst>
              </a:tr>
              <a:tr h="200062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Ферментация: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33144"/>
                  </a:ext>
                </a:extLst>
              </a:tr>
              <a:tr h="200062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- маннита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+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26488"/>
                  </a:ext>
                </a:extLst>
              </a:tr>
              <a:tr h="200062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- ксилозы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+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+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+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319199"/>
                  </a:ext>
                </a:extLst>
              </a:tr>
              <a:tr h="200062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- рамнозы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+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+/-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+/-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+/-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179957"/>
                  </a:ext>
                </a:extLst>
              </a:tr>
              <a:tr h="200062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Бета-гемолиз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+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+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+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342837"/>
                  </a:ext>
                </a:extLst>
              </a:tr>
              <a:tr h="800246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КАМП-тест (CAMP-test). Усиление гемолиза около штриха: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182094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- Rhodococcus equi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+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955075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- Staphylococcus aureus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+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+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06036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Лецитиназная активность: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799511"/>
                  </a:ext>
                </a:extLst>
              </a:tr>
              <a:tr h="500154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- на среде с активированным углем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+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+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193460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- на среде без угля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+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-</a:t>
                      </a:r>
                    </a:p>
                  </a:txBody>
                  <a:tcPr marL="50015" marR="50015" marT="25008" marB="250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85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379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23077-2345-44D1-110F-E9070C49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Тесты для идентификации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F98162-96F3-68DA-B969-5DFF633BF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Подвижность культур определяют посевом уколом в среды (Среда для определения подвижности листерий (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Listeria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motility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medium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)) и инкубированием при двух температурах - 25 и 37°С в течение 48-72 ч. Бактерии рода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Listeria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подвижны при 20-25°С (образуют характерный рост вокруг линии укола, похожий на зонтик) и неподвижны (или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слабоподвижны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) при 35-37°С.</a:t>
            </a:r>
          </a:p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Постановку КАМП-теста проводят для дифференциации L.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monocytogenes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от других видов листерий, обладающих гемолитической активностью.</a:t>
            </a:r>
          </a:p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Для проведения теста 2-3-суточные культуры гемолитических штаммов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Staphylococcus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aureus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и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Rhodococcus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equi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засевают на кровяной агар с эритроцитами барана двумя параллельными штрихами на расстоянии 5,0-5,5 см. Между вертикальными штрихами St.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aureus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и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Rh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.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equi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засевают параллельными штрихами исследуемые культуры листерий на расстоянии друг от друга не менее 1 см и от вертикальных штрихов - 0,5 см. В качестве контрольных используют тест-штаммы L.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monocytogenes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и L.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ivanovii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. Инкубацию проводят 24 ч при 37°С. Отмечают форму и размеры зон гемолиза около вертикальных штрихов роста стафилококка и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родококка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.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Listeria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monocytogenes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дает расширение зоны гемолиза около штриха St.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aureus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(положительный КАМП-тест) и имеет отсутствие изменений зоны гемолиза рядом со штрихом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Rh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.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equi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(отрицательный КАМП-тест).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461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D491B-19ED-9F86-E5EA-712880FA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Листериоз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214C00-38FB-919F-1B8D-0CD69B913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Это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сапрозоонозное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инфекционное заболевание человека и животных, вызываемое патогенными представителями рода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Listeria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, характеризуется множеством источников и резервуаров инфекции, разнообразием путей и факторов передачи возбудителя, полиморфизмом клинических проявлений, высокой летальностью у новорожденных и лиц с иммунодефицитами с возможным развитием висцеральной, нервной, железистой,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гастроэнтеритической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и смешанной форм, а также бессимптомным носительством листерий.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55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08DC0-C6AA-641F-5716-09BDA07F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открытия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11332D-93B8-3778-0CAA-C16FC0E47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Легионеллы получили своё название от вспышки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Легионеллёз"/>
              </a:rPr>
              <a:t>легионеллёза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в Филадельфии в 1976 году, когда 221 человек заболел неизвестной на то время болезнью и 34 из них скончалось. На вспышку впервые обратили внимание, когда заболели люди, посетившие съезд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Американский легион"/>
              </a:rPr>
              <a:t>Американского легиона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ассоциацию ветеранов американских вооружённых сил. Данный съезд проходил в Филадельфии в честь двухсотлетия образования США. Эта эпидемия среди американских ветеранов, случившаяся в том же городе, где была подписана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Декларация независимости США"/>
              </a:rPr>
              <a:t>Декларация независимости США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и за несколько дней до 200-летия её подписания, получила широкое освещение в прессе и вызвала большое беспокойство среди населения</a:t>
            </a:r>
            <a:r>
              <a:rPr lang="ru-RU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/>
              </a:rPr>
              <a:t>[5]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18 января 1977 года была выделена до тех пор не известная бактерия, вызвавшая данное заболевание. Впоследствии её назвали </a:t>
            </a:r>
            <a:r>
              <a:rPr lang="ru-RU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Legionella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947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670CD-FA6D-C95B-46AD-8FBB8292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Эпидемиология </a:t>
            </a:r>
            <a:r>
              <a:rPr lang="ru-RU" dirty="0" err="1"/>
              <a:t>листериоза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27013-97CE-C67A-2EB3-CD28A3517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Основным резервуаром возбудителя в природе являются многие виды синантропных и диких грызунов. Листерий обнаруживаются у лисиц, норок, песцов, диких копытных, птиц. 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Листериоз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 поражает домашних и сельскохозяйственных животных (свиней, мелкий и крупный рогатый скот, лошадей, кроликов, реже кошек и собак), а также домашнюю и декоративную птицу. Листерий обнаружены также в рыбе и продуктах моря (креветки).</a:t>
            </a:r>
          </a:p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Источником инфекции для человека являются сельскохозяйственные животные - больные и бессимптомные носители и грызуны.</a:t>
            </a:r>
          </a:p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Переносчиком инфекции 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листериоза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 могут быть кровососущие членистоногие (иксодовые и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гамазовые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клещи), а также различные виды блох и вшей.</a:t>
            </a:r>
          </a:p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Больной 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листериозом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 человек или бессимптомный носитель также представляет эпидемиологическую опасность.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773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9F4FE-2B83-3EF6-4C19-1F8EEE13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Механизмы и пути передачи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AD7450-73AE-46D3-3740-4825D4469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При 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листериозе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 имеют место многообразные механизмы передачи возбудителя инфекции: фекально-оральный, контактно-бытовой, аспирационный,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трансплацентарный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.</a:t>
            </a:r>
          </a:p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Листерии проникают в организм человека прежде всего через желудочно-кишечный тракт, в редких случаях возможно проникновение через органы дыхания, слизистые оболочки, поврежденную кожу,</a:t>
            </a:r>
          </a:p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Заражение человека происходит в результате:</a:t>
            </a:r>
          </a:p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употребления в пищу инфицированных продуктов животного происхождения (молочные продукты, мясные продукты, птицеводческая продукция), овощей и фруктов, морепродуктов), преимущественно готовых к употреблению продуктов;</a:t>
            </a:r>
          </a:p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вдыхания пыли, контаминированной возбудителем;</a:t>
            </a:r>
          </a:p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контакта с больными или носителями возбудителя 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листериоза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 животными;</a:t>
            </a:r>
          </a:p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внутриутробной передаче возбудителя через плаценту,</a:t>
            </a:r>
          </a:p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контакта новорожденных детей с инфицированными предметами ухода и медицинским инструментарием в родильных домах.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662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C70F8-6D99-B7EC-3723-82475A447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диагностики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743CA-C0D7-2DE3-0916-EB4135746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Материал для исследования: ликвор, кровь, </a:t>
            </a:r>
            <a:r>
              <a:rPr lang="ru-RU" dirty="0" err="1"/>
              <a:t>пунктат</a:t>
            </a:r>
            <a:r>
              <a:rPr lang="ru-RU" dirty="0"/>
              <a:t> лимфатических узлов, слизь из носоглотки, отделяемое влагалища, околоплодные воды, плацента, трупный материал</a:t>
            </a:r>
          </a:p>
          <a:p>
            <a:r>
              <a:rPr lang="ru-RU" dirty="0"/>
              <a:t>Методы диагностики:</a:t>
            </a:r>
          </a:p>
          <a:p>
            <a:r>
              <a:rPr lang="ru-RU" dirty="0"/>
              <a:t>Бактериологический</a:t>
            </a:r>
          </a:p>
          <a:p>
            <a:r>
              <a:rPr lang="ru-RU" dirty="0"/>
              <a:t>Серологический (ИФА, РНГА)</a:t>
            </a:r>
          </a:p>
          <a:p>
            <a:r>
              <a:rPr lang="ru-RU" dirty="0"/>
              <a:t>Молекулярно-генетический (ПЦР)</a:t>
            </a:r>
          </a:p>
          <a:p>
            <a:r>
              <a:rPr lang="ru-RU" dirty="0"/>
              <a:t>ИХА тест на определение антигена в кале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08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C546B-CAA0-6A1A-513D-765BB0E26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Нормативно-методическая документация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76CBEB-D64F-E41A-63AD-EE42F0E69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strike="noStrike" dirty="0">
                <a:effectLst/>
                <a:latin typeface="PT Serif" panose="020A0603040505020204" pitchFamily="18" charset="-5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Постановление Главного государственного санитарного врача РФ от 28 января 2021 г. N 4 "Об утверждении санитарных правил и норм СанПиН 3.3686-21 "Санитарно-эпидемиологические требования по профилактике инфекционных болезней" (с изменениями и дополнениями)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XXVIII. Профилактика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листериоза</a:t>
            </a:r>
            <a:endParaRPr lang="ru-RU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Методические указания МУК 4.2.1122-02</a:t>
            </a:r>
            <a:br>
              <a:rPr lang="ru-RU" dirty="0"/>
            </a:b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"Организация контроля и методы выявления бактерий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Listeria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b="0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monocytogenes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 в пищевых продуктах"</a:t>
            </a:r>
            <a:br>
              <a:rPr lang="ru-RU" dirty="0"/>
            </a:b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(утв. Главным государственным санитарным врачом РФ 22 апреля 2002 г.)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001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315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CBEC-AF6D-00DC-152C-0C17D532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Морфология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A1C614-C993-1E9E-FDB7-47B5100FF8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Грамотрицательные палочки</a:t>
            </a:r>
          </a:p>
          <a:p>
            <a:r>
              <a:rPr lang="ru-RU" dirty="0"/>
              <a:t>Спор и капсул не образуют</a:t>
            </a:r>
          </a:p>
          <a:p>
            <a:r>
              <a:rPr lang="ru-RU" dirty="0"/>
              <a:t>подвижные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375642B9-B188-C106-5CD0-B662A808B5F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38" y="1668066"/>
            <a:ext cx="5181600" cy="352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2733F6-45B1-AF35-A159-004D63899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278080"/>
            <a:ext cx="5009966" cy="310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1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69584-44B3-DA83-BD04-4E21702A2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Культуральные</a:t>
            </a:r>
            <a:r>
              <a:rPr lang="ru-RU" dirty="0"/>
              <a:t> свойства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37F1FA-776E-464B-D9FA-AC51E84EB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Аэробы</a:t>
            </a:r>
          </a:p>
          <a:p>
            <a:r>
              <a:rPr lang="ru-RU" dirty="0"/>
              <a:t>Растут на сложных питательных средах 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буферном угольно-дрожжевом агаре (БУДРАГ, BCYEA). Для роста бактерии необходимо присутствие </a:t>
            </a:r>
            <a:r>
              <a:rPr lang="ru-RU" b="0" i="0" strike="noStrike" dirty="0">
                <a:effectLst/>
                <a:latin typeface="Arial" panose="020B0604020202020204" pitchFamily="34" charset="0"/>
                <a:hlinkClick r:id="rId2" tooltip="Цистеи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цистеина</a:t>
            </a:r>
            <a:r>
              <a:rPr lang="ru-RU" b="0" i="0" dirty="0">
                <a:effectLst/>
                <a:latin typeface="Arial" panose="020B0604020202020204" pitchFamily="34" charset="0"/>
              </a:rPr>
              <a:t> и железа, и поэтому она не растёт на обычном </a:t>
            </a:r>
            <a:r>
              <a:rPr lang="ru-RU" b="0" i="0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кровяном агаре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Культивируют при температуре 35 градусов С в атмосфере 3% СО2 в течение 3-4 суток. </a:t>
            </a:r>
          </a:p>
          <a:p>
            <a:r>
              <a:rPr lang="ru-RU" dirty="0">
                <a:latin typeface="Arial" panose="020B0604020202020204" pitchFamily="34" charset="0"/>
              </a:rPr>
              <a:t>Могут быть культивированы в желточном мешке  КЭ, клеточных культурах, на животных (морская свинка) – внутриклеточный факультативный паразит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60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979BC-DDE7-5B12-413E-5DCB897B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Рост на питательных средах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D05692-D386-A026-0D27-47735255EC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3331" y="1825625"/>
            <a:ext cx="4351338" cy="4351338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910E75B0-F2AF-77A4-5AF9-1F5FE90F47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E29E6C-A28B-D39C-888C-9A2DD599E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57716"/>
            <a:ext cx="5273336" cy="447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3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6BC84-813A-9CA7-09D1-2E5871665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Биохимические свойства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192CDE-08F8-2A23-8389-3688CEF41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Каталазаположительные</a:t>
            </a:r>
            <a:endParaRPr lang="ru-RU" dirty="0"/>
          </a:p>
          <a:p>
            <a:r>
              <a:rPr lang="ru-RU" dirty="0"/>
              <a:t>Не ферментируют углеводы</a:t>
            </a:r>
          </a:p>
          <a:p>
            <a:r>
              <a:rPr lang="ru-RU" dirty="0"/>
              <a:t>Не восстанавливает нитраты </a:t>
            </a:r>
          </a:p>
          <a:p>
            <a:r>
              <a:rPr lang="ru-RU" dirty="0"/>
              <a:t>Не продуцирует </a:t>
            </a:r>
            <a:r>
              <a:rPr lang="ru-RU" dirty="0" err="1"/>
              <a:t>уреазу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40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A0B9C-5FF6-2112-5F7C-95137AB0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Эпидемиология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A6A9C-D1B6-CBAB-90A2-DECD18BDF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Легионеллёз — это </a:t>
            </a:r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Сапронозы"/>
              </a:rPr>
              <a:t>сапронозная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Сапронозы"/>
              </a:rPr>
              <a:t> инфекция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то есть главным местом обитания легионелл являются абиотические объекты окружающей среды. Резервуар возбудителя — это вода и почва, в природе легионеллы обнаруживаются в пресных водоёмах как симбионты сине-зелёных водорослей или паразиты некоторых организмов</a:t>
            </a:r>
            <a:r>
              <a:rPr lang="ru-RU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Оптимальная для размножения легионелл температура внешней среды — это 25—42,2 °C.</a:t>
            </a: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Наряду с естественной нишей обитания легионелл существует и созданная человеком искусственная ниша, а именно водные системы, где циркулирует вода оптимальной температуры. В таких системах создаются условия для образования в воздухе мелкодисперсного бактериального аэрозоля. Таким образом, легионеллёз является и техногенной инфекцией. Легионелла высеивается из жидкостей кондиционеров, промышленных и бытовых систем охлаждения, бойлерных и душевых установок, оборудования для респираторной терапии. Известно также, что легионелла часто колонизирует резиновые поверхности (например, шланги водопроводного, медицинского и промышленного оборудования). Легионелл также обнаруживают в тёплых водах, сбрасываемых электростанциями. Случаев заражения человека легионеллёзом от млекопитающих, членистоногих или птиц не описано.</a:t>
            </a: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 случаях массовых вспышек заболевала часть людей, регулярно находившихся в помещениях, где находилась среда, в которой размножались легионеллы (например, централизованные кондиционеры). </a:t>
            </a:r>
          </a:p>
          <a:p>
            <a:pPr algn="l"/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Механизм передачи: аэрозольный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68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F7628-92F0-E6D9-C518-D95AEC54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Различают следующие клинические формы легионеллёза</a:t>
            </a:r>
            <a:endParaRPr lang="ru-RU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7055D25-0E8B-A349-F910-93FF01686E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3692563"/>
            <a:ext cx="4100401" cy="6174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761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657600" lvl="8" indent="0">
              <a:lnSpc>
                <a:spcPct val="100000"/>
              </a:lnSpc>
              <a:buFontTx/>
              <a:buChar char="•"/>
            </a:pPr>
            <a:r>
              <a:rPr kumimoji="0" lang="ru-RU" altLang="ru-RU" sz="1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Серологические методы: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31C84D-758B-AFA3-172D-45D3B8904E0E}"/>
              </a:ext>
            </a:extLst>
          </p:cNvPr>
          <p:cNvSpPr txBox="1"/>
          <p:nvPr/>
        </p:nvSpPr>
        <p:spPr>
          <a:xfrm>
            <a:off x="1271726" y="2041838"/>
            <a:ext cx="609452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Болезнь легионеров (тяжёлая пневмония)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4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Понтиакская</a:t>
            </a:r>
            <a:r>
              <a:rPr lang="ru-RU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лихорадка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Лихорадка «Форт-</a:t>
            </a:r>
            <a:r>
              <a:rPr lang="ru-RU" sz="4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Брагг</a:t>
            </a:r>
            <a:r>
              <a:rPr lang="ru-RU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2214835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2337</Words>
  <Application>Microsoft Office PowerPoint</Application>
  <PresentationFormat>Широкоэкранный</PresentationFormat>
  <Paragraphs>256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Blogger Sans</vt:lpstr>
      <vt:lpstr>Blogger Sans Light</vt:lpstr>
      <vt:lpstr>Book Antiqua</vt:lpstr>
      <vt:lpstr>Calibri</vt:lpstr>
      <vt:lpstr>PT Sans</vt:lpstr>
      <vt:lpstr>PT Serif</vt:lpstr>
      <vt:lpstr>Tahoma</vt:lpstr>
      <vt:lpstr>Times New Roman</vt:lpstr>
      <vt:lpstr>Тема Office</vt:lpstr>
      <vt:lpstr>Микробиология инфекций, вызываемых листериями и  легионеллами </vt:lpstr>
      <vt:lpstr>Легионеллы. Таксономия</vt:lpstr>
      <vt:lpstr>История открытия </vt:lpstr>
      <vt:lpstr>Морфология </vt:lpstr>
      <vt:lpstr>Культуральные свойства</vt:lpstr>
      <vt:lpstr>Рост на питательных средах </vt:lpstr>
      <vt:lpstr>Биохимические свойства </vt:lpstr>
      <vt:lpstr>Эпидемиология </vt:lpstr>
      <vt:lpstr>Различают следующие клинические формы легионеллёза</vt:lpstr>
      <vt:lpstr>Методы диагностики</vt:lpstr>
      <vt:lpstr>Диагностика легионеллеза НДП </vt:lpstr>
      <vt:lpstr>Методы диагностики</vt:lpstr>
      <vt:lpstr>Бактериологический метод </vt:lpstr>
      <vt:lpstr>Идентификация легионелл</vt:lpstr>
      <vt:lpstr>Концентрации Legionella pneumophila в отдельных объектах (СанПиН 3.3686-21)</vt:lpstr>
      <vt:lpstr>Определение количества легионелл в исследуемом материале</vt:lpstr>
      <vt:lpstr>Оформление результатов </vt:lpstr>
      <vt:lpstr>Нормативно-методические документы</vt:lpstr>
      <vt:lpstr>Листерии. Таксономия</vt:lpstr>
      <vt:lpstr>Морфология </vt:lpstr>
      <vt:lpstr>Культуральные свойства</vt:lpstr>
      <vt:lpstr>Биохимические свойства</vt:lpstr>
      <vt:lpstr>Питательные среды для выделения листерий из пищевых продуктов</vt:lpstr>
      <vt:lpstr>Рост на ПАЛ (слева) и ПАЛКАМ (справа) </vt:lpstr>
      <vt:lpstr>Рост на ПБЛ и бульоне Фрейзера</vt:lpstr>
      <vt:lpstr>Хромогенные среды для обнаружения листерий Оттавиани-Агости</vt:lpstr>
      <vt:lpstr>Дифференцировка листерий </vt:lpstr>
      <vt:lpstr>Тесты для идентификации </vt:lpstr>
      <vt:lpstr>Листериоз </vt:lpstr>
      <vt:lpstr>Эпидемиология листериоза</vt:lpstr>
      <vt:lpstr>Механизмы и пути передачи</vt:lpstr>
      <vt:lpstr>Методы диагностики </vt:lpstr>
      <vt:lpstr>Нормативно-методическая документация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Исаева Гузель Шавхатовна</cp:lastModifiedBy>
  <cp:revision>25</cp:revision>
  <dcterms:created xsi:type="dcterms:W3CDTF">2020-04-23T06:28:02Z</dcterms:created>
  <dcterms:modified xsi:type="dcterms:W3CDTF">2024-09-27T08:32:45Z</dcterms:modified>
</cp:coreProperties>
</file>