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02" r:id="rId4"/>
    <p:sldId id="305" r:id="rId5"/>
    <p:sldId id="303" r:id="rId6"/>
    <p:sldId id="257" r:id="rId7"/>
    <p:sldId id="259" r:id="rId8"/>
    <p:sldId id="260" r:id="rId9"/>
    <p:sldId id="261" r:id="rId10"/>
    <p:sldId id="262" r:id="rId11"/>
    <p:sldId id="281" r:id="rId12"/>
    <p:sldId id="270" r:id="rId13"/>
    <p:sldId id="271" r:id="rId14"/>
    <p:sldId id="269" r:id="rId15"/>
    <p:sldId id="283" r:id="rId16"/>
    <p:sldId id="284" r:id="rId17"/>
    <p:sldId id="285" r:id="rId18"/>
    <p:sldId id="286" r:id="rId19"/>
    <p:sldId id="287" r:id="rId20"/>
    <p:sldId id="263" r:id="rId21"/>
    <p:sldId id="264" r:id="rId22"/>
    <p:sldId id="265" r:id="rId23"/>
    <p:sldId id="266" r:id="rId24"/>
    <p:sldId id="267" r:id="rId25"/>
    <p:sldId id="268" r:id="rId26"/>
    <p:sldId id="272" r:id="rId27"/>
    <p:sldId id="273" r:id="rId28"/>
    <p:sldId id="274" r:id="rId29"/>
    <p:sldId id="288" r:id="rId30"/>
    <p:sldId id="275" r:id="rId31"/>
    <p:sldId id="276" r:id="rId32"/>
    <p:sldId id="277" r:id="rId33"/>
    <p:sldId id="278" r:id="rId34"/>
    <p:sldId id="279" r:id="rId35"/>
    <p:sldId id="280" r:id="rId36"/>
    <p:sldId id="289" r:id="rId37"/>
    <p:sldId id="290" r:id="rId38"/>
    <p:sldId id="294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38" autoAdjust="0"/>
  </p:normalViewPr>
  <p:slideViewPr>
    <p:cSldViewPr>
      <p:cViewPr varScale="1">
        <p:scale>
          <a:sx n="87" d="100"/>
          <a:sy n="87" d="100"/>
        </p:scale>
        <p:origin x="10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CB2E-1AEC-4996-A5B7-31B0153A3C14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04AC-1DB7-4D90-87D5-83847D803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A1CF0-4B53-4466-ABCC-C25F712C408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Почему </a:t>
            </a:r>
            <a:r>
              <a:rPr lang="ru-RU" dirty="0" err="1" smtClean="0"/>
              <a:t>Усейн</a:t>
            </a:r>
            <a:r>
              <a:rPr lang="ru-RU" baseline="0" dirty="0" smtClean="0"/>
              <a:t> Болт не побил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0D280-88DA-49A8-820F-DB91DEB15C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5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Правильный отбор больных для исследования, пунктуальное соблюдение показаний и противопоказаний к проведению нагрузочной пробы, постоянное мониторное наблюдение за ЭКГ, тщательное соблюдение методики выполнения пробы гарантируют безопасность и эффективность проб с ФН,  в основном, но не в 100% случаев. Редкие осложнения, о которых упоминалось выше, не связанные с методическими погрешностями со стороны врача, могут случиться по объективным причинам, связанным с состоянием больных.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демократических обществах, где права и интересы личности и в том числе больного являются одной из главных ценностей, существует система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информированного согласия больного на проведение нагрузочной пробы. Суть ее заключается в том, что обследуемый после соответствующего разъяснения целей, задач, ценности нагрузочной пробы для правильной диагностики и выбора его лечения врачом, получает также информацию о возможном риске осложнений.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704AC-1DB7-4D90-87D5-83847D803E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Функциональное тестирование в </a:t>
            </a:r>
            <a:r>
              <a:rPr lang="ru-RU" dirty="0" err="1" smtClean="0"/>
              <a:t>кардиореабилитации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Ассистент кафедры реабилитации и спортивной медицины</a:t>
            </a:r>
          </a:p>
          <a:p>
            <a:r>
              <a:rPr lang="ru-RU" dirty="0" smtClean="0"/>
              <a:t> Казанского ГМУ</a:t>
            </a:r>
          </a:p>
          <a:p>
            <a:r>
              <a:rPr lang="ru-RU" dirty="0" err="1" smtClean="0"/>
              <a:t>Бикчурин</a:t>
            </a:r>
            <a:r>
              <a:rPr lang="ru-RU" dirty="0" smtClean="0"/>
              <a:t> </a:t>
            </a:r>
            <a:r>
              <a:rPr lang="ru-RU" dirty="0" err="1" smtClean="0"/>
              <a:t>Нияз</a:t>
            </a:r>
            <a:r>
              <a:rPr lang="ru-RU" dirty="0" smtClean="0"/>
              <a:t> </a:t>
            </a:r>
            <a:r>
              <a:rPr lang="ru-RU" dirty="0" err="1" smtClean="0"/>
              <a:t>Минхатович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Мощность ступенчатой нагрузки при </a:t>
            </a:r>
            <a:r>
              <a:rPr lang="ru-RU" dirty="0" err="1" smtClean="0"/>
              <a:t>велоэргометрии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1798"/>
            <a:ext cx="8229600" cy="36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Модификации ВЭМ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tdiagnostica.ru/photo/diagnostic-erg-911-shk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29408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Дозирование нагрузки при </a:t>
            </a:r>
            <a:br>
              <a:rPr lang="ru-RU" dirty="0" smtClean="0"/>
            </a:br>
            <a:r>
              <a:rPr lang="ru-RU" dirty="0" err="1" smtClean="0"/>
              <a:t>тредмил-тесте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скорости движения дорожки </a:t>
            </a:r>
          </a:p>
          <a:p>
            <a:r>
              <a:rPr lang="ru-RU" dirty="0" smtClean="0"/>
              <a:t>угол наклона </a:t>
            </a:r>
          </a:p>
          <a:p>
            <a:r>
              <a:rPr lang="ru-RU" dirty="0" smtClean="0"/>
              <a:t>продолжительность ступеней</a:t>
            </a:r>
          </a:p>
          <a:p>
            <a:r>
              <a:rPr lang="ru-RU" dirty="0" smtClean="0"/>
              <a:t>изменение параметров ходьбы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протоколы пробы на </a:t>
            </a:r>
            <a:r>
              <a:rPr lang="ru-RU" dirty="0" err="1" smtClean="0"/>
              <a:t>тредмиле</a:t>
            </a:r>
            <a:r>
              <a:rPr lang="ru-RU" dirty="0" smtClean="0"/>
              <a:t> </a:t>
            </a:r>
            <a:r>
              <a:rPr lang="en-US" dirty="0" err="1" smtClean="0"/>
              <a:t>R.Bru</a:t>
            </a:r>
            <a:r>
              <a:rPr lang="ru-RU" dirty="0" smtClean="0"/>
              <a:t>се (1971)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16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05" y="3212976"/>
            <a:ext cx="900999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Энергетические эквиваленты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клинике при проведении </a:t>
            </a:r>
            <a:r>
              <a:rPr lang="ru-RU" i="1" dirty="0" err="1" smtClean="0"/>
              <a:t>тредмил-теста</a:t>
            </a:r>
            <a:r>
              <a:rPr lang="ru-RU" i="1" dirty="0" smtClean="0"/>
              <a:t> используется единица мощности  </a:t>
            </a:r>
            <a:r>
              <a:rPr lang="ru-RU" b="1" i="1" dirty="0" smtClean="0"/>
              <a:t>(метаболическая единица МЕ или метаболический эквивалент МЕТ) - это кратность потребления кислорода на высоте нагрузки к его потреблению в покое. При этом за 1 МЕТ принимается потребление 3,5 мл кислорода в 1 минуту на каждый кг массы тела (для мужчины массой тела 70 кг). </a:t>
            </a:r>
          </a:p>
          <a:p>
            <a:r>
              <a:rPr lang="ru-RU" dirty="0" smtClean="0"/>
              <a:t>1 МЕТ = 3,5 мл О2/мин </a:t>
            </a:r>
            <a:r>
              <a:rPr lang="ru-RU" dirty="0" err="1" smtClean="0"/>
              <a:t>х</a:t>
            </a:r>
            <a:r>
              <a:rPr lang="ru-RU" dirty="0" smtClean="0"/>
              <a:t> кг массы тела.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реабилитационной маршрутизации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0 – Нет симптомов</a:t>
            </a:r>
          </a:p>
          <a:p>
            <a:r>
              <a:rPr lang="ru-RU" sz="2400" dirty="0" smtClean="0"/>
              <a:t>1 - Отсутствие значимых нарушений жизнедеятельности, несмотря на имеющиеся симптомы заболевания</a:t>
            </a:r>
          </a:p>
          <a:p>
            <a:r>
              <a:rPr lang="ru-RU" sz="2400" dirty="0" smtClean="0"/>
              <a:t>2 - Легкое ограничение жизнедеятельности</a:t>
            </a:r>
          </a:p>
          <a:p>
            <a:r>
              <a:rPr lang="ru-RU" sz="2400" dirty="0" smtClean="0"/>
              <a:t>3 - Ограничение жизнедеятельности, умеренное по своей выраженности</a:t>
            </a:r>
          </a:p>
          <a:p>
            <a:r>
              <a:rPr lang="ru-RU" sz="2400" dirty="0" smtClean="0"/>
              <a:t>4 - Выраженное ограничение жизнедеятельности</a:t>
            </a:r>
          </a:p>
          <a:p>
            <a:r>
              <a:rPr lang="ru-RU" sz="2400" dirty="0" smtClean="0"/>
              <a:t>5 - Грубое нарушение процессов жизнедеятельности</a:t>
            </a:r>
          </a:p>
          <a:p>
            <a:r>
              <a:rPr lang="ru-RU" sz="2400" dirty="0" smtClean="0"/>
              <a:t>6- Нарушение жизнедеятельности крайней степени тяжести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1 - Отсутствие значимых нарушений жизнедеятельности, несмотря на имеющиеся симптомы заболевания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Может вернуться к прежнему образу жизни (работа, обучение), поддерживать прежний уровень активности и социальной жизни </a:t>
            </a:r>
          </a:p>
          <a:p>
            <a:r>
              <a:rPr lang="ru-RU" dirty="0" smtClean="0"/>
              <a:t>Тратит столько же времени на выполнение дел, как и раньше до болезни</a:t>
            </a:r>
          </a:p>
          <a:p>
            <a:r>
              <a:rPr lang="ru-RU" dirty="0" smtClean="0"/>
              <a:t>Может выполнять физическую нагрузку выше обычной без слабости, сердцебиения, одышки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2 - Легкое ограничение жизнедеятельности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Может справляться со своими делами без посторонней помощи </a:t>
            </a:r>
          </a:p>
          <a:p>
            <a:r>
              <a:rPr lang="ru-RU" dirty="0" smtClean="0"/>
              <a:t>Обычная физическая нагрузка не вызывает выраженного утомления, слабости, одышки или сердцебиения. Стенокардия развивается при значительном, ускоренном или особо длительном напряжении (усилии). </a:t>
            </a:r>
            <a:r>
              <a:rPr lang="ru-RU" b="1" dirty="0" smtClean="0"/>
              <a:t>Тест шестиминутной ходьбы (ТШМ) &gt;425 м. Тесты с физической нагрузкой (ВЭМ/ </a:t>
            </a:r>
            <a:r>
              <a:rPr lang="ru-RU" b="1" dirty="0" err="1" smtClean="0"/>
              <a:t>спироэргометрия</a:t>
            </a:r>
            <a:r>
              <a:rPr lang="ru-RU" b="1" dirty="0" smtClean="0"/>
              <a:t>) ≥125Вт/≥ 7 МЕ </a:t>
            </a:r>
          </a:p>
          <a:p>
            <a:r>
              <a:rPr lang="ru-RU" dirty="0" smtClean="0"/>
              <a:t>Может самостоятельно за собой ухаживать (сам одевается и раздевается, ходит в магазин, готовит простую еду, может совершать небольшие путешествия и переезды, самостоятельно передвигается) </a:t>
            </a:r>
          </a:p>
          <a:p>
            <a:r>
              <a:rPr lang="ru-RU" dirty="0" smtClean="0"/>
              <a:t>Не нуждается в наблюдении </a:t>
            </a:r>
          </a:p>
          <a:p>
            <a:r>
              <a:rPr lang="ru-RU" dirty="0" smtClean="0"/>
              <a:t>Может проживать один дома от недели и более без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3 - Ограничение жизнедеятельности, умеренное по своей выраженности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Может передвигаться самостоятельно и без посторонней помощи </a:t>
            </a:r>
          </a:p>
          <a:p>
            <a:r>
              <a:rPr lang="ru-RU" dirty="0" smtClean="0"/>
              <a:t>В покое какие-либо патологические симптомы отсутствуют. Обычная физическая нагрузка вызывает слабость, утомляемость, сердцебиение, одышку. Стенокардия развивается при ходьбе на расстояние &gt; 500 м по ровной местности, при подъеме на &gt; 1 пролет обычных ступенек, в нормальном темпе, при обычных условиях. Тест шестиминутной ходьбы (ТШМ) = 301-425 м</a:t>
            </a:r>
            <a:r>
              <a:rPr lang="ru-RU" b="1" dirty="0" smtClean="0"/>
              <a:t>. Тесты с физической нагрузкой (ВЭМ/ </a:t>
            </a:r>
            <a:r>
              <a:rPr lang="ru-RU" b="1" dirty="0" err="1" smtClean="0"/>
              <a:t>спироэргометрия</a:t>
            </a:r>
            <a:r>
              <a:rPr lang="ru-RU" b="1" dirty="0" smtClean="0"/>
              <a:t>) = 75-100 Вт /4-6,9 МЕ </a:t>
            </a:r>
          </a:p>
          <a:p>
            <a:r>
              <a:rPr lang="ru-RU" dirty="0" smtClean="0"/>
              <a:t>Самостоятельно одевается, раздевается, ходит в туалет, ест и выполняет др. виды повседневной активности</a:t>
            </a:r>
          </a:p>
          <a:p>
            <a:r>
              <a:rPr lang="ru-RU" dirty="0" smtClean="0"/>
              <a:t>Нуждается в помощи при выполнении сложных видов активности: приготовление пищи, уборке дома, поход в магазин за покупками • Может проживать один дома без помощи от 1 суток до 1 недели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4 - Выраженное ограничение жизнедеятельности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Стенокардия возникает при ходьбе от 100 до 500 м по ровной местности, при подъеме на 1 пролет обычных ступенек, в нормальном темпе, при обычных условиях. Тест шестиминутной ходьбы (ТШМ) = 150-300 м, </a:t>
            </a:r>
            <a:r>
              <a:rPr lang="ru-RU" b="1" dirty="0" smtClean="0"/>
              <a:t>Тесты с физической нагрузкой (ВЭМ/ </a:t>
            </a:r>
            <a:r>
              <a:rPr lang="ru-RU" b="1" dirty="0" err="1" smtClean="0"/>
              <a:t>спироэргометрия</a:t>
            </a:r>
            <a:r>
              <a:rPr lang="ru-RU" b="1" dirty="0" smtClean="0"/>
              <a:t>) = 25-50 Вт /2-3,9 МЕ</a:t>
            </a:r>
          </a:p>
          <a:p>
            <a:r>
              <a:rPr lang="ru-RU" dirty="0" smtClean="0"/>
              <a:t>Самостоятельно одевается, раздевается, ходит в туалет, ест и выполняет др. виды повседневной активности</a:t>
            </a:r>
          </a:p>
          <a:p>
            <a:r>
              <a:rPr lang="ru-RU" dirty="0" smtClean="0"/>
              <a:t>В обычной жизни нуждается в ухаживающем</a:t>
            </a:r>
          </a:p>
          <a:p>
            <a:r>
              <a:rPr lang="ru-RU" dirty="0" smtClean="0"/>
              <a:t>Может проживать один дома без помощи до 1 суток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области применения нагрузочных проб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массовые (эпидемиологические) обследования различных контингентов населения с целью раннего выявления </a:t>
            </a:r>
            <a:r>
              <a:rPr lang="ru-RU" sz="1800" dirty="0" err="1" smtClean="0"/>
              <a:t>сердечно-сосудистой</a:t>
            </a:r>
            <a:r>
              <a:rPr lang="ru-RU" sz="1800" dirty="0" smtClean="0"/>
              <a:t> патологии, в первую очередь ИБС; </a:t>
            </a:r>
          </a:p>
          <a:p>
            <a:r>
              <a:rPr lang="ru-RU" sz="1800" dirty="0" smtClean="0"/>
              <a:t>дифференциальная диагностика ИБС и отдельных ее форм; </a:t>
            </a:r>
          </a:p>
          <a:p>
            <a:r>
              <a:rPr lang="ru-RU" sz="1800" dirty="0" smtClean="0"/>
              <a:t>выявление и идентификация нарушений ритма сердца; </a:t>
            </a:r>
          </a:p>
          <a:p>
            <a:r>
              <a:rPr lang="ru-RU" sz="1800" dirty="0" smtClean="0"/>
              <a:t>выявление лиц с гипертензивной реакцией на нагрузку; </a:t>
            </a:r>
          </a:p>
          <a:p>
            <a:r>
              <a:rPr lang="ru-RU" sz="1800" b="1" dirty="0" smtClean="0"/>
              <a:t>определение индивидуальной толерантности к физической нагрузке у больных с установленным диагнозом ИБС; </a:t>
            </a:r>
          </a:p>
          <a:p>
            <a:r>
              <a:rPr lang="ru-RU" sz="1800" b="1" dirty="0" smtClean="0"/>
              <a:t>оценка эффективности лечебных (в том числе хирургических) и реабилитационных мероприятий по результатам динамического исследования больных; </a:t>
            </a:r>
          </a:p>
          <a:p>
            <a:r>
              <a:rPr lang="ru-RU" sz="1800" b="1" dirty="0" smtClean="0"/>
              <a:t>экспертиза трудоспособности больных с </a:t>
            </a:r>
            <a:r>
              <a:rPr lang="ru-RU" sz="1800" b="1" dirty="0" err="1" smtClean="0"/>
              <a:t>сердечно-сосудистыми</a:t>
            </a:r>
            <a:r>
              <a:rPr lang="ru-RU" sz="1800" b="1" dirty="0" smtClean="0"/>
              <a:t> заболеваниями; </a:t>
            </a:r>
          </a:p>
          <a:p>
            <a:r>
              <a:rPr lang="ru-RU" sz="1800" dirty="0" smtClean="0"/>
              <a:t>профессиональный отбор (для работы в экстремальных условиях или для работ, требующих высокой физической работоспособности); </a:t>
            </a:r>
          </a:p>
          <a:p>
            <a:r>
              <a:rPr lang="ru-RU" sz="1800" b="1" dirty="0" smtClean="0"/>
              <a:t>оценка прогноза; </a:t>
            </a:r>
          </a:p>
          <a:p>
            <a:r>
              <a:rPr lang="ru-RU" sz="1800" dirty="0" smtClean="0"/>
              <a:t>оценка эффективности </a:t>
            </a:r>
            <a:r>
              <a:rPr lang="ru-RU" sz="1800" dirty="0" err="1" smtClean="0"/>
              <a:t>антиангинальных</a:t>
            </a:r>
            <a:r>
              <a:rPr lang="ru-RU" sz="1800" dirty="0" smtClean="0"/>
              <a:t> препаратов.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прекращается проба?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Проба прекращается либо при достижении испытуемым </a:t>
            </a:r>
            <a:r>
              <a:rPr lang="ru-RU" dirty="0" err="1" smtClean="0"/>
              <a:t>субмаксимальных</a:t>
            </a:r>
            <a:r>
              <a:rPr lang="ru-RU" dirty="0" smtClean="0"/>
              <a:t> величин ЧСС (75% или 85% от расчетной возрастной максимальной частоты), либо при появлении клинических или электрокардиографических критериев прекращения нагрузки. Разработаны зависящие от возраста и пола обследуемых нормативы ЧСС при максимальной и </a:t>
            </a:r>
            <a:r>
              <a:rPr lang="ru-RU" dirty="0" err="1" smtClean="0"/>
              <a:t>субмаксимальной</a:t>
            </a:r>
            <a:r>
              <a:rPr lang="ru-RU" dirty="0" smtClean="0"/>
              <a:t> физических нагрузках. Из них наиболее широкое распространение получили нормативы, предложенные </a:t>
            </a:r>
            <a:r>
              <a:rPr lang="ru-RU" dirty="0" err="1" smtClean="0"/>
              <a:t>Andersen</a:t>
            </a:r>
            <a:r>
              <a:rPr lang="ru-RU" dirty="0" smtClean="0"/>
              <a:t> K. и </a:t>
            </a:r>
            <a:r>
              <a:rPr lang="ru-RU" dirty="0" err="1" smtClean="0"/>
              <a:t>соавт</a:t>
            </a:r>
            <a:r>
              <a:rPr lang="ru-RU" dirty="0" smtClean="0"/>
              <a:t>. (1971) и рекомендованные к применению Комитетом экспертов ВОЗ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ЧСС при разных уровнях потребления кислорода во время физической нагрузки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91523"/>
            <a:ext cx="8229600" cy="23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Показания к прекращению пробы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069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Абсолютные </a:t>
            </a:r>
          </a:p>
          <a:p>
            <a:r>
              <a:rPr lang="ru-RU" sz="3800" dirty="0" smtClean="0"/>
              <a:t>прогрессирующее снижение (более 10 мм </a:t>
            </a:r>
            <a:r>
              <a:rPr lang="ru-RU" sz="3800" dirty="0" err="1" smtClean="0"/>
              <a:t>рт</a:t>
            </a:r>
            <a:r>
              <a:rPr lang="ru-RU" sz="3800" dirty="0" smtClean="0"/>
              <a:t>. ст.) или резкое снижение исходного систолического АД, возникающее несмотря на увеличение объема нагрузки, сопровождающееся другими признаками ишемии; </a:t>
            </a:r>
          </a:p>
          <a:p>
            <a:r>
              <a:rPr lang="ru-RU" sz="3800" dirty="0" smtClean="0"/>
              <a:t>прогрессирующая (умеренная или тяжелая, 2-3 балла) боль в грудной клетке ангинозного характера, таблица 4; </a:t>
            </a:r>
          </a:p>
          <a:p>
            <a:r>
              <a:rPr lang="ru-RU" sz="3800" dirty="0" smtClean="0"/>
              <a:t>признаки нарушения ЦНС (возрастающая атаксия, головокружение или </a:t>
            </a:r>
            <a:r>
              <a:rPr lang="ru-RU" sz="3800" dirty="0" err="1" smtClean="0"/>
              <a:t>предсинкопальное</a:t>
            </a:r>
            <a:r>
              <a:rPr lang="ru-RU" sz="3800" dirty="0" smtClean="0"/>
              <a:t> состояние); </a:t>
            </a:r>
          </a:p>
          <a:p>
            <a:r>
              <a:rPr lang="ru-RU" sz="3800" dirty="0" smtClean="0"/>
              <a:t>признаки нарушения периферической перфузии (цианоз или бледность); </a:t>
            </a:r>
          </a:p>
          <a:p>
            <a:r>
              <a:rPr lang="ru-RU" sz="3800" dirty="0" smtClean="0"/>
              <a:t>сложные, потенциально злокачественные нарушения ритма (устойчивая желудочковая тахикардия); </a:t>
            </a:r>
          </a:p>
          <a:p>
            <a:r>
              <a:rPr lang="ru-RU" sz="3800" dirty="0" smtClean="0"/>
              <a:t>технические сложности, не позволяющие </a:t>
            </a:r>
            <a:r>
              <a:rPr lang="ru-RU" sz="3800" dirty="0" err="1" smtClean="0"/>
              <a:t>мониторировать</a:t>
            </a:r>
            <a:r>
              <a:rPr lang="ru-RU" sz="3800" dirty="0" smtClean="0"/>
              <a:t> ЭКГ или АД; </a:t>
            </a:r>
          </a:p>
          <a:p>
            <a:r>
              <a:rPr lang="ru-RU" sz="3800" dirty="0" err="1" smtClean="0"/>
              <a:t>элевация</a:t>
            </a:r>
            <a:r>
              <a:rPr lang="ru-RU" sz="3800" dirty="0" smtClean="0"/>
              <a:t> сегмента ST≥1 мм в отведениях без диагностических зубцов Q, кроме V1 и </a:t>
            </a:r>
            <a:r>
              <a:rPr lang="ru-RU" sz="3800" dirty="0" err="1" smtClean="0"/>
              <a:t>aVR</a:t>
            </a:r>
            <a:r>
              <a:rPr lang="ru-RU" sz="3800" dirty="0" smtClean="0"/>
              <a:t>; 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Показания к прекращению пробы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06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Относительные </a:t>
            </a:r>
          </a:p>
          <a:p>
            <a:r>
              <a:rPr lang="ru-RU" dirty="0" smtClean="0"/>
              <a:t>падение АД (более 10 мм </a:t>
            </a:r>
            <a:r>
              <a:rPr lang="ru-RU" dirty="0" err="1" smtClean="0"/>
              <a:t>рт</a:t>
            </a:r>
            <a:r>
              <a:rPr lang="ru-RU" dirty="0" smtClean="0"/>
              <a:t>. ст. от исходного уровня), несмотря на увеличение объема нагрузки, не сопровождающееся появлением других признаков ишемии; </a:t>
            </a:r>
          </a:p>
          <a:p>
            <a:r>
              <a:rPr lang="ru-RU" dirty="0" smtClean="0"/>
              <a:t>горизонтальное или </a:t>
            </a:r>
            <a:r>
              <a:rPr lang="ru-RU" dirty="0" err="1" smtClean="0"/>
              <a:t>косонисходящее</a:t>
            </a:r>
            <a:r>
              <a:rPr lang="ru-RU" dirty="0" smtClean="0"/>
              <a:t> смещение сегмента ST более 2 мм; </a:t>
            </a:r>
          </a:p>
          <a:p>
            <a:r>
              <a:rPr lang="ru-RU" dirty="0" smtClean="0"/>
              <a:t>значительное изменение электрической оси сердца; </a:t>
            </a:r>
          </a:p>
          <a:p>
            <a:r>
              <a:rPr lang="ru-RU" dirty="0" smtClean="0"/>
              <a:t>нарушения ритма: </a:t>
            </a:r>
            <a:r>
              <a:rPr lang="ru-RU" dirty="0" err="1" smtClean="0"/>
              <a:t>политопная</a:t>
            </a:r>
            <a:r>
              <a:rPr lang="ru-RU" dirty="0" smtClean="0"/>
              <a:t> желудочковая экстрасистолия, триплет желудочковой экстрасистолии, </a:t>
            </a:r>
            <a:r>
              <a:rPr lang="ru-RU" dirty="0" err="1" smtClean="0"/>
              <a:t>суправентрикулярная</a:t>
            </a:r>
            <a:r>
              <a:rPr lang="ru-RU" dirty="0" smtClean="0"/>
              <a:t> тахикардия; </a:t>
            </a:r>
          </a:p>
          <a:p>
            <a:r>
              <a:rPr lang="ru-RU" dirty="0" smtClean="0"/>
              <a:t>блокада сердца или </a:t>
            </a:r>
            <a:r>
              <a:rPr lang="ru-RU" dirty="0" err="1" smtClean="0"/>
              <a:t>брадиаритмии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блокады ножек пучка Гиса или нарушение </a:t>
            </a:r>
            <a:r>
              <a:rPr lang="ru-RU" dirty="0" err="1" smtClean="0"/>
              <a:t>внутрижелудочковой</a:t>
            </a:r>
            <a:r>
              <a:rPr lang="ru-RU" dirty="0" smtClean="0"/>
              <a:t> проводимости, которое нельзя отличить от желудочковой тахикардии; </a:t>
            </a:r>
          </a:p>
          <a:p>
            <a:r>
              <a:rPr lang="ru-RU" dirty="0" smtClean="0"/>
              <a:t>субъективные симптомы: выраженная усталость, одышка (число дыханий более 30 в 1 мин), приступ удушья, хрипы, судороги и боли в мышцах ног, возрастающая боль в груди; </a:t>
            </a:r>
          </a:p>
          <a:p>
            <a:r>
              <a:rPr lang="ru-RU" dirty="0" smtClean="0"/>
              <a:t>повышение систолического АД более 230 мм </a:t>
            </a:r>
            <a:r>
              <a:rPr lang="ru-RU" dirty="0" err="1" smtClean="0"/>
              <a:t>рт</a:t>
            </a:r>
            <a:r>
              <a:rPr lang="ru-RU" dirty="0" smtClean="0"/>
              <a:t>. </a:t>
            </a:r>
            <a:r>
              <a:rPr lang="ru-RU" dirty="0" err="1" smtClean="0"/>
              <a:t>ст</a:t>
            </a:r>
            <a:r>
              <a:rPr lang="ru-RU" dirty="0" smtClean="0"/>
              <a:t> или </a:t>
            </a:r>
            <a:r>
              <a:rPr lang="ru-RU" dirty="0" err="1" smtClean="0"/>
              <a:t>диастолического</a:t>
            </a:r>
            <a:r>
              <a:rPr lang="ru-RU" dirty="0" smtClean="0"/>
              <a:t> АД более 115 мм </a:t>
            </a:r>
            <a:r>
              <a:rPr lang="ru-RU" dirty="0" err="1" smtClean="0"/>
              <a:t>рт</a:t>
            </a:r>
            <a:r>
              <a:rPr lang="ru-RU" dirty="0" smtClean="0"/>
              <a:t>. ст. </a:t>
            </a:r>
          </a:p>
          <a:p>
            <a:r>
              <a:rPr lang="ru-RU" dirty="0" smtClean="0"/>
              <a:t>как мера предосторожности по решению врача.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Осложнения нагрузочных проб и обеспечение безопасности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На каждые 10 000 проб с нагрузкой по данным различных авторов, приходится до 1 смерти и 9 случаев </a:t>
            </a:r>
            <a:r>
              <a:rPr lang="ru-RU" dirty="0" err="1" smtClean="0"/>
              <a:t>нефатальных</a:t>
            </a:r>
            <a:r>
              <a:rPr lang="ru-RU" dirty="0" smtClean="0"/>
              <a:t> осложнений. Иначе говоря, нагрузочные пробы безусловно связаны хотя и со слабым, но риском для жизни и здоровья пациентов. Возможные осложнения нагрузочного теста: </a:t>
            </a:r>
          </a:p>
          <a:p>
            <a:pPr>
              <a:buNone/>
            </a:pPr>
            <a:r>
              <a:rPr lang="ru-RU" dirty="0" smtClean="0"/>
              <a:t>1. Сердечные: </a:t>
            </a:r>
          </a:p>
          <a:p>
            <a:r>
              <a:rPr lang="ru-RU" dirty="0" err="1" smtClean="0"/>
              <a:t>Брадиаритмии</a:t>
            </a:r>
            <a:r>
              <a:rPr lang="ru-RU" dirty="0" smtClean="0"/>
              <a:t>: </a:t>
            </a:r>
            <a:r>
              <a:rPr lang="ru-RU" dirty="0" err="1" smtClean="0"/>
              <a:t>синусовая</a:t>
            </a:r>
            <a:r>
              <a:rPr lang="ru-RU" dirty="0" smtClean="0"/>
              <a:t>, атриовентрикулярная, желудочковая, </a:t>
            </a:r>
            <a:r>
              <a:rPr lang="ru-RU" dirty="0" err="1" smtClean="0"/>
              <a:t>атривентрикулярная</a:t>
            </a:r>
            <a:r>
              <a:rPr lang="ru-RU" dirty="0" smtClean="0"/>
              <a:t> блокада, асистолия</a:t>
            </a:r>
          </a:p>
          <a:p>
            <a:r>
              <a:rPr lang="ru-RU" dirty="0" smtClean="0"/>
              <a:t>Внезапная смерть (желудочковая тахикардия/фибрилляция) </a:t>
            </a:r>
          </a:p>
          <a:p>
            <a:r>
              <a:rPr lang="ru-RU" dirty="0" smtClean="0"/>
              <a:t>Инфаркт миокарда </a:t>
            </a:r>
          </a:p>
          <a:p>
            <a:r>
              <a:rPr lang="ru-RU" dirty="0" smtClean="0"/>
              <a:t>Сердечная недостаточность </a:t>
            </a:r>
          </a:p>
          <a:p>
            <a:r>
              <a:rPr lang="ru-RU" dirty="0" smtClean="0"/>
              <a:t>Гипотензия и шок </a:t>
            </a:r>
          </a:p>
          <a:p>
            <a:r>
              <a:rPr lang="ru-RU" dirty="0" smtClean="0"/>
              <a:t>Острое нарушение мозгового кровообращения </a:t>
            </a:r>
          </a:p>
          <a:p>
            <a:pPr>
              <a:buNone/>
            </a:pPr>
            <a:r>
              <a:rPr lang="ru-RU" dirty="0" smtClean="0"/>
              <a:t>2.Несердечные</a:t>
            </a:r>
          </a:p>
          <a:p>
            <a:r>
              <a:rPr lang="ru-RU" dirty="0" smtClean="0"/>
              <a:t>Костно-мышечная травма </a:t>
            </a:r>
          </a:p>
          <a:p>
            <a:pPr>
              <a:buNone/>
            </a:pPr>
            <a:r>
              <a:rPr lang="ru-RU" dirty="0" smtClean="0"/>
              <a:t>3. Определенные и разнообразные симптомы: </a:t>
            </a:r>
          </a:p>
          <a:p>
            <a:r>
              <a:rPr lang="ru-RU" dirty="0" smtClean="0"/>
              <a:t>тяжёлая усталость, иногда сохраняющаяся несколько дней, </a:t>
            </a:r>
          </a:p>
          <a:p>
            <a:r>
              <a:rPr lang="ru-RU" dirty="0" smtClean="0"/>
              <a:t>головокружение, слабость, боли во всем теле, </a:t>
            </a:r>
          </a:p>
          <a:p>
            <a:r>
              <a:rPr lang="ru-RU" dirty="0" smtClean="0"/>
              <a:t>ощущение дискомфорта и нездоровья.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повышения нагрузки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Нагрузка должна возрастать постепенно, лучше </a:t>
            </a:r>
            <a:r>
              <a:rPr lang="ru-RU" dirty="0" err="1" smtClean="0"/>
              <a:t>ступенеобразно</a:t>
            </a:r>
            <a:r>
              <a:rPr lang="ru-RU" dirty="0" smtClean="0"/>
              <a:t> с повышением мощности от низкого уровня до высокого. Каждая новая ступень нагрузки меняется минимум через 3 минуты. </a:t>
            </a:r>
          </a:p>
          <a:p>
            <a:r>
              <a:rPr lang="ru-RU" dirty="0" smtClean="0"/>
              <a:t>Об адекватности нагрузки на каждом уровне будут свидетельствовать постоянный прирост ЧСС (на 15-20 уд/мин на каждой ступени), прирост АД (на 20-35 мм </a:t>
            </a:r>
            <a:r>
              <a:rPr lang="ru-RU" dirty="0" err="1" smtClean="0"/>
              <a:t>рт</a:t>
            </a:r>
            <a:r>
              <a:rPr lang="ru-RU" dirty="0" smtClean="0"/>
              <a:t>. ст. на каждой ступени) и отсутствие патологических изменений на ЭКГ в последние 1-2 мин каждого уровня нагрузки. </a:t>
            </a:r>
          </a:p>
          <a:p>
            <a:r>
              <a:rPr lang="ru-RU" dirty="0" smtClean="0"/>
              <a:t>Клинические симптомы, ЧСС, АД и ЭКГ должны регистрироваться в течение всего теста и не менее 6-8 мин после его окончания. </a:t>
            </a:r>
          </a:p>
          <a:p>
            <a:r>
              <a:rPr lang="ru-RU" dirty="0" smtClean="0"/>
              <a:t>Нагрузка не должна резко прерываться. </a:t>
            </a:r>
          </a:p>
          <a:p>
            <a:r>
              <a:rPr lang="ru-RU" dirty="0" smtClean="0"/>
              <a:t>Исходный уровень АД не должен превышать 145/90 мм </a:t>
            </a:r>
            <a:r>
              <a:rPr lang="ru-RU" dirty="0" err="1" smtClean="0"/>
              <a:t>рт.ст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проб на </a:t>
            </a:r>
            <a:r>
              <a:rPr lang="ru-RU" dirty="0" err="1" smtClean="0"/>
              <a:t>тредмиле</a:t>
            </a:r>
            <a:r>
              <a:rPr lang="ru-RU" dirty="0" smtClean="0"/>
              <a:t> и велоэргометре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Нагрузка на </a:t>
            </a:r>
            <a:r>
              <a:rPr lang="ru-RU" dirty="0" err="1" smtClean="0"/>
              <a:t>тредмиле</a:t>
            </a:r>
            <a:r>
              <a:rPr lang="ru-RU" dirty="0" smtClean="0"/>
              <a:t> более физиологична, привычна; проводится по строгому протоколу исследования, при ходьбе или беге на </a:t>
            </a:r>
            <a:r>
              <a:rPr lang="ru-RU" dirty="0" err="1" smtClean="0"/>
              <a:t>тредмиле</a:t>
            </a:r>
            <a:r>
              <a:rPr lang="ru-RU" dirty="0" smtClean="0"/>
              <a:t> имеет определенное значение масса испытуемого. На </a:t>
            </a:r>
            <a:r>
              <a:rPr lang="ru-RU" dirty="0" err="1" smtClean="0"/>
              <a:t>тредмиле</a:t>
            </a:r>
            <a:r>
              <a:rPr lang="ru-RU" dirty="0" smtClean="0"/>
              <a:t> люди способны работать больше, чем на велоэргометре, поэтому показатели физической работоспособности и реакция ЧСС на нагрузку на </a:t>
            </a:r>
            <a:r>
              <a:rPr lang="ru-RU" dirty="0" err="1" smtClean="0"/>
              <a:t>тредмиле</a:t>
            </a:r>
            <a:r>
              <a:rPr lang="ru-RU" dirty="0" smtClean="0"/>
              <a:t> у людей более высокие (примерно на 10%), чем у тех же лиц при проведении </a:t>
            </a:r>
            <a:r>
              <a:rPr lang="ru-RU" dirty="0" err="1" smtClean="0"/>
              <a:t>велоэргометрии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проб на </a:t>
            </a:r>
            <a:r>
              <a:rPr lang="ru-RU" dirty="0" err="1" smtClean="0"/>
              <a:t>тредмиле</a:t>
            </a:r>
            <a:r>
              <a:rPr lang="ru-RU" dirty="0" smtClean="0"/>
              <a:t> и велоэргометре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проведении теста на </a:t>
            </a:r>
            <a:r>
              <a:rPr lang="ru-RU" dirty="0" err="1" smtClean="0"/>
              <a:t>тредмиле</a:t>
            </a:r>
            <a:r>
              <a:rPr lang="ru-RU" dirty="0" smtClean="0"/>
              <a:t> точно определить выполненную работу довольно сложно. Зависимость между потреблением кислорода (ПО2), скоростью движения ленты </a:t>
            </a:r>
            <a:r>
              <a:rPr lang="ru-RU" dirty="0" err="1" smtClean="0"/>
              <a:t>тредмила</a:t>
            </a:r>
            <a:r>
              <a:rPr lang="ru-RU" dirty="0" smtClean="0"/>
              <a:t> и ее уклоном не линейная, а более сложная. Например, даже при ходьбе по горизонтальной плоскости со скоростью 3-6,5 км/ч энергетические затраты возрастают в линейной зависимости, а при скорости превышающей 6,5 км/ч, затраты энергии увеличиваются пропорционально квадрату скорости.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проб на </a:t>
            </a:r>
            <a:r>
              <a:rPr lang="ru-RU" dirty="0" err="1" smtClean="0"/>
              <a:t>тредмиле</a:t>
            </a:r>
            <a:r>
              <a:rPr lang="ru-RU" dirty="0" smtClean="0"/>
              <a:t> и велоэргометре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Критерии прекращения пробы на </a:t>
            </a:r>
            <a:r>
              <a:rPr lang="ru-RU" dirty="0" err="1" smtClean="0"/>
              <a:t>тредмиле</a:t>
            </a:r>
            <a:r>
              <a:rPr lang="ru-RU" dirty="0" smtClean="0"/>
              <a:t> и оценка ее результатов такие же, как при исследовании на велоэргометре. При формировании заключения, некоторые проблемы возникают при оценке толерантности к физической нагрузке, которую лучше оценивать в одинаковых для ВЭМ и </a:t>
            </a:r>
            <a:r>
              <a:rPr lang="ru-RU" dirty="0" err="1" smtClean="0"/>
              <a:t>тредмила</a:t>
            </a:r>
            <a:r>
              <a:rPr lang="ru-RU" dirty="0" smtClean="0"/>
              <a:t> единицах (не совсем корректно в ваттах, лучше в метаболических эквивалентах нагрузки). Также можно использовать формальную корреляцию между фазами нагрузки и толерантностью к ФН (так, нагрузка на 1-й фазе по стандартному протоколу Брюса соответствует низкой, на 2-й фазе средней, на 3-й фазе высокой толерантности к физической нагрузке).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Сравнительная оценка различных видов нагрузочных проб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30050"/>
            <a:ext cx="8229600" cy="266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1115616" y="326217"/>
            <a:ext cx="7489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  Изменение скорости </a:t>
            </a:r>
            <a:r>
              <a:rPr lang="ru-RU" sz="2400" dirty="0" err="1"/>
              <a:t>энергопоставляющих</a:t>
            </a:r>
            <a:r>
              <a:rPr lang="ru-RU" sz="2400" dirty="0"/>
              <a:t> процессов в работающих мышцах в зависимости от продолжительности упражнения 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7544" y="1628800"/>
            <a:ext cx="8304143" cy="4994334"/>
            <a:chOff x="946" y="1231"/>
            <a:chExt cx="4205" cy="2529"/>
          </a:xfrm>
        </p:grpSpPr>
        <p:grpSp>
          <p:nvGrpSpPr>
            <p:cNvPr id="3" name="Group 206"/>
            <p:cNvGrpSpPr>
              <a:grpSpLocks/>
            </p:cNvGrpSpPr>
            <p:nvPr/>
          </p:nvGrpSpPr>
          <p:grpSpPr bwMode="auto">
            <a:xfrm>
              <a:off x="946" y="1258"/>
              <a:ext cx="4205" cy="2151"/>
              <a:chOff x="946" y="1258"/>
              <a:chExt cx="4205" cy="2151"/>
            </a:xfrm>
          </p:grpSpPr>
          <p:sp>
            <p:nvSpPr>
              <p:cNvPr id="200748" name="Rectangle 6"/>
              <p:cNvSpPr>
                <a:spLocks noChangeArrowheads="1"/>
              </p:cNvSpPr>
              <p:nvPr/>
            </p:nvSpPr>
            <p:spPr bwMode="auto">
              <a:xfrm>
                <a:off x="1377" y="1258"/>
                <a:ext cx="16" cy="2139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49" name="Freeform 7"/>
              <p:cNvSpPr>
                <a:spLocks/>
              </p:cNvSpPr>
              <p:nvPr/>
            </p:nvSpPr>
            <p:spPr bwMode="auto">
              <a:xfrm>
                <a:off x="1383" y="3393"/>
                <a:ext cx="2139" cy="16"/>
              </a:xfrm>
              <a:custGeom>
                <a:avLst/>
                <a:gdLst>
                  <a:gd name="T0" fmla="*/ 0 w 10694"/>
                  <a:gd name="T1" fmla="*/ 0 h 81"/>
                  <a:gd name="T2" fmla="*/ 86 w 10694"/>
                  <a:gd name="T3" fmla="*/ 0 h 81"/>
                  <a:gd name="T4" fmla="*/ 86 w 10694"/>
                  <a:gd name="T5" fmla="*/ 1 h 81"/>
                  <a:gd name="T6" fmla="*/ 0 w 10694"/>
                  <a:gd name="T7" fmla="*/ 1 h 81"/>
                  <a:gd name="T8" fmla="*/ 0 w 1069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94"/>
                  <a:gd name="T16" fmla="*/ 0 h 81"/>
                  <a:gd name="T17" fmla="*/ 10694 w 1069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94" h="81">
                    <a:moveTo>
                      <a:pt x="0" y="0"/>
                    </a:moveTo>
                    <a:lnTo>
                      <a:pt x="10694" y="0"/>
                    </a:lnTo>
                    <a:lnTo>
                      <a:pt x="10694" y="79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0" name="Freeform 8"/>
              <p:cNvSpPr>
                <a:spLocks noEditPoints="1"/>
              </p:cNvSpPr>
              <p:nvPr/>
            </p:nvSpPr>
            <p:spPr bwMode="auto">
              <a:xfrm>
                <a:off x="1379" y="1285"/>
                <a:ext cx="2108" cy="2107"/>
              </a:xfrm>
              <a:custGeom>
                <a:avLst/>
                <a:gdLst>
                  <a:gd name="T0" fmla="*/ 0 w 10540"/>
                  <a:gd name="T1" fmla="*/ 84 h 10533"/>
                  <a:gd name="T2" fmla="*/ 0 w 10540"/>
                  <a:gd name="T3" fmla="*/ 84 h 10533"/>
                  <a:gd name="T4" fmla="*/ 1 w 10540"/>
                  <a:gd name="T5" fmla="*/ 78 h 10533"/>
                  <a:gd name="T6" fmla="*/ 1 w 10540"/>
                  <a:gd name="T7" fmla="*/ 69 h 10533"/>
                  <a:gd name="T8" fmla="*/ 1 w 10540"/>
                  <a:gd name="T9" fmla="*/ 48 h 10533"/>
                  <a:gd name="T10" fmla="*/ 2 w 10540"/>
                  <a:gd name="T11" fmla="*/ 55 h 10533"/>
                  <a:gd name="T12" fmla="*/ 2 w 10540"/>
                  <a:gd name="T13" fmla="*/ 72 h 10533"/>
                  <a:gd name="T14" fmla="*/ 1 w 10540"/>
                  <a:gd name="T15" fmla="*/ 80 h 10533"/>
                  <a:gd name="T16" fmla="*/ 0 w 10540"/>
                  <a:gd name="T17" fmla="*/ 84 h 10533"/>
                  <a:gd name="T18" fmla="*/ 1 w 10540"/>
                  <a:gd name="T19" fmla="*/ 20 h 10533"/>
                  <a:gd name="T20" fmla="*/ 1 w 10540"/>
                  <a:gd name="T21" fmla="*/ 10 h 10533"/>
                  <a:gd name="T22" fmla="*/ 2 w 10540"/>
                  <a:gd name="T23" fmla="*/ 3 h 10533"/>
                  <a:gd name="T24" fmla="*/ 3 w 10540"/>
                  <a:gd name="T25" fmla="*/ 1 h 10533"/>
                  <a:gd name="T26" fmla="*/ 2 w 10540"/>
                  <a:gd name="T27" fmla="*/ 4 h 10533"/>
                  <a:gd name="T28" fmla="*/ 2 w 10540"/>
                  <a:gd name="T29" fmla="*/ 11 h 10533"/>
                  <a:gd name="T30" fmla="*/ 2 w 10540"/>
                  <a:gd name="T31" fmla="*/ 23 h 10533"/>
                  <a:gd name="T32" fmla="*/ 3 w 10540"/>
                  <a:gd name="T33" fmla="*/ 0 h 10533"/>
                  <a:gd name="T34" fmla="*/ 3 w 10540"/>
                  <a:gd name="T35" fmla="*/ 0 h 10533"/>
                  <a:gd name="T36" fmla="*/ 4 w 10540"/>
                  <a:gd name="T37" fmla="*/ 0 h 10533"/>
                  <a:gd name="T38" fmla="*/ 3 w 10540"/>
                  <a:gd name="T39" fmla="*/ 1 h 10533"/>
                  <a:gd name="T40" fmla="*/ 3 w 10540"/>
                  <a:gd name="T41" fmla="*/ 1 h 10533"/>
                  <a:gd name="T42" fmla="*/ 3 w 10540"/>
                  <a:gd name="T43" fmla="*/ 1 h 10533"/>
                  <a:gd name="T44" fmla="*/ 4 w 10540"/>
                  <a:gd name="T45" fmla="*/ 0 h 10533"/>
                  <a:gd name="T46" fmla="*/ 5 w 10540"/>
                  <a:gd name="T47" fmla="*/ 3 h 10533"/>
                  <a:gd name="T48" fmla="*/ 6 w 10540"/>
                  <a:gd name="T49" fmla="*/ 6 h 10533"/>
                  <a:gd name="T50" fmla="*/ 7 w 10540"/>
                  <a:gd name="T51" fmla="*/ 12 h 10533"/>
                  <a:gd name="T52" fmla="*/ 7 w 10540"/>
                  <a:gd name="T53" fmla="*/ 18 h 10533"/>
                  <a:gd name="T54" fmla="*/ 6 w 10540"/>
                  <a:gd name="T55" fmla="*/ 9 h 10533"/>
                  <a:gd name="T56" fmla="*/ 5 w 10540"/>
                  <a:gd name="T57" fmla="*/ 5 h 10533"/>
                  <a:gd name="T58" fmla="*/ 4 w 10540"/>
                  <a:gd name="T59" fmla="*/ 2 h 10533"/>
                  <a:gd name="T60" fmla="*/ 8 w 10540"/>
                  <a:gd name="T61" fmla="*/ 21 h 10533"/>
                  <a:gd name="T62" fmla="*/ 9 w 10540"/>
                  <a:gd name="T63" fmla="*/ 30 h 10533"/>
                  <a:gd name="T64" fmla="*/ 11 w 10540"/>
                  <a:gd name="T65" fmla="*/ 38 h 10533"/>
                  <a:gd name="T66" fmla="*/ 10 w 10540"/>
                  <a:gd name="T67" fmla="*/ 38 h 10533"/>
                  <a:gd name="T68" fmla="*/ 9 w 10540"/>
                  <a:gd name="T69" fmla="*/ 30 h 10533"/>
                  <a:gd name="T70" fmla="*/ 7 w 10540"/>
                  <a:gd name="T71" fmla="*/ 21 h 10533"/>
                  <a:gd name="T72" fmla="*/ 11 w 10540"/>
                  <a:gd name="T73" fmla="*/ 40 h 10533"/>
                  <a:gd name="T74" fmla="*/ 11 w 10540"/>
                  <a:gd name="T75" fmla="*/ 40 h 10533"/>
                  <a:gd name="T76" fmla="*/ 12 w 10540"/>
                  <a:gd name="T77" fmla="*/ 42 h 10533"/>
                  <a:gd name="T78" fmla="*/ 14 w 10540"/>
                  <a:gd name="T79" fmla="*/ 48 h 10533"/>
                  <a:gd name="T80" fmla="*/ 16 w 10540"/>
                  <a:gd name="T81" fmla="*/ 53 h 10533"/>
                  <a:gd name="T82" fmla="*/ 13 w 10540"/>
                  <a:gd name="T83" fmla="*/ 48 h 10533"/>
                  <a:gd name="T84" fmla="*/ 11 w 10540"/>
                  <a:gd name="T85" fmla="*/ 42 h 10533"/>
                  <a:gd name="T86" fmla="*/ 18 w 10540"/>
                  <a:gd name="T87" fmla="*/ 55 h 10533"/>
                  <a:gd name="T88" fmla="*/ 21 w 10540"/>
                  <a:gd name="T89" fmla="*/ 60 h 10533"/>
                  <a:gd name="T90" fmla="*/ 24 w 10540"/>
                  <a:gd name="T91" fmla="*/ 64 h 10533"/>
                  <a:gd name="T92" fmla="*/ 20 w 10540"/>
                  <a:gd name="T93" fmla="*/ 59 h 10533"/>
                  <a:gd name="T94" fmla="*/ 17 w 10540"/>
                  <a:gd name="T95" fmla="*/ 55 h 10533"/>
                  <a:gd name="T96" fmla="*/ 30 w 10540"/>
                  <a:gd name="T97" fmla="*/ 67 h 10533"/>
                  <a:gd name="T98" fmla="*/ 42 w 10540"/>
                  <a:gd name="T99" fmla="*/ 75 h 10533"/>
                  <a:gd name="T100" fmla="*/ 56 w 10540"/>
                  <a:gd name="T101" fmla="*/ 79 h 10533"/>
                  <a:gd name="T102" fmla="*/ 70 w 10540"/>
                  <a:gd name="T103" fmla="*/ 82 h 10533"/>
                  <a:gd name="T104" fmla="*/ 83 w 10540"/>
                  <a:gd name="T105" fmla="*/ 83 h 10533"/>
                  <a:gd name="T106" fmla="*/ 75 w 10540"/>
                  <a:gd name="T107" fmla="*/ 83 h 10533"/>
                  <a:gd name="T108" fmla="*/ 62 w 10540"/>
                  <a:gd name="T109" fmla="*/ 81 h 10533"/>
                  <a:gd name="T110" fmla="*/ 48 w 10540"/>
                  <a:gd name="T111" fmla="*/ 77 h 10533"/>
                  <a:gd name="T112" fmla="*/ 34 w 10540"/>
                  <a:gd name="T113" fmla="*/ 71 h 10533"/>
                  <a:gd name="T114" fmla="*/ 25 w 10540"/>
                  <a:gd name="T115" fmla="*/ 63 h 10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540"/>
                  <a:gd name="T175" fmla="*/ 0 h 10533"/>
                  <a:gd name="T176" fmla="*/ 10540 w 10540"/>
                  <a:gd name="T177" fmla="*/ 10533 h 105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540" h="10533">
                    <a:moveTo>
                      <a:pt x="0" y="10508"/>
                    </a:moveTo>
                    <a:lnTo>
                      <a:pt x="0" y="10509"/>
                    </a:lnTo>
                    <a:lnTo>
                      <a:pt x="76" y="10530"/>
                    </a:lnTo>
                    <a:lnTo>
                      <a:pt x="76" y="10532"/>
                    </a:lnTo>
                    <a:lnTo>
                      <a:pt x="76" y="10533"/>
                    </a:lnTo>
                    <a:lnTo>
                      <a:pt x="0" y="10508"/>
                    </a:lnTo>
                    <a:close/>
                    <a:moveTo>
                      <a:pt x="0" y="10509"/>
                    </a:moveTo>
                    <a:lnTo>
                      <a:pt x="0" y="10508"/>
                    </a:lnTo>
                    <a:lnTo>
                      <a:pt x="38" y="10520"/>
                    </a:lnTo>
                    <a:lnTo>
                      <a:pt x="0" y="10509"/>
                    </a:lnTo>
                    <a:close/>
                    <a:moveTo>
                      <a:pt x="0" y="10508"/>
                    </a:moveTo>
                    <a:lnTo>
                      <a:pt x="18" y="10447"/>
                    </a:lnTo>
                    <a:lnTo>
                      <a:pt x="33" y="10375"/>
                    </a:lnTo>
                    <a:lnTo>
                      <a:pt x="49" y="10293"/>
                    </a:lnTo>
                    <a:lnTo>
                      <a:pt x="62" y="10201"/>
                    </a:lnTo>
                    <a:lnTo>
                      <a:pt x="75" y="10101"/>
                    </a:lnTo>
                    <a:lnTo>
                      <a:pt x="86" y="9990"/>
                    </a:lnTo>
                    <a:lnTo>
                      <a:pt x="97" y="9871"/>
                    </a:lnTo>
                    <a:lnTo>
                      <a:pt x="106" y="9744"/>
                    </a:lnTo>
                    <a:lnTo>
                      <a:pt x="115" y="9608"/>
                    </a:lnTo>
                    <a:lnTo>
                      <a:pt x="122" y="9465"/>
                    </a:lnTo>
                    <a:lnTo>
                      <a:pt x="129" y="9315"/>
                    </a:lnTo>
                    <a:lnTo>
                      <a:pt x="135" y="9157"/>
                    </a:lnTo>
                    <a:lnTo>
                      <a:pt x="140" y="8993"/>
                    </a:lnTo>
                    <a:lnTo>
                      <a:pt x="145" y="8823"/>
                    </a:lnTo>
                    <a:lnTo>
                      <a:pt x="148" y="8647"/>
                    </a:lnTo>
                    <a:lnTo>
                      <a:pt x="152" y="8465"/>
                    </a:lnTo>
                    <a:lnTo>
                      <a:pt x="155" y="8085"/>
                    </a:lnTo>
                    <a:lnTo>
                      <a:pt x="158" y="7689"/>
                    </a:lnTo>
                    <a:lnTo>
                      <a:pt x="158" y="7277"/>
                    </a:lnTo>
                    <a:lnTo>
                      <a:pt x="157" y="6852"/>
                    </a:lnTo>
                    <a:lnTo>
                      <a:pt x="154" y="6418"/>
                    </a:lnTo>
                    <a:lnTo>
                      <a:pt x="151" y="5976"/>
                    </a:lnTo>
                    <a:lnTo>
                      <a:pt x="147" y="5532"/>
                    </a:lnTo>
                    <a:lnTo>
                      <a:pt x="142" y="5085"/>
                    </a:lnTo>
                    <a:lnTo>
                      <a:pt x="223" y="5085"/>
                    </a:lnTo>
                    <a:lnTo>
                      <a:pt x="226" y="5532"/>
                    </a:lnTo>
                    <a:lnTo>
                      <a:pt x="231" y="5979"/>
                    </a:lnTo>
                    <a:lnTo>
                      <a:pt x="235" y="6421"/>
                    </a:lnTo>
                    <a:lnTo>
                      <a:pt x="237" y="6857"/>
                    </a:lnTo>
                    <a:lnTo>
                      <a:pt x="238" y="7282"/>
                    </a:lnTo>
                    <a:lnTo>
                      <a:pt x="238" y="7696"/>
                    </a:lnTo>
                    <a:lnTo>
                      <a:pt x="236" y="8094"/>
                    </a:lnTo>
                    <a:lnTo>
                      <a:pt x="231" y="8474"/>
                    </a:lnTo>
                    <a:lnTo>
                      <a:pt x="229" y="8656"/>
                    </a:lnTo>
                    <a:lnTo>
                      <a:pt x="224" y="8834"/>
                    </a:lnTo>
                    <a:lnTo>
                      <a:pt x="220" y="9005"/>
                    </a:lnTo>
                    <a:lnTo>
                      <a:pt x="214" y="9170"/>
                    </a:lnTo>
                    <a:lnTo>
                      <a:pt x="208" y="9328"/>
                    </a:lnTo>
                    <a:lnTo>
                      <a:pt x="201" y="9479"/>
                    </a:lnTo>
                    <a:lnTo>
                      <a:pt x="194" y="9623"/>
                    </a:lnTo>
                    <a:lnTo>
                      <a:pt x="184" y="9759"/>
                    </a:lnTo>
                    <a:lnTo>
                      <a:pt x="175" y="9887"/>
                    </a:lnTo>
                    <a:lnTo>
                      <a:pt x="164" y="10007"/>
                    </a:lnTo>
                    <a:lnTo>
                      <a:pt x="152" y="10119"/>
                    </a:lnTo>
                    <a:lnTo>
                      <a:pt x="140" y="10221"/>
                    </a:lnTo>
                    <a:lnTo>
                      <a:pt x="126" y="10314"/>
                    </a:lnTo>
                    <a:lnTo>
                      <a:pt x="110" y="10396"/>
                    </a:lnTo>
                    <a:lnTo>
                      <a:pt x="94" y="10469"/>
                    </a:lnTo>
                    <a:lnTo>
                      <a:pt x="76" y="10532"/>
                    </a:lnTo>
                    <a:lnTo>
                      <a:pt x="0" y="10508"/>
                    </a:lnTo>
                    <a:close/>
                    <a:moveTo>
                      <a:pt x="142" y="5085"/>
                    </a:moveTo>
                    <a:lnTo>
                      <a:pt x="138" y="4624"/>
                    </a:lnTo>
                    <a:lnTo>
                      <a:pt x="134" y="4168"/>
                    </a:lnTo>
                    <a:lnTo>
                      <a:pt x="130" y="3719"/>
                    </a:lnTo>
                    <a:lnTo>
                      <a:pt x="128" y="3282"/>
                    </a:lnTo>
                    <a:lnTo>
                      <a:pt x="127" y="2859"/>
                    </a:lnTo>
                    <a:lnTo>
                      <a:pt x="128" y="2453"/>
                    </a:lnTo>
                    <a:lnTo>
                      <a:pt x="129" y="2257"/>
                    </a:lnTo>
                    <a:lnTo>
                      <a:pt x="132" y="2068"/>
                    </a:lnTo>
                    <a:lnTo>
                      <a:pt x="134" y="1883"/>
                    </a:lnTo>
                    <a:lnTo>
                      <a:pt x="138" y="1705"/>
                    </a:lnTo>
                    <a:lnTo>
                      <a:pt x="141" y="1534"/>
                    </a:lnTo>
                    <a:lnTo>
                      <a:pt x="146" y="1370"/>
                    </a:lnTo>
                    <a:lnTo>
                      <a:pt x="152" y="1213"/>
                    </a:lnTo>
                    <a:lnTo>
                      <a:pt x="159" y="1063"/>
                    </a:lnTo>
                    <a:lnTo>
                      <a:pt x="166" y="923"/>
                    </a:lnTo>
                    <a:lnTo>
                      <a:pt x="175" y="790"/>
                    </a:lnTo>
                    <a:lnTo>
                      <a:pt x="184" y="667"/>
                    </a:lnTo>
                    <a:lnTo>
                      <a:pt x="195" y="553"/>
                    </a:lnTo>
                    <a:lnTo>
                      <a:pt x="207" y="449"/>
                    </a:lnTo>
                    <a:lnTo>
                      <a:pt x="219" y="354"/>
                    </a:lnTo>
                    <a:lnTo>
                      <a:pt x="233" y="270"/>
                    </a:lnTo>
                    <a:lnTo>
                      <a:pt x="249" y="198"/>
                    </a:lnTo>
                    <a:lnTo>
                      <a:pt x="266" y="136"/>
                    </a:lnTo>
                    <a:lnTo>
                      <a:pt x="284" y="87"/>
                    </a:lnTo>
                    <a:lnTo>
                      <a:pt x="303" y="49"/>
                    </a:lnTo>
                    <a:lnTo>
                      <a:pt x="324" y="24"/>
                    </a:lnTo>
                    <a:lnTo>
                      <a:pt x="377" y="83"/>
                    </a:lnTo>
                    <a:lnTo>
                      <a:pt x="358" y="106"/>
                    </a:lnTo>
                    <a:lnTo>
                      <a:pt x="341" y="142"/>
                    </a:lnTo>
                    <a:lnTo>
                      <a:pt x="325" y="190"/>
                    </a:lnTo>
                    <a:lnTo>
                      <a:pt x="311" y="249"/>
                    </a:lnTo>
                    <a:lnTo>
                      <a:pt x="297" y="319"/>
                    </a:lnTo>
                    <a:lnTo>
                      <a:pt x="285" y="401"/>
                    </a:lnTo>
                    <a:lnTo>
                      <a:pt x="274" y="493"/>
                    </a:lnTo>
                    <a:lnTo>
                      <a:pt x="263" y="596"/>
                    </a:lnTo>
                    <a:lnTo>
                      <a:pt x="254" y="707"/>
                    </a:lnTo>
                    <a:lnTo>
                      <a:pt x="245" y="830"/>
                    </a:lnTo>
                    <a:lnTo>
                      <a:pt x="238" y="960"/>
                    </a:lnTo>
                    <a:lnTo>
                      <a:pt x="232" y="1099"/>
                    </a:lnTo>
                    <a:lnTo>
                      <a:pt x="226" y="1245"/>
                    </a:lnTo>
                    <a:lnTo>
                      <a:pt x="221" y="1401"/>
                    </a:lnTo>
                    <a:lnTo>
                      <a:pt x="218" y="1564"/>
                    </a:lnTo>
                    <a:lnTo>
                      <a:pt x="214" y="1732"/>
                    </a:lnTo>
                    <a:lnTo>
                      <a:pt x="212" y="1908"/>
                    </a:lnTo>
                    <a:lnTo>
                      <a:pt x="209" y="2090"/>
                    </a:lnTo>
                    <a:lnTo>
                      <a:pt x="208" y="2280"/>
                    </a:lnTo>
                    <a:lnTo>
                      <a:pt x="207" y="2472"/>
                    </a:lnTo>
                    <a:lnTo>
                      <a:pt x="206" y="2875"/>
                    </a:lnTo>
                    <a:lnTo>
                      <a:pt x="207" y="3295"/>
                    </a:lnTo>
                    <a:lnTo>
                      <a:pt x="209" y="3729"/>
                    </a:lnTo>
                    <a:lnTo>
                      <a:pt x="213" y="4174"/>
                    </a:lnTo>
                    <a:lnTo>
                      <a:pt x="218" y="4627"/>
                    </a:lnTo>
                    <a:lnTo>
                      <a:pt x="223" y="5085"/>
                    </a:lnTo>
                    <a:lnTo>
                      <a:pt x="142" y="5085"/>
                    </a:lnTo>
                    <a:close/>
                    <a:moveTo>
                      <a:pt x="324" y="24"/>
                    </a:moveTo>
                    <a:lnTo>
                      <a:pt x="333" y="18"/>
                    </a:lnTo>
                    <a:lnTo>
                      <a:pt x="340" y="12"/>
                    </a:lnTo>
                    <a:lnTo>
                      <a:pt x="348" y="7"/>
                    </a:lnTo>
                    <a:lnTo>
                      <a:pt x="357" y="3"/>
                    </a:lnTo>
                    <a:lnTo>
                      <a:pt x="365" y="1"/>
                    </a:lnTo>
                    <a:lnTo>
                      <a:pt x="373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399" y="2"/>
                    </a:lnTo>
                    <a:lnTo>
                      <a:pt x="407" y="4"/>
                    </a:lnTo>
                    <a:lnTo>
                      <a:pt x="416" y="9"/>
                    </a:lnTo>
                    <a:lnTo>
                      <a:pt x="425" y="14"/>
                    </a:lnTo>
                    <a:lnTo>
                      <a:pt x="433" y="20"/>
                    </a:lnTo>
                    <a:lnTo>
                      <a:pt x="442" y="27"/>
                    </a:lnTo>
                    <a:lnTo>
                      <a:pt x="451" y="36"/>
                    </a:lnTo>
                    <a:lnTo>
                      <a:pt x="460" y="45"/>
                    </a:lnTo>
                    <a:lnTo>
                      <a:pt x="400" y="98"/>
                    </a:lnTo>
                    <a:lnTo>
                      <a:pt x="391" y="89"/>
                    </a:lnTo>
                    <a:lnTo>
                      <a:pt x="385" y="85"/>
                    </a:lnTo>
                    <a:lnTo>
                      <a:pt x="383" y="83"/>
                    </a:lnTo>
                    <a:lnTo>
                      <a:pt x="381" y="82"/>
                    </a:lnTo>
                    <a:lnTo>
                      <a:pt x="378" y="82"/>
                    </a:lnTo>
                    <a:lnTo>
                      <a:pt x="377" y="83"/>
                    </a:lnTo>
                    <a:lnTo>
                      <a:pt x="324" y="24"/>
                    </a:lnTo>
                    <a:close/>
                    <a:moveTo>
                      <a:pt x="460" y="45"/>
                    </a:moveTo>
                    <a:lnTo>
                      <a:pt x="462" y="49"/>
                    </a:lnTo>
                    <a:lnTo>
                      <a:pt x="460" y="46"/>
                    </a:lnTo>
                    <a:lnTo>
                      <a:pt x="430" y="72"/>
                    </a:lnTo>
                    <a:lnTo>
                      <a:pt x="460" y="45"/>
                    </a:lnTo>
                    <a:close/>
                    <a:moveTo>
                      <a:pt x="460" y="46"/>
                    </a:moveTo>
                    <a:lnTo>
                      <a:pt x="460" y="45"/>
                    </a:lnTo>
                    <a:lnTo>
                      <a:pt x="401" y="99"/>
                    </a:lnTo>
                    <a:lnTo>
                      <a:pt x="400" y="99"/>
                    </a:lnTo>
                    <a:lnTo>
                      <a:pt x="400" y="98"/>
                    </a:lnTo>
                    <a:lnTo>
                      <a:pt x="460" y="46"/>
                    </a:lnTo>
                    <a:close/>
                    <a:moveTo>
                      <a:pt x="460" y="45"/>
                    </a:moveTo>
                    <a:lnTo>
                      <a:pt x="458" y="44"/>
                    </a:lnTo>
                    <a:lnTo>
                      <a:pt x="460" y="46"/>
                    </a:lnTo>
                    <a:lnTo>
                      <a:pt x="430" y="73"/>
                    </a:lnTo>
                    <a:lnTo>
                      <a:pt x="460" y="45"/>
                    </a:lnTo>
                    <a:close/>
                    <a:moveTo>
                      <a:pt x="460" y="46"/>
                    </a:moveTo>
                    <a:lnTo>
                      <a:pt x="484" y="75"/>
                    </a:lnTo>
                    <a:lnTo>
                      <a:pt x="506" y="109"/>
                    </a:lnTo>
                    <a:lnTo>
                      <a:pt x="528" y="146"/>
                    </a:lnTo>
                    <a:lnTo>
                      <a:pt x="549" y="186"/>
                    </a:lnTo>
                    <a:lnTo>
                      <a:pt x="571" y="232"/>
                    </a:lnTo>
                    <a:lnTo>
                      <a:pt x="590" y="281"/>
                    </a:lnTo>
                    <a:lnTo>
                      <a:pt x="610" y="333"/>
                    </a:lnTo>
                    <a:lnTo>
                      <a:pt x="630" y="388"/>
                    </a:lnTo>
                    <a:lnTo>
                      <a:pt x="648" y="446"/>
                    </a:lnTo>
                    <a:lnTo>
                      <a:pt x="665" y="509"/>
                    </a:lnTo>
                    <a:lnTo>
                      <a:pt x="683" y="574"/>
                    </a:lnTo>
                    <a:lnTo>
                      <a:pt x="700" y="642"/>
                    </a:lnTo>
                    <a:lnTo>
                      <a:pt x="717" y="713"/>
                    </a:lnTo>
                    <a:lnTo>
                      <a:pt x="734" y="786"/>
                    </a:lnTo>
                    <a:lnTo>
                      <a:pt x="749" y="863"/>
                    </a:lnTo>
                    <a:lnTo>
                      <a:pt x="765" y="942"/>
                    </a:lnTo>
                    <a:lnTo>
                      <a:pt x="780" y="1024"/>
                    </a:lnTo>
                    <a:lnTo>
                      <a:pt x="796" y="1107"/>
                    </a:lnTo>
                    <a:lnTo>
                      <a:pt x="810" y="1194"/>
                    </a:lnTo>
                    <a:lnTo>
                      <a:pt x="825" y="1281"/>
                    </a:lnTo>
                    <a:lnTo>
                      <a:pt x="853" y="1463"/>
                    </a:lnTo>
                    <a:lnTo>
                      <a:pt x="881" y="1653"/>
                    </a:lnTo>
                    <a:lnTo>
                      <a:pt x="909" y="1849"/>
                    </a:lnTo>
                    <a:lnTo>
                      <a:pt x="936" y="2050"/>
                    </a:lnTo>
                    <a:lnTo>
                      <a:pt x="962" y="2256"/>
                    </a:lnTo>
                    <a:lnTo>
                      <a:pt x="990" y="2465"/>
                    </a:lnTo>
                    <a:lnTo>
                      <a:pt x="911" y="2475"/>
                    </a:lnTo>
                    <a:lnTo>
                      <a:pt x="883" y="2268"/>
                    </a:lnTo>
                    <a:lnTo>
                      <a:pt x="857" y="2064"/>
                    </a:lnTo>
                    <a:lnTo>
                      <a:pt x="831" y="1865"/>
                    </a:lnTo>
                    <a:lnTo>
                      <a:pt x="803" y="1673"/>
                    </a:lnTo>
                    <a:lnTo>
                      <a:pt x="777" y="1486"/>
                    </a:lnTo>
                    <a:lnTo>
                      <a:pt x="748" y="1306"/>
                    </a:lnTo>
                    <a:lnTo>
                      <a:pt x="734" y="1219"/>
                    </a:lnTo>
                    <a:lnTo>
                      <a:pt x="719" y="1134"/>
                    </a:lnTo>
                    <a:lnTo>
                      <a:pt x="705" y="1051"/>
                    </a:lnTo>
                    <a:lnTo>
                      <a:pt x="691" y="971"/>
                    </a:lnTo>
                    <a:lnTo>
                      <a:pt x="675" y="894"/>
                    </a:lnTo>
                    <a:lnTo>
                      <a:pt x="660" y="819"/>
                    </a:lnTo>
                    <a:lnTo>
                      <a:pt x="644" y="746"/>
                    </a:lnTo>
                    <a:lnTo>
                      <a:pt x="628" y="676"/>
                    </a:lnTo>
                    <a:lnTo>
                      <a:pt x="612" y="609"/>
                    </a:lnTo>
                    <a:lnTo>
                      <a:pt x="595" y="546"/>
                    </a:lnTo>
                    <a:lnTo>
                      <a:pt x="577" y="486"/>
                    </a:lnTo>
                    <a:lnTo>
                      <a:pt x="560" y="428"/>
                    </a:lnTo>
                    <a:lnTo>
                      <a:pt x="542" y="374"/>
                    </a:lnTo>
                    <a:lnTo>
                      <a:pt x="523" y="323"/>
                    </a:lnTo>
                    <a:lnTo>
                      <a:pt x="504" y="276"/>
                    </a:lnTo>
                    <a:lnTo>
                      <a:pt x="485" y="233"/>
                    </a:lnTo>
                    <a:lnTo>
                      <a:pt x="464" y="194"/>
                    </a:lnTo>
                    <a:lnTo>
                      <a:pt x="444" y="158"/>
                    </a:lnTo>
                    <a:lnTo>
                      <a:pt x="422" y="127"/>
                    </a:lnTo>
                    <a:lnTo>
                      <a:pt x="400" y="99"/>
                    </a:lnTo>
                    <a:lnTo>
                      <a:pt x="460" y="46"/>
                    </a:lnTo>
                    <a:close/>
                    <a:moveTo>
                      <a:pt x="990" y="2465"/>
                    </a:moveTo>
                    <a:lnTo>
                      <a:pt x="1010" y="2626"/>
                    </a:lnTo>
                    <a:lnTo>
                      <a:pt x="1032" y="2789"/>
                    </a:lnTo>
                    <a:lnTo>
                      <a:pt x="1053" y="2953"/>
                    </a:lnTo>
                    <a:lnTo>
                      <a:pt x="1076" y="3117"/>
                    </a:lnTo>
                    <a:lnTo>
                      <a:pt x="1099" y="3281"/>
                    </a:lnTo>
                    <a:lnTo>
                      <a:pt x="1122" y="3444"/>
                    </a:lnTo>
                    <a:lnTo>
                      <a:pt x="1146" y="3608"/>
                    </a:lnTo>
                    <a:lnTo>
                      <a:pt x="1171" y="3769"/>
                    </a:lnTo>
                    <a:lnTo>
                      <a:pt x="1197" y="3930"/>
                    </a:lnTo>
                    <a:lnTo>
                      <a:pt x="1223" y="4088"/>
                    </a:lnTo>
                    <a:lnTo>
                      <a:pt x="1251" y="4245"/>
                    </a:lnTo>
                    <a:lnTo>
                      <a:pt x="1281" y="4398"/>
                    </a:lnTo>
                    <a:lnTo>
                      <a:pt x="1311" y="4549"/>
                    </a:lnTo>
                    <a:lnTo>
                      <a:pt x="1342" y="4695"/>
                    </a:lnTo>
                    <a:lnTo>
                      <a:pt x="1359" y="4768"/>
                    </a:lnTo>
                    <a:lnTo>
                      <a:pt x="1375" y="4839"/>
                    </a:lnTo>
                    <a:lnTo>
                      <a:pt x="1392" y="4909"/>
                    </a:lnTo>
                    <a:lnTo>
                      <a:pt x="1410" y="4978"/>
                    </a:lnTo>
                    <a:lnTo>
                      <a:pt x="1334" y="4998"/>
                    </a:lnTo>
                    <a:lnTo>
                      <a:pt x="1316" y="4929"/>
                    </a:lnTo>
                    <a:lnTo>
                      <a:pt x="1298" y="4858"/>
                    </a:lnTo>
                    <a:lnTo>
                      <a:pt x="1281" y="4786"/>
                    </a:lnTo>
                    <a:lnTo>
                      <a:pt x="1265" y="4714"/>
                    </a:lnTo>
                    <a:lnTo>
                      <a:pt x="1233" y="4566"/>
                    </a:lnTo>
                    <a:lnTo>
                      <a:pt x="1203" y="4415"/>
                    </a:lnTo>
                    <a:lnTo>
                      <a:pt x="1173" y="4260"/>
                    </a:lnTo>
                    <a:lnTo>
                      <a:pt x="1146" y="4103"/>
                    </a:lnTo>
                    <a:lnTo>
                      <a:pt x="1118" y="3944"/>
                    </a:lnTo>
                    <a:lnTo>
                      <a:pt x="1093" y="3784"/>
                    </a:lnTo>
                    <a:lnTo>
                      <a:pt x="1068" y="3621"/>
                    </a:lnTo>
                    <a:lnTo>
                      <a:pt x="1044" y="3457"/>
                    </a:lnTo>
                    <a:lnTo>
                      <a:pt x="1020" y="3293"/>
                    </a:lnTo>
                    <a:lnTo>
                      <a:pt x="997" y="3129"/>
                    </a:lnTo>
                    <a:lnTo>
                      <a:pt x="974" y="2963"/>
                    </a:lnTo>
                    <a:lnTo>
                      <a:pt x="953" y="2799"/>
                    </a:lnTo>
                    <a:lnTo>
                      <a:pt x="932" y="2637"/>
                    </a:lnTo>
                    <a:lnTo>
                      <a:pt x="911" y="2475"/>
                    </a:lnTo>
                    <a:lnTo>
                      <a:pt x="990" y="2465"/>
                    </a:lnTo>
                    <a:close/>
                    <a:moveTo>
                      <a:pt x="1410" y="4978"/>
                    </a:moveTo>
                    <a:lnTo>
                      <a:pt x="1413" y="4987"/>
                    </a:lnTo>
                    <a:lnTo>
                      <a:pt x="1410" y="4978"/>
                    </a:lnTo>
                    <a:lnTo>
                      <a:pt x="1372" y="4987"/>
                    </a:lnTo>
                    <a:lnTo>
                      <a:pt x="1410" y="4978"/>
                    </a:lnTo>
                    <a:close/>
                    <a:moveTo>
                      <a:pt x="1410" y="4978"/>
                    </a:moveTo>
                    <a:lnTo>
                      <a:pt x="1410" y="4979"/>
                    </a:lnTo>
                    <a:lnTo>
                      <a:pt x="1332" y="4998"/>
                    </a:lnTo>
                    <a:lnTo>
                      <a:pt x="1410" y="4978"/>
                    </a:lnTo>
                    <a:close/>
                    <a:moveTo>
                      <a:pt x="1334" y="4998"/>
                    </a:moveTo>
                    <a:lnTo>
                      <a:pt x="1331" y="4988"/>
                    </a:lnTo>
                    <a:lnTo>
                      <a:pt x="1332" y="4998"/>
                    </a:lnTo>
                    <a:lnTo>
                      <a:pt x="1372" y="4988"/>
                    </a:lnTo>
                    <a:lnTo>
                      <a:pt x="1334" y="4998"/>
                    </a:lnTo>
                    <a:close/>
                    <a:moveTo>
                      <a:pt x="1410" y="4978"/>
                    </a:moveTo>
                    <a:lnTo>
                      <a:pt x="1440" y="5090"/>
                    </a:lnTo>
                    <a:lnTo>
                      <a:pt x="1472" y="5200"/>
                    </a:lnTo>
                    <a:lnTo>
                      <a:pt x="1506" y="5311"/>
                    </a:lnTo>
                    <a:lnTo>
                      <a:pt x="1541" y="5418"/>
                    </a:lnTo>
                    <a:lnTo>
                      <a:pt x="1578" y="5524"/>
                    </a:lnTo>
                    <a:lnTo>
                      <a:pt x="1616" y="5629"/>
                    </a:lnTo>
                    <a:lnTo>
                      <a:pt x="1656" y="5732"/>
                    </a:lnTo>
                    <a:lnTo>
                      <a:pt x="1696" y="5835"/>
                    </a:lnTo>
                    <a:lnTo>
                      <a:pt x="1739" y="5936"/>
                    </a:lnTo>
                    <a:lnTo>
                      <a:pt x="1785" y="6035"/>
                    </a:lnTo>
                    <a:lnTo>
                      <a:pt x="1830" y="6132"/>
                    </a:lnTo>
                    <a:lnTo>
                      <a:pt x="1878" y="6229"/>
                    </a:lnTo>
                    <a:lnTo>
                      <a:pt x="1927" y="6324"/>
                    </a:lnTo>
                    <a:lnTo>
                      <a:pt x="1978" y="6418"/>
                    </a:lnTo>
                    <a:lnTo>
                      <a:pt x="2029" y="6510"/>
                    </a:lnTo>
                    <a:lnTo>
                      <a:pt x="2082" y="6601"/>
                    </a:lnTo>
                    <a:lnTo>
                      <a:pt x="2014" y="6642"/>
                    </a:lnTo>
                    <a:lnTo>
                      <a:pt x="1960" y="6550"/>
                    </a:lnTo>
                    <a:lnTo>
                      <a:pt x="1907" y="6457"/>
                    </a:lnTo>
                    <a:lnTo>
                      <a:pt x="1857" y="6362"/>
                    </a:lnTo>
                    <a:lnTo>
                      <a:pt x="1806" y="6265"/>
                    </a:lnTo>
                    <a:lnTo>
                      <a:pt x="1759" y="6167"/>
                    </a:lnTo>
                    <a:lnTo>
                      <a:pt x="1712" y="6069"/>
                    </a:lnTo>
                    <a:lnTo>
                      <a:pt x="1666" y="5968"/>
                    </a:lnTo>
                    <a:lnTo>
                      <a:pt x="1623" y="5866"/>
                    </a:lnTo>
                    <a:lnTo>
                      <a:pt x="1581" y="5762"/>
                    </a:lnTo>
                    <a:lnTo>
                      <a:pt x="1541" y="5658"/>
                    </a:lnTo>
                    <a:lnTo>
                      <a:pt x="1502" y="5551"/>
                    </a:lnTo>
                    <a:lnTo>
                      <a:pt x="1465" y="5443"/>
                    </a:lnTo>
                    <a:lnTo>
                      <a:pt x="1429" y="5335"/>
                    </a:lnTo>
                    <a:lnTo>
                      <a:pt x="1396" y="5223"/>
                    </a:lnTo>
                    <a:lnTo>
                      <a:pt x="1363" y="5112"/>
                    </a:lnTo>
                    <a:lnTo>
                      <a:pt x="1334" y="4998"/>
                    </a:lnTo>
                    <a:lnTo>
                      <a:pt x="1410" y="4978"/>
                    </a:lnTo>
                    <a:close/>
                    <a:moveTo>
                      <a:pt x="2082" y="6601"/>
                    </a:moveTo>
                    <a:lnTo>
                      <a:pt x="2137" y="6691"/>
                    </a:lnTo>
                    <a:lnTo>
                      <a:pt x="2192" y="6780"/>
                    </a:lnTo>
                    <a:lnTo>
                      <a:pt x="2249" y="6866"/>
                    </a:lnTo>
                    <a:lnTo>
                      <a:pt x="2308" y="6952"/>
                    </a:lnTo>
                    <a:lnTo>
                      <a:pt x="2368" y="7036"/>
                    </a:lnTo>
                    <a:lnTo>
                      <a:pt x="2429" y="7120"/>
                    </a:lnTo>
                    <a:lnTo>
                      <a:pt x="2491" y="7201"/>
                    </a:lnTo>
                    <a:lnTo>
                      <a:pt x="2555" y="7283"/>
                    </a:lnTo>
                    <a:lnTo>
                      <a:pt x="2619" y="7362"/>
                    </a:lnTo>
                    <a:lnTo>
                      <a:pt x="2685" y="7440"/>
                    </a:lnTo>
                    <a:lnTo>
                      <a:pt x="2752" y="7516"/>
                    </a:lnTo>
                    <a:lnTo>
                      <a:pt x="2820" y="7592"/>
                    </a:lnTo>
                    <a:lnTo>
                      <a:pt x="2890" y="7666"/>
                    </a:lnTo>
                    <a:lnTo>
                      <a:pt x="2959" y="7739"/>
                    </a:lnTo>
                    <a:lnTo>
                      <a:pt x="3031" y="7811"/>
                    </a:lnTo>
                    <a:lnTo>
                      <a:pt x="3104" y="7882"/>
                    </a:lnTo>
                    <a:lnTo>
                      <a:pt x="3048" y="7939"/>
                    </a:lnTo>
                    <a:lnTo>
                      <a:pt x="2975" y="7868"/>
                    </a:lnTo>
                    <a:lnTo>
                      <a:pt x="2903" y="7795"/>
                    </a:lnTo>
                    <a:lnTo>
                      <a:pt x="2831" y="7721"/>
                    </a:lnTo>
                    <a:lnTo>
                      <a:pt x="2762" y="7646"/>
                    </a:lnTo>
                    <a:lnTo>
                      <a:pt x="2692" y="7569"/>
                    </a:lnTo>
                    <a:lnTo>
                      <a:pt x="2624" y="7491"/>
                    </a:lnTo>
                    <a:lnTo>
                      <a:pt x="2558" y="7412"/>
                    </a:lnTo>
                    <a:lnTo>
                      <a:pt x="2492" y="7332"/>
                    </a:lnTo>
                    <a:lnTo>
                      <a:pt x="2428" y="7251"/>
                    </a:lnTo>
                    <a:lnTo>
                      <a:pt x="2365" y="7168"/>
                    </a:lnTo>
                    <a:lnTo>
                      <a:pt x="2303" y="7083"/>
                    </a:lnTo>
                    <a:lnTo>
                      <a:pt x="2242" y="6998"/>
                    </a:lnTo>
                    <a:lnTo>
                      <a:pt x="2184" y="6910"/>
                    </a:lnTo>
                    <a:lnTo>
                      <a:pt x="2126" y="6823"/>
                    </a:lnTo>
                    <a:lnTo>
                      <a:pt x="2069" y="6733"/>
                    </a:lnTo>
                    <a:lnTo>
                      <a:pt x="2014" y="6642"/>
                    </a:lnTo>
                    <a:lnTo>
                      <a:pt x="2082" y="6601"/>
                    </a:lnTo>
                    <a:close/>
                    <a:moveTo>
                      <a:pt x="3104" y="7882"/>
                    </a:moveTo>
                    <a:lnTo>
                      <a:pt x="3295" y="8059"/>
                    </a:lnTo>
                    <a:lnTo>
                      <a:pt x="3492" y="8228"/>
                    </a:lnTo>
                    <a:lnTo>
                      <a:pt x="3696" y="8388"/>
                    </a:lnTo>
                    <a:lnTo>
                      <a:pt x="3905" y="8543"/>
                    </a:lnTo>
                    <a:lnTo>
                      <a:pt x="4119" y="8689"/>
                    </a:lnTo>
                    <a:lnTo>
                      <a:pt x="4338" y="8828"/>
                    </a:lnTo>
                    <a:lnTo>
                      <a:pt x="4562" y="8959"/>
                    </a:lnTo>
                    <a:lnTo>
                      <a:pt x="4791" y="9084"/>
                    </a:lnTo>
                    <a:lnTo>
                      <a:pt x="5022" y="9202"/>
                    </a:lnTo>
                    <a:lnTo>
                      <a:pt x="5258" y="9314"/>
                    </a:lnTo>
                    <a:lnTo>
                      <a:pt x="5496" y="9418"/>
                    </a:lnTo>
                    <a:lnTo>
                      <a:pt x="5737" y="9517"/>
                    </a:lnTo>
                    <a:lnTo>
                      <a:pt x="5980" y="9610"/>
                    </a:lnTo>
                    <a:lnTo>
                      <a:pt x="6225" y="9696"/>
                    </a:lnTo>
                    <a:lnTo>
                      <a:pt x="6472" y="9776"/>
                    </a:lnTo>
                    <a:lnTo>
                      <a:pt x="6720" y="9850"/>
                    </a:lnTo>
                    <a:lnTo>
                      <a:pt x="6967" y="9920"/>
                    </a:lnTo>
                    <a:lnTo>
                      <a:pt x="7216" y="9983"/>
                    </a:lnTo>
                    <a:lnTo>
                      <a:pt x="7466" y="10041"/>
                    </a:lnTo>
                    <a:lnTo>
                      <a:pt x="7715" y="10093"/>
                    </a:lnTo>
                    <a:lnTo>
                      <a:pt x="7962" y="10141"/>
                    </a:lnTo>
                    <a:lnTo>
                      <a:pt x="8210" y="10184"/>
                    </a:lnTo>
                    <a:lnTo>
                      <a:pt x="8456" y="10223"/>
                    </a:lnTo>
                    <a:lnTo>
                      <a:pt x="8700" y="10256"/>
                    </a:lnTo>
                    <a:lnTo>
                      <a:pt x="8940" y="10285"/>
                    </a:lnTo>
                    <a:lnTo>
                      <a:pt x="9180" y="10310"/>
                    </a:lnTo>
                    <a:lnTo>
                      <a:pt x="9416" y="10330"/>
                    </a:lnTo>
                    <a:lnTo>
                      <a:pt x="9649" y="10347"/>
                    </a:lnTo>
                    <a:lnTo>
                      <a:pt x="9878" y="10359"/>
                    </a:lnTo>
                    <a:lnTo>
                      <a:pt x="10103" y="10368"/>
                    </a:lnTo>
                    <a:lnTo>
                      <a:pt x="10324" y="10374"/>
                    </a:lnTo>
                    <a:lnTo>
                      <a:pt x="10540" y="10375"/>
                    </a:lnTo>
                    <a:lnTo>
                      <a:pt x="10540" y="10455"/>
                    </a:lnTo>
                    <a:lnTo>
                      <a:pt x="10323" y="10453"/>
                    </a:lnTo>
                    <a:lnTo>
                      <a:pt x="10101" y="10448"/>
                    </a:lnTo>
                    <a:lnTo>
                      <a:pt x="9874" y="10439"/>
                    </a:lnTo>
                    <a:lnTo>
                      <a:pt x="9643" y="10426"/>
                    </a:lnTo>
                    <a:lnTo>
                      <a:pt x="9409" y="10410"/>
                    </a:lnTo>
                    <a:lnTo>
                      <a:pt x="9172" y="10389"/>
                    </a:lnTo>
                    <a:lnTo>
                      <a:pt x="8930" y="10364"/>
                    </a:lnTo>
                    <a:lnTo>
                      <a:pt x="8687" y="10335"/>
                    </a:lnTo>
                    <a:lnTo>
                      <a:pt x="8441" y="10302"/>
                    </a:lnTo>
                    <a:lnTo>
                      <a:pt x="8195" y="10263"/>
                    </a:lnTo>
                    <a:lnTo>
                      <a:pt x="7946" y="10219"/>
                    </a:lnTo>
                    <a:lnTo>
                      <a:pt x="7695" y="10171"/>
                    </a:lnTo>
                    <a:lnTo>
                      <a:pt x="7445" y="10119"/>
                    </a:lnTo>
                    <a:lnTo>
                      <a:pt x="7194" y="10060"/>
                    </a:lnTo>
                    <a:lnTo>
                      <a:pt x="6944" y="9995"/>
                    </a:lnTo>
                    <a:lnTo>
                      <a:pt x="6693" y="9926"/>
                    </a:lnTo>
                    <a:lnTo>
                      <a:pt x="6443" y="9850"/>
                    </a:lnTo>
                    <a:lnTo>
                      <a:pt x="6195" y="9770"/>
                    </a:lnTo>
                    <a:lnTo>
                      <a:pt x="5947" y="9683"/>
                    </a:lnTo>
                    <a:lnTo>
                      <a:pt x="5703" y="9589"/>
                    </a:lnTo>
                    <a:lnTo>
                      <a:pt x="5460" y="9490"/>
                    </a:lnTo>
                    <a:lnTo>
                      <a:pt x="5220" y="9384"/>
                    </a:lnTo>
                    <a:lnTo>
                      <a:pt x="4983" y="9272"/>
                    </a:lnTo>
                    <a:lnTo>
                      <a:pt x="4749" y="9152"/>
                    </a:lnTo>
                    <a:lnTo>
                      <a:pt x="4519" y="9026"/>
                    </a:lnTo>
                    <a:lnTo>
                      <a:pt x="4294" y="8893"/>
                    </a:lnTo>
                    <a:lnTo>
                      <a:pt x="4073" y="8753"/>
                    </a:lnTo>
                    <a:lnTo>
                      <a:pt x="3857" y="8606"/>
                    </a:lnTo>
                    <a:lnTo>
                      <a:pt x="3645" y="8450"/>
                    </a:lnTo>
                    <a:lnTo>
                      <a:pt x="3441" y="8288"/>
                    </a:lnTo>
                    <a:lnTo>
                      <a:pt x="3241" y="8117"/>
                    </a:lnTo>
                    <a:lnTo>
                      <a:pt x="3048" y="7939"/>
                    </a:lnTo>
                    <a:lnTo>
                      <a:pt x="3104" y="7882"/>
                    </a:lnTo>
                    <a:close/>
                  </a:path>
                </a:pathLst>
              </a:custGeom>
              <a:solidFill>
                <a:srgbClr val="007C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1" name="Freeform 9"/>
              <p:cNvSpPr>
                <a:spLocks noEditPoints="1"/>
              </p:cNvSpPr>
              <p:nvPr/>
            </p:nvSpPr>
            <p:spPr bwMode="auto">
              <a:xfrm>
                <a:off x="1382" y="1294"/>
                <a:ext cx="95" cy="2114"/>
              </a:xfrm>
              <a:custGeom>
                <a:avLst/>
                <a:gdLst>
                  <a:gd name="T0" fmla="*/ 1 w 475"/>
                  <a:gd name="T1" fmla="*/ 0 h 10572"/>
                  <a:gd name="T2" fmla="*/ 0 w 475"/>
                  <a:gd name="T3" fmla="*/ 0 h 10572"/>
                  <a:gd name="T4" fmla="*/ 0 w 475"/>
                  <a:gd name="T5" fmla="*/ 0 h 10572"/>
                  <a:gd name="T6" fmla="*/ 0 w 475"/>
                  <a:gd name="T7" fmla="*/ 0 h 10572"/>
                  <a:gd name="T8" fmla="*/ 1 w 475"/>
                  <a:gd name="T9" fmla="*/ 1 h 10572"/>
                  <a:gd name="T10" fmla="*/ 1 w 475"/>
                  <a:gd name="T11" fmla="*/ 3 h 10572"/>
                  <a:gd name="T12" fmla="*/ 1 w 475"/>
                  <a:gd name="T13" fmla="*/ 6 h 10572"/>
                  <a:gd name="T14" fmla="*/ 2 w 475"/>
                  <a:gd name="T15" fmla="*/ 10 h 10572"/>
                  <a:gd name="T16" fmla="*/ 2 w 475"/>
                  <a:gd name="T17" fmla="*/ 14 h 10572"/>
                  <a:gd name="T18" fmla="*/ 2 w 475"/>
                  <a:gd name="T19" fmla="*/ 20 h 10572"/>
                  <a:gd name="T20" fmla="*/ 2 w 475"/>
                  <a:gd name="T21" fmla="*/ 29 h 10572"/>
                  <a:gd name="T22" fmla="*/ 2 w 475"/>
                  <a:gd name="T23" fmla="*/ 40 h 10572"/>
                  <a:gd name="T24" fmla="*/ 1 w 475"/>
                  <a:gd name="T25" fmla="*/ 40 h 10572"/>
                  <a:gd name="T26" fmla="*/ 1 w 475"/>
                  <a:gd name="T27" fmla="*/ 29 h 10572"/>
                  <a:gd name="T28" fmla="*/ 1 w 475"/>
                  <a:gd name="T29" fmla="*/ 20 h 10572"/>
                  <a:gd name="T30" fmla="*/ 1 w 475"/>
                  <a:gd name="T31" fmla="*/ 14 h 10572"/>
                  <a:gd name="T32" fmla="*/ 1 w 475"/>
                  <a:gd name="T33" fmla="*/ 10 h 10572"/>
                  <a:gd name="T34" fmla="*/ 1 w 475"/>
                  <a:gd name="T35" fmla="*/ 6 h 10572"/>
                  <a:gd name="T36" fmla="*/ 1 w 475"/>
                  <a:gd name="T37" fmla="*/ 3 h 10572"/>
                  <a:gd name="T38" fmla="*/ 0 w 475"/>
                  <a:gd name="T39" fmla="*/ 1 h 10572"/>
                  <a:gd name="T40" fmla="*/ 1 w 475"/>
                  <a:gd name="T41" fmla="*/ 0 h 10572"/>
                  <a:gd name="T42" fmla="*/ 2 w 475"/>
                  <a:gd name="T43" fmla="*/ 51 h 10572"/>
                  <a:gd name="T44" fmla="*/ 2 w 475"/>
                  <a:gd name="T45" fmla="*/ 61 h 10572"/>
                  <a:gd name="T46" fmla="*/ 2 w 475"/>
                  <a:gd name="T47" fmla="*/ 68 h 10572"/>
                  <a:gd name="T48" fmla="*/ 2 w 475"/>
                  <a:gd name="T49" fmla="*/ 72 h 10572"/>
                  <a:gd name="T50" fmla="*/ 2 w 475"/>
                  <a:gd name="T51" fmla="*/ 76 h 10572"/>
                  <a:gd name="T52" fmla="*/ 2 w 475"/>
                  <a:gd name="T53" fmla="*/ 79 h 10572"/>
                  <a:gd name="T54" fmla="*/ 2 w 475"/>
                  <a:gd name="T55" fmla="*/ 81 h 10572"/>
                  <a:gd name="T56" fmla="*/ 3 w 475"/>
                  <a:gd name="T57" fmla="*/ 83 h 10572"/>
                  <a:gd name="T58" fmla="*/ 3 w 475"/>
                  <a:gd name="T59" fmla="*/ 84 h 10572"/>
                  <a:gd name="T60" fmla="*/ 2 w 475"/>
                  <a:gd name="T61" fmla="*/ 84 h 10572"/>
                  <a:gd name="T62" fmla="*/ 2 w 475"/>
                  <a:gd name="T63" fmla="*/ 82 h 10572"/>
                  <a:gd name="T64" fmla="*/ 2 w 475"/>
                  <a:gd name="T65" fmla="*/ 80 h 10572"/>
                  <a:gd name="T66" fmla="*/ 1 w 475"/>
                  <a:gd name="T67" fmla="*/ 77 h 10572"/>
                  <a:gd name="T68" fmla="*/ 1 w 475"/>
                  <a:gd name="T69" fmla="*/ 74 h 10572"/>
                  <a:gd name="T70" fmla="*/ 1 w 475"/>
                  <a:gd name="T71" fmla="*/ 69 h 10572"/>
                  <a:gd name="T72" fmla="*/ 1 w 475"/>
                  <a:gd name="T73" fmla="*/ 65 h 10572"/>
                  <a:gd name="T74" fmla="*/ 1 w 475"/>
                  <a:gd name="T75" fmla="*/ 55 h 10572"/>
                  <a:gd name="T76" fmla="*/ 1 w 475"/>
                  <a:gd name="T77" fmla="*/ 44 h 10572"/>
                  <a:gd name="T78" fmla="*/ 3 w 475"/>
                  <a:gd name="T79" fmla="*/ 84 h 10572"/>
                  <a:gd name="T80" fmla="*/ 3 w 475"/>
                  <a:gd name="T81" fmla="*/ 84 h 10572"/>
                  <a:gd name="T82" fmla="*/ 4 w 475"/>
                  <a:gd name="T83" fmla="*/ 84 h 10572"/>
                  <a:gd name="T84" fmla="*/ 4 w 475"/>
                  <a:gd name="T85" fmla="*/ 84 h 10572"/>
                  <a:gd name="T86" fmla="*/ 3 w 475"/>
                  <a:gd name="T87" fmla="*/ 85 h 10572"/>
                  <a:gd name="T88" fmla="*/ 3 w 475"/>
                  <a:gd name="T89" fmla="*/ 85 h 10572"/>
                  <a:gd name="T90" fmla="*/ 3 w 475"/>
                  <a:gd name="T91" fmla="*/ 85 h 10572"/>
                  <a:gd name="T92" fmla="*/ 3 w 475"/>
                  <a:gd name="T93" fmla="*/ 84 h 105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5"/>
                  <a:gd name="T142" fmla="*/ 0 h 10572"/>
                  <a:gd name="T143" fmla="*/ 475 w 475"/>
                  <a:gd name="T144" fmla="*/ 10572 h 105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5" h="10572">
                    <a:moveTo>
                      <a:pt x="77" y="0"/>
                    </a:moveTo>
                    <a:lnTo>
                      <a:pt x="77" y="1"/>
                    </a:lnTo>
                    <a:lnTo>
                      <a:pt x="77" y="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77" y="0"/>
                    </a:lnTo>
                    <a:close/>
                    <a:moveTo>
                      <a:pt x="0" y="25"/>
                    </a:moveTo>
                    <a:lnTo>
                      <a:pt x="0" y="25"/>
                    </a:lnTo>
                    <a:lnTo>
                      <a:pt x="0" y="24"/>
                    </a:lnTo>
                    <a:lnTo>
                      <a:pt x="38" y="13"/>
                    </a:lnTo>
                    <a:lnTo>
                      <a:pt x="0" y="25"/>
                    </a:lnTo>
                    <a:close/>
                    <a:moveTo>
                      <a:pt x="77" y="1"/>
                    </a:moveTo>
                    <a:lnTo>
                      <a:pt x="95" y="63"/>
                    </a:lnTo>
                    <a:lnTo>
                      <a:pt x="110" y="136"/>
                    </a:lnTo>
                    <a:lnTo>
                      <a:pt x="126" y="219"/>
                    </a:lnTo>
                    <a:lnTo>
                      <a:pt x="140" y="311"/>
                    </a:lnTo>
                    <a:lnTo>
                      <a:pt x="152" y="414"/>
                    </a:lnTo>
                    <a:lnTo>
                      <a:pt x="164" y="524"/>
                    </a:lnTo>
                    <a:lnTo>
                      <a:pt x="175" y="644"/>
                    </a:lnTo>
                    <a:lnTo>
                      <a:pt x="186" y="773"/>
                    </a:lnTo>
                    <a:lnTo>
                      <a:pt x="194" y="909"/>
                    </a:lnTo>
                    <a:lnTo>
                      <a:pt x="202" y="1054"/>
                    </a:lnTo>
                    <a:lnTo>
                      <a:pt x="210" y="1204"/>
                    </a:lnTo>
                    <a:lnTo>
                      <a:pt x="216" y="1363"/>
                    </a:lnTo>
                    <a:lnTo>
                      <a:pt x="222" y="1528"/>
                    </a:lnTo>
                    <a:lnTo>
                      <a:pt x="226" y="1699"/>
                    </a:lnTo>
                    <a:lnTo>
                      <a:pt x="230" y="1876"/>
                    </a:lnTo>
                    <a:lnTo>
                      <a:pt x="233" y="2058"/>
                    </a:lnTo>
                    <a:lnTo>
                      <a:pt x="238" y="2439"/>
                    </a:lnTo>
                    <a:lnTo>
                      <a:pt x="241" y="2838"/>
                    </a:lnTo>
                    <a:lnTo>
                      <a:pt x="242" y="3252"/>
                    </a:lnTo>
                    <a:lnTo>
                      <a:pt x="242" y="3678"/>
                    </a:lnTo>
                    <a:lnTo>
                      <a:pt x="239" y="4114"/>
                    </a:lnTo>
                    <a:lnTo>
                      <a:pt x="237" y="4557"/>
                    </a:lnTo>
                    <a:lnTo>
                      <a:pt x="233" y="5004"/>
                    </a:lnTo>
                    <a:lnTo>
                      <a:pt x="230" y="5453"/>
                    </a:lnTo>
                    <a:lnTo>
                      <a:pt x="150" y="5452"/>
                    </a:lnTo>
                    <a:lnTo>
                      <a:pt x="153" y="5005"/>
                    </a:lnTo>
                    <a:lnTo>
                      <a:pt x="157" y="4560"/>
                    </a:lnTo>
                    <a:lnTo>
                      <a:pt x="159" y="4118"/>
                    </a:lnTo>
                    <a:lnTo>
                      <a:pt x="162" y="3683"/>
                    </a:lnTo>
                    <a:lnTo>
                      <a:pt x="162" y="3258"/>
                    </a:lnTo>
                    <a:lnTo>
                      <a:pt x="162" y="2845"/>
                    </a:lnTo>
                    <a:lnTo>
                      <a:pt x="159" y="2447"/>
                    </a:lnTo>
                    <a:lnTo>
                      <a:pt x="153" y="2068"/>
                    </a:lnTo>
                    <a:lnTo>
                      <a:pt x="151" y="1886"/>
                    </a:lnTo>
                    <a:lnTo>
                      <a:pt x="146" y="1710"/>
                    </a:lnTo>
                    <a:lnTo>
                      <a:pt x="141" y="1540"/>
                    </a:lnTo>
                    <a:lnTo>
                      <a:pt x="137" y="1376"/>
                    </a:lnTo>
                    <a:lnTo>
                      <a:pt x="131" y="1218"/>
                    </a:lnTo>
                    <a:lnTo>
                      <a:pt x="123" y="1068"/>
                    </a:lnTo>
                    <a:lnTo>
                      <a:pt x="115" y="924"/>
                    </a:lnTo>
                    <a:lnTo>
                      <a:pt x="107" y="789"/>
                    </a:lnTo>
                    <a:lnTo>
                      <a:pt x="97" y="662"/>
                    </a:lnTo>
                    <a:lnTo>
                      <a:pt x="86" y="542"/>
                    </a:lnTo>
                    <a:lnTo>
                      <a:pt x="75" y="432"/>
                    </a:lnTo>
                    <a:lnTo>
                      <a:pt x="62" y="331"/>
                    </a:lnTo>
                    <a:lnTo>
                      <a:pt x="48" y="239"/>
                    </a:lnTo>
                    <a:lnTo>
                      <a:pt x="34" y="158"/>
                    </a:lnTo>
                    <a:lnTo>
                      <a:pt x="18" y="86"/>
                    </a:lnTo>
                    <a:lnTo>
                      <a:pt x="0" y="25"/>
                    </a:lnTo>
                    <a:lnTo>
                      <a:pt x="77" y="1"/>
                    </a:lnTo>
                    <a:close/>
                    <a:moveTo>
                      <a:pt x="230" y="5453"/>
                    </a:moveTo>
                    <a:lnTo>
                      <a:pt x="225" y="5913"/>
                    </a:lnTo>
                    <a:lnTo>
                      <a:pt x="222" y="6369"/>
                    </a:lnTo>
                    <a:lnTo>
                      <a:pt x="219" y="6817"/>
                    </a:lnTo>
                    <a:lnTo>
                      <a:pt x="217" y="7254"/>
                    </a:lnTo>
                    <a:lnTo>
                      <a:pt x="217" y="7676"/>
                    </a:lnTo>
                    <a:lnTo>
                      <a:pt x="218" y="8082"/>
                    </a:lnTo>
                    <a:lnTo>
                      <a:pt x="219" y="8277"/>
                    </a:lnTo>
                    <a:lnTo>
                      <a:pt x="220" y="8466"/>
                    </a:lnTo>
                    <a:lnTo>
                      <a:pt x="223" y="8649"/>
                    </a:lnTo>
                    <a:lnTo>
                      <a:pt x="226" y="8827"/>
                    </a:lnTo>
                    <a:lnTo>
                      <a:pt x="230" y="8998"/>
                    </a:lnTo>
                    <a:lnTo>
                      <a:pt x="235" y="9162"/>
                    </a:lnTo>
                    <a:lnTo>
                      <a:pt x="239" y="9317"/>
                    </a:lnTo>
                    <a:lnTo>
                      <a:pt x="245" y="9466"/>
                    </a:lnTo>
                    <a:lnTo>
                      <a:pt x="253" y="9606"/>
                    </a:lnTo>
                    <a:lnTo>
                      <a:pt x="260" y="9737"/>
                    </a:lnTo>
                    <a:lnTo>
                      <a:pt x="268" y="9859"/>
                    </a:lnTo>
                    <a:lnTo>
                      <a:pt x="278" y="9971"/>
                    </a:lnTo>
                    <a:lnTo>
                      <a:pt x="289" y="10076"/>
                    </a:lnTo>
                    <a:lnTo>
                      <a:pt x="299" y="10168"/>
                    </a:lnTo>
                    <a:lnTo>
                      <a:pt x="312" y="10250"/>
                    </a:lnTo>
                    <a:lnTo>
                      <a:pt x="326" y="10321"/>
                    </a:lnTo>
                    <a:lnTo>
                      <a:pt x="340" y="10381"/>
                    </a:lnTo>
                    <a:lnTo>
                      <a:pt x="357" y="10429"/>
                    </a:lnTo>
                    <a:lnTo>
                      <a:pt x="374" y="10465"/>
                    </a:lnTo>
                    <a:lnTo>
                      <a:pt x="393" y="10487"/>
                    </a:lnTo>
                    <a:lnTo>
                      <a:pt x="340" y="10547"/>
                    </a:lnTo>
                    <a:lnTo>
                      <a:pt x="318" y="10522"/>
                    </a:lnTo>
                    <a:lnTo>
                      <a:pt x="299" y="10484"/>
                    </a:lnTo>
                    <a:lnTo>
                      <a:pt x="281" y="10434"/>
                    </a:lnTo>
                    <a:lnTo>
                      <a:pt x="265" y="10372"/>
                    </a:lnTo>
                    <a:lnTo>
                      <a:pt x="249" y="10299"/>
                    </a:lnTo>
                    <a:lnTo>
                      <a:pt x="235" y="10214"/>
                    </a:lnTo>
                    <a:lnTo>
                      <a:pt x="222" y="10120"/>
                    </a:lnTo>
                    <a:lnTo>
                      <a:pt x="210" y="10014"/>
                    </a:lnTo>
                    <a:lnTo>
                      <a:pt x="199" y="9899"/>
                    </a:lnTo>
                    <a:lnTo>
                      <a:pt x="188" y="9776"/>
                    </a:lnTo>
                    <a:lnTo>
                      <a:pt x="180" y="9642"/>
                    </a:lnTo>
                    <a:lnTo>
                      <a:pt x="172" y="9501"/>
                    </a:lnTo>
                    <a:lnTo>
                      <a:pt x="165" y="9350"/>
                    </a:lnTo>
                    <a:lnTo>
                      <a:pt x="159" y="9193"/>
                    </a:lnTo>
                    <a:lnTo>
                      <a:pt x="154" y="9027"/>
                    </a:lnTo>
                    <a:lnTo>
                      <a:pt x="150" y="8854"/>
                    </a:lnTo>
                    <a:lnTo>
                      <a:pt x="146" y="8676"/>
                    </a:lnTo>
                    <a:lnTo>
                      <a:pt x="142" y="8490"/>
                    </a:lnTo>
                    <a:lnTo>
                      <a:pt x="141" y="8298"/>
                    </a:lnTo>
                    <a:lnTo>
                      <a:pt x="139" y="8102"/>
                    </a:lnTo>
                    <a:lnTo>
                      <a:pt x="138" y="7692"/>
                    </a:lnTo>
                    <a:lnTo>
                      <a:pt x="138" y="7267"/>
                    </a:lnTo>
                    <a:lnTo>
                      <a:pt x="139" y="6827"/>
                    </a:lnTo>
                    <a:lnTo>
                      <a:pt x="142" y="6375"/>
                    </a:lnTo>
                    <a:lnTo>
                      <a:pt x="145" y="5917"/>
                    </a:lnTo>
                    <a:lnTo>
                      <a:pt x="150" y="5452"/>
                    </a:lnTo>
                    <a:lnTo>
                      <a:pt x="230" y="5453"/>
                    </a:lnTo>
                    <a:close/>
                    <a:moveTo>
                      <a:pt x="393" y="10487"/>
                    </a:moveTo>
                    <a:lnTo>
                      <a:pt x="394" y="10489"/>
                    </a:lnTo>
                    <a:lnTo>
                      <a:pt x="396" y="10489"/>
                    </a:lnTo>
                    <a:lnTo>
                      <a:pt x="399" y="10489"/>
                    </a:lnTo>
                    <a:lnTo>
                      <a:pt x="401" y="10487"/>
                    </a:lnTo>
                    <a:lnTo>
                      <a:pt x="407" y="10481"/>
                    </a:lnTo>
                    <a:lnTo>
                      <a:pt x="415" y="10473"/>
                    </a:lnTo>
                    <a:lnTo>
                      <a:pt x="475" y="10526"/>
                    </a:lnTo>
                    <a:lnTo>
                      <a:pt x="467" y="10535"/>
                    </a:lnTo>
                    <a:lnTo>
                      <a:pt x="457" y="10544"/>
                    </a:lnTo>
                    <a:lnTo>
                      <a:pt x="449" y="10551"/>
                    </a:lnTo>
                    <a:lnTo>
                      <a:pt x="441" y="10557"/>
                    </a:lnTo>
                    <a:lnTo>
                      <a:pt x="431" y="10563"/>
                    </a:lnTo>
                    <a:lnTo>
                      <a:pt x="423" y="10566"/>
                    </a:lnTo>
                    <a:lnTo>
                      <a:pt x="414" y="10570"/>
                    </a:lnTo>
                    <a:lnTo>
                      <a:pt x="406" y="10571"/>
                    </a:lnTo>
                    <a:lnTo>
                      <a:pt x="397" y="10572"/>
                    </a:lnTo>
                    <a:lnTo>
                      <a:pt x="389" y="10571"/>
                    </a:lnTo>
                    <a:lnTo>
                      <a:pt x="381" y="10570"/>
                    </a:lnTo>
                    <a:lnTo>
                      <a:pt x="372" y="10568"/>
                    </a:lnTo>
                    <a:lnTo>
                      <a:pt x="364" y="10564"/>
                    </a:lnTo>
                    <a:lnTo>
                      <a:pt x="356" y="10560"/>
                    </a:lnTo>
                    <a:lnTo>
                      <a:pt x="348" y="10555"/>
                    </a:lnTo>
                    <a:lnTo>
                      <a:pt x="340" y="10547"/>
                    </a:lnTo>
                    <a:lnTo>
                      <a:pt x="393" y="1048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2" name="Freeform 10"/>
              <p:cNvSpPr>
                <a:spLocks/>
              </p:cNvSpPr>
              <p:nvPr/>
            </p:nvSpPr>
            <p:spPr bwMode="auto">
              <a:xfrm>
                <a:off x="1396" y="3339"/>
                <a:ext cx="71" cy="55"/>
              </a:xfrm>
              <a:custGeom>
                <a:avLst/>
                <a:gdLst>
                  <a:gd name="T0" fmla="*/ 2 w 356"/>
                  <a:gd name="T1" fmla="*/ 0 h 275"/>
                  <a:gd name="T2" fmla="*/ 2 w 356"/>
                  <a:gd name="T3" fmla="*/ 0 h 275"/>
                  <a:gd name="T4" fmla="*/ 2 w 356"/>
                  <a:gd name="T5" fmla="*/ 0 h 275"/>
                  <a:gd name="T6" fmla="*/ 2 w 356"/>
                  <a:gd name="T7" fmla="*/ 0 h 275"/>
                  <a:gd name="T8" fmla="*/ 2 w 356"/>
                  <a:gd name="T9" fmla="*/ 1 h 275"/>
                  <a:gd name="T10" fmla="*/ 2 w 356"/>
                  <a:gd name="T11" fmla="*/ 1 h 275"/>
                  <a:gd name="T12" fmla="*/ 2 w 356"/>
                  <a:gd name="T13" fmla="*/ 1 h 275"/>
                  <a:gd name="T14" fmla="*/ 2 w 356"/>
                  <a:gd name="T15" fmla="*/ 1 h 275"/>
                  <a:gd name="T16" fmla="*/ 1 w 356"/>
                  <a:gd name="T17" fmla="*/ 1 h 275"/>
                  <a:gd name="T18" fmla="*/ 1 w 356"/>
                  <a:gd name="T19" fmla="*/ 1 h 275"/>
                  <a:gd name="T20" fmla="*/ 1 w 356"/>
                  <a:gd name="T21" fmla="*/ 1 h 275"/>
                  <a:gd name="T22" fmla="*/ 1 w 356"/>
                  <a:gd name="T23" fmla="*/ 1 h 275"/>
                  <a:gd name="T24" fmla="*/ 1 w 356"/>
                  <a:gd name="T25" fmla="*/ 1 h 275"/>
                  <a:gd name="T26" fmla="*/ 1 w 356"/>
                  <a:gd name="T27" fmla="*/ 1 h 275"/>
                  <a:gd name="T28" fmla="*/ 1 w 356"/>
                  <a:gd name="T29" fmla="*/ 1 h 275"/>
                  <a:gd name="T30" fmla="*/ 1 w 356"/>
                  <a:gd name="T31" fmla="*/ 1 h 275"/>
                  <a:gd name="T32" fmla="*/ 1 w 356"/>
                  <a:gd name="T33" fmla="*/ 1 h 275"/>
                  <a:gd name="T34" fmla="*/ 0 w 356"/>
                  <a:gd name="T35" fmla="*/ 1 h 275"/>
                  <a:gd name="T36" fmla="*/ 0 w 356"/>
                  <a:gd name="T37" fmla="*/ 2 h 275"/>
                  <a:gd name="T38" fmla="*/ 0 w 356"/>
                  <a:gd name="T39" fmla="*/ 2 h 275"/>
                  <a:gd name="T40" fmla="*/ 0 w 356"/>
                  <a:gd name="T41" fmla="*/ 2 h 275"/>
                  <a:gd name="T42" fmla="*/ 0 w 356"/>
                  <a:gd name="T43" fmla="*/ 2 h 275"/>
                  <a:gd name="T44" fmla="*/ 0 w 356"/>
                  <a:gd name="T45" fmla="*/ 2 h 275"/>
                  <a:gd name="T46" fmla="*/ 0 w 356"/>
                  <a:gd name="T47" fmla="*/ 2 h 275"/>
                  <a:gd name="T48" fmla="*/ 0 w 356"/>
                  <a:gd name="T49" fmla="*/ 2 h 275"/>
                  <a:gd name="T50" fmla="*/ 0 w 356"/>
                  <a:gd name="T51" fmla="*/ 2 h 275"/>
                  <a:gd name="T52" fmla="*/ 1 w 356"/>
                  <a:gd name="T53" fmla="*/ 2 h 275"/>
                  <a:gd name="T54" fmla="*/ 1 w 356"/>
                  <a:gd name="T55" fmla="*/ 2 h 275"/>
                  <a:gd name="T56" fmla="*/ 1 w 356"/>
                  <a:gd name="T57" fmla="*/ 2 h 275"/>
                  <a:gd name="T58" fmla="*/ 1 w 356"/>
                  <a:gd name="T59" fmla="*/ 2 h 275"/>
                  <a:gd name="T60" fmla="*/ 1 w 356"/>
                  <a:gd name="T61" fmla="*/ 2 h 275"/>
                  <a:gd name="T62" fmla="*/ 1 w 356"/>
                  <a:gd name="T63" fmla="*/ 2 h 275"/>
                  <a:gd name="T64" fmla="*/ 2 w 356"/>
                  <a:gd name="T65" fmla="*/ 2 h 275"/>
                  <a:gd name="T66" fmla="*/ 2 w 356"/>
                  <a:gd name="T67" fmla="*/ 2 h 275"/>
                  <a:gd name="T68" fmla="*/ 2 w 356"/>
                  <a:gd name="T69" fmla="*/ 2 h 275"/>
                  <a:gd name="T70" fmla="*/ 2 w 356"/>
                  <a:gd name="T71" fmla="*/ 1 h 275"/>
                  <a:gd name="T72" fmla="*/ 2 w 356"/>
                  <a:gd name="T73" fmla="*/ 1 h 275"/>
                  <a:gd name="T74" fmla="*/ 2 w 356"/>
                  <a:gd name="T75" fmla="*/ 1 h 275"/>
                  <a:gd name="T76" fmla="*/ 2 w 356"/>
                  <a:gd name="T77" fmla="*/ 1 h 275"/>
                  <a:gd name="T78" fmla="*/ 2 w 356"/>
                  <a:gd name="T79" fmla="*/ 1 h 275"/>
                  <a:gd name="T80" fmla="*/ 3 w 356"/>
                  <a:gd name="T81" fmla="*/ 1 h 275"/>
                  <a:gd name="T82" fmla="*/ 3 w 356"/>
                  <a:gd name="T83" fmla="*/ 1 h 275"/>
                  <a:gd name="T84" fmla="*/ 3 w 356"/>
                  <a:gd name="T85" fmla="*/ 1 h 275"/>
                  <a:gd name="T86" fmla="*/ 3 w 356"/>
                  <a:gd name="T87" fmla="*/ 0 h 275"/>
                  <a:gd name="T88" fmla="*/ 2 w 356"/>
                  <a:gd name="T89" fmla="*/ 0 h 27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6"/>
                  <a:gd name="T136" fmla="*/ 0 h 275"/>
                  <a:gd name="T137" fmla="*/ 356 w 356"/>
                  <a:gd name="T138" fmla="*/ 275 h 27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6" h="275">
                    <a:moveTo>
                      <a:pt x="290" y="0"/>
                    </a:moveTo>
                    <a:lnTo>
                      <a:pt x="279" y="18"/>
                    </a:lnTo>
                    <a:lnTo>
                      <a:pt x="266" y="34"/>
                    </a:lnTo>
                    <a:lnTo>
                      <a:pt x="254" y="51"/>
                    </a:lnTo>
                    <a:lnTo>
                      <a:pt x="241" y="65"/>
                    </a:lnTo>
                    <a:lnTo>
                      <a:pt x="228" y="79"/>
                    </a:lnTo>
                    <a:lnTo>
                      <a:pt x="215" y="94"/>
                    </a:lnTo>
                    <a:lnTo>
                      <a:pt x="202" y="106"/>
                    </a:lnTo>
                    <a:lnTo>
                      <a:pt x="188" y="118"/>
                    </a:lnTo>
                    <a:lnTo>
                      <a:pt x="174" y="129"/>
                    </a:lnTo>
                    <a:lnTo>
                      <a:pt x="161" y="138"/>
                    </a:lnTo>
                    <a:lnTo>
                      <a:pt x="147" y="148"/>
                    </a:lnTo>
                    <a:lnTo>
                      <a:pt x="133" y="156"/>
                    </a:lnTo>
                    <a:lnTo>
                      <a:pt x="119" y="163"/>
                    </a:lnTo>
                    <a:lnTo>
                      <a:pt x="105" y="170"/>
                    </a:lnTo>
                    <a:lnTo>
                      <a:pt x="90" y="176"/>
                    </a:lnTo>
                    <a:lnTo>
                      <a:pt x="76" y="181"/>
                    </a:lnTo>
                    <a:lnTo>
                      <a:pt x="62" y="186"/>
                    </a:lnTo>
                    <a:lnTo>
                      <a:pt x="46" y="190"/>
                    </a:lnTo>
                    <a:lnTo>
                      <a:pt x="32" y="192"/>
                    </a:lnTo>
                    <a:lnTo>
                      <a:pt x="16" y="193"/>
                    </a:lnTo>
                    <a:lnTo>
                      <a:pt x="0" y="194"/>
                    </a:lnTo>
                    <a:lnTo>
                      <a:pt x="3" y="275"/>
                    </a:lnTo>
                    <a:lnTo>
                      <a:pt x="23" y="273"/>
                    </a:lnTo>
                    <a:lnTo>
                      <a:pt x="42" y="271"/>
                    </a:lnTo>
                    <a:lnTo>
                      <a:pt x="62" y="267"/>
                    </a:lnTo>
                    <a:lnTo>
                      <a:pt x="81" y="263"/>
                    </a:lnTo>
                    <a:lnTo>
                      <a:pt x="100" y="258"/>
                    </a:lnTo>
                    <a:lnTo>
                      <a:pt x="119" y="251"/>
                    </a:lnTo>
                    <a:lnTo>
                      <a:pt x="137" y="243"/>
                    </a:lnTo>
                    <a:lnTo>
                      <a:pt x="155" y="235"/>
                    </a:lnTo>
                    <a:lnTo>
                      <a:pt x="173" y="226"/>
                    </a:lnTo>
                    <a:lnTo>
                      <a:pt x="190" y="215"/>
                    </a:lnTo>
                    <a:lnTo>
                      <a:pt x="206" y="204"/>
                    </a:lnTo>
                    <a:lnTo>
                      <a:pt x="223" y="192"/>
                    </a:lnTo>
                    <a:lnTo>
                      <a:pt x="240" y="179"/>
                    </a:lnTo>
                    <a:lnTo>
                      <a:pt x="255" y="164"/>
                    </a:lnTo>
                    <a:lnTo>
                      <a:pt x="271" y="150"/>
                    </a:lnTo>
                    <a:lnTo>
                      <a:pt x="287" y="135"/>
                    </a:lnTo>
                    <a:lnTo>
                      <a:pt x="301" y="118"/>
                    </a:lnTo>
                    <a:lnTo>
                      <a:pt x="315" y="101"/>
                    </a:lnTo>
                    <a:lnTo>
                      <a:pt x="330" y="83"/>
                    </a:lnTo>
                    <a:lnTo>
                      <a:pt x="344" y="64"/>
                    </a:lnTo>
                    <a:lnTo>
                      <a:pt x="356" y="47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3" name="Freeform 11"/>
              <p:cNvSpPr>
                <a:spLocks/>
              </p:cNvSpPr>
              <p:nvPr/>
            </p:nvSpPr>
            <p:spPr bwMode="auto">
              <a:xfrm>
                <a:off x="1462" y="3254"/>
                <a:ext cx="45" cy="80"/>
              </a:xfrm>
              <a:custGeom>
                <a:avLst/>
                <a:gdLst>
                  <a:gd name="T0" fmla="*/ 1 w 225"/>
                  <a:gd name="T1" fmla="*/ 0 h 401"/>
                  <a:gd name="T2" fmla="*/ 1 w 225"/>
                  <a:gd name="T3" fmla="*/ 0 h 401"/>
                  <a:gd name="T4" fmla="*/ 1 w 225"/>
                  <a:gd name="T5" fmla="*/ 1 h 401"/>
                  <a:gd name="T6" fmla="*/ 1 w 225"/>
                  <a:gd name="T7" fmla="*/ 1 h 401"/>
                  <a:gd name="T8" fmla="*/ 1 w 225"/>
                  <a:gd name="T9" fmla="*/ 1 h 401"/>
                  <a:gd name="T10" fmla="*/ 1 w 225"/>
                  <a:gd name="T11" fmla="*/ 2 h 401"/>
                  <a:gd name="T12" fmla="*/ 0 w 225"/>
                  <a:gd name="T13" fmla="*/ 2 h 401"/>
                  <a:gd name="T14" fmla="*/ 0 w 225"/>
                  <a:gd name="T15" fmla="*/ 3 h 401"/>
                  <a:gd name="T16" fmla="*/ 0 w 225"/>
                  <a:gd name="T17" fmla="*/ 3 h 401"/>
                  <a:gd name="T18" fmla="*/ 1 w 225"/>
                  <a:gd name="T19" fmla="*/ 3 h 401"/>
                  <a:gd name="T20" fmla="*/ 1 w 225"/>
                  <a:gd name="T21" fmla="*/ 3 h 401"/>
                  <a:gd name="T22" fmla="*/ 1 w 225"/>
                  <a:gd name="T23" fmla="*/ 2 h 401"/>
                  <a:gd name="T24" fmla="*/ 1 w 225"/>
                  <a:gd name="T25" fmla="*/ 2 h 401"/>
                  <a:gd name="T26" fmla="*/ 1 w 225"/>
                  <a:gd name="T27" fmla="*/ 2 h 401"/>
                  <a:gd name="T28" fmla="*/ 1 w 225"/>
                  <a:gd name="T29" fmla="*/ 1 h 401"/>
                  <a:gd name="T30" fmla="*/ 2 w 225"/>
                  <a:gd name="T31" fmla="*/ 1 h 401"/>
                  <a:gd name="T32" fmla="*/ 2 w 225"/>
                  <a:gd name="T33" fmla="*/ 0 h 401"/>
                  <a:gd name="T34" fmla="*/ 2 w 225"/>
                  <a:gd name="T35" fmla="*/ 0 h 401"/>
                  <a:gd name="T36" fmla="*/ 1 w 225"/>
                  <a:gd name="T37" fmla="*/ 0 h 4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5"/>
                  <a:gd name="T58" fmla="*/ 0 h 401"/>
                  <a:gd name="T59" fmla="*/ 225 w 225"/>
                  <a:gd name="T60" fmla="*/ 401 h 4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5" h="401">
                    <a:moveTo>
                      <a:pt x="148" y="0"/>
                    </a:moveTo>
                    <a:lnTo>
                      <a:pt x="147" y="4"/>
                    </a:lnTo>
                    <a:lnTo>
                      <a:pt x="128" y="65"/>
                    </a:lnTo>
                    <a:lnTo>
                      <a:pt x="108" y="122"/>
                    </a:lnTo>
                    <a:lnTo>
                      <a:pt x="87" y="178"/>
                    </a:lnTo>
                    <a:lnTo>
                      <a:pt x="66" y="229"/>
                    </a:lnTo>
                    <a:lnTo>
                      <a:pt x="43" y="278"/>
                    </a:lnTo>
                    <a:lnTo>
                      <a:pt x="20" y="325"/>
                    </a:lnTo>
                    <a:lnTo>
                      <a:pt x="0" y="361"/>
                    </a:lnTo>
                    <a:lnTo>
                      <a:pt x="69" y="401"/>
                    </a:lnTo>
                    <a:lnTo>
                      <a:pt x="91" y="361"/>
                    </a:lnTo>
                    <a:lnTo>
                      <a:pt x="116" y="313"/>
                    </a:lnTo>
                    <a:lnTo>
                      <a:pt x="139" y="261"/>
                    </a:lnTo>
                    <a:lnTo>
                      <a:pt x="162" y="206"/>
                    </a:lnTo>
                    <a:lnTo>
                      <a:pt x="183" y="150"/>
                    </a:lnTo>
                    <a:lnTo>
                      <a:pt x="203" y="90"/>
                    </a:lnTo>
                    <a:lnTo>
                      <a:pt x="224" y="28"/>
                    </a:lnTo>
                    <a:lnTo>
                      <a:pt x="225" y="23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4" name="Freeform 12"/>
              <p:cNvSpPr>
                <a:spLocks/>
              </p:cNvSpPr>
              <p:nvPr/>
            </p:nvSpPr>
            <p:spPr bwMode="auto">
              <a:xfrm>
                <a:off x="1496" y="3162"/>
                <a:ext cx="34" cy="81"/>
              </a:xfrm>
              <a:custGeom>
                <a:avLst/>
                <a:gdLst>
                  <a:gd name="T0" fmla="*/ 1 w 168"/>
                  <a:gd name="T1" fmla="*/ 0 h 408"/>
                  <a:gd name="T2" fmla="*/ 1 w 168"/>
                  <a:gd name="T3" fmla="*/ 0 h 408"/>
                  <a:gd name="T4" fmla="*/ 1 w 168"/>
                  <a:gd name="T5" fmla="*/ 1 h 408"/>
                  <a:gd name="T6" fmla="*/ 0 w 168"/>
                  <a:gd name="T7" fmla="*/ 2 h 408"/>
                  <a:gd name="T8" fmla="*/ 0 w 168"/>
                  <a:gd name="T9" fmla="*/ 2 h 408"/>
                  <a:gd name="T10" fmla="*/ 0 w 168"/>
                  <a:gd name="T11" fmla="*/ 3 h 408"/>
                  <a:gd name="T12" fmla="*/ 0 w 168"/>
                  <a:gd name="T13" fmla="*/ 3 h 408"/>
                  <a:gd name="T14" fmla="*/ 1 w 168"/>
                  <a:gd name="T15" fmla="*/ 3 h 408"/>
                  <a:gd name="T16" fmla="*/ 1 w 168"/>
                  <a:gd name="T17" fmla="*/ 3 h 408"/>
                  <a:gd name="T18" fmla="*/ 1 w 168"/>
                  <a:gd name="T19" fmla="*/ 2 h 408"/>
                  <a:gd name="T20" fmla="*/ 1 w 168"/>
                  <a:gd name="T21" fmla="*/ 2 h 408"/>
                  <a:gd name="T22" fmla="*/ 1 w 168"/>
                  <a:gd name="T23" fmla="*/ 1 h 408"/>
                  <a:gd name="T24" fmla="*/ 1 w 168"/>
                  <a:gd name="T25" fmla="*/ 1 h 408"/>
                  <a:gd name="T26" fmla="*/ 1 w 168"/>
                  <a:gd name="T27" fmla="*/ 0 h 408"/>
                  <a:gd name="T28" fmla="*/ 1 w 168"/>
                  <a:gd name="T29" fmla="*/ 0 h 4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8"/>
                  <a:gd name="T46" fmla="*/ 0 h 408"/>
                  <a:gd name="T47" fmla="*/ 168 w 168"/>
                  <a:gd name="T48" fmla="*/ 408 h 4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8" h="408">
                    <a:moveTo>
                      <a:pt x="89" y="0"/>
                    </a:moveTo>
                    <a:lnTo>
                      <a:pt x="80" y="48"/>
                    </a:lnTo>
                    <a:lnTo>
                      <a:pt x="65" y="124"/>
                    </a:lnTo>
                    <a:lnTo>
                      <a:pt x="48" y="197"/>
                    </a:lnTo>
                    <a:lnTo>
                      <a:pt x="31" y="269"/>
                    </a:lnTo>
                    <a:lnTo>
                      <a:pt x="13" y="338"/>
                    </a:lnTo>
                    <a:lnTo>
                      <a:pt x="0" y="387"/>
                    </a:lnTo>
                    <a:lnTo>
                      <a:pt x="77" y="408"/>
                    </a:lnTo>
                    <a:lnTo>
                      <a:pt x="91" y="358"/>
                    </a:lnTo>
                    <a:lnTo>
                      <a:pt x="109" y="288"/>
                    </a:lnTo>
                    <a:lnTo>
                      <a:pt x="126" y="215"/>
                    </a:lnTo>
                    <a:lnTo>
                      <a:pt x="143" y="141"/>
                    </a:lnTo>
                    <a:lnTo>
                      <a:pt x="158" y="63"/>
                    </a:lnTo>
                    <a:lnTo>
                      <a:pt x="168" y="1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5" name="Freeform 13"/>
              <p:cNvSpPr>
                <a:spLocks/>
              </p:cNvSpPr>
              <p:nvPr/>
            </p:nvSpPr>
            <p:spPr bwMode="auto">
              <a:xfrm>
                <a:off x="1517" y="3067"/>
                <a:ext cx="28" cy="82"/>
              </a:xfrm>
              <a:custGeom>
                <a:avLst/>
                <a:gdLst>
                  <a:gd name="T0" fmla="*/ 0 w 140"/>
                  <a:gd name="T1" fmla="*/ 0 h 407"/>
                  <a:gd name="T2" fmla="*/ 0 w 140"/>
                  <a:gd name="T3" fmla="*/ 0 h 407"/>
                  <a:gd name="T4" fmla="*/ 0 w 140"/>
                  <a:gd name="T5" fmla="*/ 1 h 407"/>
                  <a:gd name="T6" fmla="*/ 0 w 140"/>
                  <a:gd name="T7" fmla="*/ 2 h 407"/>
                  <a:gd name="T8" fmla="*/ 0 w 140"/>
                  <a:gd name="T9" fmla="*/ 2 h 407"/>
                  <a:gd name="T10" fmla="*/ 0 w 140"/>
                  <a:gd name="T11" fmla="*/ 3 h 407"/>
                  <a:gd name="T12" fmla="*/ 0 w 140"/>
                  <a:gd name="T13" fmla="*/ 3 h 407"/>
                  <a:gd name="T14" fmla="*/ 1 w 140"/>
                  <a:gd name="T15" fmla="*/ 3 h 407"/>
                  <a:gd name="T16" fmla="*/ 1 w 140"/>
                  <a:gd name="T17" fmla="*/ 3 h 407"/>
                  <a:gd name="T18" fmla="*/ 1 w 140"/>
                  <a:gd name="T19" fmla="*/ 2 h 407"/>
                  <a:gd name="T20" fmla="*/ 1 w 140"/>
                  <a:gd name="T21" fmla="*/ 2 h 407"/>
                  <a:gd name="T22" fmla="*/ 1 w 140"/>
                  <a:gd name="T23" fmla="*/ 1 h 407"/>
                  <a:gd name="T24" fmla="*/ 1 w 140"/>
                  <a:gd name="T25" fmla="*/ 0 h 407"/>
                  <a:gd name="T26" fmla="*/ 1 w 140"/>
                  <a:gd name="T27" fmla="*/ 0 h 407"/>
                  <a:gd name="T28" fmla="*/ 0 w 140"/>
                  <a:gd name="T29" fmla="*/ 0 h 4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407"/>
                  <a:gd name="T47" fmla="*/ 140 w 140"/>
                  <a:gd name="T48" fmla="*/ 407 h 4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407">
                    <a:moveTo>
                      <a:pt x="61" y="0"/>
                    </a:moveTo>
                    <a:lnTo>
                      <a:pt x="59" y="16"/>
                    </a:lnTo>
                    <a:lnTo>
                      <a:pt x="46" y="104"/>
                    </a:lnTo>
                    <a:lnTo>
                      <a:pt x="34" y="192"/>
                    </a:lnTo>
                    <a:lnTo>
                      <a:pt x="19" y="277"/>
                    </a:lnTo>
                    <a:lnTo>
                      <a:pt x="6" y="359"/>
                    </a:lnTo>
                    <a:lnTo>
                      <a:pt x="0" y="393"/>
                    </a:lnTo>
                    <a:lnTo>
                      <a:pt x="78" y="407"/>
                    </a:lnTo>
                    <a:lnTo>
                      <a:pt x="84" y="374"/>
                    </a:lnTo>
                    <a:lnTo>
                      <a:pt x="98" y="290"/>
                    </a:lnTo>
                    <a:lnTo>
                      <a:pt x="113" y="204"/>
                    </a:lnTo>
                    <a:lnTo>
                      <a:pt x="126" y="116"/>
                    </a:lnTo>
                    <a:lnTo>
                      <a:pt x="138" y="27"/>
                    </a:lnTo>
                    <a:lnTo>
                      <a:pt x="140" y="1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6" name="Freeform 14"/>
              <p:cNvSpPr>
                <a:spLocks/>
              </p:cNvSpPr>
              <p:nvPr/>
            </p:nvSpPr>
            <p:spPr bwMode="auto">
              <a:xfrm>
                <a:off x="1531" y="2972"/>
                <a:ext cx="25" cy="82"/>
              </a:xfrm>
              <a:custGeom>
                <a:avLst/>
                <a:gdLst>
                  <a:gd name="T0" fmla="*/ 0 w 124"/>
                  <a:gd name="T1" fmla="*/ 0 h 406"/>
                  <a:gd name="T2" fmla="*/ 0 w 124"/>
                  <a:gd name="T3" fmla="*/ 0 h 406"/>
                  <a:gd name="T4" fmla="*/ 0 w 124"/>
                  <a:gd name="T5" fmla="*/ 1 h 406"/>
                  <a:gd name="T6" fmla="*/ 0 w 124"/>
                  <a:gd name="T7" fmla="*/ 2 h 406"/>
                  <a:gd name="T8" fmla="*/ 0 w 124"/>
                  <a:gd name="T9" fmla="*/ 3 h 406"/>
                  <a:gd name="T10" fmla="*/ 0 w 124"/>
                  <a:gd name="T11" fmla="*/ 3 h 406"/>
                  <a:gd name="T12" fmla="*/ 1 w 124"/>
                  <a:gd name="T13" fmla="*/ 3 h 406"/>
                  <a:gd name="T14" fmla="*/ 1 w 124"/>
                  <a:gd name="T15" fmla="*/ 3 h 406"/>
                  <a:gd name="T16" fmla="*/ 1 w 124"/>
                  <a:gd name="T17" fmla="*/ 2 h 406"/>
                  <a:gd name="T18" fmla="*/ 1 w 124"/>
                  <a:gd name="T19" fmla="*/ 1 h 406"/>
                  <a:gd name="T20" fmla="*/ 1 w 124"/>
                  <a:gd name="T21" fmla="*/ 0 h 406"/>
                  <a:gd name="T22" fmla="*/ 1 w 124"/>
                  <a:gd name="T23" fmla="*/ 0 h 406"/>
                  <a:gd name="T24" fmla="*/ 0 w 124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4"/>
                  <a:gd name="T40" fmla="*/ 0 h 406"/>
                  <a:gd name="T41" fmla="*/ 124 w 124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4" h="406">
                    <a:moveTo>
                      <a:pt x="45" y="0"/>
                    </a:moveTo>
                    <a:lnTo>
                      <a:pt x="44" y="15"/>
                    </a:lnTo>
                    <a:lnTo>
                      <a:pt x="33" y="115"/>
                    </a:lnTo>
                    <a:lnTo>
                      <a:pt x="23" y="211"/>
                    </a:lnTo>
                    <a:lnTo>
                      <a:pt x="12" y="306"/>
                    </a:lnTo>
                    <a:lnTo>
                      <a:pt x="0" y="396"/>
                    </a:lnTo>
                    <a:lnTo>
                      <a:pt x="80" y="406"/>
                    </a:lnTo>
                    <a:lnTo>
                      <a:pt x="91" y="316"/>
                    </a:lnTo>
                    <a:lnTo>
                      <a:pt x="102" y="220"/>
                    </a:lnTo>
                    <a:lnTo>
                      <a:pt x="112" y="123"/>
                    </a:lnTo>
                    <a:lnTo>
                      <a:pt x="123" y="24"/>
                    </a:lnTo>
                    <a:lnTo>
                      <a:pt x="124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7" name="Freeform 15"/>
              <p:cNvSpPr>
                <a:spLocks/>
              </p:cNvSpPr>
              <p:nvPr/>
            </p:nvSpPr>
            <p:spPr bwMode="auto">
              <a:xfrm>
                <a:off x="1542" y="2877"/>
                <a:ext cx="22" cy="81"/>
              </a:xfrm>
              <a:custGeom>
                <a:avLst/>
                <a:gdLst>
                  <a:gd name="T0" fmla="*/ 0 w 113"/>
                  <a:gd name="T1" fmla="*/ 0 h 406"/>
                  <a:gd name="T2" fmla="*/ 0 w 113"/>
                  <a:gd name="T3" fmla="*/ 1 h 406"/>
                  <a:gd name="T4" fmla="*/ 0 w 113"/>
                  <a:gd name="T5" fmla="*/ 2 h 406"/>
                  <a:gd name="T6" fmla="*/ 0 w 113"/>
                  <a:gd name="T7" fmla="*/ 3 h 406"/>
                  <a:gd name="T8" fmla="*/ 1 w 113"/>
                  <a:gd name="T9" fmla="*/ 3 h 406"/>
                  <a:gd name="T10" fmla="*/ 1 w 113"/>
                  <a:gd name="T11" fmla="*/ 2 h 406"/>
                  <a:gd name="T12" fmla="*/ 1 w 113"/>
                  <a:gd name="T13" fmla="*/ 1 h 406"/>
                  <a:gd name="T14" fmla="*/ 1 w 113"/>
                  <a:gd name="T15" fmla="*/ 0 h 406"/>
                  <a:gd name="T16" fmla="*/ 0 w 113"/>
                  <a:gd name="T17" fmla="*/ 0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"/>
                  <a:gd name="T28" fmla="*/ 0 h 406"/>
                  <a:gd name="T29" fmla="*/ 113 w 113"/>
                  <a:gd name="T30" fmla="*/ 406 h 4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" h="406">
                    <a:moveTo>
                      <a:pt x="34" y="0"/>
                    </a:moveTo>
                    <a:lnTo>
                      <a:pt x="27" y="84"/>
                    </a:lnTo>
                    <a:lnTo>
                      <a:pt x="9" y="291"/>
                    </a:lnTo>
                    <a:lnTo>
                      <a:pt x="0" y="398"/>
                    </a:lnTo>
                    <a:lnTo>
                      <a:pt x="79" y="406"/>
                    </a:lnTo>
                    <a:lnTo>
                      <a:pt x="88" y="298"/>
                    </a:lnTo>
                    <a:lnTo>
                      <a:pt x="107" y="90"/>
                    </a:lnTo>
                    <a:lnTo>
                      <a:pt x="113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8" name="Freeform 16"/>
              <p:cNvSpPr>
                <a:spLocks/>
              </p:cNvSpPr>
              <p:nvPr/>
            </p:nvSpPr>
            <p:spPr bwMode="auto">
              <a:xfrm>
                <a:off x="1550" y="2781"/>
                <a:ext cx="21" cy="81"/>
              </a:xfrm>
              <a:custGeom>
                <a:avLst/>
                <a:gdLst>
                  <a:gd name="T0" fmla="*/ 0 w 108"/>
                  <a:gd name="T1" fmla="*/ 0 h 405"/>
                  <a:gd name="T2" fmla="*/ 0 w 108"/>
                  <a:gd name="T3" fmla="*/ 1 h 405"/>
                  <a:gd name="T4" fmla="*/ 0 w 108"/>
                  <a:gd name="T5" fmla="*/ 3 h 405"/>
                  <a:gd name="T6" fmla="*/ 0 w 108"/>
                  <a:gd name="T7" fmla="*/ 3 h 405"/>
                  <a:gd name="T8" fmla="*/ 1 w 108"/>
                  <a:gd name="T9" fmla="*/ 3 h 405"/>
                  <a:gd name="T10" fmla="*/ 1 w 108"/>
                  <a:gd name="T11" fmla="*/ 3 h 405"/>
                  <a:gd name="T12" fmla="*/ 1 w 108"/>
                  <a:gd name="T13" fmla="*/ 1 h 405"/>
                  <a:gd name="T14" fmla="*/ 1 w 108"/>
                  <a:gd name="T15" fmla="*/ 0 h 405"/>
                  <a:gd name="T16" fmla="*/ 0 w 108"/>
                  <a:gd name="T17" fmla="*/ 0 h 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8"/>
                  <a:gd name="T28" fmla="*/ 0 h 405"/>
                  <a:gd name="T29" fmla="*/ 108 w 108"/>
                  <a:gd name="T30" fmla="*/ 405 h 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8" h="405">
                    <a:moveTo>
                      <a:pt x="29" y="0"/>
                    </a:moveTo>
                    <a:lnTo>
                      <a:pt x="21" y="128"/>
                    </a:lnTo>
                    <a:lnTo>
                      <a:pt x="4" y="348"/>
                    </a:lnTo>
                    <a:lnTo>
                      <a:pt x="0" y="398"/>
                    </a:lnTo>
                    <a:lnTo>
                      <a:pt x="81" y="405"/>
                    </a:lnTo>
                    <a:lnTo>
                      <a:pt x="84" y="353"/>
                    </a:lnTo>
                    <a:lnTo>
                      <a:pt x="100" y="133"/>
                    </a:lnTo>
                    <a:lnTo>
                      <a:pt x="108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59" name="Freeform 17"/>
              <p:cNvSpPr>
                <a:spLocks/>
              </p:cNvSpPr>
              <p:nvPr/>
            </p:nvSpPr>
            <p:spPr bwMode="auto">
              <a:xfrm>
                <a:off x="1557" y="2685"/>
                <a:ext cx="20" cy="81"/>
              </a:xfrm>
              <a:custGeom>
                <a:avLst/>
                <a:gdLst>
                  <a:gd name="T0" fmla="*/ 0 w 104"/>
                  <a:gd name="T1" fmla="*/ 0 h 404"/>
                  <a:gd name="T2" fmla="*/ 0 w 104"/>
                  <a:gd name="T3" fmla="*/ 1 h 404"/>
                  <a:gd name="T4" fmla="*/ 0 w 104"/>
                  <a:gd name="T5" fmla="*/ 3 h 404"/>
                  <a:gd name="T6" fmla="*/ 0 w 104"/>
                  <a:gd name="T7" fmla="*/ 3 h 404"/>
                  <a:gd name="T8" fmla="*/ 1 w 104"/>
                  <a:gd name="T9" fmla="*/ 3 h 404"/>
                  <a:gd name="T10" fmla="*/ 1 w 104"/>
                  <a:gd name="T11" fmla="*/ 3 h 404"/>
                  <a:gd name="T12" fmla="*/ 1 w 104"/>
                  <a:gd name="T13" fmla="*/ 1 h 404"/>
                  <a:gd name="T14" fmla="*/ 1 w 104"/>
                  <a:gd name="T15" fmla="*/ 0 h 404"/>
                  <a:gd name="T16" fmla="*/ 0 w 104"/>
                  <a:gd name="T17" fmla="*/ 0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404"/>
                  <a:gd name="T29" fmla="*/ 104 w 104"/>
                  <a:gd name="T30" fmla="*/ 404 h 4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404">
                    <a:moveTo>
                      <a:pt x="24" y="0"/>
                    </a:moveTo>
                    <a:lnTo>
                      <a:pt x="16" y="155"/>
                    </a:lnTo>
                    <a:lnTo>
                      <a:pt x="1" y="383"/>
                    </a:lnTo>
                    <a:lnTo>
                      <a:pt x="0" y="399"/>
                    </a:lnTo>
                    <a:lnTo>
                      <a:pt x="80" y="404"/>
                    </a:lnTo>
                    <a:lnTo>
                      <a:pt x="81" y="388"/>
                    </a:lnTo>
                    <a:lnTo>
                      <a:pt x="95" y="159"/>
                    </a:lnTo>
                    <a:lnTo>
                      <a:pt x="104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0" name="Freeform 18"/>
              <p:cNvSpPr>
                <a:spLocks/>
              </p:cNvSpPr>
              <p:nvPr/>
            </p:nvSpPr>
            <p:spPr bwMode="auto">
              <a:xfrm>
                <a:off x="1562" y="2590"/>
                <a:ext cx="20" cy="80"/>
              </a:xfrm>
              <a:custGeom>
                <a:avLst/>
                <a:gdLst>
                  <a:gd name="T0" fmla="*/ 0 w 100"/>
                  <a:gd name="T1" fmla="*/ 0 h 404"/>
                  <a:gd name="T2" fmla="*/ 0 w 100"/>
                  <a:gd name="T3" fmla="*/ 1 h 404"/>
                  <a:gd name="T4" fmla="*/ 0 w 100"/>
                  <a:gd name="T5" fmla="*/ 3 h 404"/>
                  <a:gd name="T6" fmla="*/ 1 w 100"/>
                  <a:gd name="T7" fmla="*/ 3 h 404"/>
                  <a:gd name="T8" fmla="*/ 1 w 100"/>
                  <a:gd name="T9" fmla="*/ 1 h 404"/>
                  <a:gd name="T10" fmla="*/ 1 w 100"/>
                  <a:gd name="T11" fmla="*/ 0 h 404"/>
                  <a:gd name="T12" fmla="*/ 0 w 100"/>
                  <a:gd name="T13" fmla="*/ 0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04"/>
                  <a:gd name="T23" fmla="*/ 100 w 100"/>
                  <a:gd name="T24" fmla="*/ 404 h 4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04">
                    <a:moveTo>
                      <a:pt x="21" y="0"/>
                    </a:moveTo>
                    <a:lnTo>
                      <a:pt x="13" y="165"/>
                    </a:lnTo>
                    <a:lnTo>
                      <a:pt x="0" y="399"/>
                    </a:lnTo>
                    <a:lnTo>
                      <a:pt x="79" y="404"/>
                    </a:lnTo>
                    <a:lnTo>
                      <a:pt x="92" y="170"/>
                    </a:lnTo>
                    <a:lnTo>
                      <a:pt x="100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1" name="Freeform 19"/>
              <p:cNvSpPr>
                <a:spLocks/>
              </p:cNvSpPr>
              <p:nvPr/>
            </p:nvSpPr>
            <p:spPr bwMode="auto">
              <a:xfrm>
                <a:off x="1567" y="2494"/>
                <a:ext cx="20" cy="81"/>
              </a:xfrm>
              <a:custGeom>
                <a:avLst/>
                <a:gdLst>
                  <a:gd name="T0" fmla="*/ 0 w 100"/>
                  <a:gd name="T1" fmla="*/ 0 h 404"/>
                  <a:gd name="T2" fmla="*/ 0 w 100"/>
                  <a:gd name="T3" fmla="*/ 1 h 404"/>
                  <a:gd name="T4" fmla="*/ 0 w 100"/>
                  <a:gd name="T5" fmla="*/ 3 h 404"/>
                  <a:gd name="T6" fmla="*/ 1 w 100"/>
                  <a:gd name="T7" fmla="*/ 3 h 404"/>
                  <a:gd name="T8" fmla="*/ 1 w 100"/>
                  <a:gd name="T9" fmla="*/ 1 h 404"/>
                  <a:gd name="T10" fmla="*/ 1 w 100"/>
                  <a:gd name="T11" fmla="*/ 0 h 404"/>
                  <a:gd name="T12" fmla="*/ 0 w 100"/>
                  <a:gd name="T13" fmla="*/ 0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04"/>
                  <a:gd name="T23" fmla="*/ 100 w 100"/>
                  <a:gd name="T24" fmla="*/ 404 h 4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04">
                    <a:moveTo>
                      <a:pt x="20" y="0"/>
                    </a:moveTo>
                    <a:lnTo>
                      <a:pt x="12" y="165"/>
                    </a:lnTo>
                    <a:lnTo>
                      <a:pt x="0" y="399"/>
                    </a:lnTo>
                    <a:lnTo>
                      <a:pt x="80" y="404"/>
                    </a:lnTo>
                    <a:lnTo>
                      <a:pt x="92" y="169"/>
                    </a:lnTo>
                    <a:lnTo>
                      <a:pt x="10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2" name="Freeform 20"/>
              <p:cNvSpPr>
                <a:spLocks/>
              </p:cNvSpPr>
              <p:nvPr/>
            </p:nvSpPr>
            <p:spPr bwMode="auto">
              <a:xfrm>
                <a:off x="1572" y="2398"/>
                <a:ext cx="20" cy="81"/>
              </a:xfrm>
              <a:custGeom>
                <a:avLst/>
                <a:gdLst>
                  <a:gd name="T0" fmla="*/ 0 w 99"/>
                  <a:gd name="T1" fmla="*/ 0 h 404"/>
                  <a:gd name="T2" fmla="*/ 0 w 99"/>
                  <a:gd name="T3" fmla="*/ 1 h 404"/>
                  <a:gd name="T4" fmla="*/ 0 w 99"/>
                  <a:gd name="T5" fmla="*/ 3 h 404"/>
                  <a:gd name="T6" fmla="*/ 1 w 99"/>
                  <a:gd name="T7" fmla="*/ 3 h 404"/>
                  <a:gd name="T8" fmla="*/ 1 w 99"/>
                  <a:gd name="T9" fmla="*/ 1 h 404"/>
                  <a:gd name="T10" fmla="*/ 1 w 99"/>
                  <a:gd name="T11" fmla="*/ 0 h 404"/>
                  <a:gd name="T12" fmla="*/ 0 w 99"/>
                  <a:gd name="T13" fmla="*/ 0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404"/>
                  <a:gd name="T23" fmla="*/ 99 w 99"/>
                  <a:gd name="T24" fmla="*/ 404 h 4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404">
                    <a:moveTo>
                      <a:pt x="20" y="0"/>
                    </a:moveTo>
                    <a:lnTo>
                      <a:pt x="12" y="159"/>
                    </a:lnTo>
                    <a:lnTo>
                      <a:pt x="0" y="400"/>
                    </a:lnTo>
                    <a:lnTo>
                      <a:pt x="79" y="404"/>
                    </a:lnTo>
                    <a:lnTo>
                      <a:pt x="91" y="163"/>
                    </a:lnTo>
                    <a:lnTo>
                      <a:pt x="99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3" name="Freeform 21"/>
              <p:cNvSpPr>
                <a:spLocks/>
              </p:cNvSpPr>
              <p:nvPr/>
            </p:nvSpPr>
            <p:spPr bwMode="auto">
              <a:xfrm>
                <a:off x="1577" y="2302"/>
                <a:ext cx="20" cy="81"/>
              </a:xfrm>
              <a:custGeom>
                <a:avLst/>
                <a:gdLst>
                  <a:gd name="T0" fmla="*/ 0 w 100"/>
                  <a:gd name="T1" fmla="*/ 0 h 404"/>
                  <a:gd name="T2" fmla="*/ 0 w 100"/>
                  <a:gd name="T3" fmla="*/ 1 h 404"/>
                  <a:gd name="T4" fmla="*/ 0 w 100"/>
                  <a:gd name="T5" fmla="*/ 3 h 404"/>
                  <a:gd name="T6" fmla="*/ 1 w 100"/>
                  <a:gd name="T7" fmla="*/ 3 h 404"/>
                  <a:gd name="T8" fmla="*/ 1 w 100"/>
                  <a:gd name="T9" fmla="*/ 1 h 404"/>
                  <a:gd name="T10" fmla="*/ 1 w 100"/>
                  <a:gd name="T11" fmla="*/ 0 h 404"/>
                  <a:gd name="T12" fmla="*/ 0 w 100"/>
                  <a:gd name="T13" fmla="*/ 0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04"/>
                  <a:gd name="T23" fmla="*/ 100 w 100"/>
                  <a:gd name="T24" fmla="*/ 404 h 4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04">
                    <a:moveTo>
                      <a:pt x="20" y="0"/>
                    </a:moveTo>
                    <a:lnTo>
                      <a:pt x="13" y="147"/>
                    </a:lnTo>
                    <a:lnTo>
                      <a:pt x="0" y="400"/>
                    </a:lnTo>
                    <a:lnTo>
                      <a:pt x="79" y="404"/>
                    </a:lnTo>
                    <a:lnTo>
                      <a:pt x="92" y="151"/>
                    </a:lnTo>
                    <a:lnTo>
                      <a:pt x="10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4" name="Freeform 22"/>
              <p:cNvSpPr>
                <a:spLocks/>
              </p:cNvSpPr>
              <p:nvPr/>
            </p:nvSpPr>
            <p:spPr bwMode="auto">
              <a:xfrm>
                <a:off x="1582" y="2206"/>
                <a:ext cx="21" cy="81"/>
              </a:xfrm>
              <a:custGeom>
                <a:avLst/>
                <a:gdLst>
                  <a:gd name="T0" fmla="*/ 0 w 103"/>
                  <a:gd name="T1" fmla="*/ 0 h 403"/>
                  <a:gd name="T2" fmla="*/ 0 w 103"/>
                  <a:gd name="T3" fmla="*/ 1 h 403"/>
                  <a:gd name="T4" fmla="*/ 0 w 103"/>
                  <a:gd name="T5" fmla="*/ 3 h 403"/>
                  <a:gd name="T6" fmla="*/ 0 w 103"/>
                  <a:gd name="T7" fmla="*/ 3 h 403"/>
                  <a:gd name="T8" fmla="*/ 1 w 103"/>
                  <a:gd name="T9" fmla="*/ 3 h 403"/>
                  <a:gd name="T10" fmla="*/ 1 w 103"/>
                  <a:gd name="T11" fmla="*/ 3 h 403"/>
                  <a:gd name="T12" fmla="*/ 1 w 103"/>
                  <a:gd name="T13" fmla="*/ 1 h 403"/>
                  <a:gd name="T14" fmla="*/ 1 w 103"/>
                  <a:gd name="T15" fmla="*/ 0 h 403"/>
                  <a:gd name="T16" fmla="*/ 0 w 103"/>
                  <a:gd name="T17" fmla="*/ 0 h 4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03"/>
                  <a:gd name="T29" fmla="*/ 103 w 103"/>
                  <a:gd name="T30" fmla="*/ 403 h 4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03">
                    <a:moveTo>
                      <a:pt x="23" y="0"/>
                    </a:moveTo>
                    <a:lnTo>
                      <a:pt x="14" y="136"/>
                    </a:lnTo>
                    <a:lnTo>
                      <a:pt x="1" y="382"/>
                    </a:lnTo>
                    <a:lnTo>
                      <a:pt x="0" y="400"/>
                    </a:lnTo>
                    <a:lnTo>
                      <a:pt x="79" y="403"/>
                    </a:lnTo>
                    <a:lnTo>
                      <a:pt x="80" y="385"/>
                    </a:lnTo>
                    <a:lnTo>
                      <a:pt x="95" y="141"/>
                    </a:lnTo>
                    <a:lnTo>
                      <a:pt x="103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5" name="Freeform 23"/>
              <p:cNvSpPr>
                <a:spLocks/>
              </p:cNvSpPr>
              <p:nvPr/>
            </p:nvSpPr>
            <p:spPr bwMode="auto">
              <a:xfrm>
                <a:off x="1588" y="2110"/>
                <a:ext cx="21" cy="81"/>
              </a:xfrm>
              <a:custGeom>
                <a:avLst/>
                <a:gdLst>
                  <a:gd name="T0" fmla="*/ 0 w 106"/>
                  <a:gd name="T1" fmla="*/ 0 h 403"/>
                  <a:gd name="T2" fmla="*/ 0 w 106"/>
                  <a:gd name="T3" fmla="*/ 1 h 403"/>
                  <a:gd name="T4" fmla="*/ 0 w 106"/>
                  <a:gd name="T5" fmla="*/ 3 h 403"/>
                  <a:gd name="T6" fmla="*/ 0 w 106"/>
                  <a:gd name="T7" fmla="*/ 3 h 403"/>
                  <a:gd name="T8" fmla="*/ 1 w 106"/>
                  <a:gd name="T9" fmla="*/ 3 h 403"/>
                  <a:gd name="T10" fmla="*/ 1 w 106"/>
                  <a:gd name="T11" fmla="*/ 3 h 403"/>
                  <a:gd name="T12" fmla="*/ 1 w 106"/>
                  <a:gd name="T13" fmla="*/ 1 h 403"/>
                  <a:gd name="T14" fmla="*/ 1 w 106"/>
                  <a:gd name="T15" fmla="*/ 0 h 403"/>
                  <a:gd name="T16" fmla="*/ 0 w 106"/>
                  <a:gd name="T17" fmla="*/ 0 h 4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403"/>
                  <a:gd name="T29" fmla="*/ 106 w 106"/>
                  <a:gd name="T30" fmla="*/ 403 h 4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403">
                    <a:moveTo>
                      <a:pt x="26" y="0"/>
                    </a:moveTo>
                    <a:lnTo>
                      <a:pt x="18" y="128"/>
                    </a:lnTo>
                    <a:lnTo>
                      <a:pt x="2" y="371"/>
                    </a:lnTo>
                    <a:lnTo>
                      <a:pt x="0" y="400"/>
                    </a:lnTo>
                    <a:lnTo>
                      <a:pt x="80" y="403"/>
                    </a:lnTo>
                    <a:lnTo>
                      <a:pt x="81" y="376"/>
                    </a:lnTo>
                    <a:lnTo>
                      <a:pt x="97" y="134"/>
                    </a:lnTo>
                    <a:lnTo>
                      <a:pt x="10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6" name="Freeform 24"/>
              <p:cNvSpPr>
                <a:spLocks/>
              </p:cNvSpPr>
              <p:nvPr/>
            </p:nvSpPr>
            <p:spPr bwMode="auto">
              <a:xfrm>
                <a:off x="1594" y="2014"/>
                <a:ext cx="22" cy="81"/>
              </a:xfrm>
              <a:custGeom>
                <a:avLst/>
                <a:gdLst>
                  <a:gd name="T0" fmla="*/ 0 w 110"/>
                  <a:gd name="T1" fmla="*/ 0 h 405"/>
                  <a:gd name="T2" fmla="*/ 0 w 110"/>
                  <a:gd name="T3" fmla="*/ 1 h 405"/>
                  <a:gd name="T4" fmla="*/ 0 w 110"/>
                  <a:gd name="T5" fmla="*/ 3 h 405"/>
                  <a:gd name="T6" fmla="*/ 0 w 110"/>
                  <a:gd name="T7" fmla="*/ 3 h 405"/>
                  <a:gd name="T8" fmla="*/ 1 w 110"/>
                  <a:gd name="T9" fmla="*/ 3 h 405"/>
                  <a:gd name="T10" fmla="*/ 1 w 110"/>
                  <a:gd name="T11" fmla="*/ 3 h 405"/>
                  <a:gd name="T12" fmla="*/ 1 w 110"/>
                  <a:gd name="T13" fmla="*/ 1 h 405"/>
                  <a:gd name="T14" fmla="*/ 1 w 110"/>
                  <a:gd name="T15" fmla="*/ 0 h 405"/>
                  <a:gd name="T16" fmla="*/ 0 w 110"/>
                  <a:gd name="T17" fmla="*/ 0 h 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05"/>
                  <a:gd name="T29" fmla="*/ 110 w 110"/>
                  <a:gd name="T30" fmla="*/ 405 h 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05">
                    <a:moveTo>
                      <a:pt x="30" y="0"/>
                    </a:moveTo>
                    <a:lnTo>
                      <a:pt x="19" y="128"/>
                    </a:lnTo>
                    <a:lnTo>
                      <a:pt x="1" y="366"/>
                    </a:lnTo>
                    <a:lnTo>
                      <a:pt x="0" y="399"/>
                    </a:lnTo>
                    <a:lnTo>
                      <a:pt x="79" y="405"/>
                    </a:lnTo>
                    <a:lnTo>
                      <a:pt x="81" y="372"/>
                    </a:lnTo>
                    <a:lnTo>
                      <a:pt x="99" y="134"/>
                    </a:lnTo>
                    <a:lnTo>
                      <a:pt x="11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7" name="Freeform 25"/>
              <p:cNvSpPr>
                <a:spLocks/>
              </p:cNvSpPr>
              <p:nvPr/>
            </p:nvSpPr>
            <p:spPr bwMode="auto">
              <a:xfrm>
                <a:off x="1602" y="1919"/>
                <a:ext cx="23" cy="81"/>
              </a:xfrm>
              <a:custGeom>
                <a:avLst/>
                <a:gdLst>
                  <a:gd name="T0" fmla="*/ 0 w 115"/>
                  <a:gd name="T1" fmla="*/ 0 h 405"/>
                  <a:gd name="T2" fmla="*/ 0 w 115"/>
                  <a:gd name="T3" fmla="*/ 1 h 405"/>
                  <a:gd name="T4" fmla="*/ 0 w 115"/>
                  <a:gd name="T5" fmla="*/ 3 h 405"/>
                  <a:gd name="T6" fmla="*/ 0 w 115"/>
                  <a:gd name="T7" fmla="*/ 3 h 405"/>
                  <a:gd name="T8" fmla="*/ 1 w 115"/>
                  <a:gd name="T9" fmla="*/ 3 h 405"/>
                  <a:gd name="T10" fmla="*/ 1 w 115"/>
                  <a:gd name="T11" fmla="*/ 3 h 405"/>
                  <a:gd name="T12" fmla="*/ 1 w 115"/>
                  <a:gd name="T13" fmla="*/ 1 h 405"/>
                  <a:gd name="T14" fmla="*/ 1 w 115"/>
                  <a:gd name="T15" fmla="*/ 0 h 405"/>
                  <a:gd name="T16" fmla="*/ 0 w 115"/>
                  <a:gd name="T17" fmla="*/ 0 h 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405"/>
                  <a:gd name="T29" fmla="*/ 115 w 115"/>
                  <a:gd name="T30" fmla="*/ 405 h 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405">
                    <a:moveTo>
                      <a:pt x="36" y="0"/>
                    </a:moveTo>
                    <a:lnTo>
                      <a:pt x="23" y="139"/>
                    </a:lnTo>
                    <a:lnTo>
                      <a:pt x="1" y="371"/>
                    </a:lnTo>
                    <a:lnTo>
                      <a:pt x="0" y="399"/>
                    </a:lnTo>
                    <a:lnTo>
                      <a:pt x="79" y="405"/>
                    </a:lnTo>
                    <a:lnTo>
                      <a:pt x="81" y="378"/>
                    </a:lnTo>
                    <a:lnTo>
                      <a:pt x="102" y="146"/>
                    </a:lnTo>
                    <a:lnTo>
                      <a:pt x="115" y="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8" name="Freeform 26"/>
              <p:cNvSpPr>
                <a:spLocks/>
              </p:cNvSpPr>
              <p:nvPr/>
            </p:nvSpPr>
            <p:spPr bwMode="auto">
              <a:xfrm>
                <a:off x="1610" y="1823"/>
                <a:ext cx="25" cy="81"/>
              </a:xfrm>
              <a:custGeom>
                <a:avLst/>
                <a:gdLst>
                  <a:gd name="T0" fmla="*/ 0 w 124"/>
                  <a:gd name="T1" fmla="*/ 0 h 406"/>
                  <a:gd name="T2" fmla="*/ 0 w 124"/>
                  <a:gd name="T3" fmla="*/ 0 h 406"/>
                  <a:gd name="T4" fmla="*/ 0 w 124"/>
                  <a:gd name="T5" fmla="*/ 1 h 406"/>
                  <a:gd name="T6" fmla="*/ 0 w 124"/>
                  <a:gd name="T7" fmla="*/ 3 h 406"/>
                  <a:gd name="T8" fmla="*/ 0 w 124"/>
                  <a:gd name="T9" fmla="*/ 3 h 406"/>
                  <a:gd name="T10" fmla="*/ 1 w 124"/>
                  <a:gd name="T11" fmla="*/ 3 h 406"/>
                  <a:gd name="T12" fmla="*/ 1 w 124"/>
                  <a:gd name="T13" fmla="*/ 3 h 406"/>
                  <a:gd name="T14" fmla="*/ 1 w 124"/>
                  <a:gd name="T15" fmla="*/ 1 h 406"/>
                  <a:gd name="T16" fmla="*/ 1 w 124"/>
                  <a:gd name="T17" fmla="*/ 1 h 406"/>
                  <a:gd name="T18" fmla="*/ 1 w 124"/>
                  <a:gd name="T19" fmla="*/ 0 h 406"/>
                  <a:gd name="T20" fmla="*/ 0 w 124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4"/>
                  <a:gd name="T34" fmla="*/ 0 h 406"/>
                  <a:gd name="T35" fmla="*/ 124 w 124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4" h="406">
                    <a:moveTo>
                      <a:pt x="45" y="0"/>
                    </a:moveTo>
                    <a:lnTo>
                      <a:pt x="37" y="54"/>
                    </a:lnTo>
                    <a:lnTo>
                      <a:pt x="25" y="164"/>
                    </a:lnTo>
                    <a:lnTo>
                      <a:pt x="0" y="388"/>
                    </a:lnTo>
                    <a:lnTo>
                      <a:pt x="0" y="399"/>
                    </a:lnTo>
                    <a:lnTo>
                      <a:pt x="79" y="406"/>
                    </a:lnTo>
                    <a:lnTo>
                      <a:pt x="81" y="396"/>
                    </a:lnTo>
                    <a:lnTo>
                      <a:pt x="104" y="174"/>
                    </a:lnTo>
                    <a:lnTo>
                      <a:pt x="118" y="64"/>
                    </a:lnTo>
                    <a:lnTo>
                      <a:pt x="124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69" name="Freeform 27"/>
              <p:cNvSpPr>
                <a:spLocks/>
              </p:cNvSpPr>
              <p:nvPr/>
            </p:nvSpPr>
            <p:spPr bwMode="auto">
              <a:xfrm>
                <a:off x="1621" y="1728"/>
                <a:ext cx="27" cy="81"/>
              </a:xfrm>
              <a:custGeom>
                <a:avLst/>
                <a:gdLst>
                  <a:gd name="T0" fmla="*/ 0 w 134"/>
                  <a:gd name="T1" fmla="*/ 0 h 408"/>
                  <a:gd name="T2" fmla="*/ 0 w 134"/>
                  <a:gd name="T3" fmla="*/ 1 h 408"/>
                  <a:gd name="T4" fmla="*/ 0 w 134"/>
                  <a:gd name="T5" fmla="*/ 2 h 408"/>
                  <a:gd name="T6" fmla="*/ 0 w 134"/>
                  <a:gd name="T7" fmla="*/ 2 h 408"/>
                  <a:gd name="T8" fmla="*/ 0 w 134"/>
                  <a:gd name="T9" fmla="*/ 3 h 408"/>
                  <a:gd name="T10" fmla="*/ 1 w 134"/>
                  <a:gd name="T11" fmla="*/ 3 h 408"/>
                  <a:gd name="T12" fmla="*/ 1 w 134"/>
                  <a:gd name="T13" fmla="*/ 3 h 408"/>
                  <a:gd name="T14" fmla="*/ 1 w 134"/>
                  <a:gd name="T15" fmla="*/ 2 h 408"/>
                  <a:gd name="T16" fmla="*/ 1 w 134"/>
                  <a:gd name="T17" fmla="*/ 1 h 408"/>
                  <a:gd name="T18" fmla="*/ 1 w 134"/>
                  <a:gd name="T19" fmla="*/ 0 h 408"/>
                  <a:gd name="T20" fmla="*/ 0 w 134"/>
                  <a:gd name="T21" fmla="*/ 0 h 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08"/>
                  <a:gd name="T35" fmla="*/ 134 w 134"/>
                  <a:gd name="T36" fmla="*/ 408 h 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08">
                    <a:moveTo>
                      <a:pt x="55" y="0"/>
                    </a:moveTo>
                    <a:lnTo>
                      <a:pt x="41" y="102"/>
                    </a:lnTo>
                    <a:lnTo>
                      <a:pt x="25" y="208"/>
                    </a:lnTo>
                    <a:lnTo>
                      <a:pt x="11" y="314"/>
                    </a:lnTo>
                    <a:lnTo>
                      <a:pt x="0" y="397"/>
                    </a:lnTo>
                    <a:lnTo>
                      <a:pt x="79" y="408"/>
                    </a:lnTo>
                    <a:lnTo>
                      <a:pt x="90" y="324"/>
                    </a:lnTo>
                    <a:lnTo>
                      <a:pt x="104" y="218"/>
                    </a:lnTo>
                    <a:lnTo>
                      <a:pt x="120" y="114"/>
                    </a:lnTo>
                    <a:lnTo>
                      <a:pt x="134" y="1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0" name="Freeform 28"/>
              <p:cNvSpPr>
                <a:spLocks/>
              </p:cNvSpPr>
              <p:nvPr/>
            </p:nvSpPr>
            <p:spPr bwMode="auto">
              <a:xfrm>
                <a:off x="1635" y="1633"/>
                <a:ext cx="30" cy="81"/>
              </a:xfrm>
              <a:custGeom>
                <a:avLst/>
                <a:gdLst>
                  <a:gd name="T0" fmla="*/ 1 w 149"/>
                  <a:gd name="T1" fmla="*/ 0 h 407"/>
                  <a:gd name="T2" fmla="*/ 0 w 149"/>
                  <a:gd name="T3" fmla="*/ 1 h 407"/>
                  <a:gd name="T4" fmla="*/ 0 w 149"/>
                  <a:gd name="T5" fmla="*/ 1 h 407"/>
                  <a:gd name="T6" fmla="*/ 0 w 149"/>
                  <a:gd name="T7" fmla="*/ 2 h 407"/>
                  <a:gd name="T8" fmla="*/ 0 w 149"/>
                  <a:gd name="T9" fmla="*/ 3 h 407"/>
                  <a:gd name="T10" fmla="*/ 0 w 149"/>
                  <a:gd name="T11" fmla="*/ 3 h 407"/>
                  <a:gd name="T12" fmla="*/ 1 w 149"/>
                  <a:gd name="T13" fmla="*/ 3 h 407"/>
                  <a:gd name="T14" fmla="*/ 1 w 149"/>
                  <a:gd name="T15" fmla="*/ 3 h 407"/>
                  <a:gd name="T16" fmla="*/ 1 w 149"/>
                  <a:gd name="T17" fmla="*/ 2 h 407"/>
                  <a:gd name="T18" fmla="*/ 1 w 149"/>
                  <a:gd name="T19" fmla="*/ 1 h 407"/>
                  <a:gd name="T20" fmla="*/ 1 w 149"/>
                  <a:gd name="T21" fmla="*/ 1 h 407"/>
                  <a:gd name="T22" fmla="*/ 1 w 149"/>
                  <a:gd name="T23" fmla="*/ 0 h 407"/>
                  <a:gd name="T24" fmla="*/ 1 w 149"/>
                  <a:gd name="T25" fmla="*/ 0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9"/>
                  <a:gd name="T40" fmla="*/ 0 h 407"/>
                  <a:gd name="T41" fmla="*/ 149 w 149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9" h="407">
                    <a:moveTo>
                      <a:pt x="71" y="0"/>
                    </a:moveTo>
                    <a:lnTo>
                      <a:pt x="57" y="74"/>
                    </a:lnTo>
                    <a:lnTo>
                      <a:pt x="39" y="171"/>
                    </a:lnTo>
                    <a:lnTo>
                      <a:pt x="21" y="270"/>
                    </a:lnTo>
                    <a:lnTo>
                      <a:pt x="4" y="370"/>
                    </a:lnTo>
                    <a:lnTo>
                      <a:pt x="0" y="395"/>
                    </a:lnTo>
                    <a:lnTo>
                      <a:pt x="79" y="407"/>
                    </a:lnTo>
                    <a:lnTo>
                      <a:pt x="83" y="383"/>
                    </a:lnTo>
                    <a:lnTo>
                      <a:pt x="100" y="284"/>
                    </a:lnTo>
                    <a:lnTo>
                      <a:pt x="117" y="186"/>
                    </a:lnTo>
                    <a:lnTo>
                      <a:pt x="135" y="89"/>
                    </a:lnTo>
                    <a:lnTo>
                      <a:pt x="149" y="1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1" name="Freeform 29"/>
              <p:cNvSpPr>
                <a:spLocks/>
              </p:cNvSpPr>
              <p:nvPr/>
            </p:nvSpPr>
            <p:spPr bwMode="auto">
              <a:xfrm>
                <a:off x="1652" y="1539"/>
                <a:ext cx="34" cy="81"/>
              </a:xfrm>
              <a:custGeom>
                <a:avLst/>
                <a:gdLst>
                  <a:gd name="T0" fmla="*/ 1 w 170"/>
                  <a:gd name="T1" fmla="*/ 0 h 407"/>
                  <a:gd name="T2" fmla="*/ 1 w 170"/>
                  <a:gd name="T3" fmla="*/ 0 h 407"/>
                  <a:gd name="T4" fmla="*/ 1 w 170"/>
                  <a:gd name="T5" fmla="*/ 1 h 407"/>
                  <a:gd name="T6" fmla="*/ 0 w 170"/>
                  <a:gd name="T7" fmla="*/ 1 h 407"/>
                  <a:gd name="T8" fmla="*/ 0 w 170"/>
                  <a:gd name="T9" fmla="*/ 2 h 407"/>
                  <a:gd name="T10" fmla="*/ 0 w 170"/>
                  <a:gd name="T11" fmla="*/ 3 h 407"/>
                  <a:gd name="T12" fmla="*/ 0 w 170"/>
                  <a:gd name="T13" fmla="*/ 3 h 407"/>
                  <a:gd name="T14" fmla="*/ 1 w 170"/>
                  <a:gd name="T15" fmla="*/ 3 h 407"/>
                  <a:gd name="T16" fmla="*/ 1 w 170"/>
                  <a:gd name="T17" fmla="*/ 3 h 407"/>
                  <a:gd name="T18" fmla="*/ 1 w 170"/>
                  <a:gd name="T19" fmla="*/ 2 h 407"/>
                  <a:gd name="T20" fmla="*/ 1 w 170"/>
                  <a:gd name="T21" fmla="*/ 2 h 407"/>
                  <a:gd name="T22" fmla="*/ 1 w 170"/>
                  <a:gd name="T23" fmla="*/ 1 h 407"/>
                  <a:gd name="T24" fmla="*/ 1 w 170"/>
                  <a:gd name="T25" fmla="*/ 0 h 407"/>
                  <a:gd name="T26" fmla="*/ 1 w 170"/>
                  <a:gd name="T27" fmla="*/ 0 h 407"/>
                  <a:gd name="T28" fmla="*/ 1 w 170"/>
                  <a:gd name="T29" fmla="*/ 0 h 4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"/>
                  <a:gd name="T46" fmla="*/ 0 h 407"/>
                  <a:gd name="T47" fmla="*/ 170 w 170"/>
                  <a:gd name="T48" fmla="*/ 407 h 4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" h="407">
                    <a:moveTo>
                      <a:pt x="93" y="0"/>
                    </a:moveTo>
                    <a:lnTo>
                      <a:pt x="93" y="1"/>
                    </a:lnTo>
                    <a:lnTo>
                      <a:pt x="70" y="86"/>
                    </a:lnTo>
                    <a:lnTo>
                      <a:pt x="49" y="174"/>
                    </a:lnTo>
                    <a:lnTo>
                      <a:pt x="27" y="263"/>
                    </a:lnTo>
                    <a:lnTo>
                      <a:pt x="8" y="355"/>
                    </a:lnTo>
                    <a:lnTo>
                      <a:pt x="0" y="391"/>
                    </a:lnTo>
                    <a:lnTo>
                      <a:pt x="79" y="407"/>
                    </a:lnTo>
                    <a:lnTo>
                      <a:pt x="86" y="372"/>
                    </a:lnTo>
                    <a:lnTo>
                      <a:pt x="105" y="281"/>
                    </a:lnTo>
                    <a:lnTo>
                      <a:pt x="127" y="192"/>
                    </a:lnTo>
                    <a:lnTo>
                      <a:pt x="148" y="106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2" name="Freeform 30"/>
              <p:cNvSpPr>
                <a:spLocks/>
              </p:cNvSpPr>
              <p:nvPr/>
            </p:nvSpPr>
            <p:spPr bwMode="auto">
              <a:xfrm>
                <a:off x="1675" y="1447"/>
                <a:ext cx="41" cy="80"/>
              </a:xfrm>
              <a:custGeom>
                <a:avLst/>
                <a:gdLst>
                  <a:gd name="T0" fmla="*/ 1 w 202"/>
                  <a:gd name="T1" fmla="*/ 0 h 403"/>
                  <a:gd name="T2" fmla="*/ 1 w 202"/>
                  <a:gd name="T3" fmla="*/ 1 h 403"/>
                  <a:gd name="T4" fmla="*/ 1 w 202"/>
                  <a:gd name="T5" fmla="*/ 1 h 403"/>
                  <a:gd name="T6" fmla="*/ 0 w 202"/>
                  <a:gd name="T7" fmla="*/ 2 h 403"/>
                  <a:gd name="T8" fmla="*/ 0 w 202"/>
                  <a:gd name="T9" fmla="*/ 2 h 403"/>
                  <a:gd name="T10" fmla="*/ 0 w 202"/>
                  <a:gd name="T11" fmla="*/ 3 h 403"/>
                  <a:gd name="T12" fmla="*/ 0 w 202"/>
                  <a:gd name="T13" fmla="*/ 3 h 403"/>
                  <a:gd name="T14" fmla="*/ 1 w 202"/>
                  <a:gd name="T15" fmla="*/ 3 h 403"/>
                  <a:gd name="T16" fmla="*/ 1 w 202"/>
                  <a:gd name="T17" fmla="*/ 3 h 403"/>
                  <a:gd name="T18" fmla="*/ 1 w 202"/>
                  <a:gd name="T19" fmla="*/ 3 h 403"/>
                  <a:gd name="T20" fmla="*/ 1 w 202"/>
                  <a:gd name="T21" fmla="*/ 2 h 403"/>
                  <a:gd name="T22" fmla="*/ 1 w 202"/>
                  <a:gd name="T23" fmla="*/ 1 h 403"/>
                  <a:gd name="T24" fmla="*/ 1 w 202"/>
                  <a:gd name="T25" fmla="*/ 1 h 403"/>
                  <a:gd name="T26" fmla="*/ 2 w 202"/>
                  <a:gd name="T27" fmla="*/ 0 h 403"/>
                  <a:gd name="T28" fmla="*/ 1 w 202"/>
                  <a:gd name="T29" fmla="*/ 0 h 4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2"/>
                  <a:gd name="T46" fmla="*/ 0 h 403"/>
                  <a:gd name="T47" fmla="*/ 202 w 202"/>
                  <a:gd name="T48" fmla="*/ 403 h 4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2" h="403">
                    <a:moveTo>
                      <a:pt x="126" y="0"/>
                    </a:moveTo>
                    <a:lnTo>
                      <a:pt x="103" y="64"/>
                    </a:lnTo>
                    <a:lnTo>
                      <a:pt x="75" y="140"/>
                    </a:lnTo>
                    <a:lnTo>
                      <a:pt x="50" y="217"/>
                    </a:lnTo>
                    <a:lnTo>
                      <a:pt x="25" y="296"/>
                    </a:lnTo>
                    <a:lnTo>
                      <a:pt x="1" y="377"/>
                    </a:lnTo>
                    <a:lnTo>
                      <a:pt x="0" y="382"/>
                    </a:lnTo>
                    <a:lnTo>
                      <a:pt x="76" y="403"/>
                    </a:lnTo>
                    <a:lnTo>
                      <a:pt x="77" y="399"/>
                    </a:lnTo>
                    <a:lnTo>
                      <a:pt x="101" y="318"/>
                    </a:lnTo>
                    <a:lnTo>
                      <a:pt x="125" y="240"/>
                    </a:lnTo>
                    <a:lnTo>
                      <a:pt x="150" y="165"/>
                    </a:lnTo>
                    <a:lnTo>
                      <a:pt x="177" y="92"/>
                    </a:lnTo>
                    <a:lnTo>
                      <a:pt x="202" y="2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3" name="Freeform 31"/>
              <p:cNvSpPr>
                <a:spLocks/>
              </p:cNvSpPr>
              <p:nvPr/>
            </p:nvSpPr>
            <p:spPr bwMode="auto">
              <a:xfrm>
                <a:off x="1707" y="1360"/>
                <a:ext cx="51" cy="78"/>
              </a:xfrm>
              <a:custGeom>
                <a:avLst/>
                <a:gdLst>
                  <a:gd name="T0" fmla="*/ 2 w 256"/>
                  <a:gd name="T1" fmla="*/ 0 h 390"/>
                  <a:gd name="T2" fmla="*/ 1 w 256"/>
                  <a:gd name="T3" fmla="*/ 0 h 390"/>
                  <a:gd name="T4" fmla="*/ 1 w 256"/>
                  <a:gd name="T5" fmla="*/ 0 h 390"/>
                  <a:gd name="T6" fmla="*/ 1 w 256"/>
                  <a:gd name="T7" fmla="*/ 1 h 390"/>
                  <a:gd name="T8" fmla="*/ 1 w 256"/>
                  <a:gd name="T9" fmla="*/ 1 h 390"/>
                  <a:gd name="T10" fmla="*/ 0 w 256"/>
                  <a:gd name="T11" fmla="*/ 2 h 390"/>
                  <a:gd name="T12" fmla="*/ 0 w 256"/>
                  <a:gd name="T13" fmla="*/ 2 h 390"/>
                  <a:gd name="T14" fmla="*/ 0 w 256"/>
                  <a:gd name="T15" fmla="*/ 3 h 390"/>
                  <a:gd name="T16" fmla="*/ 0 w 256"/>
                  <a:gd name="T17" fmla="*/ 3 h 390"/>
                  <a:gd name="T18" fmla="*/ 1 w 256"/>
                  <a:gd name="T19" fmla="*/ 3 h 390"/>
                  <a:gd name="T20" fmla="*/ 1 w 256"/>
                  <a:gd name="T21" fmla="*/ 3 h 390"/>
                  <a:gd name="T22" fmla="*/ 1 w 256"/>
                  <a:gd name="T23" fmla="*/ 3 h 390"/>
                  <a:gd name="T24" fmla="*/ 1 w 256"/>
                  <a:gd name="T25" fmla="*/ 2 h 390"/>
                  <a:gd name="T26" fmla="*/ 1 w 256"/>
                  <a:gd name="T27" fmla="*/ 2 h 390"/>
                  <a:gd name="T28" fmla="*/ 2 w 256"/>
                  <a:gd name="T29" fmla="*/ 1 h 390"/>
                  <a:gd name="T30" fmla="*/ 2 w 256"/>
                  <a:gd name="T31" fmla="*/ 1 h 390"/>
                  <a:gd name="T32" fmla="*/ 2 w 256"/>
                  <a:gd name="T33" fmla="*/ 1 h 390"/>
                  <a:gd name="T34" fmla="*/ 2 w 256"/>
                  <a:gd name="T35" fmla="*/ 0 h 390"/>
                  <a:gd name="T36" fmla="*/ 2 w 256"/>
                  <a:gd name="T37" fmla="*/ 0 h 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6"/>
                  <a:gd name="T58" fmla="*/ 0 h 390"/>
                  <a:gd name="T59" fmla="*/ 256 w 256"/>
                  <a:gd name="T60" fmla="*/ 390 h 3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6" h="390">
                    <a:moveTo>
                      <a:pt x="189" y="0"/>
                    </a:moveTo>
                    <a:lnTo>
                      <a:pt x="174" y="21"/>
                    </a:lnTo>
                    <a:lnTo>
                      <a:pt x="158" y="49"/>
                    </a:lnTo>
                    <a:lnTo>
                      <a:pt x="124" y="105"/>
                    </a:lnTo>
                    <a:lnTo>
                      <a:pt x="92" y="165"/>
                    </a:lnTo>
                    <a:lnTo>
                      <a:pt x="59" y="227"/>
                    </a:lnTo>
                    <a:lnTo>
                      <a:pt x="30" y="292"/>
                    </a:lnTo>
                    <a:lnTo>
                      <a:pt x="0" y="359"/>
                    </a:lnTo>
                    <a:lnTo>
                      <a:pt x="0" y="360"/>
                    </a:lnTo>
                    <a:lnTo>
                      <a:pt x="74" y="389"/>
                    </a:lnTo>
                    <a:lnTo>
                      <a:pt x="74" y="390"/>
                    </a:lnTo>
                    <a:lnTo>
                      <a:pt x="103" y="324"/>
                    </a:lnTo>
                    <a:lnTo>
                      <a:pt x="131" y="262"/>
                    </a:lnTo>
                    <a:lnTo>
                      <a:pt x="162" y="202"/>
                    </a:lnTo>
                    <a:lnTo>
                      <a:pt x="194" y="145"/>
                    </a:lnTo>
                    <a:lnTo>
                      <a:pt x="226" y="91"/>
                    </a:lnTo>
                    <a:lnTo>
                      <a:pt x="241" y="65"/>
                    </a:lnTo>
                    <a:lnTo>
                      <a:pt x="256" y="4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4" name="Freeform 32"/>
              <p:cNvSpPr>
                <a:spLocks/>
              </p:cNvSpPr>
              <p:nvPr/>
            </p:nvSpPr>
            <p:spPr bwMode="auto">
              <a:xfrm>
                <a:off x="1754" y="1291"/>
                <a:ext cx="69" cy="65"/>
              </a:xfrm>
              <a:custGeom>
                <a:avLst/>
                <a:gdLst>
                  <a:gd name="T0" fmla="*/ 2 w 346"/>
                  <a:gd name="T1" fmla="*/ 0 h 325"/>
                  <a:gd name="T2" fmla="*/ 2 w 346"/>
                  <a:gd name="T3" fmla="*/ 0 h 325"/>
                  <a:gd name="T4" fmla="*/ 2 w 346"/>
                  <a:gd name="T5" fmla="*/ 0 h 325"/>
                  <a:gd name="T6" fmla="*/ 2 w 346"/>
                  <a:gd name="T7" fmla="*/ 0 h 325"/>
                  <a:gd name="T8" fmla="*/ 2 w 346"/>
                  <a:gd name="T9" fmla="*/ 0 h 325"/>
                  <a:gd name="T10" fmla="*/ 2 w 346"/>
                  <a:gd name="T11" fmla="*/ 0 h 325"/>
                  <a:gd name="T12" fmla="*/ 1 w 346"/>
                  <a:gd name="T13" fmla="*/ 1 h 325"/>
                  <a:gd name="T14" fmla="*/ 1 w 346"/>
                  <a:gd name="T15" fmla="*/ 1 h 325"/>
                  <a:gd name="T16" fmla="*/ 1 w 346"/>
                  <a:gd name="T17" fmla="*/ 1 h 325"/>
                  <a:gd name="T18" fmla="*/ 1 w 346"/>
                  <a:gd name="T19" fmla="*/ 1 h 325"/>
                  <a:gd name="T20" fmla="*/ 1 w 346"/>
                  <a:gd name="T21" fmla="*/ 1 h 325"/>
                  <a:gd name="T22" fmla="*/ 1 w 346"/>
                  <a:gd name="T23" fmla="*/ 1 h 325"/>
                  <a:gd name="T24" fmla="*/ 1 w 346"/>
                  <a:gd name="T25" fmla="*/ 2 h 325"/>
                  <a:gd name="T26" fmla="*/ 0 w 346"/>
                  <a:gd name="T27" fmla="*/ 2 h 325"/>
                  <a:gd name="T28" fmla="*/ 0 w 346"/>
                  <a:gd name="T29" fmla="*/ 2 h 325"/>
                  <a:gd name="T30" fmla="*/ 0 w 346"/>
                  <a:gd name="T31" fmla="*/ 2 h 325"/>
                  <a:gd name="T32" fmla="*/ 0 w 346"/>
                  <a:gd name="T33" fmla="*/ 2 h 325"/>
                  <a:gd name="T34" fmla="*/ 1 w 346"/>
                  <a:gd name="T35" fmla="*/ 3 h 325"/>
                  <a:gd name="T36" fmla="*/ 1 w 346"/>
                  <a:gd name="T37" fmla="*/ 3 h 325"/>
                  <a:gd name="T38" fmla="*/ 1 w 346"/>
                  <a:gd name="T39" fmla="*/ 2 h 325"/>
                  <a:gd name="T40" fmla="*/ 1 w 346"/>
                  <a:gd name="T41" fmla="*/ 2 h 325"/>
                  <a:gd name="T42" fmla="*/ 1 w 346"/>
                  <a:gd name="T43" fmla="*/ 2 h 325"/>
                  <a:gd name="T44" fmla="*/ 1 w 346"/>
                  <a:gd name="T45" fmla="*/ 2 h 325"/>
                  <a:gd name="T46" fmla="*/ 1 w 346"/>
                  <a:gd name="T47" fmla="*/ 2 h 325"/>
                  <a:gd name="T48" fmla="*/ 1 w 346"/>
                  <a:gd name="T49" fmla="*/ 2 h 325"/>
                  <a:gd name="T50" fmla="*/ 2 w 346"/>
                  <a:gd name="T51" fmla="*/ 1 h 325"/>
                  <a:gd name="T52" fmla="*/ 2 w 346"/>
                  <a:gd name="T53" fmla="*/ 1 h 325"/>
                  <a:gd name="T54" fmla="*/ 2 w 346"/>
                  <a:gd name="T55" fmla="*/ 1 h 325"/>
                  <a:gd name="T56" fmla="*/ 2 w 346"/>
                  <a:gd name="T57" fmla="*/ 1 h 325"/>
                  <a:gd name="T58" fmla="*/ 2 w 346"/>
                  <a:gd name="T59" fmla="*/ 1 h 325"/>
                  <a:gd name="T60" fmla="*/ 2 w 346"/>
                  <a:gd name="T61" fmla="*/ 1 h 325"/>
                  <a:gd name="T62" fmla="*/ 3 w 346"/>
                  <a:gd name="T63" fmla="*/ 1 h 325"/>
                  <a:gd name="T64" fmla="*/ 3 w 346"/>
                  <a:gd name="T65" fmla="*/ 1 h 325"/>
                  <a:gd name="T66" fmla="*/ 3 w 346"/>
                  <a:gd name="T67" fmla="*/ 1 h 325"/>
                  <a:gd name="T68" fmla="*/ 2 w 346"/>
                  <a:gd name="T69" fmla="*/ 0 h 3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6"/>
                  <a:gd name="T106" fmla="*/ 0 h 325"/>
                  <a:gd name="T107" fmla="*/ 346 w 346"/>
                  <a:gd name="T108" fmla="*/ 325 h 3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6" h="325">
                    <a:moveTo>
                      <a:pt x="306" y="0"/>
                    </a:moveTo>
                    <a:lnTo>
                      <a:pt x="299" y="5"/>
                    </a:lnTo>
                    <a:lnTo>
                      <a:pt x="276" y="18"/>
                    </a:lnTo>
                    <a:lnTo>
                      <a:pt x="253" y="31"/>
                    </a:lnTo>
                    <a:lnTo>
                      <a:pt x="231" y="47"/>
                    </a:lnTo>
                    <a:lnTo>
                      <a:pt x="209" y="62"/>
                    </a:lnTo>
                    <a:lnTo>
                      <a:pt x="188" y="79"/>
                    </a:lnTo>
                    <a:lnTo>
                      <a:pt x="167" y="97"/>
                    </a:lnTo>
                    <a:lnTo>
                      <a:pt x="146" y="115"/>
                    </a:lnTo>
                    <a:lnTo>
                      <a:pt x="125" y="134"/>
                    </a:lnTo>
                    <a:lnTo>
                      <a:pt x="105" y="153"/>
                    </a:lnTo>
                    <a:lnTo>
                      <a:pt x="86" y="174"/>
                    </a:lnTo>
                    <a:lnTo>
                      <a:pt x="65" y="195"/>
                    </a:lnTo>
                    <a:lnTo>
                      <a:pt x="46" y="218"/>
                    </a:lnTo>
                    <a:lnTo>
                      <a:pt x="27" y="241"/>
                    </a:lnTo>
                    <a:lnTo>
                      <a:pt x="9" y="265"/>
                    </a:lnTo>
                    <a:lnTo>
                      <a:pt x="0" y="278"/>
                    </a:lnTo>
                    <a:lnTo>
                      <a:pt x="63" y="325"/>
                    </a:lnTo>
                    <a:lnTo>
                      <a:pt x="73" y="313"/>
                    </a:lnTo>
                    <a:lnTo>
                      <a:pt x="89" y="291"/>
                    </a:lnTo>
                    <a:lnTo>
                      <a:pt x="107" y="269"/>
                    </a:lnTo>
                    <a:lnTo>
                      <a:pt x="125" y="249"/>
                    </a:lnTo>
                    <a:lnTo>
                      <a:pt x="143" y="229"/>
                    </a:lnTo>
                    <a:lnTo>
                      <a:pt x="162" y="210"/>
                    </a:lnTo>
                    <a:lnTo>
                      <a:pt x="180" y="192"/>
                    </a:lnTo>
                    <a:lnTo>
                      <a:pt x="200" y="174"/>
                    </a:lnTo>
                    <a:lnTo>
                      <a:pt x="219" y="157"/>
                    </a:lnTo>
                    <a:lnTo>
                      <a:pt x="238" y="141"/>
                    </a:lnTo>
                    <a:lnTo>
                      <a:pt x="257" y="126"/>
                    </a:lnTo>
                    <a:lnTo>
                      <a:pt x="276" y="111"/>
                    </a:lnTo>
                    <a:lnTo>
                      <a:pt x="297" y="98"/>
                    </a:lnTo>
                    <a:lnTo>
                      <a:pt x="317" y="86"/>
                    </a:lnTo>
                    <a:lnTo>
                      <a:pt x="337" y="74"/>
                    </a:lnTo>
                    <a:lnTo>
                      <a:pt x="346" y="69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5" name="Freeform 33"/>
              <p:cNvSpPr>
                <a:spLocks/>
              </p:cNvSpPr>
              <p:nvPr/>
            </p:nvSpPr>
            <p:spPr bwMode="auto">
              <a:xfrm>
                <a:off x="1831" y="1274"/>
                <a:ext cx="49" cy="24"/>
              </a:xfrm>
              <a:custGeom>
                <a:avLst/>
                <a:gdLst>
                  <a:gd name="T0" fmla="*/ 2 w 244"/>
                  <a:gd name="T1" fmla="*/ 0 h 121"/>
                  <a:gd name="T2" fmla="*/ 2 w 244"/>
                  <a:gd name="T3" fmla="*/ 0 h 121"/>
                  <a:gd name="T4" fmla="*/ 2 w 244"/>
                  <a:gd name="T5" fmla="*/ 0 h 121"/>
                  <a:gd name="T6" fmla="*/ 2 w 244"/>
                  <a:gd name="T7" fmla="*/ 0 h 121"/>
                  <a:gd name="T8" fmla="*/ 1 w 244"/>
                  <a:gd name="T9" fmla="*/ 0 h 121"/>
                  <a:gd name="T10" fmla="*/ 1 w 244"/>
                  <a:gd name="T11" fmla="*/ 0 h 121"/>
                  <a:gd name="T12" fmla="*/ 1 w 244"/>
                  <a:gd name="T13" fmla="*/ 0 h 121"/>
                  <a:gd name="T14" fmla="*/ 1 w 244"/>
                  <a:gd name="T15" fmla="*/ 0 h 121"/>
                  <a:gd name="T16" fmla="*/ 0 w 244"/>
                  <a:gd name="T17" fmla="*/ 0 h 121"/>
                  <a:gd name="T18" fmla="*/ 0 w 244"/>
                  <a:gd name="T19" fmla="*/ 0 h 121"/>
                  <a:gd name="T20" fmla="*/ 0 w 244"/>
                  <a:gd name="T21" fmla="*/ 0 h 121"/>
                  <a:gd name="T22" fmla="*/ 0 w 244"/>
                  <a:gd name="T23" fmla="*/ 0 h 121"/>
                  <a:gd name="T24" fmla="*/ 0 w 244"/>
                  <a:gd name="T25" fmla="*/ 1 h 121"/>
                  <a:gd name="T26" fmla="*/ 0 w 244"/>
                  <a:gd name="T27" fmla="*/ 1 h 121"/>
                  <a:gd name="T28" fmla="*/ 0 w 244"/>
                  <a:gd name="T29" fmla="*/ 1 h 121"/>
                  <a:gd name="T30" fmla="*/ 1 w 244"/>
                  <a:gd name="T31" fmla="*/ 1 h 121"/>
                  <a:gd name="T32" fmla="*/ 1 w 244"/>
                  <a:gd name="T33" fmla="*/ 1 h 121"/>
                  <a:gd name="T34" fmla="*/ 1 w 244"/>
                  <a:gd name="T35" fmla="*/ 1 h 121"/>
                  <a:gd name="T36" fmla="*/ 1 w 244"/>
                  <a:gd name="T37" fmla="*/ 1 h 121"/>
                  <a:gd name="T38" fmla="*/ 1 w 244"/>
                  <a:gd name="T39" fmla="*/ 1 h 121"/>
                  <a:gd name="T40" fmla="*/ 2 w 244"/>
                  <a:gd name="T41" fmla="*/ 1 h 121"/>
                  <a:gd name="T42" fmla="*/ 2 w 244"/>
                  <a:gd name="T43" fmla="*/ 1 h 121"/>
                  <a:gd name="T44" fmla="*/ 2 w 244"/>
                  <a:gd name="T45" fmla="*/ 1 h 121"/>
                  <a:gd name="T46" fmla="*/ 2 w 244"/>
                  <a:gd name="T47" fmla="*/ 1 h 121"/>
                  <a:gd name="T48" fmla="*/ 2 w 244"/>
                  <a:gd name="T49" fmla="*/ 0 h 1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4"/>
                  <a:gd name="T76" fmla="*/ 0 h 121"/>
                  <a:gd name="T77" fmla="*/ 244 w 244"/>
                  <a:gd name="T78" fmla="*/ 121 h 1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4" h="121">
                    <a:moveTo>
                      <a:pt x="243" y="0"/>
                    </a:moveTo>
                    <a:lnTo>
                      <a:pt x="243" y="0"/>
                    </a:lnTo>
                    <a:lnTo>
                      <a:pt x="216" y="2"/>
                    </a:lnTo>
                    <a:lnTo>
                      <a:pt x="189" y="3"/>
                    </a:lnTo>
                    <a:lnTo>
                      <a:pt x="163" y="5"/>
                    </a:lnTo>
                    <a:lnTo>
                      <a:pt x="136" y="10"/>
                    </a:lnTo>
                    <a:lnTo>
                      <a:pt x="111" y="15"/>
                    </a:lnTo>
                    <a:lnTo>
                      <a:pt x="85" y="21"/>
                    </a:lnTo>
                    <a:lnTo>
                      <a:pt x="60" y="27"/>
                    </a:lnTo>
                    <a:lnTo>
                      <a:pt x="36" y="35"/>
                    </a:lnTo>
                    <a:lnTo>
                      <a:pt x="11" y="43"/>
                    </a:lnTo>
                    <a:lnTo>
                      <a:pt x="0" y="47"/>
                    </a:lnTo>
                    <a:lnTo>
                      <a:pt x="31" y="121"/>
                    </a:lnTo>
                    <a:lnTo>
                      <a:pt x="38" y="118"/>
                    </a:lnTo>
                    <a:lnTo>
                      <a:pt x="60" y="111"/>
                    </a:lnTo>
                    <a:lnTo>
                      <a:pt x="82" y="103"/>
                    </a:lnTo>
                    <a:lnTo>
                      <a:pt x="104" y="97"/>
                    </a:lnTo>
                    <a:lnTo>
                      <a:pt x="127" y="93"/>
                    </a:lnTo>
                    <a:lnTo>
                      <a:pt x="149" y="88"/>
                    </a:lnTo>
                    <a:lnTo>
                      <a:pt x="173" y="85"/>
                    </a:lnTo>
                    <a:lnTo>
                      <a:pt x="196" y="83"/>
                    </a:lnTo>
                    <a:lnTo>
                      <a:pt x="220" y="81"/>
                    </a:lnTo>
                    <a:lnTo>
                      <a:pt x="244" y="79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6" name="Freeform 34"/>
              <p:cNvSpPr>
                <a:spLocks/>
              </p:cNvSpPr>
              <p:nvPr/>
            </p:nvSpPr>
            <p:spPr bwMode="auto">
              <a:xfrm>
                <a:off x="1879" y="1274"/>
                <a:ext cx="34" cy="16"/>
              </a:xfrm>
              <a:custGeom>
                <a:avLst/>
                <a:gdLst>
                  <a:gd name="T0" fmla="*/ 1 w 167"/>
                  <a:gd name="T1" fmla="*/ 0 h 80"/>
                  <a:gd name="T2" fmla="*/ 1 w 167"/>
                  <a:gd name="T3" fmla="*/ 0 h 80"/>
                  <a:gd name="T4" fmla="*/ 0 w 167"/>
                  <a:gd name="T5" fmla="*/ 0 h 80"/>
                  <a:gd name="T6" fmla="*/ 0 w 167"/>
                  <a:gd name="T7" fmla="*/ 1 h 80"/>
                  <a:gd name="T8" fmla="*/ 1 w 167"/>
                  <a:gd name="T9" fmla="*/ 1 h 80"/>
                  <a:gd name="T10" fmla="*/ 1 w 167"/>
                  <a:gd name="T11" fmla="*/ 1 h 80"/>
                  <a:gd name="T12" fmla="*/ 1 w 167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80"/>
                  <a:gd name="T23" fmla="*/ 167 w 167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80">
                    <a:moveTo>
                      <a:pt x="167" y="1"/>
                    </a:moveTo>
                    <a:lnTo>
                      <a:pt x="104" y="0"/>
                    </a:lnTo>
                    <a:lnTo>
                      <a:pt x="0" y="1"/>
                    </a:lnTo>
                    <a:lnTo>
                      <a:pt x="1" y="80"/>
                    </a:lnTo>
                    <a:lnTo>
                      <a:pt x="104" y="80"/>
                    </a:lnTo>
                    <a:lnTo>
                      <a:pt x="167" y="8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7" name="Freeform 35"/>
              <p:cNvSpPr>
                <a:spLocks/>
              </p:cNvSpPr>
              <p:nvPr/>
            </p:nvSpPr>
            <p:spPr bwMode="auto">
              <a:xfrm>
                <a:off x="1929" y="1274"/>
                <a:ext cx="80" cy="19"/>
              </a:xfrm>
              <a:custGeom>
                <a:avLst/>
                <a:gdLst>
                  <a:gd name="T0" fmla="*/ 3 w 403"/>
                  <a:gd name="T1" fmla="*/ 0 h 95"/>
                  <a:gd name="T2" fmla="*/ 3 w 403"/>
                  <a:gd name="T3" fmla="*/ 0 h 95"/>
                  <a:gd name="T4" fmla="*/ 2 w 403"/>
                  <a:gd name="T5" fmla="*/ 0 h 95"/>
                  <a:gd name="T6" fmla="*/ 1 w 403"/>
                  <a:gd name="T7" fmla="*/ 0 h 95"/>
                  <a:gd name="T8" fmla="*/ 1 w 403"/>
                  <a:gd name="T9" fmla="*/ 0 h 95"/>
                  <a:gd name="T10" fmla="*/ 0 w 403"/>
                  <a:gd name="T11" fmla="*/ 0 h 95"/>
                  <a:gd name="T12" fmla="*/ 0 w 403"/>
                  <a:gd name="T13" fmla="*/ 1 h 95"/>
                  <a:gd name="T14" fmla="*/ 1 w 403"/>
                  <a:gd name="T15" fmla="*/ 1 h 95"/>
                  <a:gd name="T16" fmla="*/ 1 w 403"/>
                  <a:gd name="T17" fmla="*/ 1 h 95"/>
                  <a:gd name="T18" fmla="*/ 2 w 403"/>
                  <a:gd name="T19" fmla="*/ 1 h 95"/>
                  <a:gd name="T20" fmla="*/ 3 w 403"/>
                  <a:gd name="T21" fmla="*/ 1 h 95"/>
                  <a:gd name="T22" fmla="*/ 3 w 403"/>
                  <a:gd name="T23" fmla="*/ 1 h 95"/>
                  <a:gd name="T24" fmla="*/ 3 w 403"/>
                  <a:gd name="T25" fmla="*/ 0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3"/>
                  <a:gd name="T40" fmla="*/ 0 h 95"/>
                  <a:gd name="T41" fmla="*/ 403 w 403"/>
                  <a:gd name="T42" fmla="*/ 95 h 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3" h="95">
                    <a:moveTo>
                      <a:pt x="403" y="15"/>
                    </a:moveTo>
                    <a:lnTo>
                      <a:pt x="380" y="14"/>
                    </a:lnTo>
                    <a:lnTo>
                      <a:pt x="275" y="8"/>
                    </a:lnTo>
                    <a:lnTo>
                      <a:pt x="170" y="3"/>
                    </a:lnTo>
                    <a:lnTo>
                      <a:pt x="66" y="1"/>
                    </a:lnTo>
                    <a:lnTo>
                      <a:pt x="2" y="0"/>
                    </a:lnTo>
                    <a:lnTo>
                      <a:pt x="0" y="79"/>
                    </a:lnTo>
                    <a:lnTo>
                      <a:pt x="64" y="80"/>
                    </a:lnTo>
                    <a:lnTo>
                      <a:pt x="168" y="83"/>
                    </a:lnTo>
                    <a:lnTo>
                      <a:pt x="271" y="88"/>
                    </a:lnTo>
                    <a:lnTo>
                      <a:pt x="375" y="93"/>
                    </a:lnTo>
                    <a:lnTo>
                      <a:pt x="398" y="95"/>
                    </a:lnTo>
                    <a:lnTo>
                      <a:pt x="403" y="15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8" name="Freeform 36"/>
              <p:cNvSpPr>
                <a:spLocks/>
              </p:cNvSpPr>
              <p:nvPr/>
            </p:nvSpPr>
            <p:spPr bwMode="auto">
              <a:xfrm>
                <a:off x="2024" y="1279"/>
                <a:ext cx="81" cy="23"/>
              </a:xfrm>
              <a:custGeom>
                <a:avLst/>
                <a:gdLst>
                  <a:gd name="T0" fmla="*/ 3 w 405"/>
                  <a:gd name="T1" fmla="*/ 0 h 116"/>
                  <a:gd name="T2" fmla="*/ 3 w 405"/>
                  <a:gd name="T3" fmla="*/ 0 h 116"/>
                  <a:gd name="T4" fmla="*/ 2 w 405"/>
                  <a:gd name="T5" fmla="*/ 0 h 116"/>
                  <a:gd name="T6" fmla="*/ 1 w 405"/>
                  <a:gd name="T7" fmla="*/ 0 h 116"/>
                  <a:gd name="T8" fmla="*/ 0 w 405"/>
                  <a:gd name="T9" fmla="*/ 0 h 116"/>
                  <a:gd name="T10" fmla="*/ 0 w 405"/>
                  <a:gd name="T11" fmla="*/ 0 h 116"/>
                  <a:gd name="T12" fmla="*/ 0 w 405"/>
                  <a:gd name="T13" fmla="*/ 1 h 116"/>
                  <a:gd name="T14" fmla="*/ 0 w 405"/>
                  <a:gd name="T15" fmla="*/ 1 h 116"/>
                  <a:gd name="T16" fmla="*/ 1 w 405"/>
                  <a:gd name="T17" fmla="*/ 1 h 116"/>
                  <a:gd name="T18" fmla="*/ 2 w 405"/>
                  <a:gd name="T19" fmla="*/ 1 h 116"/>
                  <a:gd name="T20" fmla="*/ 3 w 405"/>
                  <a:gd name="T21" fmla="*/ 1 h 116"/>
                  <a:gd name="T22" fmla="*/ 3 w 405"/>
                  <a:gd name="T23" fmla="*/ 1 h 116"/>
                  <a:gd name="T24" fmla="*/ 3 w 405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5"/>
                  <a:gd name="T40" fmla="*/ 0 h 116"/>
                  <a:gd name="T41" fmla="*/ 405 w 405"/>
                  <a:gd name="T42" fmla="*/ 116 h 1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5" h="116">
                    <a:moveTo>
                      <a:pt x="405" y="37"/>
                    </a:moveTo>
                    <a:lnTo>
                      <a:pt x="327" y="29"/>
                    </a:lnTo>
                    <a:lnTo>
                      <a:pt x="220" y="18"/>
                    </a:lnTo>
                    <a:lnTo>
                      <a:pt x="114" y="9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107" y="88"/>
                    </a:lnTo>
                    <a:lnTo>
                      <a:pt x="212" y="97"/>
                    </a:lnTo>
                    <a:lnTo>
                      <a:pt x="319" y="108"/>
                    </a:lnTo>
                    <a:lnTo>
                      <a:pt x="396" y="116"/>
                    </a:lnTo>
                    <a:lnTo>
                      <a:pt x="405" y="37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79" name="Freeform 37"/>
              <p:cNvSpPr>
                <a:spLocks/>
              </p:cNvSpPr>
              <p:nvPr/>
            </p:nvSpPr>
            <p:spPr bwMode="auto">
              <a:xfrm>
                <a:off x="2119" y="1288"/>
                <a:ext cx="82" cy="27"/>
              </a:xfrm>
              <a:custGeom>
                <a:avLst/>
                <a:gdLst>
                  <a:gd name="T0" fmla="*/ 3 w 407"/>
                  <a:gd name="T1" fmla="*/ 0 h 135"/>
                  <a:gd name="T2" fmla="*/ 3 w 407"/>
                  <a:gd name="T3" fmla="*/ 0 h 135"/>
                  <a:gd name="T4" fmla="*/ 2 w 407"/>
                  <a:gd name="T5" fmla="*/ 0 h 135"/>
                  <a:gd name="T6" fmla="*/ 1 w 407"/>
                  <a:gd name="T7" fmla="*/ 0 h 135"/>
                  <a:gd name="T8" fmla="*/ 1 w 407"/>
                  <a:gd name="T9" fmla="*/ 0 h 135"/>
                  <a:gd name="T10" fmla="*/ 0 w 407"/>
                  <a:gd name="T11" fmla="*/ 0 h 135"/>
                  <a:gd name="T12" fmla="*/ 0 w 407"/>
                  <a:gd name="T13" fmla="*/ 1 h 135"/>
                  <a:gd name="T14" fmla="*/ 0 w 407"/>
                  <a:gd name="T15" fmla="*/ 1 h 135"/>
                  <a:gd name="T16" fmla="*/ 1 w 407"/>
                  <a:gd name="T17" fmla="*/ 1 h 135"/>
                  <a:gd name="T18" fmla="*/ 2 w 407"/>
                  <a:gd name="T19" fmla="*/ 1 h 135"/>
                  <a:gd name="T20" fmla="*/ 3 w 407"/>
                  <a:gd name="T21" fmla="*/ 1 h 135"/>
                  <a:gd name="T22" fmla="*/ 3 w 407"/>
                  <a:gd name="T23" fmla="*/ 1 h 135"/>
                  <a:gd name="T24" fmla="*/ 3 w 407"/>
                  <a:gd name="T25" fmla="*/ 0 h 1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7"/>
                  <a:gd name="T40" fmla="*/ 0 h 135"/>
                  <a:gd name="T41" fmla="*/ 407 w 407"/>
                  <a:gd name="T42" fmla="*/ 135 h 1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7" h="135">
                    <a:moveTo>
                      <a:pt x="407" y="56"/>
                    </a:moveTo>
                    <a:lnTo>
                      <a:pt x="393" y="54"/>
                    </a:lnTo>
                    <a:lnTo>
                      <a:pt x="283" y="37"/>
                    </a:lnTo>
                    <a:lnTo>
                      <a:pt x="175" y="21"/>
                    </a:lnTo>
                    <a:lnTo>
                      <a:pt x="66" y="7"/>
                    </a:lnTo>
                    <a:lnTo>
                      <a:pt x="10" y="0"/>
                    </a:lnTo>
                    <a:lnTo>
                      <a:pt x="0" y="79"/>
                    </a:lnTo>
                    <a:lnTo>
                      <a:pt x="57" y="86"/>
                    </a:lnTo>
                    <a:lnTo>
                      <a:pt x="163" y="100"/>
                    </a:lnTo>
                    <a:lnTo>
                      <a:pt x="272" y="116"/>
                    </a:lnTo>
                    <a:lnTo>
                      <a:pt x="380" y="133"/>
                    </a:lnTo>
                    <a:lnTo>
                      <a:pt x="395" y="135"/>
                    </a:lnTo>
                    <a:lnTo>
                      <a:pt x="407" y="56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0" name="Freeform 38"/>
              <p:cNvSpPr>
                <a:spLocks/>
              </p:cNvSpPr>
              <p:nvPr/>
            </p:nvSpPr>
            <p:spPr bwMode="auto">
              <a:xfrm>
                <a:off x="2214" y="1302"/>
                <a:ext cx="81" cy="30"/>
              </a:xfrm>
              <a:custGeom>
                <a:avLst/>
                <a:gdLst>
                  <a:gd name="T0" fmla="*/ 3 w 407"/>
                  <a:gd name="T1" fmla="*/ 1 h 150"/>
                  <a:gd name="T2" fmla="*/ 3 w 407"/>
                  <a:gd name="T3" fmla="*/ 1 h 150"/>
                  <a:gd name="T4" fmla="*/ 2 w 407"/>
                  <a:gd name="T5" fmla="*/ 0 h 150"/>
                  <a:gd name="T6" fmla="*/ 1 w 407"/>
                  <a:gd name="T7" fmla="*/ 0 h 150"/>
                  <a:gd name="T8" fmla="*/ 0 w 407"/>
                  <a:gd name="T9" fmla="*/ 0 h 150"/>
                  <a:gd name="T10" fmla="*/ 0 w 407"/>
                  <a:gd name="T11" fmla="*/ 0 h 150"/>
                  <a:gd name="T12" fmla="*/ 0 w 407"/>
                  <a:gd name="T13" fmla="*/ 1 h 150"/>
                  <a:gd name="T14" fmla="*/ 0 w 407"/>
                  <a:gd name="T15" fmla="*/ 1 h 150"/>
                  <a:gd name="T16" fmla="*/ 1 w 407"/>
                  <a:gd name="T17" fmla="*/ 1 h 150"/>
                  <a:gd name="T18" fmla="*/ 2 w 407"/>
                  <a:gd name="T19" fmla="*/ 1 h 150"/>
                  <a:gd name="T20" fmla="*/ 3 w 407"/>
                  <a:gd name="T21" fmla="*/ 1 h 150"/>
                  <a:gd name="T22" fmla="*/ 3 w 407"/>
                  <a:gd name="T23" fmla="*/ 1 h 150"/>
                  <a:gd name="T24" fmla="*/ 3 w 407"/>
                  <a:gd name="T25" fmla="*/ 1 h 1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7"/>
                  <a:gd name="T40" fmla="*/ 0 h 150"/>
                  <a:gd name="T41" fmla="*/ 407 w 407"/>
                  <a:gd name="T42" fmla="*/ 150 h 1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7" h="150">
                    <a:moveTo>
                      <a:pt x="407" y="72"/>
                    </a:moveTo>
                    <a:lnTo>
                      <a:pt x="363" y="63"/>
                    </a:lnTo>
                    <a:lnTo>
                      <a:pt x="250" y="42"/>
                    </a:lnTo>
                    <a:lnTo>
                      <a:pt x="140" y="22"/>
                    </a:lnTo>
                    <a:lnTo>
                      <a:pt x="29" y="3"/>
                    </a:lnTo>
                    <a:lnTo>
                      <a:pt x="13" y="0"/>
                    </a:lnTo>
                    <a:lnTo>
                      <a:pt x="0" y="78"/>
                    </a:lnTo>
                    <a:lnTo>
                      <a:pt x="16" y="82"/>
                    </a:lnTo>
                    <a:lnTo>
                      <a:pt x="126" y="100"/>
                    </a:lnTo>
                    <a:lnTo>
                      <a:pt x="236" y="120"/>
                    </a:lnTo>
                    <a:lnTo>
                      <a:pt x="347" y="142"/>
                    </a:lnTo>
                    <a:lnTo>
                      <a:pt x="393" y="150"/>
                    </a:lnTo>
                    <a:lnTo>
                      <a:pt x="407" y="72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1" name="Freeform 39"/>
              <p:cNvSpPr>
                <a:spLocks/>
              </p:cNvSpPr>
              <p:nvPr/>
            </p:nvSpPr>
            <p:spPr bwMode="auto">
              <a:xfrm>
                <a:off x="2308" y="1319"/>
                <a:ext cx="81" cy="33"/>
              </a:xfrm>
              <a:custGeom>
                <a:avLst/>
                <a:gdLst>
                  <a:gd name="T0" fmla="*/ 3 w 407"/>
                  <a:gd name="T1" fmla="*/ 1 h 163"/>
                  <a:gd name="T2" fmla="*/ 3 w 407"/>
                  <a:gd name="T3" fmla="*/ 1 h 163"/>
                  <a:gd name="T4" fmla="*/ 2 w 407"/>
                  <a:gd name="T5" fmla="*/ 0 h 163"/>
                  <a:gd name="T6" fmla="*/ 1 w 407"/>
                  <a:gd name="T7" fmla="*/ 0 h 163"/>
                  <a:gd name="T8" fmla="*/ 0 w 407"/>
                  <a:gd name="T9" fmla="*/ 0 h 163"/>
                  <a:gd name="T10" fmla="*/ 0 w 407"/>
                  <a:gd name="T11" fmla="*/ 1 h 163"/>
                  <a:gd name="T12" fmla="*/ 1 w 407"/>
                  <a:gd name="T13" fmla="*/ 1 h 163"/>
                  <a:gd name="T14" fmla="*/ 2 w 407"/>
                  <a:gd name="T15" fmla="*/ 1 h 163"/>
                  <a:gd name="T16" fmla="*/ 3 w 407"/>
                  <a:gd name="T17" fmla="*/ 1 h 163"/>
                  <a:gd name="T18" fmla="*/ 3 w 407"/>
                  <a:gd name="T19" fmla="*/ 1 h 163"/>
                  <a:gd name="T20" fmla="*/ 3 w 407"/>
                  <a:gd name="T21" fmla="*/ 1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7"/>
                  <a:gd name="T34" fmla="*/ 0 h 163"/>
                  <a:gd name="T35" fmla="*/ 407 w 407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7" h="163">
                    <a:moveTo>
                      <a:pt x="407" y="85"/>
                    </a:moveTo>
                    <a:lnTo>
                      <a:pt x="347" y="72"/>
                    </a:lnTo>
                    <a:lnTo>
                      <a:pt x="232" y="45"/>
                    </a:lnTo>
                    <a:lnTo>
                      <a:pt x="118" y="21"/>
                    </a:lnTo>
                    <a:lnTo>
                      <a:pt x="15" y="0"/>
                    </a:lnTo>
                    <a:lnTo>
                      <a:pt x="0" y="78"/>
                    </a:lnTo>
                    <a:lnTo>
                      <a:pt x="102" y="99"/>
                    </a:lnTo>
                    <a:lnTo>
                      <a:pt x="215" y="123"/>
                    </a:lnTo>
                    <a:lnTo>
                      <a:pt x="329" y="149"/>
                    </a:lnTo>
                    <a:lnTo>
                      <a:pt x="390" y="163"/>
                    </a:lnTo>
                    <a:lnTo>
                      <a:pt x="407" y="85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2" name="Freeform 40"/>
              <p:cNvSpPr>
                <a:spLocks/>
              </p:cNvSpPr>
              <p:nvPr/>
            </p:nvSpPr>
            <p:spPr bwMode="auto">
              <a:xfrm>
                <a:off x="2402" y="1340"/>
                <a:ext cx="81" cy="35"/>
              </a:xfrm>
              <a:custGeom>
                <a:avLst/>
                <a:gdLst>
                  <a:gd name="T0" fmla="*/ 3 w 407"/>
                  <a:gd name="T1" fmla="*/ 1 h 174"/>
                  <a:gd name="T2" fmla="*/ 3 w 407"/>
                  <a:gd name="T3" fmla="*/ 1 h 174"/>
                  <a:gd name="T4" fmla="*/ 2 w 407"/>
                  <a:gd name="T5" fmla="*/ 0 h 174"/>
                  <a:gd name="T6" fmla="*/ 1 w 407"/>
                  <a:gd name="T7" fmla="*/ 0 h 174"/>
                  <a:gd name="T8" fmla="*/ 0 w 407"/>
                  <a:gd name="T9" fmla="*/ 0 h 174"/>
                  <a:gd name="T10" fmla="*/ 0 w 407"/>
                  <a:gd name="T11" fmla="*/ 1 h 174"/>
                  <a:gd name="T12" fmla="*/ 1 w 407"/>
                  <a:gd name="T13" fmla="*/ 1 h 174"/>
                  <a:gd name="T14" fmla="*/ 2 w 407"/>
                  <a:gd name="T15" fmla="*/ 1 h 174"/>
                  <a:gd name="T16" fmla="*/ 3 w 407"/>
                  <a:gd name="T17" fmla="*/ 1 h 174"/>
                  <a:gd name="T18" fmla="*/ 3 w 407"/>
                  <a:gd name="T19" fmla="*/ 1 h 174"/>
                  <a:gd name="T20" fmla="*/ 3 w 407"/>
                  <a:gd name="T21" fmla="*/ 1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7"/>
                  <a:gd name="T34" fmla="*/ 0 h 174"/>
                  <a:gd name="T35" fmla="*/ 407 w 407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7" h="174">
                    <a:moveTo>
                      <a:pt x="407" y="96"/>
                    </a:moveTo>
                    <a:lnTo>
                      <a:pt x="346" y="80"/>
                    </a:lnTo>
                    <a:lnTo>
                      <a:pt x="227" y="50"/>
                    </a:lnTo>
                    <a:lnTo>
                      <a:pt x="110" y="21"/>
                    </a:lnTo>
                    <a:lnTo>
                      <a:pt x="18" y="0"/>
                    </a:lnTo>
                    <a:lnTo>
                      <a:pt x="0" y="78"/>
                    </a:lnTo>
                    <a:lnTo>
                      <a:pt x="92" y="99"/>
                    </a:lnTo>
                    <a:lnTo>
                      <a:pt x="208" y="128"/>
                    </a:lnTo>
                    <a:lnTo>
                      <a:pt x="327" y="158"/>
                    </a:lnTo>
                    <a:lnTo>
                      <a:pt x="387" y="174"/>
                    </a:lnTo>
                    <a:lnTo>
                      <a:pt x="407" y="96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3" name="Freeform 41"/>
              <p:cNvSpPr>
                <a:spLocks/>
              </p:cNvSpPr>
              <p:nvPr/>
            </p:nvSpPr>
            <p:spPr bwMode="auto">
              <a:xfrm>
                <a:off x="2494" y="1363"/>
                <a:ext cx="82" cy="37"/>
              </a:xfrm>
              <a:custGeom>
                <a:avLst/>
                <a:gdLst>
                  <a:gd name="T0" fmla="*/ 3 w 406"/>
                  <a:gd name="T1" fmla="*/ 1 h 183"/>
                  <a:gd name="T2" fmla="*/ 3 w 406"/>
                  <a:gd name="T3" fmla="*/ 1 h 183"/>
                  <a:gd name="T4" fmla="*/ 2 w 406"/>
                  <a:gd name="T5" fmla="*/ 0 h 183"/>
                  <a:gd name="T6" fmla="*/ 1 w 406"/>
                  <a:gd name="T7" fmla="*/ 0 h 183"/>
                  <a:gd name="T8" fmla="*/ 0 w 406"/>
                  <a:gd name="T9" fmla="*/ 0 h 183"/>
                  <a:gd name="T10" fmla="*/ 0 w 406"/>
                  <a:gd name="T11" fmla="*/ 1 h 183"/>
                  <a:gd name="T12" fmla="*/ 1 w 406"/>
                  <a:gd name="T13" fmla="*/ 1 h 183"/>
                  <a:gd name="T14" fmla="*/ 2 w 406"/>
                  <a:gd name="T15" fmla="*/ 1 h 183"/>
                  <a:gd name="T16" fmla="*/ 3 w 406"/>
                  <a:gd name="T17" fmla="*/ 1 h 183"/>
                  <a:gd name="T18" fmla="*/ 3 w 406"/>
                  <a:gd name="T19" fmla="*/ 1 h 183"/>
                  <a:gd name="T20" fmla="*/ 3 w 406"/>
                  <a:gd name="T21" fmla="*/ 1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6"/>
                  <a:gd name="T34" fmla="*/ 0 h 183"/>
                  <a:gd name="T35" fmla="*/ 406 w 406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6" h="183">
                    <a:moveTo>
                      <a:pt x="406" y="107"/>
                    </a:moveTo>
                    <a:lnTo>
                      <a:pt x="364" y="95"/>
                    </a:lnTo>
                    <a:lnTo>
                      <a:pt x="242" y="60"/>
                    </a:lnTo>
                    <a:lnTo>
                      <a:pt x="121" y="28"/>
                    </a:lnTo>
                    <a:lnTo>
                      <a:pt x="21" y="0"/>
                    </a:lnTo>
                    <a:lnTo>
                      <a:pt x="0" y="78"/>
                    </a:lnTo>
                    <a:lnTo>
                      <a:pt x="100" y="104"/>
                    </a:lnTo>
                    <a:lnTo>
                      <a:pt x="221" y="137"/>
                    </a:lnTo>
                    <a:lnTo>
                      <a:pt x="343" y="171"/>
                    </a:lnTo>
                    <a:lnTo>
                      <a:pt x="385" y="183"/>
                    </a:lnTo>
                    <a:lnTo>
                      <a:pt x="406" y="107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4" name="Freeform 42"/>
              <p:cNvSpPr>
                <a:spLocks/>
              </p:cNvSpPr>
              <p:nvPr/>
            </p:nvSpPr>
            <p:spPr bwMode="auto">
              <a:xfrm>
                <a:off x="2587" y="1389"/>
                <a:ext cx="81" cy="38"/>
              </a:xfrm>
              <a:custGeom>
                <a:avLst/>
                <a:gdLst>
                  <a:gd name="T0" fmla="*/ 3 w 405"/>
                  <a:gd name="T1" fmla="*/ 1 h 189"/>
                  <a:gd name="T2" fmla="*/ 2 w 405"/>
                  <a:gd name="T3" fmla="*/ 1 h 189"/>
                  <a:gd name="T4" fmla="*/ 0 w 405"/>
                  <a:gd name="T5" fmla="*/ 0 h 189"/>
                  <a:gd name="T6" fmla="*/ 0 w 405"/>
                  <a:gd name="T7" fmla="*/ 0 h 189"/>
                  <a:gd name="T8" fmla="*/ 0 w 405"/>
                  <a:gd name="T9" fmla="*/ 1 h 189"/>
                  <a:gd name="T10" fmla="*/ 0 w 405"/>
                  <a:gd name="T11" fmla="*/ 1 h 189"/>
                  <a:gd name="T12" fmla="*/ 2 w 405"/>
                  <a:gd name="T13" fmla="*/ 1 h 189"/>
                  <a:gd name="T14" fmla="*/ 3 w 405"/>
                  <a:gd name="T15" fmla="*/ 2 h 189"/>
                  <a:gd name="T16" fmla="*/ 3 w 405"/>
                  <a:gd name="T17" fmla="*/ 1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5"/>
                  <a:gd name="T28" fmla="*/ 0 h 189"/>
                  <a:gd name="T29" fmla="*/ 405 w 405"/>
                  <a:gd name="T30" fmla="*/ 189 h 1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5" h="189">
                    <a:moveTo>
                      <a:pt x="405" y="113"/>
                    </a:moveTo>
                    <a:lnTo>
                      <a:pt x="273" y="73"/>
                    </a:lnTo>
                    <a:lnTo>
                      <a:pt x="26" y="1"/>
                    </a:lnTo>
                    <a:lnTo>
                      <a:pt x="22" y="0"/>
                    </a:lnTo>
                    <a:lnTo>
                      <a:pt x="0" y="77"/>
                    </a:lnTo>
                    <a:lnTo>
                      <a:pt x="3" y="78"/>
                    </a:lnTo>
                    <a:lnTo>
                      <a:pt x="252" y="150"/>
                    </a:lnTo>
                    <a:lnTo>
                      <a:pt x="384" y="189"/>
                    </a:lnTo>
                    <a:lnTo>
                      <a:pt x="405" y="113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5" name="Freeform 43"/>
              <p:cNvSpPr>
                <a:spLocks/>
              </p:cNvSpPr>
              <p:nvPr/>
            </p:nvSpPr>
            <p:spPr bwMode="auto">
              <a:xfrm>
                <a:off x="2679" y="1416"/>
                <a:ext cx="81" cy="39"/>
              </a:xfrm>
              <a:custGeom>
                <a:avLst/>
                <a:gdLst>
                  <a:gd name="T0" fmla="*/ 3 w 405"/>
                  <a:gd name="T1" fmla="*/ 1 h 195"/>
                  <a:gd name="T2" fmla="*/ 3 w 405"/>
                  <a:gd name="T3" fmla="*/ 1 h 195"/>
                  <a:gd name="T4" fmla="*/ 1 w 405"/>
                  <a:gd name="T5" fmla="*/ 0 h 195"/>
                  <a:gd name="T6" fmla="*/ 0 w 405"/>
                  <a:gd name="T7" fmla="*/ 0 h 195"/>
                  <a:gd name="T8" fmla="*/ 0 w 405"/>
                  <a:gd name="T9" fmla="*/ 1 h 195"/>
                  <a:gd name="T10" fmla="*/ 0 w 405"/>
                  <a:gd name="T11" fmla="*/ 1 h 195"/>
                  <a:gd name="T12" fmla="*/ 2 w 405"/>
                  <a:gd name="T13" fmla="*/ 1 h 195"/>
                  <a:gd name="T14" fmla="*/ 3 w 405"/>
                  <a:gd name="T15" fmla="*/ 2 h 195"/>
                  <a:gd name="T16" fmla="*/ 3 w 405"/>
                  <a:gd name="T17" fmla="*/ 1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5"/>
                  <a:gd name="T28" fmla="*/ 0 h 195"/>
                  <a:gd name="T29" fmla="*/ 405 w 405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5" h="195">
                    <a:moveTo>
                      <a:pt x="405" y="118"/>
                    </a:moveTo>
                    <a:lnTo>
                      <a:pt x="326" y="93"/>
                    </a:lnTo>
                    <a:lnTo>
                      <a:pt x="67" y="13"/>
                    </a:lnTo>
                    <a:lnTo>
                      <a:pt x="22" y="0"/>
                    </a:lnTo>
                    <a:lnTo>
                      <a:pt x="0" y="76"/>
                    </a:lnTo>
                    <a:lnTo>
                      <a:pt x="44" y="90"/>
                    </a:lnTo>
                    <a:lnTo>
                      <a:pt x="302" y="170"/>
                    </a:lnTo>
                    <a:lnTo>
                      <a:pt x="381" y="195"/>
                    </a:lnTo>
                    <a:lnTo>
                      <a:pt x="405" y="118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6" name="Freeform 44"/>
              <p:cNvSpPr>
                <a:spLocks/>
              </p:cNvSpPr>
              <p:nvPr/>
            </p:nvSpPr>
            <p:spPr bwMode="auto">
              <a:xfrm>
                <a:off x="2770" y="1445"/>
                <a:ext cx="81" cy="40"/>
              </a:xfrm>
              <a:custGeom>
                <a:avLst/>
                <a:gdLst>
                  <a:gd name="T0" fmla="*/ 3 w 404"/>
                  <a:gd name="T1" fmla="*/ 1 h 199"/>
                  <a:gd name="T2" fmla="*/ 3 w 404"/>
                  <a:gd name="T3" fmla="*/ 1 h 199"/>
                  <a:gd name="T4" fmla="*/ 1 w 404"/>
                  <a:gd name="T5" fmla="*/ 0 h 199"/>
                  <a:gd name="T6" fmla="*/ 0 w 404"/>
                  <a:gd name="T7" fmla="*/ 0 h 199"/>
                  <a:gd name="T8" fmla="*/ 0 w 404"/>
                  <a:gd name="T9" fmla="*/ 1 h 199"/>
                  <a:gd name="T10" fmla="*/ 1 w 404"/>
                  <a:gd name="T11" fmla="*/ 1 h 199"/>
                  <a:gd name="T12" fmla="*/ 3 w 404"/>
                  <a:gd name="T13" fmla="*/ 2 h 199"/>
                  <a:gd name="T14" fmla="*/ 3 w 404"/>
                  <a:gd name="T15" fmla="*/ 2 h 199"/>
                  <a:gd name="T16" fmla="*/ 3 w 404"/>
                  <a:gd name="T17" fmla="*/ 1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4"/>
                  <a:gd name="T28" fmla="*/ 0 h 199"/>
                  <a:gd name="T29" fmla="*/ 404 w 404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4" h="199">
                    <a:moveTo>
                      <a:pt x="404" y="124"/>
                    </a:moveTo>
                    <a:lnTo>
                      <a:pt x="398" y="122"/>
                    </a:lnTo>
                    <a:lnTo>
                      <a:pt x="131" y="35"/>
                    </a:lnTo>
                    <a:lnTo>
                      <a:pt x="23" y="0"/>
                    </a:lnTo>
                    <a:lnTo>
                      <a:pt x="0" y="77"/>
                    </a:lnTo>
                    <a:lnTo>
                      <a:pt x="106" y="110"/>
                    </a:lnTo>
                    <a:lnTo>
                      <a:pt x="374" y="198"/>
                    </a:lnTo>
                    <a:lnTo>
                      <a:pt x="379" y="199"/>
                    </a:lnTo>
                    <a:lnTo>
                      <a:pt x="404" y="124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7" name="Freeform 45"/>
              <p:cNvSpPr>
                <a:spLocks/>
              </p:cNvSpPr>
              <p:nvPr/>
            </p:nvSpPr>
            <p:spPr bwMode="auto">
              <a:xfrm>
                <a:off x="2862" y="1475"/>
                <a:ext cx="80" cy="40"/>
              </a:xfrm>
              <a:custGeom>
                <a:avLst/>
                <a:gdLst>
                  <a:gd name="T0" fmla="*/ 3 w 403"/>
                  <a:gd name="T1" fmla="*/ 1 h 202"/>
                  <a:gd name="T2" fmla="*/ 2 w 403"/>
                  <a:gd name="T3" fmla="*/ 0 h 202"/>
                  <a:gd name="T4" fmla="*/ 0 w 403"/>
                  <a:gd name="T5" fmla="*/ 0 h 202"/>
                  <a:gd name="T6" fmla="*/ 0 w 403"/>
                  <a:gd name="T7" fmla="*/ 1 h 202"/>
                  <a:gd name="T8" fmla="*/ 2 w 403"/>
                  <a:gd name="T9" fmla="*/ 1 h 202"/>
                  <a:gd name="T10" fmla="*/ 3 w 403"/>
                  <a:gd name="T11" fmla="*/ 2 h 202"/>
                  <a:gd name="T12" fmla="*/ 3 w 403"/>
                  <a:gd name="T13" fmla="*/ 1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202"/>
                  <a:gd name="T23" fmla="*/ 403 w 403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202">
                    <a:moveTo>
                      <a:pt x="403" y="127"/>
                    </a:moveTo>
                    <a:lnTo>
                      <a:pt x="216" y="63"/>
                    </a:lnTo>
                    <a:lnTo>
                      <a:pt x="24" y="0"/>
                    </a:lnTo>
                    <a:lnTo>
                      <a:pt x="0" y="76"/>
                    </a:lnTo>
                    <a:lnTo>
                      <a:pt x="191" y="139"/>
                    </a:lnTo>
                    <a:lnTo>
                      <a:pt x="378" y="202"/>
                    </a:lnTo>
                    <a:lnTo>
                      <a:pt x="403" y="127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8" name="Freeform 46"/>
              <p:cNvSpPr>
                <a:spLocks/>
              </p:cNvSpPr>
              <p:nvPr/>
            </p:nvSpPr>
            <p:spPr bwMode="auto">
              <a:xfrm>
                <a:off x="2953" y="1505"/>
                <a:ext cx="80" cy="41"/>
              </a:xfrm>
              <a:custGeom>
                <a:avLst/>
                <a:gdLst>
                  <a:gd name="T0" fmla="*/ 3 w 403"/>
                  <a:gd name="T1" fmla="*/ 1 h 206"/>
                  <a:gd name="T2" fmla="*/ 3 w 403"/>
                  <a:gd name="T3" fmla="*/ 1 h 206"/>
                  <a:gd name="T4" fmla="*/ 0 w 403"/>
                  <a:gd name="T5" fmla="*/ 0 h 206"/>
                  <a:gd name="T6" fmla="*/ 0 w 403"/>
                  <a:gd name="T7" fmla="*/ 0 h 206"/>
                  <a:gd name="T8" fmla="*/ 0 w 403"/>
                  <a:gd name="T9" fmla="*/ 1 h 206"/>
                  <a:gd name="T10" fmla="*/ 0 w 403"/>
                  <a:gd name="T11" fmla="*/ 1 h 206"/>
                  <a:gd name="T12" fmla="*/ 2 w 403"/>
                  <a:gd name="T13" fmla="*/ 1 h 206"/>
                  <a:gd name="T14" fmla="*/ 3 w 403"/>
                  <a:gd name="T15" fmla="*/ 2 h 206"/>
                  <a:gd name="T16" fmla="*/ 3 w 403"/>
                  <a:gd name="T17" fmla="*/ 1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3"/>
                  <a:gd name="T28" fmla="*/ 0 h 206"/>
                  <a:gd name="T29" fmla="*/ 403 w 403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3" h="206">
                    <a:moveTo>
                      <a:pt x="403" y="130"/>
                    </a:moveTo>
                    <a:lnTo>
                      <a:pt x="324" y="103"/>
                    </a:lnTo>
                    <a:lnTo>
                      <a:pt x="40" y="6"/>
                    </a:lnTo>
                    <a:lnTo>
                      <a:pt x="25" y="0"/>
                    </a:lnTo>
                    <a:lnTo>
                      <a:pt x="0" y="76"/>
                    </a:lnTo>
                    <a:lnTo>
                      <a:pt x="14" y="81"/>
                    </a:lnTo>
                    <a:lnTo>
                      <a:pt x="299" y="178"/>
                    </a:lnTo>
                    <a:lnTo>
                      <a:pt x="377" y="206"/>
                    </a:lnTo>
                    <a:lnTo>
                      <a:pt x="403" y="13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89" name="Freeform 47"/>
              <p:cNvSpPr>
                <a:spLocks/>
              </p:cNvSpPr>
              <p:nvPr/>
            </p:nvSpPr>
            <p:spPr bwMode="auto">
              <a:xfrm>
                <a:off x="3043" y="1536"/>
                <a:ext cx="81" cy="42"/>
              </a:xfrm>
              <a:custGeom>
                <a:avLst/>
                <a:gdLst>
                  <a:gd name="T0" fmla="*/ 3 w 404"/>
                  <a:gd name="T1" fmla="*/ 1 h 208"/>
                  <a:gd name="T2" fmla="*/ 1 w 404"/>
                  <a:gd name="T3" fmla="*/ 0 h 208"/>
                  <a:gd name="T4" fmla="*/ 0 w 404"/>
                  <a:gd name="T5" fmla="*/ 0 h 208"/>
                  <a:gd name="T6" fmla="*/ 0 w 404"/>
                  <a:gd name="T7" fmla="*/ 1 h 208"/>
                  <a:gd name="T8" fmla="*/ 1 w 404"/>
                  <a:gd name="T9" fmla="*/ 1 h 208"/>
                  <a:gd name="T10" fmla="*/ 3 w 404"/>
                  <a:gd name="T11" fmla="*/ 2 h 208"/>
                  <a:gd name="T12" fmla="*/ 3 w 404"/>
                  <a:gd name="T13" fmla="*/ 1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4"/>
                  <a:gd name="T22" fmla="*/ 0 h 208"/>
                  <a:gd name="T23" fmla="*/ 404 w 404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4" h="208">
                    <a:moveTo>
                      <a:pt x="404" y="132"/>
                    </a:moveTo>
                    <a:lnTo>
                      <a:pt x="162" y="48"/>
                    </a:lnTo>
                    <a:lnTo>
                      <a:pt x="25" y="0"/>
                    </a:lnTo>
                    <a:lnTo>
                      <a:pt x="0" y="77"/>
                    </a:lnTo>
                    <a:lnTo>
                      <a:pt x="136" y="124"/>
                    </a:lnTo>
                    <a:lnTo>
                      <a:pt x="377" y="208"/>
                    </a:lnTo>
                    <a:lnTo>
                      <a:pt x="404" y="132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0" name="Freeform 48"/>
              <p:cNvSpPr>
                <a:spLocks/>
              </p:cNvSpPr>
              <p:nvPr/>
            </p:nvSpPr>
            <p:spPr bwMode="auto">
              <a:xfrm>
                <a:off x="3134" y="1568"/>
                <a:ext cx="80" cy="41"/>
              </a:xfrm>
              <a:custGeom>
                <a:avLst/>
                <a:gdLst>
                  <a:gd name="T0" fmla="*/ 3 w 403"/>
                  <a:gd name="T1" fmla="*/ 1 h 208"/>
                  <a:gd name="T2" fmla="*/ 2 w 403"/>
                  <a:gd name="T3" fmla="*/ 1 h 208"/>
                  <a:gd name="T4" fmla="*/ 0 w 403"/>
                  <a:gd name="T5" fmla="*/ 0 h 208"/>
                  <a:gd name="T6" fmla="*/ 0 w 403"/>
                  <a:gd name="T7" fmla="*/ 1 h 208"/>
                  <a:gd name="T8" fmla="*/ 2 w 403"/>
                  <a:gd name="T9" fmla="*/ 1 h 208"/>
                  <a:gd name="T10" fmla="*/ 3 w 403"/>
                  <a:gd name="T11" fmla="*/ 2 h 208"/>
                  <a:gd name="T12" fmla="*/ 3 w 403"/>
                  <a:gd name="T13" fmla="*/ 1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208"/>
                  <a:gd name="T23" fmla="*/ 403 w 403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208">
                    <a:moveTo>
                      <a:pt x="403" y="132"/>
                    </a:moveTo>
                    <a:lnTo>
                      <a:pt x="308" y="99"/>
                    </a:lnTo>
                    <a:lnTo>
                      <a:pt x="26" y="0"/>
                    </a:lnTo>
                    <a:lnTo>
                      <a:pt x="0" y="75"/>
                    </a:lnTo>
                    <a:lnTo>
                      <a:pt x="281" y="174"/>
                    </a:lnTo>
                    <a:lnTo>
                      <a:pt x="377" y="208"/>
                    </a:lnTo>
                    <a:lnTo>
                      <a:pt x="403" y="132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1" name="Freeform 49"/>
              <p:cNvSpPr>
                <a:spLocks/>
              </p:cNvSpPr>
              <p:nvPr/>
            </p:nvSpPr>
            <p:spPr bwMode="auto">
              <a:xfrm>
                <a:off x="3224" y="1600"/>
                <a:ext cx="81" cy="41"/>
              </a:xfrm>
              <a:custGeom>
                <a:avLst/>
                <a:gdLst>
                  <a:gd name="T0" fmla="*/ 3 w 404"/>
                  <a:gd name="T1" fmla="*/ 1 h 209"/>
                  <a:gd name="T2" fmla="*/ 1 w 404"/>
                  <a:gd name="T3" fmla="*/ 0 h 209"/>
                  <a:gd name="T4" fmla="*/ 0 w 404"/>
                  <a:gd name="T5" fmla="*/ 0 h 209"/>
                  <a:gd name="T6" fmla="*/ 0 w 404"/>
                  <a:gd name="T7" fmla="*/ 1 h 209"/>
                  <a:gd name="T8" fmla="*/ 1 w 404"/>
                  <a:gd name="T9" fmla="*/ 1 h 209"/>
                  <a:gd name="T10" fmla="*/ 3 w 404"/>
                  <a:gd name="T11" fmla="*/ 2 h 209"/>
                  <a:gd name="T12" fmla="*/ 3 w 404"/>
                  <a:gd name="T13" fmla="*/ 1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4"/>
                  <a:gd name="T22" fmla="*/ 0 h 209"/>
                  <a:gd name="T23" fmla="*/ 404 w 404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4" h="209">
                    <a:moveTo>
                      <a:pt x="404" y="134"/>
                    </a:moveTo>
                    <a:lnTo>
                      <a:pt x="166" y="49"/>
                    </a:lnTo>
                    <a:lnTo>
                      <a:pt x="27" y="0"/>
                    </a:lnTo>
                    <a:lnTo>
                      <a:pt x="0" y="75"/>
                    </a:lnTo>
                    <a:lnTo>
                      <a:pt x="138" y="124"/>
                    </a:lnTo>
                    <a:lnTo>
                      <a:pt x="377" y="209"/>
                    </a:lnTo>
                    <a:lnTo>
                      <a:pt x="404" y="134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2" name="Freeform 50"/>
              <p:cNvSpPr>
                <a:spLocks/>
              </p:cNvSpPr>
              <p:nvPr/>
            </p:nvSpPr>
            <p:spPr bwMode="auto">
              <a:xfrm>
                <a:off x="3315" y="1632"/>
                <a:ext cx="80" cy="42"/>
              </a:xfrm>
              <a:custGeom>
                <a:avLst/>
                <a:gdLst>
                  <a:gd name="T0" fmla="*/ 3 w 403"/>
                  <a:gd name="T1" fmla="*/ 1 h 210"/>
                  <a:gd name="T2" fmla="*/ 3 w 403"/>
                  <a:gd name="T3" fmla="*/ 1 h 210"/>
                  <a:gd name="T4" fmla="*/ 0 w 403"/>
                  <a:gd name="T5" fmla="*/ 0 h 210"/>
                  <a:gd name="T6" fmla="*/ 0 w 403"/>
                  <a:gd name="T7" fmla="*/ 1 h 210"/>
                  <a:gd name="T8" fmla="*/ 3 w 403"/>
                  <a:gd name="T9" fmla="*/ 2 h 210"/>
                  <a:gd name="T10" fmla="*/ 3 w 403"/>
                  <a:gd name="T11" fmla="*/ 2 h 210"/>
                  <a:gd name="T12" fmla="*/ 3 w 403"/>
                  <a:gd name="T13" fmla="*/ 1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210"/>
                  <a:gd name="T23" fmla="*/ 403 w 403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210">
                    <a:moveTo>
                      <a:pt x="403" y="134"/>
                    </a:moveTo>
                    <a:lnTo>
                      <a:pt x="351" y="115"/>
                    </a:lnTo>
                    <a:lnTo>
                      <a:pt x="26" y="0"/>
                    </a:lnTo>
                    <a:lnTo>
                      <a:pt x="0" y="76"/>
                    </a:lnTo>
                    <a:lnTo>
                      <a:pt x="324" y="191"/>
                    </a:lnTo>
                    <a:lnTo>
                      <a:pt x="377" y="210"/>
                    </a:lnTo>
                    <a:lnTo>
                      <a:pt x="403" y="134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3" name="Freeform 51"/>
              <p:cNvSpPr>
                <a:spLocks/>
              </p:cNvSpPr>
              <p:nvPr/>
            </p:nvSpPr>
            <p:spPr bwMode="auto">
              <a:xfrm>
                <a:off x="3405" y="1664"/>
                <a:ext cx="81" cy="42"/>
              </a:xfrm>
              <a:custGeom>
                <a:avLst/>
                <a:gdLst>
                  <a:gd name="T0" fmla="*/ 3 w 404"/>
                  <a:gd name="T1" fmla="*/ 1 h 209"/>
                  <a:gd name="T2" fmla="*/ 3 w 404"/>
                  <a:gd name="T3" fmla="*/ 2 h 209"/>
                  <a:gd name="T4" fmla="*/ 0 w 404"/>
                  <a:gd name="T5" fmla="*/ 1 h 209"/>
                  <a:gd name="T6" fmla="*/ 0 w 404"/>
                  <a:gd name="T7" fmla="*/ 0 h 209"/>
                  <a:gd name="T8" fmla="*/ 3 w 404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4"/>
                  <a:gd name="T16" fmla="*/ 0 h 209"/>
                  <a:gd name="T17" fmla="*/ 404 w 40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4" h="209">
                    <a:moveTo>
                      <a:pt x="404" y="134"/>
                    </a:moveTo>
                    <a:lnTo>
                      <a:pt x="378" y="209"/>
                    </a:lnTo>
                    <a:lnTo>
                      <a:pt x="0" y="75"/>
                    </a:lnTo>
                    <a:lnTo>
                      <a:pt x="27" y="0"/>
                    </a:lnTo>
                    <a:lnTo>
                      <a:pt x="404" y="134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4" name="Freeform 52"/>
              <p:cNvSpPr>
                <a:spLocks/>
              </p:cNvSpPr>
              <p:nvPr/>
            </p:nvSpPr>
            <p:spPr bwMode="auto">
              <a:xfrm>
                <a:off x="3496" y="1696"/>
                <a:ext cx="23" cy="21"/>
              </a:xfrm>
              <a:custGeom>
                <a:avLst/>
                <a:gdLst>
                  <a:gd name="T0" fmla="*/ 1 w 114"/>
                  <a:gd name="T1" fmla="*/ 0 h 107"/>
                  <a:gd name="T2" fmla="*/ 0 w 114"/>
                  <a:gd name="T3" fmla="*/ 0 h 107"/>
                  <a:gd name="T4" fmla="*/ 0 w 114"/>
                  <a:gd name="T5" fmla="*/ 1 h 107"/>
                  <a:gd name="T6" fmla="*/ 1 w 114"/>
                  <a:gd name="T7" fmla="*/ 1 h 107"/>
                  <a:gd name="T8" fmla="*/ 1 w 114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107"/>
                  <a:gd name="T17" fmla="*/ 114 w 114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107">
                    <a:moveTo>
                      <a:pt x="114" y="31"/>
                    </a:moveTo>
                    <a:lnTo>
                      <a:pt x="26" y="0"/>
                    </a:lnTo>
                    <a:lnTo>
                      <a:pt x="0" y="76"/>
                    </a:lnTo>
                    <a:lnTo>
                      <a:pt x="87" y="10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5" name="Freeform 53"/>
              <p:cNvSpPr>
                <a:spLocks/>
              </p:cNvSpPr>
              <p:nvPr/>
            </p:nvSpPr>
            <p:spPr bwMode="auto">
              <a:xfrm>
                <a:off x="1418" y="3367"/>
                <a:ext cx="18" cy="18"/>
              </a:xfrm>
              <a:custGeom>
                <a:avLst/>
                <a:gdLst>
                  <a:gd name="T0" fmla="*/ 1 w 89"/>
                  <a:gd name="T1" fmla="*/ 0 h 91"/>
                  <a:gd name="T2" fmla="*/ 1 w 89"/>
                  <a:gd name="T3" fmla="*/ 0 h 91"/>
                  <a:gd name="T4" fmla="*/ 0 w 89"/>
                  <a:gd name="T5" fmla="*/ 0 h 91"/>
                  <a:gd name="T6" fmla="*/ 0 w 89"/>
                  <a:gd name="T7" fmla="*/ 0 h 91"/>
                  <a:gd name="T8" fmla="*/ 0 w 89"/>
                  <a:gd name="T9" fmla="*/ 0 h 91"/>
                  <a:gd name="T10" fmla="*/ 0 w 89"/>
                  <a:gd name="T11" fmla="*/ 0 h 91"/>
                  <a:gd name="T12" fmla="*/ 0 w 89"/>
                  <a:gd name="T13" fmla="*/ 1 h 91"/>
                  <a:gd name="T14" fmla="*/ 0 w 89"/>
                  <a:gd name="T15" fmla="*/ 1 h 91"/>
                  <a:gd name="T16" fmla="*/ 0 w 89"/>
                  <a:gd name="T17" fmla="*/ 1 h 91"/>
                  <a:gd name="T18" fmla="*/ 1 w 89"/>
                  <a:gd name="T19" fmla="*/ 1 h 91"/>
                  <a:gd name="T20" fmla="*/ 1 w 89"/>
                  <a:gd name="T21" fmla="*/ 1 h 91"/>
                  <a:gd name="T22" fmla="*/ 1 w 89"/>
                  <a:gd name="T23" fmla="*/ 1 h 91"/>
                  <a:gd name="T24" fmla="*/ 1 w 89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91"/>
                  <a:gd name="T41" fmla="*/ 89 w 89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91">
                    <a:moveTo>
                      <a:pt x="71" y="0"/>
                    </a:moveTo>
                    <a:lnTo>
                      <a:pt x="65" y="1"/>
                    </a:lnTo>
                    <a:lnTo>
                      <a:pt x="49" y="5"/>
                    </a:lnTo>
                    <a:lnTo>
                      <a:pt x="32" y="8"/>
                    </a:lnTo>
                    <a:lnTo>
                      <a:pt x="16" y="10"/>
                    </a:lnTo>
                    <a:lnTo>
                      <a:pt x="0" y="11"/>
                    </a:lnTo>
                    <a:lnTo>
                      <a:pt x="3" y="91"/>
                    </a:lnTo>
                    <a:lnTo>
                      <a:pt x="22" y="90"/>
                    </a:lnTo>
                    <a:lnTo>
                      <a:pt x="43" y="88"/>
                    </a:lnTo>
                    <a:lnTo>
                      <a:pt x="63" y="84"/>
                    </a:lnTo>
                    <a:lnTo>
                      <a:pt x="83" y="79"/>
                    </a:lnTo>
                    <a:lnTo>
                      <a:pt x="89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6" name="Freeform 54"/>
              <p:cNvSpPr>
                <a:spLocks/>
              </p:cNvSpPr>
              <p:nvPr/>
            </p:nvSpPr>
            <p:spPr bwMode="auto">
              <a:xfrm>
                <a:off x="1446" y="3355"/>
                <a:ext cx="21" cy="22"/>
              </a:xfrm>
              <a:custGeom>
                <a:avLst/>
                <a:gdLst>
                  <a:gd name="T0" fmla="*/ 1 w 106"/>
                  <a:gd name="T1" fmla="*/ 0 h 107"/>
                  <a:gd name="T2" fmla="*/ 0 w 106"/>
                  <a:gd name="T3" fmla="*/ 0 h 107"/>
                  <a:gd name="T4" fmla="*/ 0 w 106"/>
                  <a:gd name="T5" fmla="*/ 0 h 107"/>
                  <a:gd name="T6" fmla="*/ 0 w 106"/>
                  <a:gd name="T7" fmla="*/ 0 h 107"/>
                  <a:gd name="T8" fmla="*/ 0 w 106"/>
                  <a:gd name="T9" fmla="*/ 0 h 107"/>
                  <a:gd name="T10" fmla="*/ 0 w 106"/>
                  <a:gd name="T11" fmla="*/ 0 h 107"/>
                  <a:gd name="T12" fmla="*/ 0 w 106"/>
                  <a:gd name="T13" fmla="*/ 1 h 107"/>
                  <a:gd name="T14" fmla="*/ 0 w 106"/>
                  <a:gd name="T15" fmla="*/ 1 h 107"/>
                  <a:gd name="T16" fmla="*/ 0 w 106"/>
                  <a:gd name="T17" fmla="*/ 1 h 107"/>
                  <a:gd name="T18" fmla="*/ 1 w 106"/>
                  <a:gd name="T19" fmla="*/ 1 h 107"/>
                  <a:gd name="T20" fmla="*/ 1 w 106"/>
                  <a:gd name="T21" fmla="*/ 1 h 107"/>
                  <a:gd name="T22" fmla="*/ 1 w 106"/>
                  <a:gd name="T23" fmla="*/ 1 h 107"/>
                  <a:gd name="T24" fmla="*/ 1 w 106"/>
                  <a:gd name="T25" fmla="*/ 0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"/>
                  <a:gd name="T40" fmla="*/ 0 h 107"/>
                  <a:gd name="T41" fmla="*/ 106 w 106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" h="107">
                    <a:moveTo>
                      <a:pt x="66" y="0"/>
                    </a:moveTo>
                    <a:lnTo>
                      <a:pt x="62" y="2"/>
                    </a:lnTo>
                    <a:lnTo>
                      <a:pt x="44" y="12"/>
                    </a:lnTo>
                    <a:lnTo>
                      <a:pt x="26" y="21"/>
                    </a:lnTo>
                    <a:lnTo>
                      <a:pt x="9" y="30"/>
                    </a:lnTo>
                    <a:lnTo>
                      <a:pt x="0" y="33"/>
                    </a:lnTo>
                    <a:lnTo>
                      <a:pt x="30" y="107"/>
                    </a:lnTo>
                    <a:lnTo>
                      <a:pt x="42" y="101"/>
                    </a:lnTo>
                    <a:lnTo>
                      <a:pt x="62" y="92"/>
                    </a:lnTo>
                    <a:lnTo>
                      <a:pt x="82" y="82"/>
                    </a:lnTo>
                    <a:lnTo>
                      <a:pt x="102" y="70"/>
                    </a:lnTo>
                    <a:lnTo>
                      <a:pt x="106" y="6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7" name="Freeform 55"/>
              <p:cNvSpPr>
                <a:spLocks/>
              </p:cNvSpPr>
              <p:nvPr/>
            </p:nvSpPr>
            <p:spPr bwMode="auto">
              <a:xfrm>
                <a:off x="1472" y="3337"/>
                <a:ext cx="22" cy="23"/>
              </a:xfrm>
              <a:custGeom>
                <a:avLst/>
                <a:gdLst>
                  <a:gd name="T0" fmla="*/ 0 w 112"/>
                  <a:gd name="T1" fmla="*/ 0 h 112"/>
                  <a:gd name="T2" fmla="*/ 0 w 112"/>
                  <a:gd name="T3" fmla="*/ 0 h 112"/>
                  <a:gd name="T4" fmla="*/ 0 w 112"/>
                  <a:gd name="T5" fmla="*/ 0 h 112"/>
                  <a:gd name="T6" fmla="*/ 0 w 112"/>
                  <a:gd name="T7" fmla="*/ 0 h 112"/>
                  <a:gd name="T8" fmla="*/ 0 w 112"/>
                  <a:gd name="T9" fmla="*/ 1 h 112"/>
                  <a:gd name="T10" fmla="*/ 0 w 112"/>
                  <a:gd name="T11" fmla="*/ 1 h 112"/>
                  <a:gd name="T12" fmla="*/ 1 w 112"/>
                  <a:gd name="T13" fmla="*/ 1 h 112"/>
                  <a:gd name="T14" fmla="*/ 1 w 112"/>
                  <a:gd name="T15" fmla="*/ 1 h 112"/>
                  <a:gd name="T16" fmla="*/ 0 w 112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112"/>
                  <a:gd name="T29" fmla="*/ 112 w 112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112">
                    <a:moveTo>
                      <a:pt x="61" y="0"/>
                    </a:moveTo>
                    <a:lnTo>
                      <a:pt x="42" y="15"/>
                    </a:lnTo>
                    <a:lnTo>
                      <a:pt x="5" y="44"/>
                    </a:lnTo>
                    <a:lnTo>
                      <a:pt x="0" y="48"/>
                    </a:lnTo>
                    <a:lnTo>
                      <a:pt x="47" y="112"/>
                    </a:lnTo>
                    <a:lnTo>
                      <a:pt x="53" y="107"/>
                    </a:lnTo>
                    <a:lnTo>
                      <a:pt x="94" y="76"/>
                    </a:lnTo>
                    <a:lnTo>
                      <a:pt x="112" y="6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8" name="Freeform 56"/>
              <p:cNvSpPr>
                <a:spLocks/>
              </p:cNvSpPr>
              <p:nvPr/>
            </p:nvSpPr>
            <p:spPr bwMode="auto">
              <a:xfrm>
                <a:off x="1496" y="3316"/>
                <a:ext cx="22" cy="22"/>
              </a:xfrm>
              <a:custGeom>
                <a:avLst/>
                <a:gdLst>
                  <a:gd name="T0" fmla="*/ 0 w 111"/>
                  <a:gd name="T1" fmla="*/ 0 h 114"/>
                  <a:gd name="T2" fmla="*/ 0 w 111"/>
                  <a:gd name="T3" fmla="*/ 0 h 114"/>
                  <a:gd name="T4" fmla="*/ 0 w 111"/>
                  <a:gd name="T5" fmla="*/ 0 h 114"/>
                  <a:gd name="T6" fmla="*/ 0 w 111"/>
                  <a:gd name="T7" fmla="*/ 0 h 114"/>
                  <a:gd name="T8" fmla="*/ 0 w 111"/>
                  <a:gd name="T9" fmla="*/ 1 h 114"/>
                  <a:gd name="T10" fmla="*/ 0 w 111"/>
                  <a:gd name="T11" fmla="*/ 1 h 114"/>
                  <a:gd name="T12" fmla="*/ 1 w 111"/>
                  <a:gd name="T13" fmla="*/ 1 h 114"/>
                  <a:gd name="T14" fmla="*/ 1 w 111"/>
                  <a:gd name="T15" fmla="*/ 0 h 114"/>
                  <a:gd name="T16" fmla="*/ 0 w 111"/>
                  <a:gd name="T17" fmla="*/ 0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14"/>
                  <a:gd name="T29" fmla="*/ 111 w 111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14">
                    <a:moveTo>
                      <a:pt x="54" y="0"/>
                    </a:moveTo>
                    <a:lnTo>
                      <a:pt x="38" y="17"/>
                    </a:lnTo>
                    <a:lnTo>
                      <a:pt x="0" y="55"/>
                    </a:lnTo>
                    <a:lnTo>
                      <a:pt x="52" y="114"/>
                    </a:lnTo>
                    <a:lnTo>
                      <a:pt x="55" y="112"/>
                    </a:lnTo>
                    <a:lnTo>
                      <a:pt x="95" y="72"/>
                    </a:lnTo>
                    <a:lnTo>
                      <a:pt x="111" y="5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99" name="Freeform 57"/>
              <p:cNvSpPr>
                <a:spLocks/>
              </p:cNvSpPr>
              <p:nvPr/>
            </p:nvSpPr>
            <p:spPr bwMode="auto">
              <a:xfrm>
                <a:off x="1517" y="3292"/>
                <a:ext cx="22" cy="23"/>
              </a:xfrm>
              <a:custGeom>
                <a:avLst/>
                <a:gdLst>
                  <a:gd name="T0" fmla="*/ 0 w 113"/>
                  <a:gd name="T1" fmla="*/ 0 h 114"/>
                  <a:gd name="T2" fmla="*/ 0 w 113"/>
                  <a:gd name="T3" fmla="*/ 0 h 114"/>
                  <a:gd name="T4" fmla="*/ 0 w 113"/>
                  <a:gd name="T5" fmla="*/ 0 h 114"/>
                  <a:gd name="T6" fmla="*/ 0 w 113"/>
                  <a:gd name="T7" fmla="*/ 0 h 114"/>
                  <a:gd name="T8" fmla="*/ 0 w 113"/>
                  <a:gd name="T9" fmla="*/ 1 h 114"/>
                  <a:gd name="T10" fmla="*/ 1 w 113"/>
                  <a:gd name="T11" fmla="*/ 1 h 114"/>
                  <a:gd name="T12" fmla="*/ 1 w 113"/>
                  <a:gd name="T13" fmla="*/ 0 h 114"/>
                  <a:gd name="T14" fmla="*/ 1 w 113"/>
                  <a:gd name="T15" fmla="*/ 0 h 114"/>
                  <a:gd name="T16" fmla="*/ 0 w 113"/>
                  <a:gd name="T17" fmla="*/ 0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"/>
                  <a:gd name="T28" fmla="*/ 0 h 114"/>
                  <a:gd name="T29" fmla="*/ 113 w 113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" h="114">
                    <a:moveTo>
                      <a:pt x="51" y="0"/>
                    </a:moveTo>
                    <a:lnTo>
                      <a:pt x="49" y="1"/>
                    </a:lnTo>
                    <a:lnTo>
                      <a:pt x="10" y="49"/>
                    </a:lnTo>
                    <a:lnTo>
                      <a:pt x="0" y="60"/>
                    </a:lnTo>
                    <a:lnTo>
                      <a:pt x="60" y="114"/>
                    </a:lnTo>
                    <a:lnTo>
                      <a:pt x="71" y="101"/>
                    </a:lnTo>
                    <a:lnTo>
                      <a:pt x="112" y="52"/>
                    </a:lnTo>
                    <a:lnTo>
                      <a:pt x="113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0" name="Freeform 58"/>
              <p:cNvSpPr>
                <a:spLocks/>
              </p:cNvSpPr>
              <p:nvPr/>
            </p:nvSpPr>
            <p:spPr bwMode="auto">
              <a:xfrm>
                <a:off x="1537" y="3267"/>
                <a:ext cx="22" cy="22"/>
              </a:xfrm>
              <a:custGeom>
                <a:avLst/>
                <a:gdLst>
                  <a:gd name="T0" fmla="*/ 0 w 111"/>
                  <a:gd name="T1" fmla="*/ 0 h 111"/>
                  <a:gd name="T2" fmla="*/ 0 w 111"/>
                  <a:gd name="T3" fmla="*/ 0 h 111"/>
                  <a:gd name="T4" fmla="*/ 0 w 111"/>
                  <a:gd name="T5" fmla="*/ 0 h 111"/>
                  <a:gd name="T6" fmla="*/ 0 w 111"/>
                  <a:gd name="T7" fmla="*/ 1 h 111"/>
                  <a:gd name="T8" fmla="*/ 1 w 111"/>
                  <a:gd name="T9" fmla="*/ 1 h 111"/>
                  <a:gd name="T10" fmla="*/ 1 w 111"/>
                  <a:gd name="T11" fmla="*/ 0 h 111"/>
                  <a:gd name="T12" fmla="*/ 0 w 111"/>
                  <a:gd name="T13" fmla="*/ 0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11"/>
                  <a:gd name="T23" fmla="*/ 111 w 111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11">
                    <a:moveTo>
                      <a:pt x="47" y="0"/>
                    </a:moveTo>
                    <a:lnTo>
                      <a:pt x="31" y="23"/>
                    </a:lnTo>
                    <a:lnTo>
                      <a:pt x="0" y="62"/>
                    </a:lnTo>
                    <a:lnTo>
                      <a:pt x="63" y="111"/>
                    </a:lnTo>
                    <a:lnTo>
                      <a:pt x="94" y="70"/>
                    </a:lnTo>
                    <a:lnTo>
                      <a:pt x="111" y="4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1" name="Freeform 59"/>
              <p:cNvSpPr>
                <a:spLocks/>
              </p:cNvSpPr>
              <p:nvPr/>
            </p:nvSpPr>
            <p:spPr bwMode="auto">
              <a:xfrm>
                <a:off x="1555" y="3241"/>
                <a:ext cx="23" cy="22"/>
              </a:xfrm>
              <a:custGeom>
                <a:avLst/>
                <a:gdLst>
                  <a:gd name="T0" fmla="*/ 0 w 111"/>
                  <a:gd name="T1" fmla="*/ 0 h 112"/>
                  <a:gd name="T2" fmla="*/ 0 w 111"/>
                  <a:gd name="T3" fmla="*/ 0 h 112"/>
                  <a:gd name="T4" fmla="*/ 0 w 111"/>
                  <a:gd name="T5" fmla="*/ 1 h 112"/>
                  <a:gd name="T6" fmla="*/ 1 w 111"/>
                  <a:gd name="T7" fmla="*/ 1 h 112"/>
                  <a:gd name="T8" fmla="*/ 1 w 111"/>
                  <a:gd name="T9" fmla="*/ 1 h 112"/>
                  <a:gd name="T10" fmla="*/ 1 w 111"/>
                  <a:gd name="T11" fmla="*/ 0 h 112"/>
                  <a:gd name="T12" fmla="*/ 0 w 111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12"/>
                  <a:gd name="T23" fmla="*/ 111 w 111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12">
                    <a:moveTo>
                      <a:pt x="45" y="0"/>
                    </a:moveTo>
                    <a:lnTo>
                      <a:pt x="19" y="39"/>
                    </a:lnTo>
                    <a:lnTo>
                      <a:pt x="0" y="66"/>
                    </a:lnTo>
                    <a:lnTo>
                      <a:pt x="66" y="112"/>
                    </a:lnTo>
                    <a:lnTo>
                      <a:pt x="85" y="84"/>
                    </a:lnTo>
                    <a:lnTo>
                      <a:pt x="111" y="4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2" name="Freeform 60"/>
              <p:cNvSpPr>
                <a:spLocks/>
              </p:cNvSpPr>
              <p:nvPr/>
            </p:nvSpPr>
            <p:spPr bwMode="auto">
              <a:xfrm>
                <a:off x="1573" y="3214"/>
                <a:ext cx="22" cy="23"/>
              </a:xfrm>
              <a:custGeom>
                <a:avLst/>
                <a:gdLst>
                  <a:gd name="T0" fmla="*/ 0 w 110"/>
                  <a:gd name="T1" fmla="*/ 0 h 112"/>
                  <a:gd name="T2" fmla="*/ 0 w 110"/>
                  <a:gd name="T3" fmla="*/ 0 h 112"/>
                  <a:gd name="T4" fmla="*/ 0 w 110"/>
                  <a:gd name="T5" fmla="*/ 1 h 112"/>
                  <a:gd name="T6" fmla="*/ 1 w 110"/>
                  <a:gd name="T7" fmla="*/ 1 h 112"/>
                  <a:gd name="T8" fmla="*/ 1 w 110"/>
                  <a:gd name="T9" fmla="*/ 1 h 112"/>
                  <a:gd name="T10" fmla="*/ 1 w 110"/>
                  <a:gd name="T11" fmla="*/ 0 h 112"/>
                  <a:gd name="T12" fmla="*/ 0 w 110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112"/>
                  <a:gd name="T23" fmla="*/ 110 w 110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112">
                    <a:moveTo>
                      <a:pt x="43" y="0"/>
                    </a:moveTo>
                    <a:lnTo>
                      <a:pt x="13" y="47"/>
                    </a:lnTo>
                    <a:lnTo>
                      <a:pt x="0" y="67"/>
                    </a:lnTo>
                    <a:lnTo>
                      <a:pt x="67" y="112"/>
                    </a:lnTo>
                    <a:lnTo>
                      <a:pt x="80" y="90"/>
                    </a:lnTo>
                    <a:lnTo>
                      <a:pt x="110" y="4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3" name="Freeform 61"/>
              <p:cNvSpPr>
                <a:spLocks/>
              </p:cNvSpPr>
              <p:nvPr/>
            </p:nvSpPr>
            <p:spPr bwMode="auto">
              <a:xfrm>
                <a:off x="1590" y="3187"/>
                <a:ext cx="22" cy="22"/>
              </a:xfrm>
              <a:custGeom>
                <a:avLst/>
                <a:gdLst>
                  <a:gd name="T0" fmla="*/ 0 w 109"/>
                  <a:gd name="T1" fmla="*/ 0 h 110"/>
                  <a:gd name="T2" fmla="*/ 0 w 109"/>
                  <a:gd name="T3" fmla="*/ 0 h 110"/>
                  <a:gd name="T4" fmla="*/ 0 w 109"/>
                  <a:gd name="T5" fmla="*/ 1 h 110"/>
                  <a:gd name="T6" fmla="*/ 1 w 109"/>
                  <a:gd name="T7" fmla="*/ 1 h 110"/>
                  <a:gd name="T8" fmla="*/ 1 w 109"/>
                  <a:gd name="T9" fmla="*/ 1 h 110"/>
                  <a:gd name="T10" fmla="*/ 1 w 109"/>
                  <a:gd name="T11" fmla="*/ 0 h 110"/>
                  <a:gd name="T12" fmla="*/ 0 w 109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0"/>
                  <a:gd name="T23" fmla="*/ 109 w 109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0">
                    <a:moveTo>
                      <a:pt x="40" y="0"/>
                    </a:moveTo>
                    <a:lnTo>
                      <a:pt x="13" y="48"/>
                    </a:lnTo>
                    <a:lnTo>
                      <a:pt x="0" y="68"/>
                    </a:lnTo>
                    <a:lnTo>
                      <a:pt x="68" y="110"/>
                    </a:lnTo>
                    <a:lnTo>
                      <a:pt x="81" y="89"/>
                    </a:lnTo>
                    <a:lnTo>
                      <a:pt x="109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4" name="Freeform 62"/>
              <p:cNvSpPr>
                <a:spLocks/>
              </p:cNvSpPr>
              <p:nvPr/>
            </p:nvSpPr>
            <p:spPr bwMode="auto">
              <a:xfrm>
                <a:off x="1606" y="3160"/>
                <a:ext cx="22" cy="21"/>
              </a:xfrm>
              <a:custGeom>
                <a:avLst/>
                <a:gdLst>
                  <a:gd name="T0" fmla="*/ 0 w 109"/>
                  <a:gd name="T1" fmla="*/ 0 h 109"/>
                  <a:gd name="T2" fmla="*/ 0 w 109"/>
                  <a:gd name="T3" fmla="*/ 0 h 109"/>
                  <a:gd name="T4" fmla="*/ 0 w 109"/>
                  <a:gd name="T5" fmla="*/ 1 h 109"/>
                  <a:gd name="T6" fmla="*/ 1 w 109"/>
                  <a:gd name="T7" fmla="*/ 1 h 109"/>
                  <a:gd name="T8" fmla="*/ 1 w 109"/>
                  <a:gd name="T9" fmla="*/ 1 h 109"/>
                  <a:gd name="T10" fmla="*/ 1 w 109"/>
                  <a:gd name="T11" fmla="*/ 0 h 109"/>
                  <a:gd name="T12" fmla="*/ 0 w 109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9"/>
                  <a:gd name="T23" fmla="*/ 109 w 109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9">
                    <a:moveTo>
                      <a:pt x="39" y="0"/>
                    </a:moveTo>
                    <a:lnTo>
                      <a:pt x="17" y="41"/>
                    </a:lnTo>
                    <a:lnTo>
                      <a:pt x="0" y="70"/>
                    </a:lnTo>
                    <a:lnTo>
                      <a:pt x="68" y="109"/>
                    </a:lnTo>
                    <a:lnTo>
                      <a:pt x="86" y="81"/>
                    </a:lnTo>
                    <a:lnTo>
                      <a:pt x="109" y="4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5" name="Freeform 63"/>
              <p:cNvSpPr>
                <a:spLocks/>
              </p:cNvSpPr>
              <p:nvPr/>
            </p:nvSpPr>
            <p:spPr bwMode="auto">
              <a:xfrm>
                <a:off x="1622" y="3132"/>
                <a:ext cx="22" cy="22"/>
              </a:xfrm>
              <a:custGeom>
                <a:avLst/>
                <a:gdLst>
                  <a:gd name="T0" fmla="*/ 0 w 108"/>
                  <a:gd name="T1" fmla="*/ 0 h 109"/>
                  <a:gd name="T2" fmla="*/ 0 w 108"/>
                  <a:gd name="T3" fmla="*/ 0 h 109"/>
                  <a:gd name="T4" fmla="*/ 0 w 108"/>
                  <a:gd name="T5" fmla="*/ 1 h 109"/>
                  <a:gd name="T6" fmla="*/ 1 w 108"/>
                  <a:gd name="T7" fmla="*/ 1 h 109"/>
                  <a:gd name="T8" fmla="*/ 1 w 108"/>
                  <a:gd name="T9" fmla="*/ 1 h 109"/>
                  <a:gd name="T10" fmla="*/ 1 w 108"/>
                  <a:gd name="T11" fmla="*/ 0 h 109"/>
                  <a:gd name="T12" fmla="*/ 0 w 108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09"/>
                  <a:gd name="T23" fmla="*/ 108 w 108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09">
                    <a:moveTo>
                      <a:pt x="38" y="0"/>
                    </a:moveTo>
                    <a:lnTo>
                      <a:pt x="24" y="27"/>
                    </a:lnTo>
                    <a:lnTo>
                      <a:pt x="0" y="70"/>
                    </a:lnTo>
                    <a:lnTo>
                      <a:pt x="69" y="109"/>
                    </a:lnTo>
                    <a:lnTo>
                      <a:pt x="93" y="65"/>
                    </a:lnTo>
                    <a:lnTo>
                      <a:pt x="108" y="3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6" name="Freeform 64"/>
              <p:cNvSpPr>
                <a:spLocks/>
              </p:cNvSpPr>
              <p:nvPr/>
            </p:nvSpPr>
            <p:spPr bwMode="auto">
              <a:xfrm>
                <a:off x="1638" y="3104"/>
                <a:ext cx="21" cy="21"/>
              </a:xfrm>
              <a:custGeom>
                <a:avLst/>
                <a:gdLst>
                  <a:gd name="T0" fmla="*/ 0 w 107"/>
                  <a:gd name="T1" fmla="*/ 0 h 108"/>
                  <a:gd name="T2" fmla="*/ 0 w 107"/>
                  <a:gd name="T3" fmla="*/ 0 h 108"/>
                  <a:gd name="T4" fmla="*/ 0 w 107"/>
                  <a:gd name="T5" fmla="*/ 1 h 108"/>
                  <a:gd name="T6" fmla="*/ 1 w 107"/>
                  <a:gd name="T7" fmla="*/ 1 h 108"/>
                  <a:gd name="T8" fmla="*/ 1 w 107"/>
                  <a:gd name="T9" fmla="*/ 0 h 108"/>
                  <a:gd name="T10" fmla="*/ 1 w 107"/>
                  <a:gd name="T11" fmla="*/ 0 h 108"/>
                  <a:gd name="T12" fmla="*/ 0 w 107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108"/>
                  <a:gd name="T23" fmla="*/ 107 w 107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108">
                    <a:moveTo>
                      <a:pt x="37" y="0"/>
                    </a:moveTo>
                    <a:lnTo>
                      <a:pt x="34" y="5"/>
                    </a:lnTo>
                    <a:lnTo>
                      <a:pt x="0" y="70"/>
                    </a:lnTo>
                    <a:lnTo>
                      <a:pt x="69" y="108"/>
                    </a:lnTo>
                    <a:lnTo>
                      <a:pt x="105" y="42"/>
                    </a:lnTo>
                    <a:lnTo>
                      <a:pt x="107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7" name="Freeform 65"/>
              <p:cNvSpPr>
                <a:spLocks/>
              </p:cNvSpPr>
              <p:nvPr/>
            </p:nvSpPr>
            <p:spPr bwMode="auto">
              <a:xfrm>
                <a:off x="1652" y="3075"/>
                <a:ext cx="22" cy="22"/>
              </a:xfrm>
              <a:custGeom>
                <a:avLst/>
                <a:gdLst>
                  <a:gd name="T0" fmla="*/ 0 w 108"/>
                  <a:gd name="T1" fmla="*/ 0 h 109"/>
                  <a:gd name="T2" fmla="*/ 0 w 108"/>
                  <a:gd name="T3" fmla="*/ 1 h 109"/>
                  <a:gd name="T4" fmla="*/ 0 w 108"/>
                  <a:gd name="T5" fmla="*/ 1 h 109"/>
                  <a:gd name="T6" fmla="*/ 1 w 108"/>
                  <a:gd name="T7" fmla="*/ 1 h 109"/>
                  <a:gd name="T8" fmla="*/ 1 w 108"/>
                  <a:gd name="T9" fmla="*/ 1 h 109"/>
                  <a:gd name="T10" fmla="*/ 1 w 108"/>
                  <a:gd name="T11" fmla="*/ 0 h 109"/>
                  <a:gd name="T12" fmla="*/ 0 w 108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09"/>
                  <a:gd name="T23" fmla="*/ 108 w 108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09">
                    <a:moveTo>
                      <a:pt x="36" y="0"/>
                    </a:moveTo>
                    <a:lnTo>
                      <a:pt x="5" y="62"/>
                    </a:lnTo>
                    <a:lnTo>
                      <a:pt x="0" y="70"/>
                    </a:lnTo>
                    <a:lnTo>
                      <a:pt x="70" y="109"/>
                    </a:lnTo>
                    <a:lnTo>
                      <a:pt x="75" y="99"/>
                    </a:lnTo>
                    <a:lnTo>
                      <a:pt x="108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8" name="Freeform 66"/>
              <p:cNvSpPr>
                <a:spLocks/>
              </p:cNvSpPr>
              <p:nvPr/>
            </p:nvSpPr>
            <p:spPr bwMode="auto">
              <a:xfrm>
                <a:off x="1667" y="3047"/>
                <a:ext cx="21" cy="21"/>
              </a:xfrm>
              <a:custGeom>
                <a:avLst/>
                <a:gdLst>
                  <a:gd name="T0" fmla="*/ 0 w 106"/>
                  <a:gd name="T1" fmla="*/ 0 h 108"/>
                  <a:gd name="T2" fmla="*/ 0 w 106"/>
                  <a:gd name="T3" fmla="*/ 0 h 108"/>
                  <a:gd name="T4" fmla="*/ 0 w 106"/>
                  <a:gd name="T5" fmla="*/ 1 h 108"/>
                  <a:gd name="T6" fmla="*/ 1 w 106"/>
                  <a:gd name="T7" fmla="*/ 1 h 108"/>
                  <a:gd name="T8" fmla="*/ 1 w 106"/>
                  <a:gd name="T9" fmla="*/ 1 h 108"/>
                  <a:gd name="T10" fmla="*/ 1 w 106"/>
                  <a:gd name="T11" fmla="*/ 0 h 108"/>
                  <a:gd name="T12" fmla="*/ 0 w 106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08"/>
                  <a:gd name="T23" fmla="*/ 106 w 106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08">
                    <a:moveTo>
                      <a:pt x="35" y="0"/>
                    </a:moveTo>
                    <a:lnTo>
                      <a:pt x="20" y="31"/>
                    </a:lnTo>
                    <a:lnTo>
                      <a:pt x="0" y="72"/>
                    </a:lnTo>
                    <a:lnTo>
                      <a:pt x="71" y="108"/>
                    </a:lnTo>
                    <a:lnTo>
                      <a:pt x="92" y="67"/>
                    </a:lnTo>
                    <a:lnTo>
                      <a:pt x="106" y="3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09" name="Freeform 67"/>
              <p:cNvSpPr>
                <a:spLocks/>
              </p:cNvSpPr>
              <p:nvPr/>
            </p:nvSpPr>
            <p:spPr bwMode="auto">
              <a:xfrm>
                <a:off x="1681" y="3018"/>
                <a:ext cx="21" cy="22"/>
              </a:xfrm>
              <a:custGeom>
                <a:avLst/>
                <a:gdLst>
                  <a:gd name="T0" fmla="*/ 0 w 106"/>
                  <a:gd name="T1" fmla="*/ 0 h 106"/>
                  <a:gd name="T2" fmla="*/ 1 w 106"/>
                  <a:gd name="T3" fmla="*/ 0 h 106"/>
                  <a:gd name="T4" fmla="*/ 1 w 106"/>
                  <a:gd name="T5" fmla="*/ 1 h 106"/>
                  <a:gd name="T6" fmla="*/ 0 w 106"/>
                  <a:gd name="T7" fmla="*/ 1 h 106"/>
                  <a:gd name="T8" fmla="*/ 0 w 10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6"/>
                  <a:gd name="T17" fmla="*/ 106 w 10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6">
                    <a:moveTo>
                      <a:pt x="35" y="0"/>
                    </a:moveTo>
                    <a:lnTo>
                      <a:pt x="106" y="34"/>
                    </a:lnTo>
                    <a:lnTo>
                      <a:pt x="71" y="106"/>
                    </a:lnTo>
                    <a:lnTo>
                      <a:pt x="0" y="7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0" name="Freeform 68"/>
              <p:cNvSpPr>
                <a:spLocks/>
              </p:cNvSpPr>
              <p:nvPr/>
            </p:nvSpPr>
            <p:spPr bwMode="auto">
              <a:xfrm>
                <a:off x="1695" y="2990"/>
                <a:ext cx="22" cy="21"/>
              </a:xfrm>
              <a:custGeom>
                <a:avLst/>
                <a:gdLst>
                  <a:gd name="T0" fmla="*/ 0 w 107"/>
                  <a:gd name="T1" fmla="*/ 0 h 107"/>
                  <a:gd name="T2" fmla="*/ 1 w 107"/>
                  <a:gd name="T3" fmla="*/ 0 h 107"/>
                  <a:gd name="T4" fmla="*/ 1 w 107"/>
                  <a:gd name="T5" fmla="*/ 1 h 107"/>
                  <a:gd name="T6" fmla="*/ 0 w 107"/>
                  <a:gd name="T7" fmla="*/ 1 h 107"/>
                  <a:gd name="T8" fmla="*/ 0 w 107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7"/>
                  <a:gd name="T17" fmla="*/ 107 w 107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7">
                    <a:moveTo>
                      <a:pt x="35" y="0"/>
                    </a:moveTo>
                    <a:lnTo>
                      <a:pt x="107" y="35"/>
                    </a:lnTo>
                    <a:lnTo>
                      <a:pt x="72" y="107"/>
                    </a:lnTo>
                    <a:lnTo>
                      <a:pt x="0" y="7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1" name="Freeform 69"/>
              <p:cNvSpPr>
                <a:spLocks/>
              </p:cNvSpPr>
              <p:nvPr/>
            </p:nvSpPr>
            <p:spPr bwMode="auto">
              <a:xfrm>
                <a:off x="1709" y="2961"/>
                <a:ext cx="21" cy="21"/>
              </a:xfrm>
              <a:custGeom>
                <a:avLst/>
                <a:gdLst>
                  <a:gd name="T0" fmla="*/ 0 w 107"/>
                  <a:gd name="T1" fmla="*/ 0 h 107"/>
                  <a:gd name="T2" fmla="*/ 1 w 107"/>
                  <a:gd name="T3" fmla="*/ 0 h 107"/>
                  <a:gd name="T4" fmla="*/ 1 w 107"/>
                  <a:gd name="T5" fmla="*/ 1 h 107"/>
                  <a:gd name="T6" fmla="*/ 0 w 107"/>
                  <a:gd name="T7" fmla="*/ 1 h 107"/>
                  <a:gd name="T8" fmla="*/ 0 w 107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7"/>
                  <a:gd name="T17" fmla="*/ 107 w 107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7">
                    <a:moveTo>
                      <a:pt x="35" y="0"/>
                    </a:moveTo>
                    <a:lnTo>
                      <a:pt x="107" y="35"/>
                    </a:lnTo>
                    <a:lnTo>
                      <a:pt x="73" y="107"/>
                    </a:lnTo>
                    <a:lnTo>
                      <a:pt x="0" y="7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2" name="Freeform 70"/>
              <p:cNvSpPr>
                <a:spLocks/>
              </p:cNvSpPr>
              <p:nvPr/>
            </p:nvSpPr>
            <p:spPr bwMode="auto">
              <a:xfrm>
                <a:off x="1723" y="2932"/>
                <a:ext cx="21" cy="21"/>
              </a:xfrm>
              <a:custGeom>
                <a:avLst/>
                <a:gdLst>
                  <a:gd name="T0" fmla="*/ 0 w 106"/>
                  <a:gd name="T1" fmla="*/ 0 h 107"/>
                  <a:gd name="T2" fmla="*/ 0 w 106"/>
                  <a:gd name="T3" fmla="*/ 0 h 107"/>
                  <a:gd name="T4" fmla="*/ 0 w 106"/>
                  <a:gd name="T5" fmla="*/ 1 h 107"/>
                  <a:gd name="T6" fmla="*/ 1 w 106"/>
                  <a:gd name="T7" fmla="*/ 1 h 107"/>
                  <a:gd name="T8" fmla="*/ 1 w 106"/>
                  <a:gd name="T9" fmla="*/ 1 h 107"/>
                  <a:gd name="T10" fmla="*/ 1 w 106"/>
                  <a:gd name="T11" fmla="*/ 0 h 107"/>
                  <a:gd name="T12" fmla="*/ 0 w 106"/>
                  <a:gd name="T13" fmla="*/ 0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07"/>
                  <a:gd name="T23" fmla="*/ 106 w 106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07">
                    <a:moveTo>
                      <a:pt x="33" y="0"/>
                    </a:moveTo>
                    <a:lnTo>
                      <a:pt x="14" y="42"/>
                    </a:lnTo>
                    <a:lnTo>
                      <a:pt x="0" y="73"/>
                    </a:lnTo>
                    <a:lnTo>
                      <a:pt x="71" y="107"/>
                    </a:lnTo>
                    <a:lnTo>
                      <a:pt x="86" y="76"/>
                    </a:lnTo>
                    <a:lnTo>
                      <a:pt x="106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3" name="Freeform 71"/>
              <p:cNvSpPr>
                <a:spLocks/>
              </p:cNvSpPr>
              <p:nvPr/>
            </p:nvSpPr>
            <p:spPr bwMode="auto">
              <a:xfrm>
                <a:off x="1736" y="2903"/>
                <a:ext cx="21" cy="21"/>
              </a:xfrm>
              <a:custGeom>
                <a:avLst/>
                <a:gdLst>
                  <a:gd name="T0" fmla="*/ 0 w 105"/>
                  <a:gd name="T1" fmla="*/ 0 h 107"/>
                  <a:gd name="T2" fmla="*/ 1 w 105"/>
                  <a:gd name="T3" fmla="*/ 0 h 107"/>
                  <a:gd name="T4" fmla="*/ 1 w 105"/>
                  <a:gd name="T5" fmla="*/ 1 h 107"/>
                  <a:gd name="T6" fmla="*/ 0 w 105"/>
                  <a:gd name="T7" fmla="*/ 1 h 107"/>
                  <a:gd name="T8" fmla="*/ 0 w 105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7"/>
                  <a:gd name="T17" fmla="*/ 105 w 105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7">
                    <a:moveTo>
                      <a:pt x="33" y="0"/>
                    </a:moveTo>
                    <a:lnTo>
                      <a:pt x="105" y="34"/>
                    </a:lnTo>
                    <a:lnTo>
                      <a:pt x="71" y="107"/>
                    </a:lnTo>
                    <a:lnTo>
                      <a:pt x="0" y="7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4" name="Freeform 72"/>
              <p:cNvSpPr>
                <a:spLocks/>
              </p:cNvSpPr>
              <p:nvPr/>
            </p:nvSpPr>
            <p:spPr bwMode="auto">
              <a:xfrm>
                <a:off x="1749" y="2873"/>
                <a:ext cx="21" cy="22"/>
              </a:xfrm>
              <a:custGeom>
                <a:avLst/>
                <a:gdLst>
                  <a:gd name="T0" fmla="*/ 0 w 105"/>
                  <a:gd name="T1" fmla="*/ 0 h 107"/>
                  <a:gd name="T2" fmla="*/ 1 w 105"/>
                  <a:gd name="T3" fmla="*/ 0 h 107"/>
                  <a:gd name="T4" fmla="*/ 1 w 105"/>
                  <a:gd name="T5" fmla="*/ 1 h 107"/>
                  <a:gd name="T6" fmla="*/ 0 w 105"/>
                  <a:gd name="T7" fmla="*/ 1 h 107"/>
                  <a:gd name="T8" fmla="*/ 0 w 105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7"/>
                  <a:gd name="T17" fmla="*/ 105 w 105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7">
                    <a:moveTo>
                      <a:pt x="33" y="0"/>
                    </a:moveTo>
                    <a:lnTo>
                      <a:pt x="105" y="34"/>
                    </a:lnTo>
                    <a:lnTo>
                      <a:pt x="73" y="107"/>
                    </a:lnTo>
                    <a:lnTo>
                      <a:pt x="0" y="7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5" name="Freeform 73"/>
              <p:cNvSpPr>
                <a:spLocks/>
              </p:cNvSpPr>
              <p:nvPr/>
            </p:nvSpPr>
            <p:spPr bwMode="auto">
              <a:xfrm>
                <a:off x="1762" y="2844"/>
                <a:ext cx="21" cy="22"/>
              </a:xfrm>
              <a:custGeom>
                <a:avLst/>
                <a:gdLst>
                  <a:gd name="T0" fmla="*/ 0 w 106"/>
                  <a:gd name="T1" fmla="*/ 0 h 106"/>
                  <a:gd name="T2" fmla="*/ 0 w 106"/>
                  <a:gd name="T3" fmla="*/ 1 h 106"/>
                  <a:gd name="T4" fmla="*/ 0 w 106"/>
                  <a:gd name="T5" fmla="*/ 1 h 106"/>
                  <a:gd name="T6" fmla="*/ 1 w 106"/>
                  <a:gd name="T7" fmla="*/ 1 h 106"/>
                  <a:gd name="T8" fmla="*/ 1 w 106"/>
                  <a:gd name="T9" fmla="*/ 1 h 106"/>
                  <a:gd name="T10" fmla="*/ 1 w 106"/>
                  <a:gd name="T11" fmla="*/ 0 h 106"/>
                  <a:gd name="T12" fmla="*/ 0 w 106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06"/>
                  <a:gd name="T23" fmla="*/ 106 w 106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06">
                    <a:moveTo>
                      <a:pt x="33" y="0"/>
                    </a:moveTo>
                    <a:lnTo>
                      <a:pt x="2" y="71"/>
                    </a:lnTo>
                    <a:lnTo>
                      <a:pt x="0" y="72"/>
                    </a:lnTo>
                    <a:lnTo>
                      <a:pt x="73" y="106"/>
                    </a:lnTo>
                    <a:lnTo>
                      <a:pt x="75" y="103"/>
                    </a:lnTo>
                    <a:lnTo>
                      <a:pt x="106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6" name="Freeform 74"/>
              <p:cNvSpPr>
                <a:spLocks/>
              </p:cNvSpPr>
              <p:nvPr/>
            </p:nvSpPr>
            <p:spPr bwMode="auto">
              <a:xfrm>
                <a:off x="1775" y="2815"/>
                <a:ext cx="21" cy="21"/>
              </a:xfrm>
              <a:custGeom>
                <a:avLst/>
                <a:gdLst>
                  <a:gd name="T0" fmla="*/ 0 w 105"/>
                  <a:gd name="T1" fmla="*/ 0 h 107"/>
                  <a:gd name="T2" fmla="*/ 0 w 105"/>
                  <a:gd name="T3" fmla="*/ 0 h 107"/>
                  <a:gd name="T4" fmla="*/ 0 w 105"/>
                  <a:gd name="T5" fmla="*/ 1 h 107"/>
                  <a:gd name="T6" fmla="*/ 1 w 105"/>
                  <a:gd name="T7" fmla="*/ 1 h 107"/>
                  <a:gd name="T8" fmla="*/ 1 w 105"/>
                  <a:gd name="T9" fmla="*/ 0 h 107"/>
                  <a:gd name="T10" fmla="*/ 1 w 105"/>
                  <a:gd name="T11" fmla="*/ 0 h 107"/>
                  <a:gd name="T12" fmla="*/ 0 w 105"/>
                  <a:gd name="T13" fmla="*/ 0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107"/>
                  <a:gd name="T23" fmla="*/ 105 w 105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107">
                    <a:moveTo>
                      <a:pt x="32" y="0"/>
                    </a:moveTo>
                    <a:lnTo>
                      <a:pt x="30" y="6"/>
                    </a:lnTo>
                    <a:lnTo>
                      <a:pt x="0" y="73"/>
                    </a:lnTo>
                    <a:lnTo>
                      <a:pt x="73" y="107"/>
                    </a:lnTo>
                    <a:lnTo>
                      <a:pt x="103" y="38"/>
                    </a:lnTo>
                    <a:lnTo>
                      <a:pt x="105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7" name="Freeform 75"/>
              <p:cNvSpPr>
                <a:spLocks/>
              </p:cNvSpPr>
              <p:nvPr/>
            </p:nvSpPr>
            <p:spPr bwMode="auto">
              <a:xfrm>
                <a:off x="1788" y="2786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1 w 105"/>
                  <a:gd name="T3" fmla="*/ 0 h 105"/>
                  <a:gd name="T4" fmla="*/ 1 w 105"/>
                  <a:gd name="T5" fmla="*/ 1 h 105"/>
                  <a:gd name="T6" fmla="*/ 0 w 105"/>
                  <a:gd name="T7" fmla="*/ 1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32" y="0"/>
                    </a:moveTo>
                    <a:lnTo>
                      <a:pt x="105" y="32"/>
                    </a:lnTo>
                    <a:lnTo>
                      <a:pt x="73" y="105"/>
                    </a:lnTo>
                    <a:lnTo>
                      <a:pt x="0" y="7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8" name="Freeform 76"/>
              <p:cNvSpPr>
                <a:spLocks/>
              </p:cNvSpPr>
              <p:nvPr/>
            </p:nvSpPr>
            <p:spPr bwMode="auto">
              <a:xfrm>
                <a:off x="1801" y="2757"/>
                <a:ext cx="21" cy="20"/>
              </a:xfrm>
              <a:custGeom>
                <a:avLst/>
                <a:gdLst>
                  <a:gd name="T0" fmla="*/ 0 w 105"/>
                  <a:gd name="T1" fmla="*/ 0 h 104"/>
                  <a:gd name="T2" fmla="*/ 1 w 105"/>
                  <a:gd name="T3" fmla="*/ 0 h 104"/>
                  <a:gd name="T4" fmla="*/ 1 w 105"/>
                  <a:gd name="T5" fmla="*/ 1 h 104"/>
                  <a:gd name="T6" fmla="*/ 0 w 105"/>
                  <a:gd name="T7" fmla="*/ 1 h 104"/>
                  <a:gd name="T8" fmla="*/ 0 w 105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4"/>
                  <a:gd name="T17" fmla="*/ 105 w 10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4">
                    <a:moveTo>
                      <a:pt x="32" y="0"/>
                    </a:moveTo>
                    <a:lnTo>
                      <a:pt x="105" y="31"/>
                    </a:lnTo>
                    <a:lnTo>
                      <a:pt x="73" y="104"/>
                    </a:lnTo>
                    <a:lnTo>
                      <a:pt x="0" y="7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19" name="Freeform 77"/>
              <p:cNvSpPr>
                <a:spLocks/>
              </p:cNvSpPr>
              <p:nvPr/>
            </p:nvSpPr>
            <p:spPr bwMode="auto">
              <a:xfrm>
                <a:off x="1814" y="2727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1 h 105"/>
                  <a:gd name="T6" fmla="*/ 1 w 105"/>
                  <a:gd name="T7" fmla="*/ 1 h 105"/>
                  <a:gd name="T8" fmla="*/ 1 w 105"/>
                  <a:gd name="T9" fmla="*/ 0 h 105"/>
                  <a:gd name="T10" fmla="*/ 1 w 105"/>
                  <a:gd name="T11" fmla="*/ 0 h 105"/>
                  <a:gd name="T12" fmla="*/ 0 w 105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105"/>
                  <a:gd name="T23" fmla="*/ 105 w 105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105">
                    <a:moveTo>
                      <a:pt x="31" y="0"/>
                    </a:moveTo>
                    <a:lnTo>
                      <a:pt x="27" y="8"/>
                    </a:lnTo>
                    <a:lnTo>
                      <a:pt x="0" y="73"/>
                    </a:lnTo>
                    <a:lnTo>
                      <a:pt x="73" y="105"/>
                    </a:lnTo>
                    <a:lnTo>
                      <a:pt x="101" y="39"/>
                    </a:lnTo>
                    <a:lnTo>
                      <a:pt x="105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0" name="Freeform 78"/>
              <p:cNvSpPr>
                <a:spLocks/>
              </p:cNvSpPr>
              <p:nvPr/>
            </p:nvSpPr>
            <p:spPr bwMode="auto">
              <a:xfrm>
                <a:off x="1826" y="2698"/>
                <a:ext cx="21" cy="21"/>
              </a:xfrm>
              <a:custGeom>
                <a:avLst/>
                <a:gdLst>
                  <a:gd name="T0" fmla="*/ 0 w 104"/>
                  <a:gd name="T1" fmla="*/ 0 h 106"/>
                  <a:gd name="T2" fmla="*/ 1 w 104"/>
                  <a:gd name="T3" fmla="*/ 0 h 106"/>
                  <a:gd name="T4" fmla="*/ 1 w 104"/>
                  <a:gd name="T5" fmla="*/ 1 h 106"/>
                  <a:gd name="T6" fmla="*/ 0 w 104"/>
                  <a:gd name="T7" fmla="*/ 1 h 106"/>
                  <a:gd name="T8" fmla="*/ 0 w 10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6"/>
                  <a:gd name="T17" fmla="*/ 104 w 10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6">
                    <a:moveTo>
                      <a:pt x="31" y="0"/>
                    </a:moveTo>
                    <a:lnTo>
                      <a:pt x="104" y="31"/>
                    </a:lnTo>
                    <a:lnTo>
                      <a:pt x="73" y="106"/>
                    </a:lnTo>
                    <a:lnTo>
                      <a:pt x="0" y="7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1" name="Freeform 79"/>
              <p:cNvSpPr>
                <a:spLocks/>
              </p:cNvSpPr>
              <p:nvPr/>
            </p:nvSpPr>
            <p:spPr bwMode="auto">
              <a:xfrm>
                <a:off x="1839" y="2668"/>
                <a:ext cx="20" cy="21"/>
              </a:xfrm>
              <a:custGeom>
                <a:avLst/>
                <a:gdLst>
                  <a:gd name="T0" fmla="*/ 0 w 104"/>
                  <a:gd name="T1" fmla="*/ 0 h 105"/>
                  <a:gd name="T2" fmla="*/ 1 w 104"/>
                  <a:gd name="T3" fmla="*/ 0 h 105"/>
                  <a:gd name="T4" fmla="*/ 1 w 104"/>
                  <a:gd name="T5" fmla="*/ 1 h 105"/>
                  <a:gd name="T6" fmla="*/ 0 w 104"/>
                  <a:gd name="T7" fmla="*/ 1 h 105"/>
                  <a:gd name="T8" fmla="*/ 0 w 10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5"/>
                  <a:gd name="T17" fmla="*/ 104 w 10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5">
                    <a:moveTo>
                      <a:pt x="31" y="0"/>
                    </a:moveTo>
                    <a:lnTo>
                      <a:pt x="104" y="31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2" name="Freeform 80"/>
              <p:cNvSpPr>
                <a:spLocks/>
              </p:cNvSpPr>
              <p:nvPr/>
            </p:nvSpPr>
            <p:spPr bwMode="auto">
              <a:xfrm>
                <a:off x="1851" y="2639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1 w 105"/>
                  <a:gd name="T3" fmla="*/ 0 h 105"/>
                  <a:gd name="T4" fmla="*/ 1 w 105"/>
                  <a:gd name="T5" fmla="*/ 1 h 105"/>
                  <a:gd name="T6" fmla="*/ 0 w 105"/>
                  <a:gd name="T7" fmla="*/ 1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31" y="0"/>
                    </a:moveTo>
                    <a:lnTo>
                      <a:pt x="105" y="31"/>
                    </a:lnTo>
                    <a:lnTo>
                      <a:pt x="74" y="105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3" name="Freeform 81"/>
              <p:cNvSpPr>
                <a:spLocks/>
              </p:cNvSpPr>
              <p:nvPr/>
            </p:nvSpPr>
            <p:spPr bwMode="auto">
              <a:xfrm>
                <a:off x="1864" y="2609"/>
                <a:ext cx="20" cy="21"/>
              </a:xfrm>
              <a:custGeom>
                <a:avLst/>
                <a:gdLst>
                  <a:gd name="T0" fmla="*/ 0 w 104"/>
                  <a:gd name="T1" fmla="*/ 0 h 106"/>
                  <a:gd name="T2" fmla="*/ 1 w 104"/>
                  <a:gd name="T3" fmla="*/ 0 h 106"/>
                  <a:gd name="T4" fmla="*/ 1 w 104"/>
                  <a:gd name="T5" fmla="*/ 1 h 106"/>
                  <a:gd name="T6" fmla="*/ 0 w 104"/>
                  <a:gd name="T7" fmla="*/ 1 h 106"/>
                  <a:gd name="T8" fmla="*/ 0 w 10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6"/>
                  <a:gd name="T17" fmla="*/ 104 w 10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6">
                    <a:moveTo>
                      <a:pt x="31" y="0"/>
                    </a:moveTo>
                    <a:lnTo>
                      <a:pt x="104" y="32"/>
                    </a:lnTo>
                    <a:lnTo>
                      <a:pt x="74" y="106"/>
                    </a:lnTo>
                    <a:lnTo>
                      <a:pt x="0" y="7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4" name="Freeform 82"/>
              <p:cNvSpPr>
                <a:spLocks/>
              </p:cNvSpPr>
              <p:nvPr/>
            </p:nvSpPr>
            <p:spPr bwMode="auto">
              <a:xfrm>
                <a:off x="1876" y="2580"/>
                <a:ext cx="21" cy="21"/>
              </a:xfrm>
              <a:custGeom>
                <a:avLst/>
                <a:gdLst>
                  <a:gd name="T0" fmla="*/ 0 w 104"/>
                  <a:gd name="T1" fmla="*/ 0 h 104"/>
                  <a:gd name="T2" fmla="*/ 1 w 104"/>
                  <a:gd name="T3" fmla="*/ 0 h 104"/>
                  <a:gd name="T4" fmla="*/ 1 w 104"/>
                  <a:gd name="T5" fmla="*/ 1 h 104"/>
                  <a:gd name="T6" fmla="*/ 0 w 104"/>
                  <a:gd name="T7" fmla="*/ 1 h 104"/>
                  <a:gd name="T8" fmla="*/ 0 w 104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31" y="0"/>
                    </a:moveTo>
                    <a:lnTo>
                      <a:pt x="104" y="31"/>
                    </a:lnTo>
                    <a:lnTo>
                      <a:pt x="73" y="104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5" name="Freeform 83"/>
              <p:cNvSpPr>
                <a:spLocks/>
              </p:cNvSpPr>
              <p:nvPr/>
            </p:nvSpPr>
            <p:spPr bwMode="auto">
              <a:xfrm>
                <a:off x="1888" y="2550"/>
                <a:ext cx="21" cy="21"/>
              </a:xfrm>
              <a:custGeom>
                <a:avLst/>
                <a:gdLst>
                  <a:gd name="T0" fmla="*/ 0 w 104"/>
                  <a:gd name="T1" fmla="*/ 0 h 104"/>
                  <a:gd name="T2" fmla="*/ 1 w 104"/>
                  <a:gd name="T3" fmla="*/ 0 h 104"/>
                  <a:gd name="T4" fmla="*/ 1 w 104"/>
                  <a:gd name="T5" fmla="*/ 1 h 104"/>
                  <a:gd name="T6" fmla="*/ 0 w 104"/>
                  <a:gd name="T7" fmla="*/ 1 h 104"/>
                  <a:gd name="T8" fmla="*/ 0 w 104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31" y="0"/>
                    </a:moveTo>
                    <a:lnTo>
                      <a:pt x="104" y="31"/>
                    </a:lnTo>
                    <a:lnTo>
                      <a:pt x="73" y="104"/>
                    </a:lnTo>
                    <a:lnTo>
                      <a:pt x="0" y="7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6" name="Freeform 84"/>
              <p:cNvSpPr>
                <a:spLocks/>
              </p:cNvSpPr>
              <p:nvPr/>
            </p:nvSpPr>
            <p:spPr bwMode="auto">
              <a:xfrm>
                <a:off x="1901" y="2521"/>
                <a:ext cx="21" cy="21"/>
              </a:xfrm>
              <a:custGeom>
                <a:avLst/>
                <a:gdLst>
                  <a:gd name="T0" fmla="*/ 0 w 106"/>
                  <a:gd name="T1" fmla="*/ 0 h 104"/>
                  <a:gd name="T2" fmla="*/ 1 w 106"/>
                  <a:gd name="T3" fmla="*/ 0 h 104"/>
                  <a:gd name="T4" fmla="*/ 1 w 106"/>
                  <a:gd name="T5" fmla="*/ 1 h 104"/>
                  <a:gd name="T6" fmla="*/ 0 w 106"/>
                  <a:gd name="T7" fmla="*/ 1 h 104"/>
                  <a:gd name="T8" fmla="*/ 0 w 10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4"/>
                  <a:gd name="T17" fmla="*/ 106 w 10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4">
                    <a:moveTo>
                      <a:pt x="31" y="0"/>
                    </a:moveTo>
                    <a:lnTo>
                      <a:pt x="106" y="29"/>
                    </a:lnTo>
                    <a:lnTo>
                      <a:pt x="75" y="104"/>
                    </a:lnTo>
                    <a:lnTo>
                      <a:pt x="0" y="7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7" name="Freeform 85"/>
              <p:cNvSpPr>
                <a:spLocks/>
              </p:cNvSpPr>
              <p:nvPr/>
            </p:nvSpPr>
            <p:spPr bwMode="auto">
              <a:xfrm>
                <a:off x="1913" y="2491"/>
                <a:ext cx="21" cy="21"/>
              </a:xfrm>
              <a:custGeom>
                <a:avLst/>
                <a:gdLst>
                  <a:gd name="T0" fmla="*/ 0 w 104"/>
                  <a:gd name="T1" fmla="*/ 0 h 105"/>
                  <a:gd name="T2" fmla="*/ 1 w 104"/>
                  <a:gd name="T3" fmla="*/ 0 h 105"/>
                  <a:gd name="T4" fmla="*/ 1 w 104"/>
                  <a:gd name="T5" fmla="*/ 1 h 105"/>
                  <a:gd name="T6" fmla="*/ 0 w 104"/>
                  <a:gd name="T7" fmla="*/ 1 h 105"/>
                  <a:gd name="T8" fmla="*/ 0 w 10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5"/>
                  <a:gd name="T17" fmla="*/ 104 w 10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5">
                    <a:moveTo>
                      <a:pt x="30" y="0"/>
                    </a:moveTo>
                    <a:lnTo>
                      <a:pt x="104" y="31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8" name="Freeform 86"/>
              <p:cNvSpPr>
                <a:spLocks/>
              </p:cNvSpPr>
              <p:nvPr/>
            </p:nvSpPr>
            <p:spPr bwMode="auto">
              <a:xfrm>
                <a:off x="1925" y="2462"/>
                <a:ext cx="21" cy="21"/>
              </a:xfrm>
              <a:custGeom>
                <a:avLst/>
                <a:gdLst>
                  <a:gd name="T0" fmla="*/ 0 w 105"/>
                  <a:gd name="T1" fmla="*/ 0 h 104"/>
                  <a:gd name="T2" fmla="*/ 1 w 105"/>
                  <a:gd name="T3" fmla="*/ 0 h 104"/>
                  <a:gd name="T4" fmla="*/ 1 w 105"/>
                  <a:gd name="T5" fmla="*/ 1 h 104"/>
                  <a:gd name="T6" fmla="*/ 0 w 105"/>
                  <a:gd name="T7" fmla="*/ 1 h 104"/>
                  <a:gd name="T8" fmla="*/ 0 w 105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4"/>
                  <a:gd name="T17" fmla="*/ 105 w 10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4">
                    <a:moveTo>
                      <a:pt x="31" y="0"/>
                    </a:moveTo>
                    <a:lnTo>
                      <a:pt x="105" y="31"/>
                    </a:lnTo>
                    <a:lnTo>
                      <a:pt x="74" y="104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29" name="Freeform 87"/>
              <p:cNvSpPr>
                <a:spLocks/>
              </p:cNvSpPr>
              <p:nvPr/>
            </p:nvSpPr>
            <p:spPr bwMode="auto">
              <a:xfrm>
                <a:off x="1938" y="2432"/>
                <a:ext cx="21" cy="21"/>
              </a:xfrm>
              <a:custGeom>
                <a:avLst/>
                <a:gdLst>
                  <a:gd name="T0" fmla="*/ 0 w 104"/>
                  <a:gd name="T1" fmla="*/ 0 h 105"/>
                  <a:gd name="T2" fmla="*/ 1 w 104"/>
                  <a:gd name="T3" fmla="*/ 0 h 105"/>
                  <a:gd name="T4" fmla="*/ 1 w 104"/>
                  <a:gd name="T5" fmla="*/ 1 h 105"/>
                  <a:gd name="T6" fmla="*/ 0 w 104"/>
                  <a:gd name="T7" fmla="*/ 1 h 105"/>
                  <a:gd name="T8" fmla="*/ 0 w 10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5"/>
                  <a:gd name="T17" fmla="*/ 104 w 10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5">
                    <a:moveTo>
                      <a:pt x="30" y="0"/>
                    </a:moveTo>
                    <a:lnTo>
                      <a:pt x="104" y="30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0" name="Freeform 88"/>
              <p:cNvSpPr>
                <a:spLocks/>
              </p:cNvSpPr>
              <p:nvPr/>
            </p:nvSpPr>
            <p:spPr bwMode="auto">
              <a:xfrm>
                <a:off x="1950" y="2403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1 w 105"/>
                  <a:gd name="T3" fmla="*/ 0 h 105"/>
                  <a:gd name="T4" fmla="*/ 1 w 105"/>
                  <a:gd name="T5" fmla="*/ 1 h 105"/>
                  <a:gd name="T6" fmla="*/ 0 w 105"/>
                  <a:gd name="T7" fmla="*/ 1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31" y="0"/>
                    </a:moveTo>
                    <a:lnTo>
                      <a:pt x="105" y="31"/>
                    </a:lnTo>
                    <a:lnTo>
                      <a:pt x="74" y="105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1" name="Freeform 89"/>
              <p:cNvSpPr>
                <a:spLocks/>
              </p:cNvSpPr>
              <p:nvPr/>
            </p:nvSpPr>
            <p:spPr bwMode="auto">
              <a:xfrm>
                <a:off x="1962" y="2373"/>
                <a:ext cx="21" cy="21"/>
              </a:xfrm>
              <a:custGeom>
                <a:avLst/>
                <a:gdLst>
                  <a:gd name="T0" fmla="*/ 0 w 104"/>
                  <a:gd name="T1" fmla="*/ 0 h 104"/>
                  <a:gd name="T2" fmla="*/ 1 w 104"/>
                  <a:gd name="T3" fmla="*/ 0 h 104"/>
                  <a:gd name="T4" fmla="*/ 1 w 104"/>
                  <a:gd name="T5" fmla="*/ 1 h 104"/>
                  <a:gd name="T6" fmla="*/ 0 w 104"/>
                  <a:gd name="T7" fmla="*/ 1 h 104"/>
                  <a:gd name="T8" fmla="*/ 0 w 104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30" y="0"/>
                    </a:moveTo>
                    <a:lnTo>
                      <a:pt x="104" y="31"/>
                    </a:lnTo>
                    <a:lnTo>
                      <a:pt x="73" y="104"/>
                    </a:lnTo>
                    <a:lnTo>
                      <a:pt x="0" y="7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2" name="Freeform 90"/>
              <p:cNvSpPr>
                <a:spLocks/>
              </p:cNvSpPr>
              <p:nvPr/>
            </p:nvSpPr>
            <p:spPr bwMode="auto">
              <a:xfrm>
                <a:off x="1975" y="2344"/>
                <a:ext cx="21" cy="21"/>
              </a:xfrm>
              <a:custGeom>
                <a:avLst/>
                <a:gdLst>
                  <a:gd name="T0" fmla="*/ 0 w 106"/>
                  <a:gd name="T1" fmla="*/ 0 h 105"/>
                  <a:gd name="T2" fmla="*/ 0 w 106"/>
                  <a:gd name="T3" fmla="*/ 1 h 105"/>
                  <a:gd name="T4" fmla="*/ 0 w 106"/>
                  <a:gd name="T5" fmla="*/ 1 h 105"/>
                  <a:gd name="T6" fmla="*/ 1 w 106"/>
                  <a:gd name="T7" fmla="*/ 1 h 105"/>
                  <a:gd name="T8" fmla="*/ 1 w 106"/>
                  <a:gd name="T9" fmla="*/ 1 h 105"/>
                  <a:gd name="T10" fmla="*/ 1 w 106"/>
                  <a:gd name="T11" fmla="*/ 0 h 105"/>
                  <a:gd name="T12" fmla="*/ 0 w 106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05"/>
                  <a:gd name="T23" fmla="*/ 106 w 106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05">
                    <a:moveTo>
                      <a:pt x="31" y="0"/>
                    </a:moveTo>
                    <a:lnTo>
                      <a:pt x="5" y="63"/>
                    </a:lnTo>
                    <a:lnTo>
                      <a:pt x="0" y="73"/>
                    </a:lnTo>
                    <a:lnTo>
                      <a:pt x="74" y="105"/>
                    </a:lnTo>
                    <a:lnTo>
                      <a:pt x="79" y="94"/>
                    </a:lnTo>
                    <a:lnTo>
                      <a:pt x="106" y="3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3" name="Freeform 91"/>
              <p:cNvSpPr>
                <a:spLocks/>
              </p:cNvSpPr>
              <p:nvPr/>
            </p:nvSpPr>
            <p:spPr bwMode="auto">
              <a:xfrm>
                <a:off x="1987" y="2314"/>
                <a:ext cx="21" cy="21"/>
              </a:xfrm>
              <a:custGeom>
                <a:avLst/>
                <a:gdLst>
                  <a:gd name="T0" fmla="*/ 0 w 104"/>
                  <a:gd name="T1" fmla="*/ 0 h 104"/>
                  <a:gd name="T2" fmla="*/ 1 w 104"/>
                  <a:gd name="T3" fmla="*/ 0 h 104"/>
                  <a:gd name="T4" fmla="*/ 1 w 104"/>
                  <a:gd name="T5" fmla="*/ 1 h 104"/>
                  <a:gd name="T6" fmla="*/ 0 w 104"/>
                  <a:gd name="T7" fmla="*/ 1 h 104"/>
                  <a:gd name="T8" fmla="*/ 0 w 104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31" y="0"/>
                    </a:moveTo>
                    <a:lnTo>
                      <a:pt x="104" y="30"/>
                    </a:lnTo>
                    <a:lnTo>
                      <a:pt x="73" y="104"/>
                    </a:lnTo>
                    <a:lnTo>
                      <a:pt x="0" y="7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4" name="Freeform 92"/>
              <p:cNvSpPr>
                <a:spLocks/>
              </p:cNvSpPr>
              <p:nvPr/>
            </p:nvSpPr>
            <p:spPr bwMode="auto">
              <a:xfrm>
                <a:off x="2000" y="2285"/>
                <a:ext cx="20" cy="21"/>
              </a:xfrm>
              <a:custGeom>
                <a:avLst/>
                <a:gdLst>
                  <a:gd name="T0" fmla="*/ 0 w 104"/>
                  <a:gd name="T1" fmla="*/ 0 h 105"/>
                  <a:gd name="T2" fmla="*/ 1 w 104"/>
                  <a:gd name="T3" fmla="*/ 0 h 105"/>
                  <a:gd name="T4" fmla="*/ 1 w 104"/>
                  <a:gd name="T5" fmla="*/ 1 h 105"/>
                  <a:gd name="T6" fmla="*/ 0 w 104"/>
                  <a:gd name="T7" fmla="*/ 1 h 105"/>
                  <a:gd name="T8" fmla="*/ 0 w 10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5"/>
                  <a:gd name="T17" fmla="*/ 104 w 10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5">
                    <a:moveTo>
                      <a:pt x="31" y="0"/>
                    </a:moveTo>
                    <a:lnTo>
                      <a:pt x="104" y="31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5" name="Freeform 93"/>
              <p:cNvSpPr>
                <a:spLocks/>
              </p:cNvSpPr>
              <p:nvPr/>
            </p:nvSpPr>
            <p:spPr bwMode="auto">
              <a:xfrm>
                <a:off x="2012" y="2255"/>
                <a:ext cx="21" cy="21"/>
              </a:xfrm>
              <a:custGeom>
                <a:avLst/>
                <a:gdLst>
                  <a:gd name="T0" fmla="*/ 0 w 104"/>
                  <a:gd name="T1" fmla="*/ 0 h 106"/>
                  <a:gd name="T2" fmla="*/ 0 w 104"/>
                  <a:gd name="T3" fmla="*/ 0 h 106"/>
                  <a:gd name="T4" fmla="*/ 0 w 104"/>
                  <a:gd name="T5" fmla="*/ 1 h 106"/>
                  <a:gd name="T6" fmla="*/ 1 w 104"/>
                  <a:gd name="T7" fmla="*/ 1 h 106"/>
                  <a:gd name="T8" fmla="*/ 1 w 104"/>
                  <a:gd name="T9" fmla="*/ 0 h 106"/>
                  <a:gd name="T10" fmla="*/ 1 w 104"/>
                  <a:gd name="T11" fmla="*/ 0 h 106"/>
                  <a:gd name="T12" fmla="*/ 0 w 104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06"/>
                  <a:gd name="T23" fmla="*/ 104 w 104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06">
                    <a:moveTo>
                      <a:pt x="31" y="0"/>
                    </a:moveTo>
                    <a:lnTo>
                      <a:pt x="19" y="29"/>
                    </a:lnTo>
                    <a:lnTo>
                      <a:pt x="0" y="75"/>
                    </a:lnTo>
                    <a:lnTo>
                      <a:pt x="73" y="106"/>
                    </a:lnTo>
                    <a:lnTo>
                      <a:pt x="92" y="60"/>
                    </a:lnTo>
                    <a:lnTo>
                      <a:pt x="104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6" name="Freeform 94"/>
              <p:cNvSpPr>
                <a:spLocks/>
              </p:cNvSpPr>
              <p:nvPr/>
            </p:nvSpPr>
            <p:spPr bwMode="auto">
              <a:xfrm>
                <a:off x="2024" y="2226"/>
                <a:ext cx="21" cy="21"/>
              </a:xfrm>
              <a:custGeom>
                <a:avLst/>
                <a:gdLst>
                  <a:gd name="T0" fmla="*/ 0 w 104"/>
                  <a:gd name="T1" fmla="*/ 0 h 105"/>
                  <a:gd name="T2" fmla="*/ 1 w 104"/>
                  <a:gd name="T3" fmla="*/ 0 h 105"/>
                  <a:gd name="T4" fmla="*/ 1 w 104"/>
                  <a:gd name="T5" fmla="*/ 1 h 105"/>
                  <a:gd name="T6" fmla="*/ 0 w 104"/>
                  <a:gd name="T7" fmla="*/ 1 h 105"/>
                  <a:gd name="T8" fmla="*/ 0 w 10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5"/>
                  <a:gd name="T17" fmla="*/ 104 w 10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5">
                    <a:moveTo>
                      <a:pt x="31" y="0"/>
                    </a:moveTo>
                    <a:lnTo>
                      <a:pt x="104" y="31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7" name="Freeform 95"/>
              <p:cNvSpPr>
                <a:spLocks/>
              </p:cNvSpPr>
              <p:nvPr/>
            </p:nvSpPr>
            <p:spPr bwMode="auto">
              <a:xfrm>
                <a:off x="2037" y="2196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1 w 105"/>
                  <a:gd name="T3" fmla="*/ 0 h 105"/>
                  <a:gd name="T4" fmla="*/ 1 w 105"/>
                  <a:gd name="T5" fmla="*/ 1 h 105"/>
                  <a:gd name="T6" fmla="*/ 0 w 105"/>
                  <a:gd name="T7" fmla="*/ 1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31" y="0"/>
                    </a:moveTo>
                    <a:lnTo>
                      <a:pt x="105" y="31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8" name="Freeform 96"/>
              <p:cNvSpPr>
                <a:spLocks/>
              </p:cNvSpPr>
              <p:nvPr/>
            </p:nvSpPr>
            <p:spPr bwMode="auto">
              <a:xfrm>
                <a:off x="2050" y="2167"/>
                <a:ext cx="20" cy="21"/>
              </a:xfrm>
              <a:custGeom>
                <a:avLst/>
                <a:gdLst>
                  <a:gd name="T0" fmla="*/ 0 w 104"/>
                  <a:gd name="T1" fmla="*/ 0 h 106"/>
                  <a:gd name="T2" fmla="*/ 1 w 104"/>
                  <a:gd name="T3" fmla="*/ 0 h 106"/>
                  <a:gd name="T4" fmla="*/ 1 w 104"/>
                  <a:gd name="T5" fmla="*/ 1 h 106"/>
                  <a:gd name="T6" fmla="*/ 0 w 104"/>
                  <a:gd name="T7" fmla="*/ 1 h 106"/>
                  <a:gd name="T8" fmla="*/ 0 w 10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6"/>
                  <a:gd name="T17" fmla="*/ 104 w 10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6">
                    <a:moveTo>
                      <a:pt x="31" y="0"/>
                    </a:moveTo>
                    <a:lnTo>
                      <a:pt x="104" y="32"/>
                    </a:lnTo>
                    <a:lnTo>
                      <a:pt x="73" y="106"/>
                    </a:lnTo>
                    <a:lnTo>
                      <a:pt x="0" y="7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39" name="Freeform 97"/>
              <p:cNvSpPr>
                <a:spLocks/>
              </p:cNvSpPr>
              <p:nvPr/>
            </p:nvSpPr>
            <p:spPr bwMode="auto">
              <a:xfrm>
                <a:off x="2062" y="2137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1 w 105"/>
                  <a:gd name="T3" fmla="*/ 0 h 105"/>
                  <a:gd name="T4" fmla="*/ 1 w 105"/>
                  <a:gd name="T5" fmla="*/ 1 h 105"/>
                  <a:gd name="T6" fmla="*/ 0 w 105"/>
                  <a:gd name="T7" fmla="*/ 1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32" y="0"/>
                    </a:moveTo>
                    <a:lnTo>
                      <a:pt x="105" y="31"/>
                    </a:lnTo>
                    <a:lnTo>
                      <a:pt x="73" y="105"/>
                    </a:lnTo>
                    <a:lnTo>
                      <a:pt x="0" y="7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0" name="Freeform 98"/>
              <p:cNvSpPr>
                <a:spLocks/>
              </p:cNvSpPr>
              <p:nvPr/>
            </p:nvSpPr>
            <p:spPr bwMode="auto">
              <a:xfrm>
                <a:off x="2075" y="2108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1 h 105"/>
                  <a:gd name="T6" fmla="*/ 1 w 105"/>
                  <a:gd name="T7" fmla="*/ 1 h 105"/>
                  <a:gd name="T8" fmla="*/ 1 w 105"/>
                  <a:gd name="T9" fmla="*/ 1 h 105"/>
                  <a:gd name="T10" fmla="*/ 1 w 105"/>
                  <a:gd name="T11" fmla="*/ 0 h 105"/>
                  <a:gd name="T12" fmla="*/ 0 w 105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105"/>
                  <a:gd name="T23" fmla="*/ 105 w 105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105">
                    <a:moveTo>
                      <a:pt x="31" y="0"/>
                    </a:moveTo>
                    <a:lnTo>
                      <a:pt x="7" y="55"/>
                    </a:lnTo>
                    <a:lnTo>
                      <a:pt x="0" y="73"/>
                    </a:lnTo>
                    <a:lnTo>
                      <a:pt x="73" y="105"/>
                    </a:lnTo>
                    <a:lnTo>
                      <a:pt x="80" y="87"/>
                    </a:lnTo>
                    <a:lnTo>
                      <a:pt x="105" y="3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1" name="Freeform 99"/>
              <p:cNvSpPr>
                <a:spLocks/>
              </p:cNvSpPr>
              <p:nvPr/>
            </p:nvSpPr>
            <p:spPr bwMode="auto">
              <a:xfrm>
                <a:off x="2088" y="2079"/>
                <a:ext cx="21" cy="21"/>
              </a:xfrm>
              <a:custGeom>
                <a:avLst/>
                <a:gdLst>
                  <a:gd name="T0" fmla="*/ 0 w 106"/>
                  <a:gd name="T1" fmla="*/ 0 h 105"/>
                  <a:gd name="T2" fmla="*/ 1 w 106"/>
                  <a:gd name="T3" fmla="*/ 0 h 105"/>
                  <a:gd name="T4" fmla="*/ 1 w 106"/>
                  <a:gd name="T5" fmla="*/ 1 h 105"/>
                  <a:gd name="T6" fmla="*/ 0 w 106"/>
                  <a:gd name="T7" fmla="*/ 1 h 105"/>
                  <a:gd name="T8" fmla="*/ 0 w 10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5"/>
                  <a:gd name="T17" fmla="*/ 106 w 10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5">
                    <a:moveTo>
                      <a:pt x="33" y="0"/>
                    </a:moveTo>
                    <a:lnTo>
                      <a:pt x="106" y="32"/>
                    </a:lnTo>
                    <a:lnTo>
                      <a:pt x="73" y="105"/>
                    </a:lnTo>
                    <a:lnTo>
                      <a:pt x="0" y="7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2" name="Freeform 100"/>
              <p:cNvSpPr>
                <a:spLocks/>
              </p:cNvSpPr>
              <p:nvPr/>
            </p:nvSpPr>
            <p:spPr bwMode="auto">
              <a:xfrm>
                <a:off x="2101" y="2049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1 w 105"/>
                  <a:gd name="T3" fmla="*/ 0 h 105"/>
                  <a:gd name="T4" fmla="*/ 1 w 105"/>
                  <a:gd name="T5" fmla="*/ 1 h 105"/>
                  <a:gd name="T6" fmla="*/ 0 w 105"/>
                  <a:gd name="T7" fmla="*/ 1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32" y="0"/>
                    </a:moveTo>
                    <a:lnTo>
                      <a:pt x="105" y="32"/>
                    </a:lnTo>
                    <a:lnTo>
                      <a:pt x="73" y="105"/>
                    </a:lnTo>
                    <a:lnTo>
                      <a:pt x="0" y="7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3" name="Freeform 101"/>
              <p:cNvSpPr>
                <a:spLocks/>
              </p:cNvSpPr>
              <p:nvPr/>
            </p:nvSpPr>
            <p:spPr bwMode="auto">
              <a:xfrm>
                <a:off x="2114" y="2020"/>
                <a:ext cx="21" cy="21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1 h 105"/>
                  <a:gd name="T6" fmla="*/ 1 w 105"/>
                  <a:gd name="T7" fmla="*/ 1 h 105"/>
                  <a:gd name="T8" fmla="*/ 1 w 105"/>
                  <a:gd name="T9" fmla="*/ 1 h 105"/>
                  <a:gd name="T10" fmla="*/ 1 w 105"/>
                  <a:gd name="T11" fmla="*/ 0 h 105"/>
                  <a:gd name="T12" fmla="*/ 0 w 105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105"/>
                  <a:gd name="T23" fmla="*/ 105 w 105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105">
                    <a:moveTo>
                      <a:pt x="33" y="0"/>
                    </a:moveTo>
                    <a:lnTo>
                      <a:pt x="18" y="32"/>
                    </a:lnTo>
                    <a:lnTo>
                      <a:pt x="0" y="73"/>
                    </a:lnTo>
                    <a:lnTo>
                      <a:pt x="73" y="105"/>
                    </a:lnTo>
                    <a:lnTo>
                      <a:pt x="91" y="64"/>
                    </a:lnTo>
                    <a:lnTo>
                      <a:pt x="105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4" name="Freeform 102"/>
              <p:cNvSpPr>
                <a:spLocks/>
              </p:cNvSpPr>
              <p:nvPr/>
            </p:nvSpPr>
            <p:spPr bwMode="auto">
              <a:xfrm>
                <a:off x="2127" y="1991"/>
                <a:ext cx="21" cy="21"/>
              </a:xfrm>
              <a:custGeom>
                <a:avLst/>
                <a:gdLst>
                  <a:gd name="T0" fmla="*/ 0 w 106"/>
                  <a:gd name="T1" fmla="*/ 0 h 106"/>
                  <a:gd name="T2" fmla="*/ 1 w 106"/>
                  <a:gd name="T3" fmla="*/ 0 h 106"/>
                  <a:gd name="T4" fmla="*/ 1 w 106"/>
                  <a:gd name="T5" fmla="*/ 1 h 106"/>
                  <a:gd name="T6" fmla="*/ 0 w 106"/>
                  <a:gd name="T7" fmla="*/ 1 h 106"/>
                  <a:gd name="T8" fmla="*/ 0 w 106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6"/>
                  <a:gd name="T17" fmla="*/ 106 w 106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6">
                    <a:moveTo>
                      <a:pt x="33" y="0"/>
                    </a:moveTo>
                    <a:lnTo>
                      <a:pt x="106" y="33"/>
                    </a:lnTo>
                    <a:lnTo>
                      <a:pt x="74" y="106"/>
                    </a:lnTo>
                    <a:lnTo>
                      <a:pt x="0" y="7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5" name="Freeform 103"/>
              <p:cNvSpPr>
                <a:spLocks/>
              </p:cNvSpPr>
              <p:nvPr/>
            </p:nvSpPr>
            <p:spPr bwMode="auto">
              <a:xfrm>
                <a:off x="2140" y="1962"/>
                <a:ext cx="21" cy="21"/>
              </a:xfrm>
              <a:custGeom>
                <a:avLst/>
                <a:gdLst>
                  <a:gd name="T0" fmla="*/ 0 w 107"/>
                  <a:gd name="T1" fmla="*/ 0 h 106"/>
                  <a:gd name="T2" fmla="*/ 1 w 107"/>
                  <a:gd name="T3" fmla="*/ 0 h 106"/>
                  <a:gd name="T4" fmla="*/ 1 w 107"/>
                  <a:gd name="T5" fmla="*/ 1 h 106"/>
                  <a:gd name="T6" fmla="*/ 0 w 107"/>
                  <a:gd name="T7" fmla="*/ 1 h 106"/>
                  <a:gd name="T8" fmla="*/ 0 w 10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6"/>
                  <a:gd name="T17" fmla="*/ 107 w 10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6">
                    <a:moveTo>
                      <a:pt x="34" y="0"/>
                    </a:moveTo>
                    <a:lnTo>
                      <a:pt x="107" y="34"/>
                    </a:lnTo>
                    <a:lnTo>
                      <a:pt x="73" y="106"/>
                    </a:lnTo>
                    <a:lnTo>
                      <a:pt x="0" y="7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6" name="Freeform 104"/>
              <p:cNvSpPr>
                <a:spLocks/>
              </p:cNvSpPr>
              <p:nvPr/>
            </p:nvSpPr>
            <p:spPr bwMode="auto">
              <a:xfrm>
                <a:off x="2153" y="1933"/>
                <a:ext cx="21" cy="21"/>
              </a:xfrm>
              <a:custGeom>
                <a:avLst/>
                <a:gdLst>
                  <a:gd name="T0" fmla="*/ 0 w 106"/>
                  <a:gd name="T1" fmla="*/ 0 h 106"/>
                  <a:gd name="T2" fmla="*/ 0 w 106"/>
                  <a:gd name="T3" fmla="*/ 0 h 106"/>
                  <a:gd name="T4" fmla="*/ 0 w 106"/>
                  <a:gd name="T5" fmla="*/ 1 h 106"/>
                  <a:gd name="T6" fmla="*/ 1 w 106"/>
                  <a:gd name="T7" fmla="*/ 1 h 106"/>
                  <a:gd name="T8" fmla="*/ 1 w 106"/>
                  <a:gd name="T9" fmla="*/ 0 h 106"/>
                  <a:gd name="T10" fmla="*/ 1 w 106"/>
                  <a:gd name="T11" fmla="*/ 0 h 106"/>
                  <a:gd name="T12" fmla="*/ 0 w 106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06"/>
                  <a:gd name="T23" fmla="*/ 106 w 106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06">
                    <a:moveTo>
                      <a:pt x="34" y="0"/>
                    </a:moveTo>
                    <a:lnTo>
                      <a:pt x="24" y="18"/>
                    </a:lnTo>
                    <a:lnTo>
                      <a:pt x="0" y="74"/>
                    </a:lnTo>
                    <a:lnTo>
                      <a:pt x="72" y="106"/>
                    </a:lnTo>
                    <a:lnTo>
                      <a:pt x="97" y="52"/>
                    </a:lnTo>
                    <a:lnTo>
                      <a:pt x="106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7" name="Freeform 105"/>
              <p:cNvSpPr>
                <a:spLocks/>
              </p:cNvSpPr>
              <p:nvPr/>
            </p:nvSpPr>
            <p:spPr bwMode="auto">
              <a:xfrm>
                <a:off x="2167" y="1904"/>
                <a:ext cx="21" cy="21"/>
              </a:xfrm>
              <a:custGeom>
                <a:avLst/>
                <a:gdLst>
                  <a:gd name="T0" fmla="*/ 0 w 107"/>
                  <a:gd name="T1" fmla="*/ 0 h 105"/>
                  <a:gd name="T2" fmla="*/ 1 w 107"/>
                  <a:gd name="T3" fmla="*/ 0 h 105"/>
                  <a:gd name="T4" fmla="*/ 1 w 107"/>
                  <a:gd name="T5" fmla="*/ 1 h 105"/>
                  <a:gd name="T6" fmla="*/ 0 w 107"/>
                  <a:gd name="T7" fmla="*/ 1 h 105"/>
                  <a:gd name="T8" fmla="*/ 0 w 10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5"/>
                  <a:gd name="T17" fmla="*/ 107 w 10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5">
                    <a:moveTo>
                      <a:pt x="34" y="0"/>
                    </a:moveTo>
                    <a:lnTo>
                      <a:pt x="107" y="33"/>
                    </a:lnTo>
                    <a:lnTo>
                      <a:pt x="73" y="105"/>
                    </a:lnTo>
                    <a:lnTo>
                      <a:pt x="0" y="7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8" name="Freeform 106"/>
              <p:cNvSpPr>
                <a:spLocks/>
              </p:cNvSpPr>
              <p:nvPr/>
            </p:nvSpPr>
            <p:spPr bwMode="auto">
              <a:xfrm>
                <a:off x="2180" y="1875"/>
                <a:ext cx="22" cy="21"/>
              </a:xfrm>
              <a:custGeom>
                <a:avLst/>
                <a:gdLst>
                  <a:gd name="T0" fmla="*/ 0 w 106"/>
                  <a:gd name="T1" fmla="*/ 0 h 105"/>
                  <a:gd name="T2" fmla="*/ 1 w 106"/>
                  <a:gd name="T3" fmla="*/ 0 h 105"/>
                  <a:gd name="T4" fmla="*/ 1 w 106"/>
                  <a:gd name="T5" fmla="*/ 1 h 105"/>
                  <a:gd name="T6" fmla="*/ 0 w 106"/>
                  <a:gd name="T7" fmla="*/ 1 h 105"/>
                  <a:gd name="T8" fmla="*/ 0 w 10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5"/>
                  <a:gd name="T17" fmla="*/ 106 w 10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5">
                    <a:moveTo>
                      <a:pt x="34" y="0"/>
                    </a:moveTo>
                    <a:lnTo>
                      <a:pt x="106" y="33"/>
                    </a:lnTo>
                    <a:lnTo>
                      <a:pt x="71" y="105"/>
                    </a:lnTo>
                    <a:lnTo>
                      <a:pt x="0" y="7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49" name="Freeform 107"/>
              <p:cNvSpPr>
                <a:spLocks/>
              </p:cNvSpPr>
              <p:nvPr/>
            </p:nvSpPr>
            <p:spPr bwMode="auto">
              <a:xfrm>
                <a:off x="2194" y="1846"/>
                <a:ext cx="21" cy="21"/>
              </a:xfrm>
              <a:custGeom>
                <a:avLst/>
                <a:gdLst>
                  <a:gd name="T0" fmla="*/ 0 w 106"/>
                  <a:gd name="T1" fmla="*/ 0 h 106"/>
                  <a:gd name="T2" fmla="*/ 0 w 106"/>
                  <a:gd name="T3" fmla="*/ 0 h 106"/>
                  <a:gd name="T4" fmla="*/ 0 w 106"/>
                  <a:gd name="T5" fmla="*/ 1 h 106"/>
                  <a:gd name="T6" fmla="*/ 1 w 106"/>
                  <a:gd name="T7" fmla="*/ 1 h 106"/>
                  <a:gd name="T8" fmla="*/ 1 w 106"/>
                  <a:gd name="T9" fmla="*/ 0 h 106"/>
                  <a:gd name="T10" fmla="*/ 1 w 106"/>
                  <a:gd name="T11" fmla="*/ 0 h 106"/>
                  <a:gd name="T12" fmla="*/ 0 w 106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06"/>
                  <a:gd name="T23" fmla="*/ 106 w 106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06">
                    <a:moveTo>
                      <a:pt x="35" y="0"/>
                    </a:moveTo>
                    <a:lnTo>
                      <a:pt x="26" y="18"/>
                    </a:lnTo>
                    <a:lnTo>
                      <a:pt x="0" y="72"/>
                    </a:lnTo>
                    <a:lnTo>
                      <a:pt x="73" y="106"/>
                    </a:lnTo>
                    <a:lnTo>
                      <a:pt x="98" y="52"/>
                    </a:lnTo>
                    <a:lnTo>
                      <a:pt x="106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0" name="Freeform 108"/>
              <p:cNvSpPr>
                <a:spLocks/>
              </p:cNvSpPr>
              <p:nvPr/>
            </p:nvSpPr>
            <p:spPr bwMode="auto">
              <a:xfrm>
                <a:off x="2208" y="1817"/>
                <a:ext cx="21" cy="21"/>
              </a:xfrm>
              <a:custGeom>
                <a:avLst/>
                <a:gdLst>
                  <a:gd name="T0" fmla="*/ 0 w 106"/>
                  <a:gd name="T1" fmla="*/ 0 h 107"/>
                  <a:gd name="T2" fmla="*/ 1 w 106"/>
                  <a:gd name="T3" fmla="*/ 0 h 107"/>
                  <a:gd name="T4" fmla="*/ 1 w 106"/>
                  <a:gd name="T5" fmla="*/ 1 h 107"/>
                  <a:gd name="T6" fmla="*/ 0 w 106"/>
                  <a:gd name="T7" fmla="*/ 1 h 107"/>
                  <a:gd name="T8" fmla="*/ 0 w 10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7"/>
                  <a:gd name="T17" fmla="*/ 106 w 10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7">
                    <a:moveTo>
                      <a:pt x="34" y="0"/>
                    </a:moveTo>
                    <a:lnTo>
                      <a:pt x="106" y="35"/>
                    </a:lnTo>
                    <a:lnTo>
                      <a:pt x="71" y="107"/>
                    </a:lnTo>
                    <a:lnTo>
                      <a:pt x="0" y="7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1" name="Freeform 109"/>
              <p:cNvSpPr>
                <a:spLocks/>
              </p:cNvSpPr>
              <p:nvPr/>
            </p:nvSpPr>
            <p:spPr bwMode="auto">
              <a:xfrm>
                <a:off x="2222" y="1788"/>
                <a:ext cx="22" cy="22"/>
              </a:xfrm>
              <a:custGeom>
                <a:avLst/>
                <a:gdLst>
                  <a:gd name="T0" fmla="*/ 0 w 107"/>
                  <a:gd name="T1" fmla="*/ 0 h 107"/>
                  <a:gd name="T2" fmla="*/ 1 w 107"/>
                  <a:gd name="T3" fmla="*/ 0 h 107"/>
                  <a:gd name="T4" fmla="*/ 1 w 107"/>
                  <a:gd name="T5" fmla="*/ 1 h 107"/>
                  <a:gd name="T6" fmla="*/ 0 w 107"/>
                  <a:gd name="T7" fmla="*/ 1 h 107"/>
                  <a:gd name="T8" fmla="*/ 0 w 107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7"/>
                  <a:gd name="T17" fmla="*/ 107 w 107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7">
                    <a:moveTo>
                      <a:pt x="35" y="0"/>
                    </a:moveTo>
                    <a:lnTo>
                      <a:pt x="107" y="35"/>
                    </a:lnTo>
                    <a:lnTo>
                      <a:pt x="71" y="107"/>
                    </a:lnTo>
                    <a:lnTo>
                      <a:pt x="0" y="7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2" name="Freeform 110"/>
              <p:cNvSpPr>
                <a:spLocks/>
              </p:cNvSpPr>
              <p:nvPr/>
            </p:nvSpPr>
            <p:spPr bwMode="auto">
              <a:xfrm>
                <a:off x="2237" y="1760"/>
                <a:ext cx="21" cy="21"/>
              </a:xfrm>
              <a:custGeom>
                <a:avLst/>
                <a:gdLst>
                  <a:gd name="T0" fmla="*/ 0 w 107"/>
                  <a:gd name="T1" fmla="*/ 0 h 107"/>
                  <a:gd name="T2" fmla="*/ 0 w 107"/>
                  <a:gd name="T3" fmla="*/ 0 h 107"/>
                  <a:gd name="T4" fmla="*/ 0 w 107"/>
                  <a:gd name="T5" fmla="*/ 1 h 107"/>
                  <a:gd name="T6" fmla="*/ 1 w 107"/>
                  <a:gd name="T7" fmla="*/ 1 h 107"/>
                  <a:gd name="T8" fmla="*/ 1 w 107"/>
                  <a:gd name="T9" fmla="*/ 1 h 107"/>
                  <a:gd name="T10" fmla="*/ 1 w 107"/>
                  <a:gd name="T11" fmla="*/ 0 h 107"/>
                  <a:gd name="T12" fmla="*/ 0 w 107"/>
                  <a:gd name="T13" fmla="*/ 0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107"/>
                  <a:gd name="T23" fmla="*/ 107 w 107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107">
                    <a:moveTo>
                      <a:pt x="36" y="0"/>
                    </a:moveTo>
                    <a:lnTo>
                      <a:pt x="19" y="32"/>
                    </a:lnTo>
                    <a:lnTo>
                      <a:pt x="0" y="72"/>
                    </a:lnTo>
                    <a:lnTo>
                      <a:pt x="71" y="107"/>
                    </a:lnTo>
                    <a:lnTo>
                      <a:pt x="90" y="69"/>
                    </a:lnTo>
                    <a:lnTo>
                      <a:pt x="107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3" name="Freeform 111"/>
              <p:cNvSpPr>
                <a:spLocks/>
              </p:cNvSpPr>
              <p:nvPr/>
            </p:nvSpPr>
            <p:spPr bwMode="auto">
              <a:xfrm>
                <a:off x="2251" y="1731"/>
                <a:ext cx="22" cy="22"/>
              </a:xfrm>
              <a:custGeom>
                <a:avLst/>
                <a:gdLst>
                  <a:gd name="T0" fmla="*/ 0 w 108"/>
                  <a:gd name="T1" fmla="*/ 0 h 108"/>
                  <a:gd name="T2" fmla="*/ 1 w 108"/>
                  <a:gd name="T3" fmla="*/ 0 h 108"/>
                  <a:gd name="T4" fmla="*/ 1 w 108"/>
                  <a:gd name="T5" fmla="*/ 1 h 108"/>
                  <a:gd name="T6" fmla="*/ 0 w 108"/>
                  <a:gd name="T7" fmla="*/ 1 h 108"/>
                  <a:gd name="T8" fmla="*/ 0 w 108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8"/>
                  <a:gd name="T17" fmla="*/ 108 w 108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8">
                    <a:moveTo>
                      <a:pt x="37" y="0"/>
                    </a:moveTo>
                    <a:lnTo>
                      <a:pt x="108" y="37"/>
                    </a:lnTo>
                    <a:lnTo>
                      <a:pt x="72" y="108"/>
                    </a:lnTo>
                    <a:lnTo>
                      <a:pt x="0" y="7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4" name="Freeform 112"/>
              <p:cNvSpPr>
                <a:spLocks/>
              </p:cNvSpPr>
              <p:nvPr/>
            </p:nvSpPr>
            <p:spPr bwMode="auto">
              <a:xfrm>
                <a:off x="2266" y="1703"/>
                <a:ext cx="22" cy="21"/>
              </a:xfrm>
              <a:custGeom>
                <a:avLst/>
                <a:gdLst>
                  <a:gd name="T0" fmla="*/ 0 w 109"/>
                  <a:gd name="T1" fmla="*/ 0 h 108"/>
                  <a:gd name="T2" fmla="*/ 0 w 109"/>
                  <a:gd name="T3" fmla="*/ 0 h 108"/>
                  <a:gd name="T4" fmla="*/ 0 w 109"/>
                  <a:gd name="T5" fmla="*/ 1 h 108"/>
                  <a:gd name="T6" fmla="*/ 1 w 109"/>
                  <a:gd name="T7" fmla="*/ 1 h 108"/>
                  <a:gd name="T8" fmla="*/ 1 w 109"/>
                  <a:gd name="T9" fmla="*/ 0 h 108"/>
                  <a:gd name="T10" fmla="*/ 1 w 109"/>
                  <a:gd name="T11" fmla="*/ 0 h 108"/>
                  <a:gd name="T12" fmla="*/ 0 w 109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8"/>
                  <a:gd name="T23" fmla="*/ 109 w 109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8">
                    <a:moveTo>
                      <a:pt x="38" y="0"/>
                    </a:moveTo>
                    <a:lnTo>
                      <a:pt x="28" y="19"/>
                    </a:lnTo>
                    <a:lnTo>
                      <a:pt x="0" y="71"/>
                    </a:lnTo>
                    <a:lnTo>
                      <a:pt x="71" y="108"/>
                    </a:lnTo>
                    <a:lnTo>
                      <a:pt x="98" y="56"/>
                    </a:lnTo>
                    <a:lnTo>
                      <a:pt x="109" y="3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5" name="Freeform 113"/>
              <p:cNvSpPr>
                <a:spLocks/>
              </p:cNvSpPr>
              <p:nvPr/>
            </p:nvSpPr>
            <p:spPr bwMode="auto">
              <a:xfrm>
                <a:off x="2281" y="1675"/>
                <a:ext cx="22" cy="21"/>
              </a:xfrm>
              <a:custGeom>
                <a:avLst/>
                <a:gdLst>
                  <a:gd name="T0" fmla="*/ 0 w 109"/>
                  <a:gd name="T1" fmla="*/ 0 h 107"/>
                  <a:gd name="T2" fmla="*/ 0 w 109"/>
                  <a:gd name="T3" fmla="*/ 1 h 107"/>
                  <a:gd name="T4" fmla="*/ 0 w 109"/>
                  <a:gd name="T5" fmla="*/ 1 h 107"/>
                  <a:gd name="T6" fmla="*/ 1 w 109"/>
                  <a:gd name="T7" fmla="*/ 1 h 107"/>
                  <a:gd name="T8" fmla="*/ 1 w 109"/>
                  <a:gd name="T9" fmla="*/ 1 h 107"/>
                  <a:gd name="T10" fmla="*/ 1 w 109"/>
                  <a:gd name="T11" fmla="*/ 0 h 107"/>
                  <a:gd name="T12" fmla="*/ 0 w 109"/>
                  <a:gd name="T13" fmla="*/ 0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7"/>
                  <a:gd name="T23" fmla="*/ 109 w 109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7">
                    <a:moveTo>
                      <a:pt x="39" y="0"/>
                    </a:moveTo>
                    <a:lnTo>
                      <a:pt x="4" y="64"/>
                    </a:lnTo>
                    <a:lnTo>
                      <a:pt x="0" y="70"/>
                    </a:lnTo>
                    <a:lnTo>
                      <a:pt x="71" y="107"/>
                    </a:lnTo>
                    <a:lnTo>
                      <a:pt x="75" y="101"/>
                    </a:lnTo>
                    <a:lnTo>
                      <a:pt x="109" y="3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6" name="Freeform 114"/>
              <p:cNvSpPr>
                <a:spLocks/>
              </p:cNvSpPr>
              <p:nvPr/>
            </p:nvSpPr>
            <p:spPr bwMode="auto">
              <a:xfrm>
                <a:off x="2296" y="1646"/>
                <a:ext cx="22" cy="22"/>
              </a:xfrm>
              <a:custGeom>
                <a:avLst/>
                <a:gdLst>
                  <a:gd name="T0" fmla="*/ 0 w 109"/>
                  <a:gd name="T1" fmla="*/ 0 h 108"/>
                  <a:gd name="T2" fmla="*/ 0 w 109"/>
                  <a:gd name="T3" fmla="*/ 0 h 108"/>
                  <a:gd name="T4" fmla="*/ 0 w 109"/>
                  <a:gd name="T5" fmla="*/ 1 h 108"/>
                  <a:gd name="T6" fmla="*/ 1 w 109"/>
                  <a:gd name="T7" fmla="*/ 1 h 108"/>
                  <a:gd name="T8" fmla="*/ 1 w 109"/>
                  <a:gd name="T9" fmla="*/ 0 h 108"/>
                  <a:gd name="T10" fmla="*/ 1 w 109"/>
                  <a:gd name="T11" fmla="*/ 0 h 108"/>
                  <a:gd name="T12" fmla="*/ 0 w 109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8"/>
                  <a:gd name="T23" fmla="*/ 109 w 109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8">
                    <a:moveTo>
                      <a:pt x="40" y="0"/>
                    </a:moveTo>
                    <a:lnTo>
                      <a:pt x="29" y="17"/>
                    </a:lnTo>
                    <a:lnTo>
                      <a:pt x="0" y="70"/>
                    </a:lnTo>
                    <a:lnTo>
                      <a:pt x="70" y="108"/>
                    </a:lnTo>
                    <a:lnTo>
                      <a:pt x="98" y="57"/>
                    </a:lnTo>
                    <a:lnTo>
                      <a:pt x="109" y="3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7" name="Freeform 115"/>
              <p:cNvSpPr>
                <a:spLocks/>
              </p:cNvSpPr>
              <p:nvPr/>
            </p:nvSpPr>
            <p:spPr bwMode="auto">
              <a:xfrm>
                <a:off x="2312" y="1618"/>
                <a:ext cx="22" cy="22"/>
              </a:xfrm>
              <a:custGeom>
                <a:avLst/>
                <a:gdLst>
                  <a:gd name="T0" fmla="*/ 0 w 109"/>
                  <a:gd name="T1" fmla="*/ 0 h 109"/>
                  <a:gd name="T2" fmla="*/ 0 w 109"/>
                  <a:gd name="T3" fmla="*/ 1 h 109"/>
                  <a:gd name="T4" fmla="*/ 0 w 109"/>
                  <a:gd name="T5" fmla="*/ 1 h 109"/>
                  <a:gd name="T6" fmla="*/ 1 w 109"/>
                  <a:gd name="T7" fmla="*/ 1 h 109"/>
                  <a:gd name="T8" fmla="*/ 1 w 109"/>
                  <a:gd name="T9" fmla="*/ 1 h 109"/>
                  <a:gd name="T10" fmla="*/ 1 w 109"/>
                  <a:gd name="T11" fmla="*/ 0 h 109"/>
                  <a:gd name="T12" fmla="*/ 0 w 109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9"/>
                  <a:gd name="T23" fmla="*/ 109 w 109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9">
                    <a:moveTo>
                      <a:pt x="40" y="0"/>
                    </a:moveTo>
                    <a:lnTo>
                      <a:pt x="1" y="66"/>
                    </a:lnTo>
                    <a:lnTo>
                      <a:pt x="0" y="70"/>
                    </a:lnTo>
                    <a:lnTo>
                      <a:pt x="70" y="109"/>
                    </a:lnTo>
                    <a:lnTo>
                      <a:pt x="71" y="107"/>
                    </a:lnTo>
                    <a:lnTo>
                      <a:pt x="109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8" name="Freeform 116"/>
              <p:cNvSpPr>
                <a:spLocks/>
              </p:cNvSpPr>
              <p:nvPr/>
            </p:nvSpPr>
            <p:spPr bwMode="auto">
              <a:xfrm>
                <a:off x="2328" y="1591"/>
                <a:ext cx="22" cy="22"/>
              </a:xfrm>
              <a:custGeom>
                <a:avLst/>
                <a:gdLst>
                  <a:gd name="T0" fmla="*/ 0 w 110"/>
                  <a:gd name="T1" fmla="*/ 0 h 109"/>
                  <a:gd name="T2" fmla="*/ 0 w 110"/>
                  <a:gd name="T3" fmla="*/ 0 h 109"/>
                  <a:gd name="T4" fmla="*/ 0 w 110"/>
                  <a:gd name="T5" fmla="*/ 1 h 109"/>
                  <a:gd name="T6" fmla="*/ 1 w 110"/>
                  <a:gd name="T7" fmla="*/ 1 h 109"/>
                  <a:gd name="T8" fmla="*/ 1 w 110"/>
                  <a:gd name="T9" fmla="*/ 1 h 109"/>
                  <a:gd name="T10" fmla="*/ 1 w 110"/>
                  <a:gd name="T11" fmla="*/ 0 h 109"/>
                  <a:gd name="T12" fmla="*/ 0 w 110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109"/>
                  <a:gd name="T23" fmla="*/ 110 w 110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109">
                    <a:moveTo>
                      <a:pt x="41" y="0"/>
                    </a:moveTo>
                    <a:lnTo>
                      <a:pt x="25" y="27"/>
                    </a:lnTo>
                    <a:lnTo>
                      <a:pt x="0" y="68"/>
                    </a:lnTo>
                    <a:lnTo>
                      <a:pt x="69" y="109"/>
                    </a:lnTo>
                    <a:lnTo>
                      <a:pt x="93" y="68"/>
                    </a:lnTo>
                    <a:lnTo>
                      <a:pt x="11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59" name="Freeform 117"/>
              <p:cNvSpPr>
                <a:spLocks/>
              </p:cNvSpPr>
              <p:nvPr/>
            </p:nvSpPr>
            <p:spPr bwMode="auto">
              <a:xfrm>
                <a:off x="2345" y="1564"/>
                <a:ext cx="22" cy="21"/>
              </a:xfrm>
              <a:custGeom>
                <a:avLst/>
                <a:gdLst>
                  <a:gd name="T0" fmla="*/ 0 w 110"/>
                  <a:gd name="T1" fmla="*/ 0 h 109"/>
                  <a:gd name="T2" fmla="*/ 1 w 110"/>
                  <a:gd name="T3" fmla="*/ 0 h 109"/>
                  <a:gd name="T4" fmla="*/ 1 w 110"/>
                  <a:gd name="T5" fmla="*/ 1 h 109"/>
                  <a:gd name="T6" fmla="*/ 0 w 110"/>
                  <a:gd name="T7" fmla="*/ 1 h 109"/>
                  <a:gd name="T8" fmla="*/ 0 w 110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09"/>
                  <a:gd name="T17" fmla="*/ 110 w 110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09">
                    <a:moveTo>
                      <a:pt x="42" y="0"/>
                    </a:moveTo>
                    <a:lnTo>
                      <a:pt x="110" y="41"/>
                    </a:lnTo>
                    <a:lnTo>
                      <a:pt x="68" y="109"/>
                    </a:lnTo>
                    <a:lnTo>
                      <a:pt x="0" y="6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0" name="Freeform 118"/>
              <p:cNvSpPr>
                <a:spLocks/>
              </p:cNvSpPr>
              <p:nvPr/>
            </p:nvSpPr>
            <p:spPr bwMode="auto">
              <a:xfrm>
                <a:off x="2362" y="1536"/>
                <a:ext cx="22" cy="22"/>
              </a:xfrm>
              <a:custGeom>
                <a:avLst/>
                <a:gdLst>
                  <a:gd name="T0" fmla="*/ 0 w 111"/>
                  <a:gd name="T1" fmla="*/ 0 h 110"/>
                  <a:gd name="T2" fmla="*/ 0 w 111"/>
                  <a:gd name="T3" fmla="*/ 0 h 110"/>
                  <a:gd name="T4" fmla="*/ 0 w 111"/>
                  <a:gd name="T5" fmla="*/ 1 h 110"/>
                  <a:gd name="T6" fmla="*/ 1 w 111"/>
                  <a:gd name="T7" fmla="*/ 1 h 110"/>
                  <a:gd name="T8" fmla="*/ 1 w 111"/>
                  <a:gd name="T9" fmla="*/ 1 h 110"/>
                  <a:gd name="T10" fmla="*/ 1 w 111"/>
                  <a:gd name="T11" fmla="*/ 0 h 110"/>
                  <a:gd name="T12" fmla="*/ 0 w 111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10"/>
                  <a:gd name="T23" fmla="*/ 111 w 111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10">
                    <a:moveTo>
                      <a:pt x="44" y="0"/>
                    </a:moveTo>
                    <a:lnTo>
                      <a:pt x="12" y="50"/>
                    </a:lnTo>
                    <a:lnTo>
                      <a:pt x="0" y="68"/>
                    </a:lnTo>
                    <a:lnTo>
                      <a:pt x="68" y="110"/>
                    </a:lnTo>
                    <a:lnTo>
                      <a:pt x="79" y="93"/>
                    </a:lnTo>
                    <a:lnTo>
                      <a:pt x="111" y="4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1" name="Freeform 119"/>
              <p:cNvSpPr>
                <a:spLocks/>
              </p:cNvSpPr>
              <p:nvPr/>
            </p:nvSpPr>
            <p:spPr bwMode="auto">
              <a:xfrm>
                <a:off x="2380" y="1510"/>
                <a:ext cx="22" cy="22"/>
              </a:xfrm>
              <a:custGeom>
                <a:avLst/>
                <a:gdLst>
                  <a:gd name="T0" fmla="*/ 0 w 111"/>
                  <a:gd name="T1" fmla="*/ 0 h 110"/>
                  <a:gd name="T2" fmla="*/ 0 w 111"/>
                  <a:gd name="T3" fmla="*/ 0 h 110"/>
                  <a:gd name="T4" fmla="*/ 0 w 111"/>
                  <a:gd name="T5" fmla="*/ 1 h 110"/>
                  <a:gd name="T6" fmla="*/ 1 w 111"/>
                  <a:gd name="T7" fmla="*/ 1 h 110"/>
                  <a:gd name="T8" fmla="*/ 1 w 111"/>
                  <a:gd name="T9" fmla="*/ 1 h 110"/>
                  <a:gd name="T10" fmla="*/ 1 w 111"/>
                  <a:gd name="T11" fmla="*/ 0 h 110"/>
                  <a:gd name="T12" fmla="*/ 0 w 111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10"/>
                  <a:gd name="T23" fmla="*/ 111 w 111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10">
                    <a:moveTo>
                      <a:pt x="45" y="0"/>
                    </a:moveTo>
                    <a:lnTo>
                      <a:pt x="26" y="26"/>
                    </a:lnTo>
                    <a:lnTo>
                      <a:pt x="0" y="66"/>
                    </a:lnTo>
                    <a:lnTo>
                      <a:pt x="66" y="110"/>
                    </a:lnTo>
                    <a:lnTo>
                      <a:pt x="92" y="72"/>
                    </a:lnTo>
                    <a:lnTo>
                      <a:pt x="111" y="4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2" name="Freeform 120"/>
              <p:cNvSpPr>
                <a:spLocks/>
              </p:cNvSpPr>
              <p:nvPr/>
            </p:nvSpPr>
            <p:spPr bwMode="auto">
              <a:xfrm>
                <a:off x="2398" y="1483"/>
                <a:ext cx="22" cy="22"/>
              </a:xfrm>
              <a:custGeom>
                <a:avLst/>
                <a:gdLst>
                  <a:gd name="T0" fmla="*/ 0 w 111"/>
                  <a:gd name="T1" fmla="*/ 0 h 111"/>
                  <a:gd name="T2" fmla="*/ 0 w 111"/>
                  <a:gd name="T3" fmla="*/ 0 h 111"/>
                  <a:gd name="T4" fmla="*/ 0 w 111"/>
                  <a:gd name="T5" fmla="*/ 1 h 111"/>
                  <a:gd name="T6" fmla="*/ 1 w 111"/>
                  <a:gd name="T7" fmla="*/ 1 h 111"/>
                  <a:gd name="T8" fmla="*/ 1 w 111"/>
                  <a:gd name="T9" fmla="*/ 0 h 111"/>
                  <a:gd name="T10" fmla="*/ 1 w 111"/>
                  <a:gd name="T11" fmla="*/ 0 h 111"/>
                  <a:gd name="T12" fmla="*/ 0 w 111"/>
                  <a:gd name="T13" fmla="*/ 0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11"/>
                  <a:gd name="T23" fmla="*/ 111 w 111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11">
                    <a:moveTo>
                      <a:pt x="46" y="0"/>
                    </a:moveTo>
                    <a:lnTo>
                      <a:pt x="38" y="12"/>
                    </a:lnTo>
                    <a:lnTo>
                      <a:pt x="0" y="66"/>
                    </a:lnTo>
                    <a:lnTo>
                      <a:pt x="66" y="111"/>
                    </a:lnTo>
                    <a:lnTo>
                      <a:pt x="103" y="58"/>
                    </a:lnTo>
                    <a:lnTo>
                      <a:pt x="111" y="4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3" name="Freeform 121"/>
              <p:cNvSpPr>
                <a:spLocks/>
              </p:cNvSpPr>
              <p:nvPr/>
            </p:nvSpPr>
            <p:spPr bwMode="auto">
              <a:xfrm>
                <a:off x="2417" y="1457"/>
                <a:ext cx="22" cy="23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1 w 112"/>
                  <a:gd name="T7" fmla="*/ 1 h 113"/>
                  <a:gd name="T8" fmla="*/ 1 w 112"/>
                  <a:gd name="T9" fmla="*/ 0 h 113"/>
                  <a:gd name="T10" fmla="*/ 1 w 112"/>
                  <a:gd name="T11" fmla="*/ 0 h 113"/>
                  <a:gd name="T12" fmla="*/ 0 w 112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113"/>
                  <a:gd name="T23" fmla="*/ 112 w 112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113">
                    <a:moveTo>
                      <a:pt x="48" y="0"/>
                    </a:moveTo>
                    <a:lnTo>
                      <a:pt x="47" y="3"/>
                    </a:lnTo>
                    <a:lnTo>
                      <a:pt x="0" y="65"/>
                    </a:lnTo>
                    <a:lnTo>
                      <a:pt x="64" y="113"/>
                    </a:lnTo>
                    <a:lnTo>
                      <a:pt x="110" y="52"/>
                    </a:lnTo>
                    <a:lnTo>
                      <a:pt x="112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4" name="Freeform 122"/>
              <p:cNvSpPr>
                <a:spLocks/>
              </p:cNvSpPr>
              <p:nvPr/>
            </p:nvSpPr>
            <p:spPr bwMode="auto">
              <a:xfrm>
                <a:off x="2436" y="1432"/>
                <a:ext cx="23" cy="23"/>
              </a:xfrm>
              <a:custGeom>
                <a:avLst/>
                <a:gdLst>
                  <a:gd name="T0" fmla="*/ 0 w 113"/>
                  <a:gd name="T1" fmla="*/ 0 h 112"/>
                  <a:gd name="T2" fmla="*/ 0 w 113"/>
                  <a:gd name="T3" fmla="*/ 1 h 112"/>
                  <a:gd name="T4" fmla="*/ 0 w 113"/>
                  <a:gd name="T5" fmla="*/ 1 h 112"/>
                  <a:gd name="T6" fmla="*/ 1 w 113"/>
                  <a:gd name="T7" fmla="*/ 1 h 112"/>
                  <a:gd name="T8" fmla="*/ 1 w 113"/>
                  <a:gd name="T9" fmla="*/ 1 h 112"/>
                  <a:gd name="T10" fmla="*/ 1 w 113"/>
                  <a:gd name="T11" fmla="*/ 0 h 112"/>
                  <a:gd name="T12" fmla="*/ 0 w 113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112"/>
                  <a:gd name="T23" fmla="*/ 113 w 113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112">
                    <a:moveTo>
                      <a:pt x="51" y="0"/>
                    </a:moveTo>
                    <a:lnTo>
                      <a:pt x="0" y="62"/>
                    </a:lnTo>
                    <a:lnTo>
                      <a:pt x="0" y="63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113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5" name="Freeform 123"/>
              <p:cNvSpPr>
                <a:spLocks/>
              </p:cNvSpPr>
              <p:nvPr/>
            </p:nvSpPr>
            <p:spPr bwMode="auto">
              <a:xfrm>
                <a:off x="2457" y="1408"/>
                <a:ext cx="22" cy="22"/>
              </a:xfrm>
              <a:custGeom>
                <a:avLst/>
                <a:gdLst>
                  <a:gd name="T0" fmla="*/ 0 w 113"/>
                  <a:gd name="T1" fmla="*/ 0 h 112"/>
                  <a:gd name="T2" fmla="*/ 0 w 113"/>
                  <a:gd name="T3" fmla="*/ 0 h 112"/>
                  <a:gd name="T4" fmla="*/ 0 w 113"/>
                  <a:gd name="T5" fmla="*/ 0 h 112"/>
                  <a:gd name="T6" fmla="*/ 0 w 113"/>
                  <a:gd name="T7" fmla="*/ 1 h 112"/>
                  <a:gd name="T8" fmla="*/ 1 w 113"/>
                  <a:gd name="T9" fmla="*/ 0 h 112"/>
                  <a:gd name="T10" fmla="*/ 1 w 113"/>
                  <a:gd name="T11" fmla="*/ 0 h 112"/>
                  <a:gd name="T12" fmla="*/ 0 w 113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112"/>
                  <a:gd name="T23" fmla="*/ 113 w 113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112">
                    <a:moveTo>
                      <a:pt x="54" y="0"/>
                    </a:moveTo>
                    <a:lnTo>
                      <a:pt x="52" y="2"/>
                    </a:lnTo>
                    <a:lnTo>
                      <a:pt x="0" y="59"/>
                    </a:lnTo>
                    <a:lnTo>
                      <a:pt x="60" y="112"/>
                    </a:lnTo>
                    <a:lnTo>
                      <a:pt x="111" y="56"/>
                    </a:lnTo>
                    <a:lnTo>
                      <a:pt x="113" y="5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6" name="Freeform 124"/>
              <p:cNvSpPr>
                <a:spLocks/>
              </p:cNvSpPr>
              <p:nvPr/>
            </p:nvSpPr>
            <p:spPr bwMode="auto">
              <a:xfrm>
                <a:off x="2479" y="1384"/>
                <a:ext cx="22" cy="23"/>
              </a:xfrm>
              <a:custGeom>
                <a:avLst/>
                <a:gdLst>
                  <a:gd name="T0" fmla="*/ 0 w 114"/>
                  <a:gd name="T1" fmla="*/ 0 h 113"/>
                  <a:gd name="T2" fmla="*/ 0 w 114"/>
                  <a:gd name="T3" fmla="*/ 0 h 113"/>
                  <a:gd name="T4" fmla="*/ 0 w 114"/>
                  <a:gd name="T5" fmla="*/ 0 h 113"/>
                  <a:gd name="T6" fmla="*/ 0 w 114"/>
                  <a:gd name="T7" fmla="*/ 1 h 113"/>
                  <a:gd name="T8" fmla="*/ 1 w 114"/>
                  <a:gd name="T9" fmla="*/ 1 h 113"/>
                  <a:gd name="T10" fmla="*/ 1 w 114"/>
                  <a:gd name="T11" fmla="*/ 0 h 113"/>
                  <a:gd name="T12" fmla="*/ 0 w 114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113"/>
                  <a:gd name="T23" fmla="*/ 114 w 114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113">
                    <a:moveTo>
                      <a:pt x="57" y="0"/>
                    </a:moveTo>
                    <a:lnTo>
                      <a:pt x="46" y="12"/>
                    </a:lnTo>
                    <a:lnTo>
                      <a:pt x="0" y="58"/>
                    </a:lnTo>
                    <a:lnTo>
                      <a:pt x="58" y="113"/>
                    </a:lnTo>
                    <a:lnTo>
                      <a:pt x="102" y="68"/>
                    </a:lnTo>
                    <a:lnTo>
                      <a:pt x="114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7" name="Freeform 125"/>
              <p:cNvSpPr>
                <a:spLocks/>
              </p:cNvSpPr>
              <p:nvPr/>
            </p:nvSpPr>
            <p:spPr bwMode="auto">
              <a:xfrm>
                <a:off x="2502" y="1362"/>
                <a:ext cx="22" cy="23"/>
              </a:xfrm>
              <a:custGeom>
                <a:avLst/>
                <a:gdLst>
                  <a:gd name="T0" fmla="*/ 0 w 114"/>
                  <a:gd name="T1" fmla="*/ 0 h 113"/>
                  <a:gd name="T2" fmla="*/ 0 w 114"/>
                  <a:gd name="T3" fmla="*/ 0 h 113"/>
                  <a:gd name="T4" fmla="*/ 0 w 114"/>
                  <a:gd name="T5" fmla="*/ 0 h 113"/>
                  <a:gd name="T6" fmla="*/ 0 w 114"/>
                  <a:gd name="T7" fmla="*/ 1 h 113"/>
                  <a:gd name="T8" fmla="*/ 1 w 114"/>
                  <a:gd name="T9" fmla="*/ 1 h 113"/>
                  <a:gd name="T10" fmla="*/ 1 w 114"/>
                  <a:gd name="T11" fmla="*/ 0 h 113"/>
                  <a:gd name="T12" fmla="*/ 0 w 114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113"/>
                  <a:gd name="T23" fmla="*/ 114 w 114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113">
                    <a:moveTo>
                      <a:pt x="61" y="0"/>
                    </a:moveTo>
                    <a:lnTo>
                      <a:pt x="34" y="24"/>
                    </a:lnTo>
                    <a:lnTo>
                      <a:pt x="0" y="54"/>
                    </a:lnTo>
                    <a:lnTo>
                      <a:pt x="55" y="113"/>
                    </a:lnTo>
                    <a:lnTo>
                      <a:pt x="86" y="84"/>
                    </a:lnTo>
                    <a:lnTo>
                      <a:pt x="114" y="6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8" name="Freeform 126"/>
              <p:cNvSpPr>
                <a:spLocks/>
              </p:cNvSpPr>
              <p:nvPr/>
            </p:nvSpPr>
            <p:spPr bwMode="auto">
              <a:xfrm>
                <a:off x="2526" y="1342"/>
                <a:ext cx="23" cy="22"/>
              </a:xfrm>
              <a:custGeom>
                <a:avLst/>
                <a:gdLst>
                  <a:gd name="T0" fmla="*/ 1 w 112"/>
                  <a:gd name="T1" fmla="*/ 0 h 112"/>
                  <a:gd name="T2" fmla="*/ 1 w 112"/>
                  <a:gd name="T3" fmla="*/ 0 h 112"/>
                  <a:gd name="T4" fmla="*/ 0 w 112"/>
                  <a:gd name="T5" fmla="*/ 0 h 112"/>
                  <a:gd name="T6" fmla="*/ 0 w 112"/>
                  <a:gd name="T7" fmla="*/ 0 h 112"/>
                  <a:gd name="T8" fmla="*/ 0 w 112"/>
                  <a:gd name="T9" fmla="*/ 0 h 112"/>
                  <a:gd name="T10" fmla="*/ 0 w 112"/>
                  <a:gd name="T11" fmla="*/ 1 h 112"/>
                  <a:gd name="T12" fmla="*/ 1 w 112"/>
                  <a:gd name="T13" fmla="*/ 1 h 112"/>
                  <a:gd name="T14" fmla="*/ 1 w 112"/>
                  <a:gd name="T15" fmla="*/ 1 h 112"/>
                  <a:gd name="T16" fmla="*/ 1 w 112"/>
                  <a:gd name="T17" fmla="*/ 1 h 112"/>
                  <a:gd name="T18" fmla="*/ 1 w 112"/>
                  <a:gd name="T19" fmla="*/ 1 h 112"/>
                  <a:gd name="T20" fmla="*/ 1 w 112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12"/>
                  <a:gd name="T35" fmla="*/ 112 w 112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12">
                    <a:moveTo>
                      <a:pt x="65" y="0"/>
                    </a:moveTo>
                    <a:lnTo>
                      <a:pt x="63" y="1"/>
                    </a:lnTo>
                    <a:lnTo>
                      <a:pt x="38" y="21"/>
                    </a:lnTo>
                    <a:lnTo>
                      <a:pt x="12" y="41"/>
                    </a:lnTo>
                    <a:lnTo>
                      <a:pt x="0" y="51"/>
                    </a:lnTo>
                    <a:lnTo>
                      <a:pt x="51" y="112"/>
                    </a:lnTo>
                    <a:lnTo>
                      <a:pt x="62" y="103"/>
                    </a:lnTo>
                    <a:lnTo>
                      <a:pt x="86" y="85"/>
                    </a:lnTo>
                    <a:lnTo>
                      <a:pt x="110" y="66"/>
                    </a:lnTo>
                    <a:lnTo>
                      <a:pt x="112" y="6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69" name="Freeform 127"/>
              <p:cNvSpPr>
                <a:spLocks/>
              </p:cNvSpPr>
              <p:nvPr/>
            </p:nvSpPr>
            <p:spPr bwMode="auto">
              <a:xfrm>
                <a:off x="2553" y="1324"/>
                <a:ext cx="22" cy="22"/>
              </a:xfrm>
              <a:custGeom>
                <a:avLst/>
                <a:gdLst>
                  <a:gd name="T0" fmla="*/ 1 w 110"/>
                  <a:gd name="T1" fmla="*/ 0 h 109"/>
                  <a:gd name="T2" fmla="*/ 0 w 110"/>
                  <a:gd name="T3" fmla="*/ 0 h 109"/>
                  <a:gd name="T4" fmla="*/ 0 w 110"/>
                  <a:gd name="T5" fmla="*/ 0 h 109"/>
                  <a:gd name="T6" fmla="*/ 0 w 110"/>
                  <a:gd name="T7" fmla="*/ 0 h 109"/>
                  <a:gd name="T8" fmla="*/ 0 w 110"/>
                  <a:gd name="T9" fmla="*/ 0 h 109"/>
                  <a:gd name="T10" fmla="*/ 0 w 110"/>
                  <a:gd name="T11" fmla="*/ 1 h 109"/>
                  <a:gd name="T12" fmla="*/ 0 w 110"/>
                  <a:gd name="T13" fmla="*/ 1 h 109"/>
                  <a:gd name="T14" fmla="*/ 1 w 110"/>
                  <a:gd name="T15" fmla="*/ 1 h 109"/>
                  <a:gd name="T16" fmla="*/ 1 w 110"/>
                  <a:gd name="T17" fmla="*/ 1 h 109"/>
                  <a:gd name="T18" fmla="*/ 1 w 110"/>
                  <a:gd name="T19" fmla="*/ 1 h 109"/>
                  <a:gd name="T20" fmla="*/ 1 w 110"/>
                  <a:gd name="T21" fmla="*/ 0 h 1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109"/>
                  <a:gd name="T35" fmla="*/ 110 w 110"/>
                  <a:gd name="T36" fmla="*/ 109 h 1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109">
                    <a:moveTo>
                      <a:pt x="70" y="0"/>
                    </a:moveTo>
                    <a:lnTo>
                      <a:pt x="58" y="6"/>
                    </a:lnTo>
                    <a:lnTo>
                      <a:pt x="33" y="21"/>
                    </a:lnTo>
                    <a:lnTo>
                      <a:pt x="7" y="37"/>
                    </a:lnTo>
                    <a:lnTo>
                      <a:pt x="0" y="42"/>
                    </a:lnTo>
                    <a:lnTo>
                      <a:pt x="43" y="109"/>
                    </a:lnTo>
                    <a:lnTo>
                      <a:pt x="50" y="104"/>
                    </a:lnTo>
                    <a:lnTo>
                      <a:pt x="74" y="90"/>
                    </a:lnTo>
                    <a:lnTo>
                      <a:pt x="98" y="75"/>
                    </a:lnTo>
                    <a:lnTo>
                      <a:pt x="110" y="69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0" name="Freeform 128"/>
              <p:cNvSpPr>
                <a:spLocks/>
              </p:cNvSpPr>
              <p:nvPr/>
            </p:nvSpPr>
            <p:spPr bwMode="auto">
              <a:xfrm>
                <a:off x="2582" y="1310"/>
                <a:ext cx="21" cy="21"/>
              </a:xfrm>
              <a:custGeom>
                <a:avLst/>
                <a:gdLst>
                  <a:gd name="T0" fmla="*/ 1 w 105"/>
                  <a:gd name="T1" fmla="*/ 0 h 105"/>
                  <a:gd name="T2" fmla="*/ 1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1 h 105"/>
                  <a:gd name="T12" fmla="*/ 0 w 105"/>
                  <a:gd name="T13" fmla="*/ 1 h 105"/>
                  <a:gd name="T14" fmla="*/ 1 w 105"/>
                  <a:gd name="T15" fmla="*/ 1 h 105"/>
                  <a:gd name="T16" fmla="*/ 1 w 105"/>
                  <a:gd name="T17" fmla="*/ 1 h 105"/>
                  <a:gd name="T18" fmla="*/ 1 w 105"/>
                  <a:gd name="T19" fmla="*/ 1 h 105"/>
                  <a:gd name="T20" fmla="*/ 1 w 105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105"/>
                  <a:gd name="T35" fmla="*/ 105 w 105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105">
                    <a:moveTo>
                      <a:pt x="77" y="0"/>
                    </a:moveTo>
                    <a:lnTo>
                      <a:pt x="69" y="3"/>
                    </a:lnTo>
                    <a:lnTo>
                      <a:pt x="43" y="14"/>
                    </a:lnTo>
                    <a:lnTo>
                      <a:pt x="17" y="24"/>
                    </a:lnTo>
                    <a:lnTo>
                      <a:pt x="0" y="32"/>
                    </a:lnTo>
                    <a:lnTo>
                      <a:pt x="33" y="105"/>
                    </a:lnTo>
                    <a:lnTo>
                      <a:pt x="49" y="97"/>
                    </a:lnTo>
                    <a:lnTo>
                      <a:pt x="73" y="88"/>
                    </a:lnTo>
                    <a:lnTo>
                      <a:pt x="96" y="78"/>
                    </a:lnTo>
                    <a:lnTo>
                      <a:pt x="105" y="7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1" name="Freeform 129"/>
              <p:cNvSpPr>
                <a:spLocks/>
              </p:cNvSpPr>
              <p:nvPr/>
            </p:nvSpPr>
            <p:spPr bwMode="auto">
              <a:xfrm>
                <a:off x="2613" y="1302"/>
                <a:ext cx="20" cy="19"/>
              </a:xfrm>
              <a:custGeom>
                <a:avLst/>
                <a:gdLst>
                  <a:gd name="T0" fmla="*/ 1 w 96"/>
                  <a:gd name="T1" fmla="*/ 0 h 93"/>
                  <a:gd name="T2" fmla="*/ 1 w 96"/>
                  <a:gd name="T3" fmla="*/ 0 h 93"/>
                  <a:gd name="T4" fmla="*/ 0 w 96"/>
                  <a:gd name="T5" fmla="*/ 0 h 93"/>
                  <a:gd name="T6" fmla="*/ 0 w 96"/>
                  <a:gd name="T7" fmla="*/ 0 h 93"/>
                  <a:gd name="T8" fmla="*/ 0 w 96"/>
                  <a:gd name="T9" fmla="*/ 0 h 93"/>
                  <a:gd name="T10" fmla="*/ 0 w 96"/>
                  <a:gd name="T11" fmla="*/ 1 h 93"/>
                  <a:gd name="T12" fmla="*/ 0 w 96"/>
                  <a:gd name="T13" fmla="*/ 1 h 93"/>
                  <a:gd name="T14" fmla="*/ 1 w 96"/>
                  <a:gd name="T15" fmla="*/ 1 h 93"/>
                  <a:gd name="T16" fmla="*/ 1 w 96"/>
                  <a:gd name="T17" fmla="*/ 1 h 93"/>
                  <a:gd name="T18" fmla="*/ 1 w 96"/>
                  <a:gd name="T19" fmla="*/ 1 h 93"/>
                  <a:gd name="T20" fmla="*/ 1 w 96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93"/>
                  <a:gd name="T35" fmla="*/ 96 w 96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93">
                    <a:moveTo>
                      <a:pt x="83" y="0"/>
                    </a:moveTo>
                    <a:lnTo>
                      <a:pt x="69" y="1"/>
                    </a:lnTo>
                    <a:lnTo>
                      <a:pt x="42" y="6"/>
                    </a:lnTo>
                    <a:lnTo>
                      <a:pt x="17" y="12"/>
                    </a:lnTo>
                    <a:lnTo>
                      <a:pt x="0" y="15"/>
                    </a:lnTo>
                    <a:lnTo>
                      <a:pt x="22" y="93"/>
                    </a:lnTo>
                    <a:lnTo>
                      <a:pt x="35" y="89"/>
                    </a:lnTo>
                    <a:lnTo>
                      <a:pt x="59" y="85"/>
                    </a:lnTo>
                    <a:lnTo>
                      <a:pt x="82" y="80"/>
                    </a:lnTo>
                    <a:lnTo>
                      <a:pt x="96" y="7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2" name="Freeform 130"/>
              <p:cNvSpPr>
                <a:spLocks/>
              </p:cNvSpPr>
              <p:nvPr/>
            </p:nvSpPr>
            <p:spPr bwMode="auto">
              <a:xfrm>
                <a:off x="2646" y="1299"/>
                <a:ext cx="18" cy="17"/>
              </a:xfrm>
              <a:custGeom>
                <a:avLst/>
                <a:gdLst>
                  <a:gd name="T0" fmla="*/ 1 w 89"/>
                  <a:gd name="T1" fmla="*/ 0 h 87"/>
                  <a:gd name="T2" fmla="*/ 0 w 89"/>
                  <a:gd name="T3" fmla="*/ 0 h 87"/>
                  <a:gd name="T4" fmla="*/ 0 w 89"/>
                  <a:gd name="T5" fmla="*/ 0 h 87"/>
                  <a:gd name="T6" fmla="*/ 0 w 89"/>
                  <a:gd name="T7" fmla="*/ 1 h 87"/>
                  <a:gd name="T8" fmla="*/ 0 w 89"/>
                  <a:gd name="T9" fmla="*/ 1 h 87"/>
                  <a:gd name="T10" fmla="*/ 1 w 89"/>
                  <a:gd name="T11" fmla="*/ 1 h 87"/>
                  <a:gd name="T12" fmla="*/ 1 w 89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87"/>
                  <a:gd name="T23" fmla="*/ 89 w 89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87">
                    <a:moveTo>
                      <a:pt x="81" y="0"/>
                    </a:moveTo>
                    <a:lnTo>
                      <a:pt x="15" y="7"/>
                    </a:lnTo>
                    <a:lnTo>
                      <a:pt x="0" y="8"/>
                    </a:lnTo>
                    <a:lnTo>
                      <a:pt x="10" y="87"/>
                    </a:lnTo>
                    <a:lnTo>
                      <a:pt x="23" y="86"/>
                    </a:lnTo>
                    <a:lnTo>
                      <a:pt x="89" y="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3" name="Freeform 131"/>
              <p:cNvSpPr>
                <a:spLocks/>
              </p:cNvSpPr>
              <p:nvPr/>
            </p:nvSpPr>
            <p:spPr bwMode="auto">
              <a:xfrm>
                <a:off x="2678" y="1295"/>
                <a:ext cx="18" cy="18"/>
              </a:xfrm>
              <a:custGeom>
                <a:avLst/>
                <a:gdLst>
                  <a:gd name="T0" fmla="*/ 1 w 87"/>
                  <a:gd name="T1" fmla="*/ 0 h 87"/>
                  <a:gd name="T2" fmla="*/ 0 w 87"/>
                  <a:gd name="T3" fmla="*/ 0 h 87"/>
                  <a:gd name="T4" fmla="*/ 0 w 87"/>
                  <a:gd name="T5" fmla="*/ 0 h 87"/>
                  <a:gd name="T6" fmla="*/ 0 w 87"/>
                  <a:gd name="T7" fmla="*/ 1 h 87"/>
                  <a:gd name="T8" fmla="*/ 0 w 87"/>
                  <a:gd name="T9" fmla="*/ 1 h 87"/>
                  <a:gd name="T10" fmla="*/ 1 w 87"/>
                  <a:gd name="T11" fmla="*/ 1 h 87"/>
                  <a:gd name="T12" fmla="*/ 1 w 87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7"/>
                  <a:gd name="T23" fmla="*/ 87 w 87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7">
                    <a:moveTo>
                      <a:pt x="80" y="0"/>
                    </a:moveTo>
                    <a:lnTo>
                      <a:pt x="45" y="4"/>
                    </a:lnTo>
                    <a:lnTo>
                      <a:pt x="0" y="7"/>
                    </a:lnTo>
                    <a:lnTo>
                      <a:pt x="8" y="87"/>
                    </a:lnTo>
                    <a:lnTo>
                      <a:pt x="52" y="83"/>
                    </a:lnTo>
                    <a:lnTo>
                      <a:pt x="87" y="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4" name="Freeform 132"/>
              <p:cNvSpPr>
                <a:spLocks/>
              </p:cNvSpPr>
              <p:nvPr/>
            </p:nvSpPr>
            <p:spPr bwMode="auto">
              <a:xfrm>
                <a:off x="2710" y="1293"/>
                <a:ext cx="17" cy="17"/>
              </a:xfrm>
              <a:custGeom>
                <a:avLst/>
                <a:gdLst>
                  <a:gd name="T0" fmla="*/ 1 w 86"/>
                  <a:gd name="T1" fmla="*/ 0 h 86"/>
                  <a:gd name="T2" fmla="*/ 1 w 86"/>
                  <a:gd name="T3" fmla="*/ 1 h 86"/>
                  <a:gd name="T4" fmla="*/ 0 w 86"/>
                  <a:gd name="T5" fmla="*/ 1 h 86"/>
                  <a:gd name="T6" fmla="*/ 0 w 86"/>
                  <a:gd name="T7" fmla="*/ 0 h 86"/>
                  <a:gd name="T8" fmla="*/ 1 w 8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86"/>
                  <a:gd name="T17" fmla="*/ 86 w 8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86">
                    <a:moveTo>
                      <a:pt x="80" y="0"/>
                    </a:moveTo>
                    <a:lnTo>
                      <a:pt x="86" y="79"/>
                    </a:lnTo>
                    <a:lnTo>
                      <a:pt x="7" y="86"/>
                    </a:lnTo>
                    <a:lnTo>
                      <a:pt x="0" y="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5" name="Freeform 133"/>
              <p:cNvSpPr>
                <a:spLocks/>
              </p:cNvSpPr>
              <p:nvPr/>
            </p:nvSpPr>
            <p:spPr bwMode="auto">
              <a:xfrm>
                <a:off x="2742" y="1290"/>
                <a:ext cx="17" cy="17"/>
              </a:xfrm>
              <a:custGeom>
                <a:avLst/>
                <a:gdLst>
                  <a:gd name="T0" fmla="*/ 1 w 85"/>
                  <a:gd name="T1" fmla="*/ 0 h 85"/>
                  <a:gd name="T2" fmla="*/ 0 w 85"/>
                  <a:gd name="T3" fmla="*/ 0 h 85"/>
                  <a:gd name="T4" fmla="*/ 0 w 85"/>
                  <a:gd name="T5" fmla="*/ 0 h 85"/>
                  <a:gd name="T6" fmla="*/ 0 w 85"/>
                  <a:gd name="T7" fmla="*/ 1 h 85"/>
                  <a:gd name="T8" fmla="*/ 1 w 85"/>
                  <a:gd name="T9" fmla="*/ 1 h 85"/>
                  <a:gd name="T10" fmla="*/ 1 w 85"/>
                  <a:gd name="T11" fmla="*/ 1 h 85"/>
                  <a:gd name="T12" fmla="*/ 1 w 85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85"/>
                  <a:gd name="T23" fmla="*/ 85 w 85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85">
                    <a:moveTo>
                      <a:pt x="79" y="0"/>
                    </a:moveTo>
                    <a:lnTo>
                      <a:pt x="61" y="1"/>
                    </a:lnTo>
                    <a:lnTo>
                      <a:pt x="0" y="6"/>
                    </a:lnTo>
                    <a:lnTo>
                      <a:pt x="6" y="85"/>
                    </a:lnTo>
                    <a:lnTo>
                      <a:pt x="67" y="81"/>
                    </a:lnTo>
                    <a:lnTo>
                      <a:pt x="85" y="8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6" name="Freeform 134"/>
              <p:cNvSpPr>
                <a:spLocks/>
              </p:cNvSpPr>
              <p:nvPr/>
            </p:nvSpPr>
            <p:spPr bwMode="auto">
              <a:xfrm>
                <a:off x="2774" y="1288"/>
                <a:ext cx="17" cy="17"/>
              </a:xfrm>
              <a:custGeom>
                <a:avLst/>
                <a:gdLst>
                  <a:gd name="T0" fmla="*/ 1 w 85"/>
                  <a:gd name="T1" fmla="*/ 0 h 85"/>
                  <a:gd name="T2" fmla="*/ 0 w 85"/>
                  <a:gd name="T3" fmla="*/ 0 h 85"/>
                  <a:gd name="T4" fmla="*/ 0 w 85"/>
                  <a:gd name="T5" fmla="*/ 0 h 85"/>
                  <a:gd name="T6" fmla="*/ 0 w 85"/>
                  <a:gd name="T7" fmla="*/ 1 h 85"/>
                  <a:gd name="T8" fmla="*/ 0 w 85"/>
                  <a:gd name="T9" fmla="*/ 1 h 85"/>
                  <a:gd name="T10" fmla="*/ 1 w 85"/>
                  <a:gd name="T11" fmla="*/ 1 h 85"/>
                  <a:gd name="T12" fmla="*/ 1 w 85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85"/>
                  <a:gd name="T23" fmla="*/ 85 w 85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85">
                    <a:moveTo>
                      <a:pt x="80" y="0"/>
                    </a:moveTo>
                    <a:lnTo>
                      <a:pt x="25" y="4"/>
                    </a:lnTo>
                    <a:lnTo>
                      <a:pt x="0" y="5"/>
                    </a:lnTo>
                    <a:lnTo>
                      <a:pt x="6" y="85"/>
                    </a:lnTo>
                    <a:lnTo>
                      <a:pt x="30" y="84"/>
                    </a:lnTo>
                    <a:lnTo>
                      <a:pt x="85" y="8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7" name="Freeform 135"/>
              <p:cNvSpPr>
                <a:spLocks/>
              </p:cNvSpPr>
              <p:nvPr/>
            </p:nvSpPr>
            <p:spPr bwMode="auto">
              <a:xfrm>
                <a:off x="2806" y="1286"/>
                <a:ext cx="17" cy="17"/>
              </a:xfrm>
              <a:custGeom>
                <a:avLst/>
                <a:gdLst>
                  <a:gd name="T0" fmla="*/ 1 w 84"/>
                  <a:gd name="T1" fmla="*/ 0 h 85"/>
                  <a:gd name="T2" fmla="*/ 1 w 84"/>
                  <a:gd name="T3" fmla="*/ 1 h 85"/>
                  <a:gd name="T4" fmla="*/ 0 w 84"/>
                  <a:gd name="T5" fmla="*/ 1 h 85"/>
                  <a:gd name="T6" fmla="*/ 0 w 84"/>
                  <a:gd name="T7" fmla="*/ 0 h 85"/>
                  <a:gd name="T8" fmla="*/ 1 w 84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5"/>
                  <a:gd name="T17" fmla="*/ 84 w 84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5">
                    <a:moveTo>
                      <a:pt x="80" y="0"/>
                    </a:moveTo>
                    <a:lnTo>
                      <a:pt x="84" y="81"/>
                    </a:lnTo>
                    <a:lnTo>
                      <a:pt x="5" y="85"/>
                    </a:lnTo>
                    <a:lnTo>
                      <a:pt x="0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8" name="Freeform 136"/>
              <p:cNvSpPr>
                <a:spLocks/>
              </p:cNvSpPr>
              <p:nvPr/>
            </p:nvSpPr>
            <p:spPr bwMode="auto">
              <a:xfrm>
                <a:off x="2838" y="1285"/>
                <a:ext cx="17" cy="16"/>
              </a:xfrm>
              <a:custGeom>
                <a:avLst/>
                <a:gdLst>
                  <a:gd name="T0" fmla="*/ 1 w 85"/>
                  <a:gd name="T1" fmla="*/ 0 h 84"/>
                  <a:gd name="T2" fmla="*/ 1 w 85"/>
                  <a:gd name="T3" fmla="*/ 1 h 84"/>
                  <a:gd name="T4" fmla="*/ 0 w 85"/>
                  <a:gd name="T5" fmla="*/ 1 h 84"/>
                  <a:gd name="T6" fmla="*/ 0 w 85"/>
                  <a:gd name="T7" fmla="*/ 0 h 84"/>
                  <a:gd name="T8" fmla="*/ 1 w 85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84"/>
                  <a:gd name="T17" fmla="*/ 85 w 85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84">
                    <a:moveTo>
                      <a:pt x="81" y="0"/>
                    </a:moveTo>
                    <a:lnTo>
                      <a:pt x="85" y="79"/>
                    </a:lnTo>
                    <a:lnTo>
                      <a:pt x="5" y="84"/>
                    </a:lnTo>
                    <a:lnTo>
                      <a:pt x="0" y="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79" name="Freeform 137"/>
              <p:cNvSpPr>
                <a:spLocks/>
              </p:cNvSpPr>
              <p:nvPr/>
            </p:nvSpPr>
            <p:spPr bwMode="auto">
              <a:xfrm>
                <a:off x="2870" y="1283"/>
                <a:ext cx="17" cy="17"/>
              </a:xfrm>
              <a:custGeom>
                <a:avLst/>
                <a:gdLst>
                  <a:gd name="T0" fmla="*/ 1 w 84"/>
                  <a:gd name="T1" fmla="*/ 0 h 84"/>
                  <a:gd name="T2" fmla="*/ 1 w 84"/>
                  <a:gd name="T3" fmla="*/ 1 h 84"/>
                  <a:gd name="T4" fmla="*/ 0 w 84"/>
                  <a:gd name="T5" fmla="*/ 1 h 84"/>
                  <a:gd name="T6" fmla="*/ 0 w 84"/>
                  <a:gd name="T7" fmla="*/ 0 h 84"/>
                  <a:gd name="T8" fmla="*/ 1 w 84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4"/>
                  <a:gd name="T17" fmla="*/ 84 w 84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4">
                    <a:moveTo>
                      <a:pt x="80" y="0"/>
                    </a:moveTo>
                    <a:lnTo>
                      <a:pt x="84" y="80"/>
                    </a:lnTo>
                    <a:lnTo>
                      <a:pt x="3" y="84"/>
                    </a:lnTo>
                    <a:lnTo>
                      <a:pt x="0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0" name="Freeform 138"/>
              <p:cNvSpPr>
                <a:spLocks/>
              </p:cNvSpPr>
              <p:nvPr/>
            </p:nvSpPr>
            <p:spPr bwMode="auto">
              <a:xfrm>
                <a:off x="2902" y="1282"/>
                <a:ext cx="17" cy="16"/>
              </a:xfrm>
              <a:custGeom>
                <a:avLst/>
                <a:gdLst>
                  <a:gd name="T0" fmla="*/ 1 w 84"/>
                  <a:gd name="T1" fmla="*/ 0 h 83"/>
                  <a:gd name="T2" fmla="*/ 1 w 84"/>
                  <a:gd name="T3" fmla="*/ 0 h 83"/>
                  <a:gd name="T4" fmla="*/ 0 w 84"/>
                  <a:gd name="T5" fmla="*/ 0 h 83"/>
                  <a:gd name="T6" fmla="*/ 0 w 84"/>
                  <a:gd name="T7" fmla="*/ 1 h 83"/>
                  <a:gd name="T8" fmla="*/ 1 w 84"/>
                  <a:gd name="T9" fmla="*/ 1 h 83"/>
                  <a:gd name="T10" fmla="*/ 1 w 84"/>
                  <a:gd name="T11" fmla="*/ 1 h 83"/>
                  <a:gd name="T12" fmla="*/ 1 w 84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83"/>
                  <a:gd name="T23" fmla="*/ 84 w 84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83">
                    <a:moveTo>
                      <a:pt x="80" y="0"/>
                    </a:moveTo>
                    <a:lnTo>
                      <a:pt x="68" y="0"/>
                    </a:lnTo>
                    <a:lnTo>
                      <a:pt x="0" y="3"/>
                    </a:lnTo>
                    <a:lnTo>
                      <a:pt x="5" y="83"/>
                    </a:lnTo>
                    <a:lnTo>
                      <a:pt x="72" y="80"/>
                    </a:lnTo>
                    <a:lnTo>
                      <a:pt x="84" y="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1" name="Freeform 139"/>
              <p:cNvSpPr>
                <a:spLocks/>
              </p:cNvSpPr>
              <p:nvPr/>
            </p:nvSpPr>
            <p:spPr bwMode="auto">
              <a:xfrm>
                <a:off x="2934" y="1280"/>
                <a:ext cx="17" cy="17"/>
              </a:xfrm>
              <a:custGeom>
                <a:avLst/>
                <a:gdLst>
                  <a:gd name="T0" fmla="*/ 1 w 84"/>
                  <a:gd name="T1" fmla="*/ 0 h 84"/>
                  <a:gd name="T2" fmla="*/ 1 w 84"/>
                  <a:gd name="T3" fmla="*/ 1 h 84"/>
                  <a:gd name="T4" fmla="*/ 0 w 84"/>
                  <a:gd name="T5" fmla="*/ 1 h 84"/>
                  <a:gd name="T6" fmla="*/ 0 w 84"/>
                  <a:gd name="T7" fmla="*/ 0 h 84"/>
                  <a:gd name="T8" fmla="*/ 1 w 84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4"/>
                  <a:gd name="T17" fmla="*/ 84 w 84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4">
                    <a:moveTo>
                      <a:pt x="81" y="0"/>
                    </a:moveTo>
                    <a:lnTo>
                      <a:pt x="84" y="81"/>
                    </a:lnTo>
                    <a:lnTo>
                      <a:pt x="4" y="84"/>
                    </a:lnTo>
                    <a:lnTo>
                      <a:pt x="0" y="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2" name="Freeform 140"/>
              <p:cNvSpPr>
                <a:spLocks/>
              </p:cNvSpPr>
              <p:nvPr/>
            </p:nvSpPr>
            <p:spPr bwMode="auto">
              <a:xfrm>
                <a:off x="2966" y="1279"/>
                <a:ext cx="17" cy="16"/>
              </a:xfrm>
              <a:custGeom>
                <a:avLst/>
                <a:gdLst>
                  <a:gd name="T0" fmla="*/ 1 w 82"/>
                  <a:gd name="T1" fmla="*/ 0 h 83"/>
                  <a:gd name="T2" fmla="*/ 0 w 82"/>
                  <a:gd name="T3" fmla="*/ 0 h 83"/>
                  <a:gd name="T4" fmla="*/ 0 w 82"/>
                  <a:gd name="T5" fmla="*/ 0 h 83"/>
                  <a:gd name="T6" fmla="*/ 0 w 82"/>
                  <a:gd name="T7" fmla="*/ 1 h 83"/>
                  <a:gd name="T8" fmla="*/ 0 w 82"/>
                  <a:gd name="T9" fmla="*/ 1 h 83"/>
                  <a:gd name="T10" fmla="*/ 1 w 82"/>
                  <a:gd name="T11" fmla="*/ 1 h 83"/>
                  <a:gd name="T12" fmla="*/ 1 w 8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3"/>
                  <a:gd name="T23" fmla="*/ 82 w 8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3">
                    <a:moveTo>
                      <a:pt x="80" y="0"/>
                    </a:moveTo>
                    <a:lnTo>
                      <a:pt x="42" y="2"/>
                    </a:lnTo>
                    <a:lnTo>
                      <a:pt x="0" y="4"/>
                    </a:lnTo>
                    <a:lnTo>
                      <a:pt x="2" y="83"/>
                    </a:lnTo>
                    <a:lnTo>
                      <a:pt x="45" y="82"/>
                    </a:lnTo>
                    <a:lnTo>
                      <a:pt x="82" y="8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3" name="Freeform 141"/>
              <p:cNvSpPr>
                <a:spLocks/>
              </p:cNvSpPr>
              <p:nvPr/>
            </p:nvSpPr>
            <p:spPr bwMode="auto">
              <a:xfrm>
                <a:off x="2998" y="1278"/>
                <a:ext cx="17" cy="16"/>
              </a:xfrm>
              <a:custGeom>
                <a:avLst/>
                <a:gdLst>
                  <a:gd name="T0" fmla="*/ 1 w 84"/>
                  <a:gd name="T1" fmla="*/ 0 h 81"/>
                  <a:gd name="T2" fmla="*/ 1 w 84"/>
                  <a:gd name="T3" fmla="*/ 1 h 81"/>
                  <a:gd name="T4" fmla="*/ 0 w 84"/>
                  <a:gd name="T5" fmla="*/ 1 h 81"/>
                  <a:gd name="T6" fmla="*/ 0 w 84"/>
                  <a:gd name="T7" fmla="*/ 0 h 81"/>
                  <a:gd name="T8" fmla="*/ 1 w 8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1"/>
                  <a:gd name="T17" fmla="*/ 84 w 8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1">
                    <a:moveTo>
                      <a:pt x="80" y="0"/>
                    </a:moveTo>
                    <a:lnTo>
                      <a:pt x="84" y="79"/>
                    </a:lnTo>
                    <a:lnTo>
                      <a:pt x="4" y="81"/>
                    </a:lnTo>
                    <a:lnTo>
                      <a:pt x="0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4" name="Freeform 142"/>
              <p:cNvSpPr>
                <a:spLocks/>
              </p:cNvSpPr>
              <p:nvPr/>
            </p:nvSpPr>
            <p:spPr bwMode="auto">
              <a:xfrm>
                <a:off x="3030" y="1277"/>
                <a:ext cx="17" cy="16"/>
              </a:xfrm>
              <a:custGeom>
                <a:avLst/>
                <a:gdLst>
                  <a:gd name="T0" fmla="*/ 1 w 83"/>
                  <a:gd name="T1" fmla="*/ 0 h 82"/>
                  <a:gd name="T2" fmla="*/ 0 w 83"/>
                  <a:gd name="T3" fmla="*/ 0 h 82"/>
                  <a:gd name="T4" fmla="*/ 0 w 83"/>
                  <a:gd name="T5" fmla="*/ 0 h 82"/>
                  <a:gd name="T6" fmla="*/ 0 w 83"/>
                  <a:gd name="T7" fmla="*/ 1 h 82"/>
                  <a:gd name="T8" fmla="*/ 0 w 83"/>
                  <a:gd name="T9" fmla="*/ 1 h 82"/>
                  <a:gd name="T10" fmla="*/ 1 w 83"/>
                  <a:gd name="T11" fmla="*/ 1 h 82"/>
                  <a:gd name="T12" fmla="*/ 1 w 8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2"/>
                  <a:gd name="T23" fmla="*/ 83 w 83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2">
                    <a:moveTo>
                      <a:pt x="81" y="0"/>
                    </a:moveTo>
                    <a:lnTo>
                      <a:pt x="24" y="2"/>
                    </a:lnTo>
                    <a:lnTo>
                      <a:pt x="0" y="2"/>
                    </a:lnTo>
                    <a:lnTo>
                      <a:pt x="3" y="82"/>
                    </a:lnTo>
                    <a:lnTo>
                      <a:pt x="27" y="81"/>
                    </a:lnTo>
                    <a:lnTo>
                      <a:pt x="83" y="8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5" name="Freeform 143"/>
              <p:cNvSpPr>
                <a:spLocks/>
              </p:cNvSpPr>
              <p:nvPr/>
            </p:nvSpPr>
            <p:spPr bwMode="auto">
              <a:xfrm>
                <a:off x="3062" y="1276"/>
                <a:ext cx="17" cy="16"/>
              </a:xfrm>
              <a:custGeom>
                <a:avLst/>
                <a:gdLst>
                  <a:gd name="T0" fmla="*/ 1 w 82"/>
                  <a:gd name="T1" fmla="*/ 0 h 82"/>
                  <a:gd name="T2" fmla="*/ 1 w 82"/>
                  <a:gd name="T3" fmla="*/ 1 h 82"/>
                  <a:gd name="T4" fmla="*/ 0 w 82"/>
                  <a:gd name="T5" fmla="*/ 1 h 82"/>
                  <a:gd name="T6" fmla="*/ 0 w 82"/>
                  <a:gd name="T7" fmla="*/ 0 h 82"/>
                  <a:gd name="T8" fmla="*/ 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79" y="0"/>
                    </a:moveTo>
                    <a:lnTo>
                      <a:pt x="82" y="80"/>
                    </a:lnTo>
                    <a:lnTo>
                      <a:pt x="2" y="82"/>
                    </a:lnTo>
                    <a:lnTo>
                      <a:pt x="0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6" name="Freeform 144"/>
              <p:cNvSpPr>
                <a:spLocks/>
              </p:cNvSpPr>
              <p:nvPr/>
            </p:nvSpPr>
            <p:spPr bwMode="auto">
              <a:xfrm>
                <a:off x="3094" y="1275"/>
                <a:ext cx="17" cy="16"/>
              </a:xfrm>
              <a:custGeom>
                <a:avLst/>
                <a:gdLst>
                  <a:gd name="T0" fmla="*/ 1 w 83"/>
                  <a:gd name="T1" fmla="*/ 0 h 82"/>
                  <a:gd name="T2" fmla="*/ 0 w 83"/>
                  <a:gd name="T3" fmla="*/ 0 h 82"/>
                  <a:gd name="T4" fmla="*/ 0 w 83"/>
                  <a:gd name="T5" fmla="*/ 0 h 82"/>
                  <a:gd name="T6" fmla="*/ 0 w 83"/>
                  <a:gd name="T7" fmla="*/ 1 h 82"/>
                  <a:gd name="T8" fmla="*/ 0 w 83"/>
                  <a:gd name="T9" fmla="*/ 1 h 82"/>
                  <a:gd name="T10" fmla="*/ 1 w 83"/>
                  <a:gd name="T11" fmla="*/ 1 h 82"/>
                  <a:gd name="T12" fmla="*/ 1 w 8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2"/>
                  <a:gd name="T23" fmla="*/ 83 w 83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2">
                    <a:moveTo>
                      <a:pt x="80" y="0"/>
                    </a:moveTo>
                    <a:lnTo>
                      <a:pt x="8" y="1"/>
                    </a:lnTo>
                    <a:lnTo>
                      <a:pt x="0" y="3"/>
                    </a:lnTo>
                    <a:lnTo>
                      <a:pt x="3" y="82"/>
                    </a:lnTo>
                    <a:lnTo>
                      <a:pt x="10" y="82"/>
                    </a:lnTo>
                    <a:lnTo>
                      <a:pt x="83" y="8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7" name="Freeform 145"/>
              <p:cNvSpPr>
                <a:spLocks/>
              </p:cNvSpPr>
              <p:nvPr/>
            </p:nvSpPr>
            <p:spPr bwMode="auto">
              <a:xfrm>
                <a:off x="3126" y="1274"/>
                <a:ext cx="16" cy="17"/>
              </a:xfrm>
              <a:custGeom>
                <a:avLst/>
                <a:gdLst>
                  <a:gd name="T0" fmla="*/ 1 w 81"/>
                  <a:gd name="T1" fmla="*/ 0 h 81"/>
                  <a:gd name="T2" fmla="*/ 1 w 81"/>
                  <a:gd name="T3" fmla="*/ 1 h 81"/>
                  <a:gd name="T4" fmla="*/ 0 w 81"/>
                  <a:gd name="T5" fmla="*/ 1 h 81"/>
                  <a:gd name="T6" fmla="*/ 0 w 81"/>
                  <a:gd name="T7" fmla="*/ 0 h 81"/>
                  <a:gd name="T8" fmla="*/ 1 w 81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1"/>
                  <a:gd name="T17" fmla="*/ 81 w 81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1">
                    <a:moveTo>
                      <a:pt x="80" y="0"/>
                    </a:moveTo>
                    <a:lnTo>
                      <a:pt x="81" y="80"/>
                    </a:lnTo>
                    <a:lnTo>
                      <a:pt x="2" y="81"/>
                    </a:lnTo>
                    <a:lnTo>
                      <a:pt x="0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8" name="Freeform 146"/>
              <p:cNvSpPr>
                <a:spLocks/>
              </p:cNvSpPr>
              <p:nvPr/>
            </p:nvSpPr>
            <p:spPr bwMode="auto">
              <a:xfrm>
                <a:off x="3158" y="1274"/>
                <a:ext cx="16" cy="16"/>
              </a:xfrm>
              <a:custGeom>
                <a:avLst/>
                <a:gdLst>
                  <a:gd name="T0" fmla="*/ 1 w 81"/>
                  <a:gd name="T1" fmla="*/ 0 h 80"/>
                  <a:gd name="T2" fmla="*/ 1 w 81"/>
                  <a:gd name="T3" fmla="*/ 1 h 80"/>
                  <a:gd name="T4" fmla="*/ 0 w 81"/>
                  <a:gd name="T5" fmla="*/ 1 h 80"/>
                  <a:gd name="T6" fmla="*/ 0 w 81"/>
                  <a:gd name="T7" fmla="*/ 0 h 80"/>
                  <a:gd name="T8" fmla="*/ 1 w 8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0"/>
                  <a:gd name="T17" fmla="*/ 81 w 8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0">
                    <a:moveTo>
                      <a:pt x="80" y="0"/>
                    </a:moveTo>
                    <a:lnTo>
                      <a:pt x="81" y="79"/>
                    </a:lnTo>
                    <a:lnTo>
                      <a:pt x="1" y="80"/>
                    </a:lnTo>
                    <a:lnTo>
                      <a:pt x="0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89" name="Freeform 147"/>
              <p:cNvSpPr>
                <a:spLocks/>
              </p:cNvSpPr>
              <p:nvPr/>
            </p:nvSpPr>
            <p:spPr bwMode="auto">
              <a:xfrm>
                <a:off x="3190" y="1273"/>
                <a:ext cx="16" cy="16"/>
              </a:xfrm>
              <a:custGeom>
                <a:avLst/>
                <a:gdLst>
                  <a:gd name="T0" fmla="*/ 1 w 81"/>
                  <a:gd name="T1" fmla="*/ 0 h 80"/>
                  <a:gd name="T2" fmla="*/ 1 w 81"/>
                  <a:gd name="T3" fmla="*/ 1 h 80"/>
                  <a:gd name="T4" fmla="*/ 0 w 81"/>
                  <a:gd name="T5" fmla="*/ 1 h 80"/>
                  <a:gd name="T6" fmla="*/ 0 w 81"/>
                  <a:gd name="T7" fmla="*/ 0 h 80"/>
                  <a:gd name="T8" fmla="*/ 1 w 8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0"/>
                  <a:gd name="T17" fmla="*/ 81 w 8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0">
                    <a:moveTo>
                      <a:pt x="79" y="0"/>
                    </a:moveTo>
                    <a:lnTo>
                      <a:pt x="81" y="79"/>
                    </a:lnTo>
                    <a:lnTo>
                      <a:pt x="2" y="80"/>
                    </a:lnTo>
                    <a:lnTo>
                      <a:pt x="0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0" name="Freeform 148"/>
              <p:cNvSpPr>
                <a:spLocks/>
              </p:cNvSpPr>
              <p:nvPr/>
            </p:nvSpPr>
            <p:spPr bwMode="auto">
              <a:xfrm>
                <a:off x="3222" y="1273"/>
                <a:ext cx="16" cy="16"/>
              </a:xfrm>
              <a:custGeom>
                <a:avLst/>
                <a:gdLst>
                  <a:gd name="T0" fmla="*/ 1 w 81"/>
                  <a:gd name="T1" fmla="*/ 0 h 81"/>
                  <a:gd name="T2" fmla="*/ 1 w 81"/>
                  <a:gd name="T3" fmla="*/ 1 h 81"/>
                  <a:gd name="T4" fmla="*/ 0 w 81"/>
                  <a:gd name="T5" fmla="*/ 1 h 81"/>
                  <a:gd name="T6" fmla="*/ 0 w 81"/>
                  <a:gd name="T7" fmla="*/ 0 h 81"/>
                  <a:gd name="T8" fmla="*/ 1 w 81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1"/>
                  <a:gd name="T17" fmla="*/ 81 w 81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1">
                    <a:moveTo>
                      <a:pt x="80" y="0"/>
                    </a:moveTo>
                    <a:lnTo>
                      <a:pt x="81" y="81"/>
                    </a:lnTo>
                    <a:lnTo>
                      <a:pt x="1" y="81"/>
                    </a:lnTo>
                    <a:lnTo>
                      <a:pt x="0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1" name="Freeform 149"/>
              <p:cNvSpPr>
                <a:spLocks/>
              </p:cNvSpPr>
              <p:nvPr/>
            </p:nvSpPr>
            <p:spPr bwMode="auto">
              <a:xfrm>
                <a:off x="3254" y="1273"/>
                <a:ext cx="16" cy="16"/>
              </a:xfrm>
              <a:custGeom>
                <a:avLst/>
                <a:gdLst>
                  <a:gd name="T0" fmla="*/ 1 w 81"/>
                  <a:gd name="T1" fmla="*/ 0 h 80"/>
                  <a:gd name="T2" fmla="*/ 1 w 81"/>
                  <a:gd name="T3" fmla="*/ 1 h 80"/>
                  <a:gd name="T4" fmla="*/ 0 w 81"/>
                  <a:gd name="T5" fmla="*/ 1 h 80"/>
                  <a:gd name="T6" fmla="*/ 0 w 81"/>
                  <a:gd name="T7" fmla="*/ 0 h 80"/>
                  <a:gd name="T8" fmla="*/ 1 w 8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0"/>
                  <a:gd name="T17" fmla="*/ 81 w 8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0">
                    <a:moveTo>
                      <a:pt x="80" y="0"/>
                    </a:moveTo>
                    <a:lnTo>
                      <a:pt x="81" y="80"/>
                    </a:lnTo>
                    <a:lnTo>
                      <a:pt x="1" y="80"/>
                    </a:lnTo>
                    <a:lnTo>
                      <a:pt x="0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2" name="Freeform 150"/>
              <p:cNvSpPr>
                <a:spLocks/>
              </p:cNvSpPr>
              <p:nvPr/>
            </p:nvSpPr>
            <p:spPr bwMode="auto">
              <a:xfrm>
                <a:off x="3286" y="1272"/>
                <a:ext cx="16" cy="16"/>
              </a:xfrm>
              <a:custGeom>
                <a:avLst/>
                <a:gdLst>
                  <a:gd name="T0" fmla="*/ 1 w 81"/>
                  <a:gd name="T1" fmla="*/ 0 h 80"/>
                  <a:gd name="T2" fmla="*/ 1 w 81"/>
                  <a:gd name="T3" fmla="*/ 0 h 80"/>
                  <a:gd name="T4" fmla="*/ 0 w 81"/>
                  <a:gd name="T5" fmla="*/ 0 h 80"/>
                  <a:gd name="T6" fmla="*/ 0 w 81"/>
                  <a:gd name="T7" fmla="*/ 1 h 80"/>
                  <a:gd name="T8" fmla="*/ 1 w 81"/>
                  <a:gd name="T9" fmla="*/ 1 h 80"/>
                  <a:gd name="T10" fmla="*/ 1 w 81"/>
                  <a:gd name="T11" fmla="*/ 1 h 80"/>
                  <a:gd name="T12" fmla="*/ 1 w 81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80"/>
                  <a:gd name="T23" fmla="*/ 81 w 81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80">
                    <a:moveTo>
                      <a:pt x="81" y="0"/>
                    </a:moveTo>
                    <a:lnTo>
                      <a:pt x="77" y="0"/>
                    </a:lnTo>
                    <a:lnTo>
                      <a:pt x="0" y="1"/>
                    </a:lnTo>
                    <a:lnTo>
                      <a:pt x="0" y="80"/>
                    </a:lnTo>
                    <a:lnTo>
                      <a:pt x="77" y="80"/>
                    </a:lnTo>
                    <a:lnTo>
                      <a:pt x="81" y="8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3" name="Freeform 151"/>
              <p:cNvSpPr>
                <a:spLocks/>
              </p:cNvSpPr>
              <p:nvPr/>
            </p:nvSpPr>
            <p:spPr bwMode="auto">
              <a:xfrm>
                <a:off x="3318" y="1273"/>
                <a:ext cx="16" cy="16"/>
              </a:xfrm>
              <a:custGeom>
                <a:avLst/>
                <a:gdLst>
                  <a:gd name="T0" fmla="*/ 1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1 h 80"/>
                  <a:gd name="T8" fmla="*/ 0 w 79"/>
                  <a:gd name="T9" fmla="*/ 1 h 80"/>
                  <a:gd name="T10" fmla="*/ 1 w 79"/>
                  <a:gd name="T11" fmla="*/ 1 h 80"/>
                  <a:gd name="T12" fmla="*/ 1 w 79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80"/>
                  <a:gd name="T23" fmla="*/ 79 w 79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80">
                    <a:moveTo>
                      <a:pt x="79" y="0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53" y="79"/>
                    </a:lnTo>
                    <a:lnTo>
                      <a:pt x="79" y="8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4" name="Freeform 152"/>
              <p:cNvSpPr>
                <a:spLocks/>
              </p:cNvSpPr>
              <p:nvPr/>
            </p:nvSpPr>
            <p:spPr bwMode="auto">
              <a:xfrm>
                <a:off x="3350" y="1273"/>
                <a:ext cx="16" cy="16"/>
              </a:xfrm>
              <a:custGeom>
                <a:avLst/>
                <a:gdLst>
                  <a:gd name="T0" fmla="*/ 1 w 80"/>
                  <a:gd name="T1" fmla="*/ 0 h 82"/>
                  <a:gd name="T2" fmla="*/ 0 w 80"/>
                  <a:gd name="T3" fmla="*/ 0 h 82"/>
                  <a:gd name="T4" fmla="*/ 0 w 80"/>
                  <a:gd name="T5" fmla="*/ 0 h 82"/>
                  <a:gd name="T6" fmla="*/ 0 w 80"/>
                  <a:gd name="T7" fmla="*/ 1 h 82"/>
                  <a:gd name="T8" fmla="*/ 0 w 80"/>
                  <a:gd name="T9" fmla="*/ 1 h 82"/>
                  <a:gd name="T10" fmla="*/ 1 w 80"/>
                  <a:gd name="T11" fmla="*/ 1 h 82"/>
                  <a:gd name="T12" fmla="*/ 1 w 80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82"/>
                  <a:gd name="T23" fmla="*/ 80 w 80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82">
                    <a:moveTo>
                      <a:pt x="80" y="1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26" y="80"/>
                    </a:lnTo>
                    <a:lnTo>
                      <a:pt x="80" y="82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5" name="Freeform 153"/>
              <p:cNvSpPr>
                <a:spLocks/>
              </p:cNvSpPr>
              <p:nvPr/>
            </p:nvSpPr>
            <p:spPr bwMode="auto">
              <a:xfrm>
                <a:off x="3382" y="1273"/>
                <a:ext cx="16" cy="16"/>
              </a:xfrm>
              <a:custGeom>
                <a:avLst/>
                <a:gdLst>
                  <a:gd name="T0" fmla="*/ 1 w 82"/>
                  <a:gd name="T1" fmla="*/ 0 h 80"/>
                  <a:gd name="T2" fmla="*/ 1 w 82"/>
                  <a:gd name="T3" fmla="*/ 1 h 80"/>
                  <a:gd name="T4" fmla="*/ 0 w 82"/>
                  <a:gd name="T5" fmla="*/ 1 h 80"/>
                  <a:gd name="T6" fmla="*/ 0 w 82"/>
                  <a:gd name="T7" fmla="*/ 0 h 80"/>
                  <a:gd name="T8" fmla="*/ 1 w 82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0"/>
                  <a:gd name="T17" fmla="*/ 82 w 8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0">
                    <a:moveTo>
                      <a:pt x="82" y="1"/>
                    </a:moveTo>
                    <a:lnTo>
                      <a:pt x="81" y="80"/>
                    </a:lnTo>
                    <a:lnTo>
                      <a:pt x="0" y="79"/>
                    </a:lnTo>
                    <a:lnTo>
                      <a:pt x="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6" name="Freeform 154"/>
              <p:cNvSpPr>
                <a:spLocks/>
              </p:cNvSpPr>
              <p:nvPr/>
            </p:nvSpPr>
            <p:spPr bwMode="auto">
              <a:xfrm>
                <a:off x="3414" y="1274"/>
                <a:ext cx="16" cy="16"/>
              </a:xfrm>
              <a:custGeom>
                <a:avLst/>
                <a:gdLst>
                  <a:gd name="T0" fmla="*/ 1 w 81"/>
                  <a:gd name="T1" fmla="*/ 0 h 81"/>
                  <a:gd name="T2" fmla="*/ 1 w 81"/>
                  <a:gd name="T3" fmla="*/ 0 h 81"/>
                  <a:gd name="T4" fmla="*/ 0 w 81"/>
                  <a:gd name="T5" fmla="*/ 0 h 81"/>
                  <a:gd name="T6" fmla="*/ 0 w 81"/>
                  <a:gd name="T7" fmla="*/ 1 h 81"/>
                  <a:gd name="T8" fmla="*/ 1 w 81"/>
                  <a:gd name="T9" fmla="*/ 1 h 81"/>
                  <a:gd name="T10" fmla="*/ 1 w 81"/>
                  <a:gd name="T11" fmla="*/ 1 h 81"/>
                  <a:gd name="T12" fmla="*/ 1 w 81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81"/>
                  <a:gd name="T23" fmla="*/ 81 w 81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81">
                    <a:moveTo>
                      <a:pt x="81" y="2"/>
                    </a:moveTo>
                    <a:lnTo>
                      <a:pt x="75" y="1"/>
                    </a:lnTo>
                    <a:lnTo>
                      <a:pt x="1" y="0"/>
                    </a:lnTo>
                    <a:lnTo>
                      <a:pt x="0" y="80"/>
                    </a:lnTo>
                    <a:lnTo>
                      <a:pt x="73" y="81"/>
                    </a:lnTo>
                    <a:lnTo>
                      <a:pt x="79" y="81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7" name="Freeform 155"/>
              <p:cNvSpPr>
                <a:spLocks/>
              </p:cNvSpPr>
              <p:nvPr/>
            </p:nvSpPr>
            <p:spPr bwMode="auto">
              <a:xfrm>
                <a:off x="3446" y="1275"/>
                <a:ext cx="17" cy="16"/>
              </a:xfrm>
              <a:custGeom>
                <a:avLst/>
                <a:gdLst>
                  <a:gd name="T0" fmla="*/ 1 w 83"/>
                  <a:gd name="T1" fmla="*/ 0 h 82"/>
                  <a:gd name="T2" fmla="*/ 0 w 83"/>
                  <a:gd name="T3" fmla="*/ 0 h 82"/>
                  <a:gd name="T4" fmla="*/ 0 w 83"/>
                  <a:gd name="T5" fmla="*/ 0 h 82"/>
                  <a:gd name="T6" fmla="*/ 0 w 83"/>
                  <a:gd name="T7" fmla="*/ 1 h 82"/>
                  <a:gd name="T8" fmla="*/ 0 w 83"/>
                  <a:gd name="T9" fmla="*/ 1 h 82"/>
                  <a:gd name="T10" fmla="*/ 1 w 83"/>
                  <a:gd name="T11" fmla="*/ 1 h 82"/>
                  <a:gd name="T12" fmla="*/ 1 w 8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2"/>
                  <a:gd name="T23" fmla="*/ 83 w 83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2">
                    <a:moveTo>
                      <a:pt x="83" y="2"/>
                    </a:moveTo>
                    <a:lnTo>
                      <a:pt x="28" y="0"/>
                    </a:lnTo>
                    <a:lnTo>
                      <a:pt x="2" y="0"/>
                    </a:lnTo>
                    <a:lnTo>
                      <a:pt x="0" y="79"/>
                    </a:lnTo>
                    <a:lnTo>
                      <a:pt x="25" y="80"/>
                    </a:lnTo>
                    <a:lnTo>
                      <a:pt x="80" y="82"/>
                    </a:ln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8" name="Freeform 156"/>
              <p:cNvSpPr>
                <a:spLocks/>
              </p:cNvSpPr>
              <p:nvPr/>
            </p:nvSpPr>
            <p:spPr bwMode="auto">
              <a:xfrm>
                <a:off x="3803" y="1349"/>
                <a:ext cx="380" cy="17"/>
              </a:xfrm>
              <a:custGeom>
                <a:avLst/>
                <a:gdLst>
                  <a:gd name="T0" fmla="*/ 0 w 1903"/>
                  <a:gd name="T1" fmla="*/ 0 h 83"/>
                  <a:gd name="T2" fmla="*/ 15 w 1903"/>
                  <a:gd name="T3" fmla="*/ 0 h 83"/>
                  <a:gd name="T4" fmla="*/ 15 w 1903"/>
                  <a:gd name="T5" fmla="*/ 1 h 83"/>
                  <a:gd name="T6" fmla="*/ 0 w 1903"/>
                  <a:gd name="T7" fmla="*/ 1 h 83"/>
                  <a:gd name="T8" fmla="*/ 0 w 1903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3"/>
                  <a:gd name="T16" fmla="*/ 0 h 83"/>
                  <a:gd name="T17" fmla="*/ 1903 w 190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3" h="83">
                    <a:moveTo>
                      <a:pt x="0" y="0"/>
                    </a:moveTo>
                    <a:lnTo>
                      <a:pt x="1903" y="3"/>
                    </a:lnTo>
                    <a:lnTo>
                      <a:pt x="1903" y="83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899" name="Freeform 157"/>
              <p:cNvSpPr>
                <a:spLocks/>
              </p:cNvSpPr>
              <p:nvPr/>
            </p:nvSpPr>
            <p:spPr bwMode="auto">
              <a:xfrm>
                <a:off x="3805" y="1510"/>
                <a:ext cx="381" cy="16"/>
              </a:xfrm>
              <a:custGeom>
                <a:avLst/>
                <a:gdLst>
                  <a:gd name="T0" fmla="*/ 0 w 1903"/>
                  <a:gd name="T1" fmla="*/ 0 h 82"/>
                  <a:gd name="T2" fmla="*/ 15 w 1903"/>
                  <a:gd name="T3" fmla="*/ 0 h 82"/>
                  <a:gd name="T4" fmla="*/ 15 w 1903"/>
                  <a:gd name="T5" fmla="*/ 1 h 82"/>
                  <a:gd name="T6" fmla="*/ 0 w 1903"/>
                  <a:gd name="T7" fmla="*/ 1 h 82"/>
                  <a:gd name="T8" fmla="*/ 0 w 1903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3"/>
                  <a:gd name="T16" fmla="*/ 0 h 82"/>
                  <a:gd name="T17" fmla="*/ 1903 w 19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3" h="82">
                    <a:moveTo>
                      <a:pt x="0" y="0"/>
                    </a:moveTo>
                    <a:lnTo>
                      <a:pt x="1903" y="2"/>
                    </a:lnTo>
                    <a:lnTo>
                      <a:pt x="1903" y="8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0" name="Freeform 158"/>
              <p:cNvSpPr>
                <a:spLocks/>
              </p:cNvSpPr>
              <p:nvPr/>
            </p:nvSpPr>
            <p:spPr bwMode="auto">
              <a:xfrm>
                <a:off x="3802" y="1665"/>
                <a:ext cx="80" cy="16"/>
              </a:xfrm>
              <a:custGeom>
                <a:avLst/>
                <a:gdLst>
                  <a:gd name="T0" fmla="*/ 3 w 400"/>
                  <a:gd name="T1" fmla="*/ 0 h 80"/>
                  <a:gd name="T2" fmla="*/ 3 w 400"/>
                  <a:gd name="T3" fmla="*/ 1 h 80"/>
                  <a:gd name="T4" fmla="*/ 0 w 400"/>
                  <a:gd name="T5" fmla="*/ 1 h 80"/>
                  <a:gd name="T6" fmla="*/ 0 w 400"/>
                  <a:gd name="T7" fmla="*/ 0 h 80"/>
                  <a:gd name="T8" fmla="*/ 3 w 40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80"/>
                  <a:gd name="T17" fmla="*/ 400 w 40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80">
                    <a:moveTo>
                      <a:pt x="400" y="0"/>
                    </a:moveTo>
                    <a:lnTo>
                      <a:pt x="400" y="80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1" name="Freeform 159"/>
              <p:cNvSpPr>
                <a:spLocks/>
              </p:cNvSpPr>
              <p:nvPr/>
            </p:nvSpPr>
            <p:spPr bwMode="auto">
              <a:xfrm>
                <a:off x="3898" y="1665"/>
                <a:ext cx="80" cy="16"/>
              </a:xfrm>
              <a:custGeom>
                <a:avLst/>
                <a:gdLst>
                  <a:gd name="T0" fmla="*/ 3 w 400"/>
                  <a:gd name="T1" fmla="*/ 0 h 80"/>
                  <a:gd name="T2" fmla="*/ 3 w 400"/>
                  <a:gd name="T3" fmla="*/ 1 h 80"/>
                  <a:gd name="T4" fmla="*/ 0 w 400"/>
                  <a:gd name="T5" fmla="*/ 1 h 80"/>
                  <a:gd name="T6" fmla="*/ 0 w 400"/>
                  <a:gd name="T7" fmla="*/ 0 h 80"/>
                  <a:gd name="T8" fmla="*/ 3 w 40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80"/>
                  <a:gd name="T17" fmla="*/ 400 w 40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80">
                    <a:moveTo>
                      <a:pt x="400" y="1"/>
                    </a:moveTo>
                    <a:lnTo>
                      <a:pt x="40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2" name="Freeform 160"/>
              <p:cNvSpPr>
                <a:spLocks/>
              </p:cNvSpPr>
              <p:nvPr/>
            </p:nvSpPr>
            <p:spPr bwMode="auto">
              <a:xfrm>
                <a:off x="3994" y="1665"/>
                <a:ext cx="80" cy="16"/>
              </a:xfrm>
              <a:custGeom>
                <a:avLst/>
                <a:gdLst>
                  <a:gd name="T0" fmla="*/ 3 w 399"/>
                  <a:gd name="T1" fmla="*/ 0 h 80"/>
                  <a:gd name="T2" fmla="*/ 3 w 399"/>
                  <a:gd name="T3" fmla="*/ 1 h 80"/>
                  <a:gd name="T4" fmla="*/ 0 w 399"/>
                  <a:gd name="T5" fmla="*/ 1 h 80"/>
                  <a:gd name="T6" fmla="*/ 0 w 399"/>
                  <a:gd name="T7" fmla="*/ 0 h 80"/>
                  <a:gd name="T8" fmla="*/ 3 w 3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80"/>
                  <a:gd name="T17" fmla="*/ 399 w 3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80">
                    <a:moveTo>
                      <a:pt x="399" y="0"/>
                    </a:moveTo>
                    <a:lnTo>
                      <a:pt x="399" y="80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3" name="Freeform 161"/>
              <p:cNvSpPr>
                <a:spLocks/>
              </p:cNvSpPr>
              <p:nvPr/>
            </p:nvSpPr>
            <p:spPr bwMode="auto">
              <a:xfrm>
                <a:off x="4090" y="1665"/>
                <a:ext cx="80" cy="16"/>
              </a:xfrm>
              <a:custGeom>
                <a:avLst/>
                <a:gdLst>
                  <a:gd name="T0" fmla="*/ 3 w 399"/>
                  <a:gd name="T1" fmla="*/ 0 h 80"/>
                  <a:gd name="T2" fmla="*/ 3 w 399"/>
                  <a:gd name="T3" fmla="*/ 1 h 80"/>
                  <a:gd name="T4" fmla="*/ 0 w 399"/>
                  <a:gd name="T5" fmla="*/ 1 h 80"/>
                  <a:gd name="T6" fmla="*/ 0 w 399"/>
                  <a:gd name="T7" fmla="*/ 0 h 80"/>
                  <a:gd name="T8" fmla="*/ 3 w 3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80"/>
                  <a:gd name="T17" fmla="*/ 399 w 3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80">
                    <a:moveTo>
                      <a:pt x="399" y="1"/>
                    </a:moveTo>
                    <a:lnTo>
                      <a:pt x="399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4" name="Rectangle 162"/>
              <p:cNvSpPr>
                <a:spLocks noChangeArrowheads="1"/>
              </p:cNvSpPr>
              <p:nvPr/>
            </p:nvSpPr>
            <p:spPr bwMode="auto">
              <a:xfrm>
                <a:off x="3799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5" name="Rectangle 163"/>
              <p:cNvSpPr>
                <a:spLocks noChangeArrowheads="1"/>
              </p:cNvSpPr>
              <p:nvPr/>
            </p:nvSpPr>
            <p:spPr bwMode="auto">
              <a:xfrm>
                <a:off x="3831" y="1820"/>
                <a:ext cx="17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6" name="Freeform 164"/>
              <p:cNvSpPr>
                <a:spLocks/>
              </p:cNvSpPr>
              <p:nvPr/>
            </p:nvSpPr>
            <p:spPr bwMode="auto">
              <a:xfrm>
                <a:off x="3864" y="1820"/>
                <a:ext cx="16" cy="16"/>
              </a:xfrm>
              <a:custGeom>
                <a:avLst/>
                <a:gdLst>
                  <a:gd name="T0" fmla="*/ 1 w 80"/>
                  <a:gd name="T1" fmla="*/ 0 h 81"/>
                  <a:gd name="T2" fmla="*/ 1 w 80"/>
                  <a:gd name="T3" fmla="*/ 1 h 81"/>
                  <a:gd name="T4" fmla="*/ 0 w 80"/>
                  <a:gd name="T5" fmla="*/ 1 h 81"/>
                  <a:gd name="T6" fmla="*/ 0 w 80"/>
                  <a:gd name="T7" fmla="*/ 0 h 81"/>
                  <a:gd name="T8" fmla="*/ 1 w 80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1"/>
                  <a:gd name="T17" fmla="*/ 80 w 80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1">
                    <a:moveTo>
                      <a:pt x="80" y="2"/>
                    </a:moveTo>
                    <a:lnTo>
                      <a:pt x="80" y="81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80" y="2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7" name="Freeform 165"/>
              <p:cNvSpPr>
                <a:spLocks/>
              </p:cNvSpPr>
              <p:nvPr/>
            </p:nvSpPr>
            <p:spPr bwMode="auto">
              <a:xfrm>
                <a:off x="3895" y="1820"/>
                <a:ext cx="16" cy="16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1 h 80"/>
                  <a:gd name="T4" fmla="*/ 0 w 80"/>
                  <a:gd name="T5" fmla="*/ 1 h 80"/>
                  <a:gd name="T6" fmla="*/ 0 w 80"/>
                  <a:gd name="T7" fmla="*/ 0 h 80"/>
                  <a:gd name="T8" fmla="*/ 1 w 8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0"/>
                  <a:gd name="T17" fmla="*/ 80 w 8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0">
                    <a:moveTo>
                      <a:pt x="80" y="0"/>
                    </a:moveTo>
                    <a:lnTo>
                      <a:pt x="80" y="80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8" name="Rectangle 166"/>
              <p:cNvSpPr>
                <a:spLocks noChangeArrowheads="1"/>
              </p:cNvSpPr>
              <p:nvPr/>
            </p:nvSpPr>
            <p:spPr bwMode="auto">
              <a:xfrm>
                <a:off x="3928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09" name="Rectangle 167"/>
              <p:cNvSpPr>
                <a:spLocks noChangeArrowheads="1"/>
              </p:cNvSpPr>
              <p:nvPr/>
            </p:nvSpPr>
            <p:spPr bwMode="auto">
              <a:xfrm>
                <a:off x="3960" y="1820"/>
                <a:ext cx="15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0" name="Rectangle 168"/>
              <p:cNvSpPr>
                <a:spLocks noChangeArrowheads="1"/>
              </p:cNvSpPr>
              <p:nvPr/>
            </p:nvSpPr>
            <p:spPr bwMode="auto">
              <a:xfrm>
                <a:off x="3991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1" name="Rectangle 169"/>
              <p:cNvSpPr>
                <a:spLocks noChangeArrowheads="1"/>
              </p:cNvSpPr>
              <p:nvPr/>
            </p:nvSpPr>
            <p:spPr bwMode="auto">
              <a:xfrm>
                <a:off x="4024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2" name="Rectangle 170"/>
              <p:cNvSpPr>
                <a:spLocks noChangeArrowheads="1"/>
              </p:cNvSpPr>
              <p:nvPr/>
            </p:nvSpPr>
            <p:spPr bwMode="auto">
              <a:xfrm>
                <a:off x="4055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3" name="Freeform 171"/>
              <p:cNvSpPr>
                <a:spLocks/>
              </p:cNvSpPr>
              <p:nvPr/>
            </p:nvSpPr>
            <p:spPr bwMode="auto">
              <a:xfrm>
                <a:off x="4087" y="1820"/>
                <a:ext cx="16" cy="16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1 h 80"/>
                  <a:gd name="T4" fmla="*/ 0 w 80"/>
                  <a:gd name="T5" fmla="*/ 1 h 80"/>
                  <a:gd name="T6" fmla="*/ 0 w 80"/>
                  <a:gd name="T7" fmla="*/ 0 h 80"/>
                  <a:gd name="T8" fmla="*/ 1 w 8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0"/>
                  <a:gd name="T17" fmla="*/ 80 w 8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0">
                    <a:moveTo>
                      <a:pt x="80" y="0"/>
                    </a:moveTo>
                    <a:lnTo>
                      <a:pt x="80" y="80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8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4" name="Rectangle 172"/>
              <p:cNvSpPr>
                <a:spLocks noChangeArrowheads="1"/>
              </p:cNvSpPr>
              <p:nvPr/>
            </p:nvSpPr>
            <p:spPr bwMode="auto">
              <a:xfrm>
                <a:off x="4120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5" name="Rectangle 173"/>
              <p:cNvSpPr>
                <a:spLocks noChangeArrowheads="1"/>
              </p:cNvSpPr>
              <p:nvPr/>
            </p:nvSpPr>
            <p:spPr bwMode="auto">
              <a:xfrm>
                <a:off x="4151" y="1820"/>
                <a:ext cx="16" cy="16"/>
              </a:xfrm>
              <a:prstGeom prst="rect">
                <a:avLst/>
              </a:prstGeom>
              <a:solidFill>
                <a:srgbClr val="2816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916" name="Rectangle 174"/>
              <p:cNvSpPr>
                <a:spLocks noChangeArrowheads="1"/>
              </p:cNvSpPr>
              <p:nvPr/>
            </p:nvSpPr>
            <p:spPr bwMode="auto">
              <a:xfrm>
                <a:off x="4205" y="1276"/>
                <a:ext cx="35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АТФ</a:t>
                </a:r>
                <a:endParaRPr lang="ru-RU"/>
              </a:p>
            </p:txBody>
          </p:sp>
          <p:sp>
            <p:nvSpPr>
              <p:cNvPr id="200917" name="Rectangle 175"/>
              <p:cNvSpPr>
                <a:spLocks noChangeArrowheads="1"/>
              </p:cNvSpPr>
              <p:nvPr/>
            </p:nvSpPr>
            <p:spPr bwMode="auto">
              <a:xfrm>
                <a:off x="4205" y="1434"/>
                <a:ext cx="33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КрФ</a:t>
                </a:r>
                <a:endParaRPr lang="ru-RU"/>
              </a:p>
            </p:txBody>
          </p:sp>
          <p:sp>
            <p:nvSpPr>
              <p:cNvPr id="200918" name="Rectangle 176"/>
              <p:cNvSpPr>
                <a:spLocks noChangeArrowheads="1"/>
              </p:cNvSpPr>
              <p:nvPr/>
            </p:nvSpPr>
            <p:spPr bwMode="auto">
              <a:xfrm>
                <a:off x="4194" y="1755"/>
                <a:ext cx="849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 dirty="0" smtClean="0">
                    <a:solidFill>
                      <a:srgbClr val="1F1A17"/>
                    </a:solidFill>
                  </a:rPr>
                  <a:t>Дыхание (аэроб</a:t>
                </a:r>
              </a:p>
              <a:p>
                <a:pPr algn="l"/>
                <a:r>
                  <a:rPr lang="ru-RU" dirty="0" smtClean="0">
                    <a:solidFill>
                      <a:srgbClr val="1F1A17"/>
                    </a:solidFill>
                  </a:rPr>
                  <a:t> гликоли)</a:t>
                </a:r>
                <a:endParaRPr lang="ru-RU" dirty="0"/>
              </a:p>
            </p:txBody>
          </p:sp>
          <p:sp>
            <p:nvSpPr>
              <p:cNvPr id="200919" name="Rectangle 177"/>
              <p:cNvSpPr>
                <a:spLocks noChangeArrowheads="1"/>
              </p:cNvSpPr>
              <p:nvPr/>
            </p:nvSpPr>
            <p:spPr bwMode="auto">
              <a:xfrm>
                <a:off x="4205" y="1597"/>
                <a:ext cx="94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 dirty="0" smtClean="0">
                    <a:solidFill>
                      <a:srgbClr val="1F1A17"/>
                    </a:solidFill>
                  </a:rPr>
                  <a:t>Гликолиз анаэроб</a:t>
                </a:r>
                <a:endParaRPr lang="ru-RU" dirty="0"/>
              </a:p>
            </p:txBody>
          </p:sp>
          <p:sp>
            <p:nvSpPr>
              <p:cNvPr id="200920" name="Rectangle 178"/>
              <p:cNvSpPr>
                <a:spLocks noChangeArrowheads="1"/>
              </p:cNvSpPr>
              <p:nvPr/>
            </p:nvSpPr>
            <p:spPr bwMode="auto">
              <a:xfrm rot="-5400000">
                <a:off x="960" y="3229"/>
                <a:ext cx="16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 dirty="0">
                    <a:solidFill>
                      <a:srgbClr val="1F1A17"/>
                    </a:solidFill>
                  </a:rPr>
                  <a:t>С</a:t>
                </a:r>
                <a:endParaRPr lang="ru-RU" dirty="0"/>
              </a:p>
            </p:txBody>
          </p:sp>
          <p:sp>
            <p:nvSpPr>
              <p:cNvPr id="200921" name="Rectangle 179"/>
              <p:cNvSpPr>
                <a:spLocks noChangeArrowheads="1"/>
              </p:cNvSpPr>
              <p:nvPr/>
            </p:nvSpPr>
            <p:spPr bwMode="auto">
              <a:xfrm rot="-5400000">
                <a:off x="981" y="3146"/>
                <a:ext cx="12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к</a:t>
                </a:r>
                <a:endParaRPr lang="ru-RU"/>
              </a:p>
            </p:txBody>
          </p:sp>
          <p:sp>
            <p:nvSpPr>
              <p:cNvPr id="200922" name="Rectangle 180"/>
              <p:cNvSpPr>
                <a:spLocks noChangeArrowheads="1"/>
              </p:cNvSpPr>
              <p:nvPr/>
            </p:nvSpPr>
            <p:spPr bwMode="auto">
              <a:xfrm rot="-5400000">
                <a:off x="972" y="3073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о</a:t>
                </a:r>
                <a:endParaRPr lang="ru-RU"/>
              </a:p>
            </p:txBody>
          </p:sp>
          <p:sp>
            <p:nvSpPr>
              <p:cNvPr id="200923" name="Rectangle 181"/>
              <p:cNvSpPr>
                <a:spLocks noChangeArrowheads="1"/>
              </p:cNvSpPr>
              <p:nvPr/>
            </p:nvSpPr>
            <p:spPr bwMode="auto">
              <a:xfrm rot="-5400000">
                <a:off x="972" y="2993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р</a:t>
                </a:r>
                <a:endParaRPr lang="ru-RU"/>
              </a:p>
            </p:txBody>
          </p:sp>
          <p:sp>
            <p:nvSpPr>
              <p:cNvPr id="200924" name="Rectangle 182"/>
              <p:cNvSpPr>
                <a:spLocks noChangeArrowheads="1"/>
              </p:cNvSpPr>
              <p:nvPr/>
            </p:nvSpPr>
            <p:spPr bwMode="auto">
              <a:xfrm rot="-5400000">
                <a:off x="972" y="291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о</a:t>
                </a:r>
                <a:endParaRPr lang="ru-RU"/>
              </a:p>
            </p:txBody>
          </p:sp>
          <p:sp>
            <p:nvSpPr>
              <p:cNvPr id="200925" name="Rectangle 183"/>
              <p:cNvSpPr>
                <a:spLocks noChangeArrowheads="1"/>
              </p:cNvSpPr>
              <p:nvPr/>
            </p:nvSpPr>
            <p:spPr bwMode="auto">
              <a:xfrm rot="16200000">
                <a:off x="976" y="2836"/>
                <a:ext cx="13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 dirty="0">
                    <a:solidFill>
                      <a:srgbClr val="1F1A17"/>
                    </a:solidFill>
                  </a:rPr>
                  <a:t>с</a:t>
                </a:r>
                <a:endParaRPr lang="ru-RU" dirty="0"/>
              </a:p>
            </p:txBody>
          </p:sp>
          <p:sp>
            <p:nvSpPr>
              <p:cNvPr id="200926" name="Rectangle 184"/>
              <p:cNvSpPr>
                <a:spLocks noChangeArrowheads="1"/>
              </p:cNvSpPr>
              <p:nvPr/>
            </p:nvSpPr>
            <p:spPr bwMode="auto">
              <a:xfrm rot="-5400000">
                <a:off x="979" y="2767"/>
                <a:ext cx="129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 dirty="0">
                    <a:solidFill>
                      <a:srgbClr val="1F1A17"/>
                    </a:solidFill>
                  </a:rPr>
                  <a:t>т</a:t>
                </a:r>
                <a:endParaRPr lang="ru-RU" dirty="0"/>
              </a:p>
            </p:txBody>
          </p:sp>
          <p:sp>
            <p:nvSpPr>
              <p:cNvPr id="200927" name="Rectangle 185"/>
              <p:cNvSpPr>
                <a:spLocks noChangeArrowheads="1"/>
              </p:cNvSpPr>
              <p:nvPr/>
            </p:nvSpPr>
            <p:spPr bwMode="auto">
              <a:xfrm rot="-5400000">
                <a:off x="974" y="2697"/>
                <a:ext cx="13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ь</a:t>
                </a:r>
                <a:endParaRPr lang="ru-RU"/>
              </a:p>
            </p:txBody>
          </p:sp>
          <p:sp>
            <p:nvSpPr>
              <p:cNvPr id="200928" name="Rectangle 186"/>
              <p:cNvSpPr>
                <a:spLocks noChangeArrowheads="1"/>
              </p:cNvSpPr>
              <p:nvPr/>
            </p:nvSpPr>
            <p:spPr bwMode="auto">
              <a:xfrm rot="-5400000">
                <a:off x="991" y="2639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 </a:t>
                </a:r>
                <a:endParaRPr lang="ru-RU"/>
              </a:p>
            </p:txBody>
          </p:sp>
          <p:sp>
            <p:nvSpPr>
              <p:cNvPr id="200929" name="Rectangle 187"/>
              <p:cNvSpPr>
                <a:spLocks noChangeArrowheads="1"/>
              </p:cNvSpPr>
              <p:nvPr/>
            </p:nvSpPr>
            <p:spPr bwMode="auto">
              <a:xfrm rot="-5400000">
                <a:off x="972" y="2580"/>
                <a:ext cx="14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п</a:t>
                </a:r>
                <a:endParaRPr lang="ru-RU"/>
              </a:p>
            </p:txBody>
          </p:sp>
          <p:sp>
            <p:nvSpPr>
              <p:cNvPr id="200930" name="Rectangle 188"/>
              <p:cNvSpPr>
                <a:spLocks noChangeArrowheads="1"/>
              </p:cNvSpPr>
              <p:nvPr/>
            </p:nvSpPr>
            <p:spPr bwMode="auto">
              <a:xfrm rot="-5400000">
                <a:off x="971" y="250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р</a:t>
                </a:r>
                <a:endParaRPr lang="ru-RU"/>
              </a:p>
            </p:txBody>
          </p:sp>
          <p:sp>
            <p:nvSpPr>
              <p:cNvPr id="200931" name="Rectangle 189"/>
              <p:cNvSpPr>
                <a:spLocks noChangeArrowheads="1"/>
              </p:cNvSpPr>
              <p:nvPr/>
            </p:nvSpPr>
            <p:spPr bwMode="auto">
              <a:xfrm rot="-5400000">
                <a:off x="971" y="2421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о</a:t>
                </a:r>
                <a:endParaRPr lang="ru-RU"/>
              </a:p>
            </p:txBody>
          </p:sp>
          <p:sp>
            <p:nvSpPr>
              <p:cNvPr id="200932" name="Rectangle 190"/>
              <p:cNvSpPr>
                <a:spLocks noChangeArrowheads="1"/>
              </p:cNvSpPr>
              <p:nvPr/>
            </p:nvSpPr>
            <p:spPr bwMode="auto">
              <a:xfrm rot="-5400000">
                <a:off x="970" y="2340"/>
                <a:ext cx="14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ц</a:t>
                </a:r>
                <a:endParaRPr lang="ru-RU"/>
              </a:p>
            </p:txBody>
          </p:sp>
          <p:sp>
            <p:nvSpPr>
              <p:cNvPr id="200933" name="Rectangle 191"/>
              <p:cNvSpPr>
                <a:spLocks noChangeArrowheads="1"/>
              </p:cNvSpPr>
              <p:nvPr/>
            </p:nvSpPr>
            <p:spPr bwMode="auto">
              <a:xfrm rot="-5400000">
                <a:off x="971" y="2260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е</a:t>
                </a:r>
                <a:endParaRPr lang="ru-RU"/>
              </a:p>
            </p:txBody>
          </p:sp>
          <p:sp>
            <p:nvSpPr>
              <p:cNvPr id="200934" name="Rectangle 192"/>
              <p:cNvSpPr>
                <a:spLocks noChangeArrowheads="1"/>
              </p:cNvSpPr>
              <p:nvPr/>
            </p:nvSpPr>
            <p:spPr bwMode="auto">
              <a:xfrm rot="-5400000">
                <a:off x="975" y="2184"/>
                <a:ext cx="13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с</a:t>
                </a:r>
                <a:endParaRPr lang="ru-RU"/>
              </a:p>
            </p:txBody>
          </p:sp>
          <p:sp>
            <p:nvSpPr>
              <p:cNvPr id="200935" name="Rectangle 193"/>
              <p:cNvSpPr>
                <a:spLocks noChangeArrowheads="1"/>
              </p:cNvSpPr>
              <p:nvPr/>
            </p:nvSpPr>
            <p:spPr bwMode="auto">
              <a:xfrm rot="-5400000">
                <a:off x="974" y="2112"/>
                <a:ext cx="13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с</a:t>
                </a:r>
                <a:endParaRPr lang="ru-RU"/>
              </a:p>
            </p:txBody>
          </p:sp>
          <p:sp>
            <p:nvSpPr>
              <p:cNvPr id="200936" name="Rectangle 194"/>
              <p:cNvSpPr>
                <a:spLocks noChangeArrowheads="1"/>
              </p:cNvSpPr>
              <p:nvPr/>
            </p:nvSpPr>
            <p:spPr bwMode="auto">
              <a:xfrm rot="-5400000">
                <a:off x="970" y="2036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а</a:t>
                </a:r>
                <a:endParaRPr lang="ru-RU"/>
              </a:p>
            </p:txBody>
          </p:sp>
          <p:sp>
            <p:nvSpPr>
              <p:cNvPr id="200937" name="Rectangle 195"/>
              <p:cNvSpPr>
                <a:spLocks noChangeArrowheads="1"/>
              </p:cNvSpPr>
              <p:nvPr/>
            </p:nvSpPr>
            <p:spPr bwMode="auto">
              <a:xfrm rot="-5400000">
                <a:off x="990" y="197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,</a:t>
                </a:r>
                <a:endParaRPr lang="ru-RU"/>
              </a:p>
            </p:txBody>
          </p:sp>
          <p:sp>
            <p:nvSpPr>
              <p:cNvPr id="200938" name="Rectangle 196"/>
              <p:cNvSpPr>
                <a:spLocks noChangeArrowheads="1"/>
              </p:cNvSpPr>
              <p:nvPr/>
            </p:nvSpPr>
            <p:spPr bwMode="auto">
              <a:xfrm rot="-5400000">
                <a:off x="990" y="1936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 </a:t>
                </a:r>
                <a:endParaRPr lang="ru-RU"/>
              </a:p>
            </p:txBody>
          </p:sp>
          <p:sp>
            <p:nvSpPr>
              <p:cNvPr id="200939" name="Rectangle 197"/>
              <p:cNvSpPr>
                <a:spLocks noChangeArrowheads="1"/>
              </p:cNvSpPr>
              <p:nvPr/>
            </p:nvSpPr>
            <p:spPr bwMode="auto">
              <a:xfrm rot="-5400000">
                <a:off x="947" y="1852"/>
                <a:ext cx="19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%</a:t>
                </a:r>
                <a:endParaRPr lang="ru-RU"/>
              </a:p>
            </p:txBody>
          </p:sp>
          <p:sp>
            <p:nvSpPr>
              <p:cNvPr id="200940" name="Rectangle 198"/>
              <p:cNvSpPr>
                <a:spLocks noChangeArrowheads="1"/>
              </p:cNvSpPr>
              <p:nvPr/>
            </p:nvSpPr>
            <p:spPr bwMode="auto">
              <a:xfrm rot="-5400000">
                <a:off x="991" y="1768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 </a:t>
                </a:r>
                <a:endParaRPr lang="ru-RU"/>
              </a:p>
            </p:txBody>
          </p:sp>
          <p:sp>
            <p:nvSpPr>
              <p:cNvPr id="200941" name="Rectangle 199"/>
              <p:cNvSpPr>
                <a:spLocks noChangeArrowheads="1"/>
              </p:cNvSpPr>
              <p:nvPr/>
            </p:nvSpPr>
            <p:spPr bwMode="auto">
              <a:xfrm rot="-5400000">
                <a:off x="971" y="1708"/>
                <a:ext cx="1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о</a:t>
                </a:r>
                <a:endParaRPr lang="ru-RU"/>
              </a:p>
            </p:txBody>
          </p:sp>
          <p:sp>
            <p:nvSpPr>
              <p:cNvPr id="200942" name="Rectangle 200"/>
              <p:cNvSpPr>
                <a:spLocks noChangeArrowheads="1"/>
              </p:cNvSpPr>
              <p:nvPr/>
            </p:nvSpPr>
            <p:spPr bwMode="auto">
              <a:xfrm rot="-5400000">
                <a:off x="846" y="1520"/>
                <a:ext cx="3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т </a:t>
                </a:r>
                <a:r>
                  <a:rPr lang="en-US">
                    <a:solidFill>
                      <a:srgbClr val="1F1A17"/>
                    </a:solidFill>
                  </a:rPr>
                  <a:t>max</a:t>
                </a:r>
                <a:endParaRPr lang="ru-RU"/>
              </a:p>
            </p:txBody>
          </p:sp>
          <p:sp>
            <p:nvSpPr>
              <p:cNvPr id="200943" name="Rectangle 201"/>
              <p:cNvSpPr>
                <a:spLocks noChangeArrowheads="1"/>
              </p:cNvSpPr>
              <p:nvPr/>
            </p:nvSpPr>
            <p:spPr bwMode="auto">
              <a:xfrm rot="-5400000">
                <a:off x="990" y="1584"/>
                <a:ext cx="10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ru-RU">
                    <a:solidFill>
                      <a:srgbClr val="1F1A17"/>
                    </a:solidFill>
                  </a:rPr>
                  <a:t> </a:t>
                </a:r>
                <a:endParaRPr lang="ru-RU"/>
              </a:p>
            </p:txBody>
          </p:sp>
          <p:sp>
            <p:nvSpPr>
              <p:cNvPr id="200944" name="Rectangle 202"/>
              <p:cNvSpPr>
                <a:spLocks noChangeArrowheads="1"/>
              </p:cNvSpPr>
              <p:nvPr/>
            </p:nvSpPr>
            <p:spPr bwMode="auto">
              <a:xfrm rot="-5400000">
                <a:off x="1033" y="1605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/>
              </a:p>
            </p:txBody>
          </p:sp>
          <p:sp>
            <p:nvSpPr>
              <p:cNvPr id="200945" name="Rectangle 203"/>
              <p:cNvSpPr>
                <a:spLocks noChangeArrowheads="1"/>
              </p:cNvSpPr>
              <p:nvPr/>
            </p:nvSpPr>
            <p:spPr bwMode="auto">
              <a:xfrm rot="-5400000">
                <a:off x="1033" y="1505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/>
              </a:p>
            </p:txBody>
          </p:sp>
          <p:sp>
            <p:nvSpPr>
              <p:cNvPr id="200946" name="Rectangle 204"/>
              <p:cNvSpPr>
                <a:spLocks noChangeArrowheads="1"/>
              </p:cNvSpPr>
              <p:nvPr/>
            </p:nvSpPr>
            <p:spPr bwMode="auto">
              <a:xfrm rot="-5400000">
                <a:off x="1033" y="1426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/>
              </a:p>
            </p:txBody>
          </p:sp>
          <p:sp>
            <p:nvSpPr>
              <p:cNvPr id="200947" name="Rectangle 205"/>
              <p:cNvSpPr>
                <a:spLocks noChangeArrowheads="1"/>
              </p:cNvSpPr>
              <p:nvPr/>
            </p:nvSpPr>
            <p:spPr bwMode="auto">
              <a:xfrm rot="-5400000">
                <a:off x="1033" y="1362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/>
              </a:p>
            </p:txBody>
          </p:sp>
        </p:grpSp>
        <p:sp>
          <p:nvSpPr>
            <p:cNvPr id="200710" name="Rectangle 207"/>
            <p:cNvSpPr>
              <a:spLocks noChangeArrowheads="1"/>
            </p:cNvSpPr>
            <p:nvPr/>
          </p:nvSpPr>
          <p:spPr bwMode="auto">
            <a:xfrm rot="-5400000">
              <a:off x="1033" y="1289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200711" name="Rectangle 208"/>
            <p:cNvSpPr>
              <a:spLocks noChangeArrowheads="1"/>
            </p:cNvSpPr>
            <p:nvPr/>
          </p:nvSpPr>
          <p:spPr bwMode="auto">
            <a:xfrm>
              <a:off x="1925" y="3620"/>
              <a:ext cx="100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ru-RU" dirty="0"/>
                <a:t>Время работы, сек.</a:t>
              </a:r>
            </a:p>
          </p:txBody>
        </p:sp>
        <p:sp>
          <p:nvSpPr>
            <p:cNvPr id="200712" name="Freeform 209"/>
            <p:cNvSpPr>
              <a:spLocks/>
            </p:cNvSpPr>
            <p:nvPr/>
          </p:nvSpPr>
          <p:spPr bwMode="auto">
            <a:xfrm>
              <a:off x="1449" y="3408"/>
              <a:ext cx="16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2"/>
                  </a:moveTo>
                  <a:lnTo>
                    <a:pt x="80" y="199"/>
                  </a:lnTo>
                  <a:lnTo>
                    <a:pt x="0" y="199"/>
                  </a:lnTo>
                  <a:lnTo>
                    <a:pt x="1" y="0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3" name="Freeform 210"/>
            <p:cNvSpPr>
              <a:spLocks/>
            </p:cNvSpPr>
            <p:nvPr/>
          </p:nvSpPr>
          <p:spPr bwMode="auto">
            <a:xfrm>
              <a:off x="1519" y="3408"/>
              <a:ext cx="16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0"/>
                  </a:moveTo>
                  <a:lnTo>
                    <a:pt x="80" y="199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4" name="Freeform 211"/>
            <p:cNvSpPr>
              <a:spLocks/>
            </p:cNvSpPr>
            <p:nvPr/>
          </p:nvSpPr>
          <p:spPr bwMode="auto">
            <a:xfrm>
              <a:off x="1589" y="3408"/>
              <a:ext cx="16" cy="39"/>
            </a:xfrm>
            <a:custGeom>
              <a:avLst/>
              <a:gdLst>
                <a:gd name="T0" fmla="*/ 1 w 81"/>
                <a:gd name="T1" fmla="*/ 0 h 197"/>
                <a:gd name="T2" fmla="*/ 1 w 81"/>
                <a:gd name="T3" fmla="*/ 2 h 197"/>
                <a:gd name="T4" fmla="*/ 0 w 81"/>
                <a:gd name="T5" fmla="*/ 2 h 197"/>
                <a:gd name="T6" fmla="*/ 0 w 81"/>
                <a:gd name="T7" fmla="*/ 0 h 197"/>
                <a:gd name="T8" fmla="*/ 1 w 81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7"/>
                <a:gd name="T17" fmla="*/ 81 w 81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7">
                  <a:moveTo>
                    <a:pt x="81" y="0"/>
                  </a:moveTo>
                  <a:lnTo>
                    <a:pt x="80" y="197"/>
                  </a:lnTo>
                  <a:lnTo>
                    <a:pt x="0" y="197"/>
                  </a:lnTo>
                  <a:lnTo>
                    <a:pt x="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5" name="Freeform 212"/>
            <p:cNvSpPr>
              <a:spLocks/>
            </p:cNvSpPr>
            <p:nvPr/>
          </p:nvSpPr>
          <p:spPr bwMode="auto">
            <a:xfrm>
              <a:off x="1660" y="3407"/>
              <a:ext cx="16" cy="40"/>
            </a:xfrm>
            <a:custGeom>
              <a:avLst/>
              <a:gdLst>
                <a:gd name="T0" fmla="*/ 1 w 81"/>
                <a:gd name="T1" fmla="*/ 0 h 198"/>
                <a:gd name="T2" fmla="*/ 1 w 81"/>
                <a:gd name="T3" fmla="*/ 2 h 198"/>
                <a:gd name="T4" fmla="*/ 0 w 81"/>
                <a:gd name="T5" fmla="*/ 2 h 198"/>
                <a:gd name="T6" fmla="*/ 0 w 81"/>
                <a:gd name="T7" fmla="*/ 0 h 198"/>
                <a:gd name="T8" fmla="*/ 1 w 8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8"/>
                <a:gd name="T17" fmla="*/ 81 w 8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8">
                  <a:moveTo>
                    <a:pt x="81" y="0"/>
                  </a:moveTo>
                  <a:lnTo>
                    <a:pt x="80" y="198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6" name="Freeform 213"/>
            <p:cNvSpPr>
              <a:spLocks/>
            </p:cNvSpPr>
            <p:nvPr/>
          </p:nvSpPr>
          <p:spPr bwMode="auto">
            <a:xfrm>
              <a:off x="1730" y="3407"/>
              <a:ext cx="16" cy="39"/>
            </a:xfrm>
            <a:custGeom>
              <a:avLst/>
              <a:gdLst>
                <a:gd name="T0" fmla="*/ 1 w 81"/>
                <a:gd name="T1" fmla="*/ 0 h 197"/>
                <a:gd name="T2" fmla="*/ 1 w 81"/>
                <a:gd name="T3" fmla="*/ 2 h 197"/>
                <a:gd name="T4" fmla="*/ 0 w 81"/>
                <a:gd name="T5" fmla="*/ 2 h 197"/>
                <a:gd name="T6" fmla="*/ 0 w 81"/>
                <a:gd name="T7" fmla="*/ 0 h 197"/>
                <a:gd name="T8" fmla="*/ 1 w 81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7"/>
                <a:gd name="T17" fmla="*/ 81 w 81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7">
                  <a:moveTo>
                    <a:pt x="81" y="0"/>
                  </a:moveTo>
                  <a:lnTo>
                    <a:pt x="79" y="197"/>
                  </a:lnTo>
                  <a:lnTo>
                    <a:pt x="0" y="197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7" name="Freeform 214"/>
            <p:cNvSpPr>
              <a:spLocks/>
            </p:cNvSpPr>
            <p:nvPr/>
          </p:nvSpPr>
          <p:spPr bwMode="auto">
            <a:xfrm>
              <a:off x="1800" y="3406"/>
              <a:ext cx="16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1"/>
                  </a:moveTo>
                  <a:lnTo>
                    <a:pt x="80" y="199"/>
                  </a:lnTo>
                  <a:lnTo>
                    <a:pt x="0" y="199"/>
                  </a:lnTo>
                  <a:lnTo>
                    <a:pt x="1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8" name="Freeform 215"/>
            <p:cNvSpPr>
              <a:spLocks/>
            </p:cNvSpPr>
            <p:nvPr/>
          </p:nvSpPr>
          <p:spPr bwMode="auto">
            <a:xfrm>
              <a:off x="1870" y="3405"/>
              <a:ext cx="17" cy="40"/>
            </a:xfrm>
            <a:custGeom>
              <a:avLst/>
              <a:gdLst>
                <a:gd name="T0" fmla="*/ 1 w 82"/>
                <a:gd name="T1" fmla="*/ 0 h 199"/>
                <a:gd name="T2" fmla="*/ 1 w 82"/>
                <a:gd name="T3" fmla="*/ 2 h 199"/>
                <a:gd name="T4" fmla="*/ 0 w 82"/>
                <a:gd name="T5" fmla="*/ 2 h 199"/>
                <a:gd name="T6" fmla="*/ 0 w 82"/>
                <a:gd name="T7" fmla="*/ 0 h 199"/>
                <a:gd name="T8" fmla="*/ 1 w 82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9"/>
                <a:gd name="T17" fmla="*/ 82 w 82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9">
                  <a:moveTo>
                    <a:pt x="82" y="0"/>
                  </a:moveTo>
                  <a:lnTo>
                    <a:pt x="81" y="199"/>
                  </a:lnTo>
                  <a:lnTo>
                    <a:pt x="0" y="197"/>
                  </a:lnTo>
                  <a:lnTo>
                    <a:pt x="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9" name="Freeform 216"/>
            <p:cNvSpPr>
              <a:spLocks/>
            </p:cNvSpPr>
            <p:nvPr/>
          </p:nvSpPr>
          <p:spPr bwMode="auto">
            <a:xfrm>
              <a:off x="1941" y="3405"/>
              <a:ext cx="16" cy="40"/>
            </a:xfrm>
            <a:custGeom>
              <a:avLst/>
              <a:gdLst>
                <a:gd name="T0" fmla="*/ 1 w 82"/>
                <a:gd name="T1" fmla="*/ 0 h 198"/>
                <a:gd name="T2" fmla="*/ 1 w 82"/>
                <a:gd name="T3" fmla="*/ 2 h 198"/>
                <a:gd name="T4" fmla="*/ 0 w 82"/>
                <a:gd name="T5" fmla="*/ 2 h 198"/>
                <a:gd name="T6" fmla="*/ 0 w 82"/>
                <a:gd name="T7" fmla="*/ 0 h 198"/>
                <a:gd name="T8" fmla="*/ 1 w 82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8"/>
                <a:gd name="T17" fmla="*/ 82 w 82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8">
                  <a:moveTo>
                    <a:pt x="82" y="0"/>
                  </a:moveTo>
                  <a:lnTo>
                    <a:pt x="79" y="198"/>
                  </a:lnTo>
                  <a:lnTo>
                    <a:pt x="0" y="197"/>
                  </a:lnTo>
                  <a:lnTo>
                    <a:pt x="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0" name="Freeform 217"/>
            <p:cNvSpPr>
              <a:spLocks/>
            </p:cNvSpPr>
            <p:nvPr/>
          </p:nvSpPr>
          <p:spPr bwMode="auto">
            <a:xfrm>
              <a:off x="2011" y="3404"/>
              <a:ext cx="16" cy="40"/>
            </a:xfrm>
            <a:custGeom>
              <a:avLst/>
              <a:gdLst>
                <a:gd name="T0" fmla="*/ 1 w 82"/>
                <a:gd name="T1" fmla="*/ 0 h 198"/>
                <a:gd name="T2" fmla="*/ 1 w 82"/>
                <a:gd name="T3" fmla="*/ 2 h 198"/>
                <a:gd name="T4" fmla="*/ 0 w 82"/>
                <a:gd name="T5" fmla="*/ 2 h 198"/>
                <a:gd name="T6" fmla="*/ 0 w 82"/>
                <a:gd name="T7" fmla="*/ 0 h 198"/>
                <a:gd name="T8" fmla="*/ 1 w 82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8"/>
                <a:gd name="T17" fmla="*/ 82 w 82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8">
                  <a:moveTo>
                    <a:pt x="82" y="0"/>
                  </a:moveTo>
                  <a:lnTo>
                    <a:pt x="80" y="198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1" name="Freeform 218"/>
            <p:cNvSpPr>
              <a:spLocks/>
            </p:cNvSpPr>
            <p:nvPr/>
          </p:nvSpPr>
          <p:spPr bwMode="auto">
            <a:xfrm>
              <a:off x="2081" y="3404"/>
              <a:ext cx="17" cy="39"/>
            </a:xfrm>
            <a:custGeom>
              <a:avLst/>
              <a:gdLst>
                <a:gd name="T0" fmla="*/ 1 w 82"/>
                <a:gd name="T1" fmla="*/ 0 h 197"/>
                <a:gd name="T2" fmla="*/ 1 w 82"/>
                <a:gd name="T3" fmla="*/ 2 h 197"/>
                <a:gd name="T4" fmla="*/ 0 w 82"/>
                <a:gd name="T5" fmla="*/ 2 h 197"/>
                <a:gd name="T6" fmla="*/ 0 w 82"/>
                <a:gd name="T7" fmla="*/ 0 h 197"/>
                <a:gd name="T8" fmla="*/ 1 w 82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7"/>
                <a:gd name="T17" fmla="*/ 82 w 82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7">
                  <a:moveTo>
                    <a:pt x="82" y="0"/>
                  </a:moveTo>
                  <a:lnTo>
                    <a:pt x="80" y="197"/>
                  </a:lnTo>
                  <a:lnTo>
                    <a:pt x="0" y="197"/>
                  </a:lnTo>
                  <a:lnTo>
                    <a:pt x="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2" name="Freeform 219"/>
            <p:cNvSpPr>
              <a:spLocks/>
            </p:cNvSpPr>
            <p:nvPr/>
          </p:nvSpPr>
          <p:spPr bwMode="auto">
            <a:xfrm>
              <a:off x="2152" y="3403"/>
              <a:ext cx="16" cy="40"/>
            </a:xfrm>
            <a:custGeom>
              <a:avLst/>
              <a:gdLst>
                <a:gd name="T0" fmla="*/ 1 w 81"/>
                <a:gd name="T1" fmla="*/ 0 h 198"/>
                <a:gd name="T2" fmla="*/ 1 w 81"/>
                <a:gd name="T3" fmla="*/ 2 h 198"/>
                <a:gd name="T4" fmla="*/ 0 w 81"/>
                <a:gd name="T5" fmla="*/ 2 h 198"/>
                <a:gd name="T6" fmla="*/ 0 w 81"/>
                <a:gd name="T7" fmla="*/ 0 h 198"/>
                <a:gd name="T8" fmla="*/ 1 w 8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8"/>
                <a:gd name="T17" fmla="*/ 81 w 8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8">
                  <a:moveTo>
                    <a:pt x="81" y="0"/>
                  </a:moveTo>
                  <a:lnTo>
                    <a:pt x="80" y="198"/>
                  </a:lnTo>
                  <a:lnTo>
                    <a:pt x="0" y="198"/>
                  </a:lnTo>
                  <a:lnTo>
                    <a:pt x="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3" name="Freeform 220"/>
            <p:cNvSpPr>
              <a:spLocks/>
            </p:cNvSpPr>
            <p:nvPr/>
          </p:nvSpPr>
          <p:spPr bwMode="auto">
            <a:xfrm>
              <a:off x="2222" y="3403"/>
              <a:ext cx="16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1"/>
                  </a:moveTo>
                  <a:lnTo>
                    <a:pt x="80" y="199"/>
                  </a:lnTo>
                  <a:lnTo>
                    <a:pt x="0" y="199"/>
                  </a:lnTo>
                  <a:lnTo>
                    <a:pt x="1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4" name="Freeform 221"/>
            <p:cNvSpPr>
              <a:spLocks/>
            </p:cNvSpPr>
            <p:nvPr/>
          </p:nvSpPr>
          <p:spPr bwMode="auto">
            <a:xfrm>
              <a:off x="2292" y="3402"/>
              <a:ext cx="17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0"/>
                  </a:moveTo>
                  <a:lnTo>
                    <a:pt x="80" y="199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5" name="Freeform 222"/>
            <p:cNvSpPr>
              <a:spLocks/>
            </p:cNvSpPr>
            <p:nvPr/>
          </p:nvSpPr>
          <p:spPr bwMode="auto">
            <a:xfrm>
              <a:off x="2363" y="3402"/>
              <a:ext cx="16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0"/>
                  </a:moveTo>
                  <a:lnTo>
                    <a:pt x="80" y="199"/>
                  </a:lnTo>
                  <a:lnTo>
                    <a:pt x="0" y="198"/>
                  </a:lnTo>
                  <a:lnTo>
                    <a:pt x="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6" name="Freeform 223"/>
            <p:cNvSpPr>
              <a:spLocks/>
            </p:cNvSpPr>
            <p:nvPr/>
          </p:nvSpPr>
          <p:spPr bwMode="auto">
            <a:xfrm>
              <a:off x="1346" y="1287"/>
              <a:ext cx="39" cy="17"/>
            </a:xfrm>
            <a:custGeom>
              <a:avLst/>
              <a:gdLst>
                <a:gd name="T0" fmla="*/ 0 w 198"/>
                <a:gd name="T1" fmla="*/ 0 h 82"/>
                <a:gd name="T2" fmla="*/ 2 w 198"/>
                <a:gd name="T3" fmla="*/ 0 h 82"/>
                <a:gd name="T4" fmla="*/ 2 w 198"/>
                <a:gd name="T5" fmla="*/ 1 h 82"/>
                <a:gd name="T6" fmla="*/ 0 w 198"/>
                <a:gd name="T7" fmla="*/ 1 h 82"/>
                <a:gd name="T8" fmla="*/ 0 w 198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82"/>
                <a:gd name="T17" fmla="*/ 198 w 19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82">
                  <a:moveTo>
                    <a:pt x="0" y="0"/>
                  </a:moveTo>
                  <a:lnTo>
                    <a:pt x="198" y="2"/>
                  </a:lnTo>
                  <a:lnTo>
                    <a:pt x="198" y="82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7" name="Freeform 224"/>
            <p:cNvSpPr>
              <a:spLocks/>
            </p:cNvSpPr>
            <p:nvPr/>
          </p:nvSpPr>
          <p:spPr bwMode="auto">
            <a:xfrm>
              <a:off x="1360" y="3392"/>
              <a:ext cx="40" cy="16"/>
            </a:xfrm>
            <a:custGeom>
              <a:avLst/>
              <a:gdLst>
                <a:gd name="T0" fmla="*/ 0 w 199"/>
                <a:gd name="T1" fmla="*/ 0 h 81"/>
                <a:gd name="T2" fmla="*/ 2 w 199"/>
                <a:gd name="T3" fmla="*/ 0 h 81"/>
                <a:gd name="T4" fmla="*/ 2 w 199"/>
                <a:gd name="T5" fmla="*/ 1 h 81"/>
                <a:gd name="T6" fmla="*/ 0 w 199"/>
                <a:gd name="T7" fmla="*/ 1 h 81"/>
                <a:gd name="T8" fmla="*/ 0 w 19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81"/>
                <a:gd name="T17" fmla="*/ 199 w 19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81">
                  <a:moveTo>
                    <a:pt x="0" y="0"/>
                  </a:moveTo>
                  <a:lnTo>
                    <a:pt x="199" y="2"/>
                  </a:lnTo>
                  <a:lnTo>
                    <a:pt x="198" y="81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8" name="Freeform 225"/>
            <p:cNvSpPr>
              <a:spLocks/>
            </p:cNvSpPr>
            <p:nvPr/>
          </p:nvSpPr>
          <p:spPr bwMode="auto">
            <a:xfrm>
              <a:off x="2433" y="3401"/>
              <a:ext cx="16" cy="40"/>
            </a:xfrm>
            <a:custGeom>
              <a:avLst/>
              <a:gdLst>
                <a:gd name="T0" fmla="*/ 1 w 81"/>
                <a:gd name="T1" fmla="*/ 0 h 197"/>
                <a:gd name="T2" fmla="*/ 1 w 81"/>
                <a:gd name="T3" fmla="*/ 2 h 197"/>
                <a:gd name="T4" fmla="*/ 0 w 81"/>
                <a:gd name="T5" fmla="*/ 2 h 197"/>
                <a:gd name="T6" fmla="*/ 0 w 81"/>
                <a:gd name="T7" fmla="*/ 0 h 197"/>
                <a:gd name="T8" fmla="*/ 1 w 81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7"/>
                <a:gd name="T17" fmla="*/ 81 w 81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7">
                  <a:moveTo>
                    <a:pt x="81" y="0"/>
                  </a:moveTo>
                  <a:lnTo>
                    <a:pt x="80" y="197"/>
                  </a:lnTo>
                  <a:lnTo>
                    <a:pt x="0" y="197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9" name="Freeform 226"/>
            <p:cNvSpPr>
              <a:spLocks/>
            </p:cNvSpPr>
            <p:nvPr/>
          </p:nvSpPr>
          <p:spPr bwMode="auto">
            <a:xfrm>
              <a:off x="2503" y="3401"/>
              <a:ext cx="17" cy="39"/>
            </a:xfrm>
            <a:custGeom>
              <a:avLst/>
              <a:gdLst>
                <a:gd name="T0" fmla="*/ 1 w 81"/>
                <a:gd name="T1" fmla="*/ 0 h 198"/>
                <a:gd name="T2" fmla="*/ 1 w 81"/>
                <a:gd name="T3" fmla="*/ 2 h 198"/>
                <a:gd name="T4" fmla="*/ 0 w 81"/>
                <a:gd name="T5" fmla="*/ 2 h 198"/>
                <a:gd name="T6" fmla="*/ 0 w 81"/>
                <a:gd name="T7" fmla="*/ 0 h 198"/>
                <a:gd name="T8" fmla="*/ 1 w 8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8"/>
                <a:gd name="T17" fmla="*/ 81 w 8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8">
                  <a:moveTo>
                    <a:pt x="81" y="0"/>
                  </a:moveTo>
                  <a:lnTo>
                    <a:pt x="79" y="198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0" name="Freeform 227"/>
            <p:cNvSpPr>
              <a:spLocks/>
            </p:cNvSpPr>
            <p:nvPr/>
          </p:nvSpPr>
          <p:spPr bwMode="auto">
            <a:xfrm>
              <a:off x="2573" y="3400"/>
              <a:ext cx="17" cy="40"/>
            </a:xfrm>
            <a:custGeom>
              <a:avLst/>
              <a:gdLst>
                <a:gd name="T0" fmla="*/ 1 w 82"/>
                <a:gd name="T1" fmla="*/ 0 h 198"/>
                <a:gd name="T2" fmla="*/ 1 w 82"/>
                <a:gd name="T3" fmla="*/ 2 h 198"/>
                <a:gd name="T4" fmla="*/ 0 w 82"/>
                <a:gd name="T5" fmla="*/ 2 h 198"/>
                <a:gd name="T6" fmla="*/ 0 w 82"/>
                <a:gd name="T7" fmla="*/ 0 h 198"/>
                <a:gd name="T8" fmla="*/ 1 w 82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8"/>
                <a:gd name="T17" fmla="*/ 82 w 82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8">
                  <a:moveTo>
                    <a:pt x="82" y="1"/>
                  </a:moveTo>
                  <a:lnTo>
                    <a:pt x="81" y="198"/>
                  </a:lnTo>
                  <a:lnTo>
                    <a:pt x="0" y="198"/>
                  </a:lnTo>
                  <a:lnTo>
                    <a:pt x="2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1" name="Freeform 228"/>
            <p:cNvSpPr>
              <a:spLocks/>
            </p:cNvSpPr>
            <p:nvPr/>
          </p:nvSpPr>
          <p:spPr bwMode="auto">
            <a:xfrm>
              <a:off x="2644" y="3400"/>
              <a:ext cx="16" cy="39"/>
            </a:xfrm>
            <a:custGeom>
              <a:avLst/>
              <a:gdLst>
                <a:gd name="T0" fmla="*/ 1 w 82"/>
                <a:gd name="T1" fmla="*/ 0 h 199"/>
                <a:gd name="T2" fmla="*/ 1 w 82"/>
                <a:gd name="T3" fmla="*/ 2 h 199"/>
                <a:gd name="T4" fmla="*/ 0 w 82"/>
                <a:gd name="T5" fmla="*/ 2 h 199"/>
                <a:gd name="T6" fmla="*/ 0 w 82"/>
                <a:gd name="T7" fmla="*/ 0 h 199"/>
                <a:gd name="T8" fmla="*/ 1 w 82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9"/>
                <a:gd name="T17" fmla="*/ 82 w 82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9">
                  <a:moveTo>
                    <a:pt x="82" y="1"/>
                  </a:moveTo>
                  <a:lnTo>
                    <a:pt x="81" y="199"/>
                  </a:lnTo>
                  <a:lnTo>
                    <a:pt x="0" y="199"/>
                  </a:lnTo>
                  <a:lnTo>
                    <a:pt x="2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2" name="Freeform 229"/>
            <p:cNvSpPr>
              <a:spLocks/>
            </p:cNvSpPr>
            <p:nvPr/>
          </p:nvSpPr>
          <p:spPr bwMode="auto">
            <a:xfrm>
              <a:off x="2714" y="3399"/>
              <a:ext cx="17" cy="40"/>
            </a:xfrm>
            <a:custGeom>
              <a:avLst/>
              <a:gdLst>
                <a:gd name="T0" fmla="*/ 1 w 82"/>
                <a:gd name="T1" fmla="*/ 0 h 199"/>
                <a:gd name="T2" fmla="*/ 1 w 82"/>
                <a:gd name="T3" fmla="*/ 2 h 199"/>
                <a:gd name="T4" fmla="*/ 0 w 82"/>
                <a:gd name="T5" fmla="*/ 2 h 199"/>
                <a:gd name="T6" fmla="*/ 0 w 82"/>
                <a:gd name="T7" fmla="*/ 0 h 199"/>
                <a:gd name="T8" fmla="*/ 1 w 82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9"/>
                <a:gd name="T17" fmla="*/ 82 w 82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9">
                  <a:moveTo>
                    <a:pt x="82" y="0"/>
                  </a:moveTo>
                  <a:lnTo>
                    <a:pt x="79" y="199"/>
                  </a:lnTo>
                  <a:lnTo>
                    <a:pt x="0" y="197"/>
                  </a:lnTo>
                  <a:lnTo>
                    <a:pt x="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3" name="Freeform 230"/>
            <p:cNvSpPr>
              <a:spLocks/>
            </p:cNvSpPr>
            <p:nvPr/>
          </p:nvSpPr>
          <p:spPr bwMode="auto">
            <a:xfrm>
              <a:off x="2784" y="3399"/>
              <a:ext cx="17" cy="39"/>
            </a:xfrm>
            <a:custGeom>
              <a:avLst/>
              <a:gdLst>
                <a:gd name="T0" fmla="*/ 1 w 82"/>
                <a:gd name="T1" fmla="*/ 0 h 198"/>
                <a:gd name="T2" fmla="*/ 1 w 82"/>
                <a:gd name="T3" fmla="*/ 2 h 198"/>
                <a:gd name="T4" fmla="*/ 0 w 82"/>
                <a:gd name="T5" fmla="*/ 2 h 198"/>
                <a:gd name="T6" fmla="*/ 0 w 82"/>
                <a:gd name="T7" fmla="*/ 0 h 198"/>
                <a:gd name="T8" fmla="*/ 1 w 82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8"/>
                <a:gd name="T17" fmla="*/ 82 w 82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8">
                  <a:moveTo>
                    <a:pt x="82" y="0"/>
                  </a:moveTo>
                  <a:lnTo>
                    <a:pt x="80" y="198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4" name="Freeform 231"/>
            <p:cNvSpPr>
              <a:spLocks/>
            </p:cNvSpPr>
            <p:nvPr/>
          </p:nvSpPr>
          <p:spPr bwMode="auto">
            <a:xfrm>
              <a:off x="2855" y="3398"/>
              <a:ext cx="16" cy="40"/>
            </a:xfrm>
            <a:custGeom>
              <a:avLst/>
              <a:gdLst>
                <a:gd name="T0" fmla="*/ 1 w 82"/>
                <a:gd name="T1" fmla="*/ 0 h 198"/>
                <a:gd name="T2" fmla="*/ 1 w 82"/>
                <a:gd name="T3" fmla="*/ 2 h 198"/>
                <a:gd name="T4" fmla="*/ 0 w 82"/>
                <a:gd name="T5" fmla="*/ 2 h 198"/>
                <a:gd name="T6" fmla="*/ 0 w 82"/>
                <a:gd name="T7" fmla="*/ 0 h 198"/>
                <a:gd name="T8" fmla="*/ 1 w 82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8"/>
                <a:gd name="T17" fmla="*/ 82 w 82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8">
                  <a:moveTo>
                    <a:pt x="82" y="0"/>
                  </a:moveTo>
                  <a:lnTo>
                    <a:pt x="80" y="198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5" name="Freeform 232"/>
            <p:cNvSpPr>
              <a:spLocks/>
            </p:cNvSpPr>
            <p:nvPr/>
          </p:nvSpPr>
          <p:spPr bwMode="auto">
            <a:xfrm>
              <a:off x="2925" y="3398"/>
              <a:ext cx="16" cy="39"/>
            </a:xfrm>
            <a:custGeom>
              <a:avLst/>
              <a:gdLst>
                <a:gd name="T0" fmla="*/ 1 w 81"/>
                <a:gd name="T1" fmla="*/ 0 h 197"/>
                <a:gd name="T2" fmla="*/ 1 w 81"/>
                <a:gd name="T3" fmla="*/ 2 h 197"/>
                <a:gd name="T4" fmla="*/ 0 w 81"/>
                <a:gd name="T5" fmla="*/ 2 h 197"/>
                <a:gd name="T6" fmla="*/ 0 w 81"/>
                <a:gd name="T7" fmla="*/ 0 h 197"/>
                <a:gd name="T8" fmla="*/ 1 w 81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7"/>
                <a:gd name="T17" fmla="*/ 81 w 81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7">
                  <a:moveTo>
                    <a:pt x="81" y="0"/>
                  </a:moveTo>
                  <a:lnTo>
                    <a:pt x="80" y="197"/>
                  </a:lnTo>
                  <a:lnTo>
                    <a:pt x="0" y="197"/>
                  </a:lnTo>
                  <a:lnTo>
                    <a:pt x="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6" name="Freeform 233"/>
            <p:cNvSpPr>
              <a:spLocks/>
            </p:cNvSpPr>
            <p:nvPr/>
          </p:nvSpPr>
          <p:spPr bwMode="auto">
            <a:xfrm>
              <a:off x="2995" y="3397"/>
              <a:ext cx="17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1"/>
                  </a:moveTo>
                  <a:lnTo>
                    <a:pt x="80" y="199"/>
                  </a:lnTo>
                  <a:lnTo>
                    <a:pt x="0" y="199"/>
                  </a:lnTo>
                  <a:lnTo>
                    <a:pt x="1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7" name="Freeform 234"/>
            <p:cNvSpPr>
              <a:spLocks/>
            </p:cNvSpPr>
            <p:nvPr/>
          </p:nvSpPr>
          <p:spPr bwMode="auto">
            <a:xfrm>
              <a:off x="3066" y="3397"/>
              <a:ext cx="16" cy="39"/>
            </a:xfrm>
            <a:custGeom>
              <a:avLst/>
              <a:gdLst>
                <a:gd name="T0" fmla="*/ 1 w 81"/>
                <a:gd name="T1" fmla="*/ 0 h 198"/>
                <a:gd name="T2" fmla="*/ 1 w 81"/>
                <a:gd name="T3" fmla="*/ 2 h 198"/>
                <a:gd name="T4" fmla="*/ 0 w 81"/>
                <a:gd name="T5" fmla="*/ 2 h 198"/>
                <a:gd name="T6" fmla="*/ 0 w 81"/>
                <a:gd name="T7" fmla="*/ 0 h 198"/>
                <a:gd name="T8" fmla="*/ 1 w 8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8"/>
                <a:gd name="T17" fmla="*/ 81 w 8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8">
                  <a:moveTo>
                    <a:pt x="81" y="0"/>
                  </a:moveTo>
                  <a:lnTo>
                    <a:pt x="80" y="198"/>
                  </a:lnTo>
                  <a:lnTo>
                    <a:pt x="0" y="197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8" name="Freeform 235"/>
            <p:cNvSpPr>
              <a:spLocks/>
            </p:cNvSpPr>
            <p:nvPr/>
          </p:nvSpPr>
          <p:spPr bwMode="auto">
            <a:xfrm>
              <a:off x="3136" y="3396"/>
              <a:ext cx="16" cy="40"/>
            </a:xfrm>
            <a:custGeom>
              <a:avLst/>
              <a:gdLst>
                <a:gd name="T0" fmla="*/ 1 w 81"/>
                <a:gd name="T1" fmla="*/ 0 h 199"/>
                <a:gd name="T2" fmla="*/ 1 w 81"/>
                <a:gd name="T3" fmla="*/ 2 h 199"/>
                <a:gd name="T4" fmla="*/ 0 w 81"/>
                <a:gd name="T5" fmla="*/ 2 h 199"/>
                <a:gd name="T6" fmla="*/ 0 w 81"/>
                <a:gd name="T7" fmla="*/ 0 h 199"/>
                <a:gd name="T8" fmla="*/ 1 w 81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9"/>
                <a:gd name="T17" fmla="*/ 81 w 81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9">
                  <a:moveTo>
                    <a:pt x="81" y="0"/>
                  </a:moveTo>
                  <a:lnTo>
                    <a:pt x="80" y="199"/>
                  </a:lnTo>
                  <a:lnTo>
                    <a:pt x="0" y="198"/>
                  </a:lnTo>
                  <a:lnTo>
                    <a:pt x="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39" name="Freeform 236"/>
            <p:cNvSpPr>
              <a:spLocks/>
            </p:cNvSpPr>
            <p:nvPr/>
          </p:nvSpPr>
          <p:spPr bwMode="auto">
            <a:xfrm>
              <a:off x="3206" y="3396"/>
              <a:ext cx="17" cy="39"/>
            </a:xfrm>
            <a:custGeom>
              <a:avLst/>
              <a:gdLst>
                <a:gd name="T0" fmla="*/ 1 w 81"/>
                <a:gd name="T1" fmla="*/ 0 h 197"/>
                <a:gd name="T2" fmla="*/ 1 w 81"/>
                <a:gd name="T3" fmla="*/ 2 h 197"/>
                <a:gd name="T4" fmla="*/ 0 w 81"/>
                <a:gd name="T5" fmla="*/ 2 h 197"/>
                <a:gd name="T6" fmla="*/ 0 w 81"/>
                <a:gd name="T7" fmla="*/ 0 h 197"/>
                <a:gd name="T8" fmla="*/ 1 w 81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7"/>
                <a:gd name="T17" fmla="*/ 81 w 81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7">
                  <a:moveTo>
                    <a:pt x="81" y="0"/>
                  </a:moveTo>
                  <a:lnTo>
                    <a:pt x="80" y="197"/>
                  </a:lnTo>
                  <a:lnTo>
                    <a:pt x="0" y="197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40" name="Freeform 237"/>
            <p:cNvSpPr>
              <a:spLocks/>
            </p:cNvSpPr>
            <p:nvPr/>
          </p:nvSpPr>
          <p:spPr bwMode="auto">
            <a:xfrm>
              <a:off x="3277" y="3395"/>
              <a:ext cx="16" cy="40"/>
            </a:xfrm>
            <a:custGeom>
              <a:avLst/>
              <a:gdLst>
                <a:gd name="T0" fmla="*/ 1 w 81"/>
                <a:gd name="T1" fmla="*/ 0 h 198"/>
                <a:gd name="T2" fmla="*/ 1 w 81"/>
                <a:gd name="T3" fmla="*/ 2 h 198"/>
                <a:gd name="T4" fmla="*/ 0 w 81"/>
                <a:gd name="T5" fmla="*/ 2 h 198"/>
                <a:gd name="T6" fmla="*/ 0 w 81"/>
                <a:gd name="T7" fmla="*/ 0 h 198"/>
                <a:gd name="T8" fmla="*/ 1 w 8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98"/>
                <a:gd name="T17" fmla="*/ 81 w 8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98">
                  <a:moveTo>
                    <a:pt x="81" y="0"/>
                  </a:moveTo>
                  <a:lnTo>
                    <a:pt x="79" y="198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41" name="Freeform 238"/>
            <p:cNvSpPr>
              <a:spLocks/>
            </p:cNvSpPr>
            <p:nvPr/>
          </p:nvSpPr>
          <p:spPr bwMode="auto">
            <a:xfrm>
              <a:off x="3347" y="3394"/>
              <a:ext cx="16" cy="40"/>
            </a:xfrm>
            <a:custGeom>
              <a:avLst/>
              <a:gdLst>
                <a:gd name="T0" fmla="*/ 1 w 82"/>
                <a:gd name="T1" fmla="*/ 0 h 199"/>
                <a:gd name="T2" fmla="*/ 1 w 82"/>
                <a:gd name="T3" fmla="*/ 2 h 199"/>
                <a:gd name="T4" fmla="*/ 0 w 82"/>
                <a:gd name="T5" fmla="*/ 2 h 199"/>
                <a:gd name="T6" fmla="*/ 0 w 82"/>
                <a:gd name="T7" fmla="*/ 0 h 199"/>
                <a:gd name="T8" fmla="*/ 1 w 82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9"/>
                <a:gd name="T17" fmla="*/ 82 w 82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9">
                  <a:moveTo>
                    <a:pt x="82" y="1"/>
                  </a:moveTo>
                  <a:lnTo>
                    <a:pt x="81" y="199"/>
                  </a:lnTo>
                  <a:lnTo>
                    <a:pt x="0" y="199"/>
                  </a:lnTo>
                  <a:lnTo>
                    <a:pt x="2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42" name="Freeform 239"/>
            <p:cNvSpPr>
              <a:spLocks/>
            </p:cNvSpPr>
            <p:nvPr/>
          </p:nvSpPr>
          <p:spPr bwMode="auto">
            <a:xfrm>
              <a:off x="3417" y="3394"/>
              <a:ext cx="17" cy="40"/>
            </a:xfrm>
            <a:custGeom>
              <a:avLst/>
              <a:gdLst>
                <a:gd name="T0" fmla="*/ 1 w 82"/>
                <a:gd name="T1" fmla="*/ 0 h 199"/>
                <a:gd name="T2" fmla="*/ 1 w 82"/>
                <a:gd name="T3" fmla="*/ 2 h 199"/>
                <a:gd name="T4" fmla="*/ 0 w 82"/>
                <a:gd name="T5" fmla="*/ 2 h 199"/>
                <a:gd name="T6" fmla="*/ 0 w 82"/>
                <a:gd name="T7" fmla="*/ 0 h 199"/>
                <a:gd name="T8" fmla="*/ 1 w 82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9"/>
                <a:gd name="T17" fmla="*/ 82 w 82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9">
                  <a:moveTo>
                    <a:pt x="82" y="2"/>
                  </a:moveTo>
                  <a:lnTo>
                    <a:pt x="81" y="199"/>
                  </a:lnTo>
                  <a:lnTo>
                    <a:pt x="0" y="199"/>
                  </a:lnTo>
                  <a:lnTo>
                    <a:pt x="2" y="0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43" name="Freeform 240"/>
            <p:cNvSpPr>
              <a:spLocks/>
            </p:cNvSpPr>
            <p:nvPr/>
          </p:nvSpPr>
          <p:spPr bwMode="auto">
            <a:xfrm>
              <a:off x="3488" y="3393"/>
              <a:ext cx="16" cy="40"/>
            </a:xfrm>
            <a:custGeom>
              <a:avLst/>
              <a:gdLst>
                <a:gd name="T0" fmla="*/ 1 w 82"/>
                <a:gd name="T1" fmla="*/ 0 h 199"/>
                <a:gd name="T2" fmla="*/ 1 w 82"/>
                <a:gd name="T3" fmla="*/ 2 h 199"/>
                <a:gd name="T4" fmla="*/ 0 w 82"/>
                <a:gd name="T5" fmla="*/ 2 h 199"/>
                <a:gd name="T6" fmla="*/ 0 w 82"/>
                <a:gd name="T7" fmla="*/ 0 h 199"/>
                <a:gd name="T8" fmla="*/ 1 w 82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9"/>
                <a:gd name="T17" fmla="*/ 82 w 82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9">
                  <a:moveTo>
                    <a:pt x="82" y="0"/>
                  </a:moveTo>
                  <a:lnTo>
                    <a:pt x="79" y="199"/>
                  </a:lnTo>
                  <a:lnTo>
                    <a:pt x="0" y="198"/>
                  </a:lnTo>
                  <a:lnTo>
                    <a:pt x="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44" name="Rectangle 241"/>
            <p:cNvSpPr>
              <a:spLocks noChangeArrowheads="1"/>
            </p:cNvSpPr>
            <p:nvPr/>
          </p:nvSpPr>
          <p:spPr bwMode="auto">
            <a:xfrm>
              <a:off x="1401" y="3458"/>
              <a:ext cx="17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ru-RU" sz="1400">
                  <a:solidFill>
                    <a:srgbClr val="1F1A17"/>
                  </a:solidFill>
                </a:rPr>
                <a:t>10</a:t>
              </a:r>
              <a:endParaRPr lang="ru-RU"/>
            </a:p>
          </p:txBody>
        </p:sp>
        <p:sp>
          <p:nvSpPr>
            <p:cNvPr id="200745" name="Rectangle 242"/>
            <p:cNvSpPr>
              <a:spLocks noChangeArrowheads="1"/>
            </p:cNvSpPr>
            <p:nvPr/>
          </p:nvSpPr>
          <p:spPr bwMode="auto">
            <a:xfrm>
              <a:off x="1152" y="1231"/>
              <a:ext cx="2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ru-RU" sz="1400">
                  <a:solidFill>
                    <a:srgbClr val="1F1A17"/>
                  </a:solidFill>
                </a:rPr>
                <a:t>100</a:t>
              </a:r>
              <a:endParaRPr lang="ru-RU"/>
            </a:p>
          </p:txBody>
        </p:sp>
        <p:sp>
          <p:nvSpPr>
            <p:cNvPr id="200746" name="Rectangle 243"/>
            <p:cNvSpPr>
              <a:spLocks noChangeArrowheads="1"/>
            </p:cNvSpPr>
            <p:nvPr/>
          </p:nvSpPr>
          <p:spPr bwMode="auto">
            <a:xfrm>
              <a:off x="1286" y="3294"/>
              <a:ext cx="11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ru-RU" sz="1400">
                  <a:solidFill>
                    <a:srgbClr val="1F1A17"/>
                  </a:solidFill>
                </a:rPr>
                <a:t>0</a:t>
              </a:r>
              <a:endParaRPr lang="ru-RU"/>
            </a:p>
          </p:txBody>
        </p:sp>
        <p:sp>
          <p:nvSpPr>
            <p:cNvPr id="200747" name="Rectangle 244"/>
            <p:cNvSpPr>
              <a:spLocks noChangeArrowheads="1"/>
            </p:cNvSpPr>
            <p:nvPr/>
          </p:nvSpPr>
          <p:spPr bwMode="auto">
            <a:xfrm>
              <a:off x="3416" y="3436"/>
              <a:ext cx="20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ru-RU" sz="1200">
                  <a:solidFill>
                    <a:srgbClr val="1F1A17"/>
                  </a:solidFill>
                </a:rPr>
                <a:t>180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Оценка результатов функциональных проб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отрицательную пробу </a:t>
            </a:r>
          </a:p>
          <a:p>
            <a:pPr marL="514350" indent="-514350">
              <a:buNone/>
            </a:pPr>
            <a:r>
              <a:rPr lang="ru-RU" sz="2800" i="1" dirty="0" smtClean="0"/>
              <a:t>а - определенно отрицательную</a:t>
            </a:r>
          </a:p>
          <a:p>
            <a:pPr marL="514350" indent="-514350">
              <a:buNone/>
            </a:pPr>
            <a:r>
              <a:rPr lang="ru-RU" sz="2800" i="1" dirty="0" smtClean="0"/>
              <a:t>б- отрицательную, но с особенностями</a:t>
            </a:r>
          </a:p>
          <a:p>
            <a:pPr>
              <a:buNone/>
            </a:pPr>
            <a:r>
              <a:rPr lang="ru-RU" dirty="0" smtClean="0"/>
              <a:t>2) сомнительную пробу</a:t>
            </a:r>
          </a:p>
          <a:p>
            <a:pPr>
              <a:buNone/>
            </a:pPr>
            <a:r>
              <a:rPr lang="ru-RU" dirty="0" smtClean="0"/>
              <a:t>3) положительную пробу</a:t>
            </a:r>
          </a:p>
          <a:p>
            <a:pPr>
              <a:buNone/>
            </a:pPr>
            <a:r>
              <a:rPr lang="ru-RU" dirty="0" smtClean="0"/>
              <a:t>4) неинформативную (незавершенную) пробу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* Об определенно отрицательной пробе можно говорить в случаях, когда испытуемый достиг заданной возрастной ЧСС, но, несмотря на естественное утомление, не возникало ни клинических, ни объективных инструментальных критериев ишемии или дисфункции миокарда.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отрицательную проба, но с особенностями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В пределах </a:t>
            </a:r>
            <a:r>
              <a:rPr lang="ru-RU" i="1" dirty="0" smtClean="0"/>
              <a:t>отрицательной пробы можно выделить вариант - отрицательную пробу, но с особенностями, когда при достигнутой возрастной ЧСС во время пробы отмечаются нечастая экстрасистолия (менее 4 в минуту), </a:t>
            </a:r>
            <a:r>
              <a:rPr lang="ru-RU" i="1" dirty="0" err="1" smtClean="0"/>
              <a:t>коллаптоидное</a:t>
            </a:r>
            <a:r>
              <a:rPr lang="ru-RU" i="1" dirty="0" smtClean="0"/>
              <a:t> состояние, головокружение или головная боль, существенное повышение АД (более 230/120 мм </a:t>
            </a:r>
            <a:r>
              <a:rPr lang="ru-RU" i="1" dirty="0" err="1" smtClean="0"/>
              <a:t>рт</a:t>
            </a:r>
            <a:r>
              <a:rPr lang="ru-RU" i="1" dirty="0" smtClean="0"/>
              <a:t>. ст.), реверсия или инверсия зубца Т, выраженная одышка, боли в мышцах ног. Перечисленные признаки могут быть и следствием ИБС, но в основном они связаны с физической </a:t>
            </a:r>
            <a:r>
              <a:rPr lang="ru-RU" i="1" dirty="0" err="1" smtClean="0"/>
              <a:t>детренированностью</a:t>
            </a:r>
            <a:r>
              <a:rPr lang="ru-RU" i="1" dirty="0" smtClean="0"/>
              <a:t> и отсутствием опыта выполнения относительно больших нагрузок, не встречающихся в обычной жизни. Как признаки ИБС они крайне неспецифичны.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Сомнительная проба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Проба считается </a:t>
            </a:r>
            <a:r>
              <a:rPr lang="ru-RU" i="1" dirty="0" smtClean="0"/>
              <a:t>сомнительной, если при ее выполнении у больного: </a:t>
            </a:r>
          </a:p>
          <a:p>
            <a:pPr>
              <a:buNone/>
            </a:pPr>
            <a:r>
              <a:rPr lang="ru-RU" dirty="0" smtClean="0"/>
              <a:t>1) развился болевой синдром в грудной клетке, типичный для стенокардии или напоминающий ее (</a:t>
            </a:r>
            <a:r>
              <a:rPr lang="ru-RU" dirty="0" err="1" smtClean="0"/>
              <a:t>атипичный</a:t>
            </a:r>
            <a:r>
              <a:rPr lang="ru-RU" dirty="0" smtClean="0"/>
              <a:t>), но при этом не было ишемических изменений на ЭКГ; </a:t>
            </a:r>
          </a:p>
          <a:p>
            <a:pPr>
              <a:buNone/>
            </a:pPr>
            <a:r>
              <a:rPr lang="ru-RU" dirty="0" smtClean="0"/>
              <a:t>2) наблюдалось горизонтальное снижение сегмента ST на 0,5 мм, или медленно восходящее снижение сегмента ST до 1 мм; </a:t>
            </a:r>
          </a:p>
          <a:p>
            <a:pPr>
              <a:buNone/>
            </a:pPr>
            <a:r>
              <a:rPr lang="ru-RU" dirty="0" smtClean="0"/>
              <a:t>3) обнаружены нарушения ритма и проводимости (частая или </a:t>
            </a:r>
            <a:r>
              <a:rPr lang="ru-RU" dirty="0" err="1" smtClean="0"/>
              <a:t>политопная</a:t>
            </a:r>
            <a:r>
              <a:rPr lang="ru-RU" dirty="0" smtClean="0"/>
              <a:t> экстрасистолия, развитие атриовентрикулярных или </a:t>
            </a:r>
            <a:r>
              <a:rPr lang="ru-RU" dirty="0" err="1" smtClean="0"/>
              <a:t>внутрижелудочковых</a:t>
            </a:r>
            <a:r>
              <a:rPr lang="ru-RU" dirty="0" smtClean="0"/>
              <a:t> нарушений проводимости, появление пароксизмов </a:t>
            </a:r>
            <a:r>
              <a:rPr lang="ru-RU" dirty="0" err="1" smtClean="0"/>
              <a:t>наджелудочковой</a:t>
            </a:r>
            <a:r>
              <a:rPr lang="ru-RU" dirty="0" smtClean="0"/>
              <a:t> или желудочковой тахикардии); </a:t>
            </a:r>
          </a:p>
          <a:p>
            <a:pPr>
              <a:buNone/>
            </a:pPr>
            <a:r>
              <a:rPr lang="ru-RU" dirty="0" smtClean="0"/>
              <a:t>4) произошло падение АД на 20 мм </a:t>
            </a:r>
            <a:r>
              <a:rPr lang="ru-RU" dirty="0" err="1" smtClean="0"/>
              <a:t>рт</a:t>
            </a:r>
            <a:r>
              <a:rPr lang="ru-RU" dirty="0" smtClean="0"/>
              <a:t>. ст. и более на высоте действия провоцирующего фактора (нагрузки).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Положительная проба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О положительной пробе говорят в случаях, когда во время ее выполнения появляются объективные признаки ишемии миокарда, независимо от одновременного развития или отсутствия приступа стенокардии. В данном случае под объективными признаками ишемии миокарда в первую очередь подразумевают электрокардиографические критерии. </a:t>
            </a:r>
          </a:p>
          <a:p>
            <a:r>
              <a:rPr lang="ru-RU" dirty="0" smtClean="0"/>
              <a:t>В соответствии с традиционным определением, нагрузочный тест должен считаться положительным при появлении горизонтальной или </a:t>
            </a:r>
            <a:r>
              <a:rPr lang="ru-RU" dirty="0" err="1" smtClean="0"/>
              <a:t>косонисходящей</a:t>
            </a:r>
            <a:r>
              <a:rPr lang="ru-RU" dirty="0" smtClean="0"/>
              <a:t> депрессии или </a:t>
            </a:r>
            <a:r>
              <a:rPr lang="ru-RU" dirty="0" err="1" smtClean="0"/>
              <a:t>элевации</a:t>
            </a:r>
            <a:r>
              <a:rPr lang="ru-RU" dirty="0" smtClean="0"/>
              <a:t> сегмента ST </a:t>
            </a:r>
            <a:r>
              <a:rPr lang="ru-RU" dirty="0" err="1" smtClean="0"/>
              <a:t>c</a:t>
            </a:r>
            <a:r>
              <a:rPr lang="ru-RU" dirty="0" smtClean="0"/>
              <a:t> амплитудой ≥ 1 мм в двух соседних отведениях, локализующейся в ≥ 60-80 миллисекундах от конца комплекса QRS (от точки J) во время или вскоре после прекращения нагрузки даже при отсутствии ангинозного приступа.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Незавершенная проба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 </a:t>
            </a:r>
            <a:r>
              <a:rPr lang="ru-RU" i="1" dirty="0" smtClean="0"/>
              <a:t>незавершенной (неинформативной) подразумевают пробу, не доведенную до намеченной ЧСС, при этом отсутствуют какие-либо клинические или электрокардиографические признаки ишемии или дисфункции миокарда. К этой группе могут быть отнесены также пробы с существенными погрешностями в регистрации ЭКГ, не позволяющие анализировать ее. Пробу следует повторить через 1-2 дня, устранив возможные технические погрешности регистрации ЭКГ и стремясь по </a:t>
            </a:r>
          </a:p>
          <a:p>
            <a:r>
              <a:rPr lang="ru-RU" dirty="0" smtClean="0"/>
              <a:t>возможности довести ее до объективных критериев прекращения.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Ложноположительные результаты могут быть связаны: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c</a:t>
            </a:r>
            <a:r>
              <a:rPr lang="ru-RU" dirty="0" smtClean="0"/>
              <a:t> относительной или функциональной недостаточностью сердечного выброса (например, при гипертрофии левого желудочка, митральном стенозе); </a:t>
            </a:r>
          </a:p>
          <a:p>
            <a:pPr>
              <a:buNone/>
            </a:pPr>
            <a:r>
              <a:rPr lang="ru-RU" dirty="0" smtClean="0"/>
              <a:t>2) нарушениями электролитного обмена (прием </a:t>
            </a:r>
            <a:r>
              <a:rPr lang="ru-RU" dirty="0" err="1" smtClean="0"/>
              <a:t>диуретиков</a:t>
            </a:r>
            <a:r>
              <a:rPr lang="ru-RU" dirty="0" smtClean="0"/>
              <a:t>); </a:t>
            </a:r>
          </a:p>
          <a:p>
            <a:pPr>
              <a:buNone/>
            </a:pPr>
            <a:r>
              <a:rPr lang="ru-RU" dirty="0" smtClean="0"/>
              <a:t>3) гормональными нарушениями (гиперфункция симпатико-адреналовой системы, прием эстрогенов); </a:t>
            </a:r>
          </a:p>
          <a:p>
            <a:pPr>
              <a:buNone/>
            </a:pPr>
            <a:r>
              <a:rPr lang="ru-RU" dirty="0" smtClean="0"/>
              <a:t>4) нарушениями транспорта кислорода (различные гипоксии); </a:t>
            </a:r>
          </a:p>
          <a:p>
            <a:pPr>
              <a:buNone/>
            </a:pPr>
            <a:r>
              <a:rPr lang="ru-RU" dirty="0" smtClean="0"/>
              <a:t>5) недостатком или блокированием гемоглобина (при тяжелых анемиях, увеличении уровня карбоксигемоглобина); </a:t>
            </a:r>
          </a:p>
          <a:p>
            <a:pPr>
              <a:buNone/>
            </a:pPr>
            <a:r>
              <a:rPr lang="ru-RU" dirty="0" smtClean="0"/>
              <a:t>6) приемом различных лекарственных препаратов (дигиталис, </a:t>
            </a:r>
            <a:r>
              <a:rPr lang="ru-RU" dirty="0" err="1" smtClean="0"/>
              <a:t>хинидин</a:t>
            </a:r>
            <a:r>
              <a:rPr lang="ru-RU" dirty="0" smtClean="0"/>
              <a:t>, резерпин и др.); </a:t>
            </a:r>
          </a:p>
          <a:p>
            <a:pPr>
              <a:buNone/>
            </a:pPr>
            <a:r>
              <a:rPr lang="ru-RU" dirty="0" smtClean="0"/>
              <a:t>7) физическими перегрузками, курением или даже приемом пищи перед исследованием.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Методика проведения проб с физической нагрузкой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Этап 1.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	Предшествующая работа с медицинской документацией больного (амбулаторной картой, историей болезни, медицинской книжкой, ранее снятыми ЭКГ). Выявление показаний и противопоказаний к проведению нагрузочной пробы, предварительный выбор способа и схемы нагрузки, при возможности отмена медикаментов. В день проведения диагностической пробы больной не должен принимать медикаменты и курить. За час до проведения теста больной не должен выполнять физические нагрузки. В помещении для проведения исследования создаются оптимальные условия: свежий воздух, температура 18-20°С.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Методика проведения проб с физической нагрузкой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Этап 2.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Тест с физической нагрузкой проводится в утреннее время, лучше до 12.00, через 1,5-2,0 ч после легкого завтрака (исключить кофе). Перед проведением пробы необходимо дополнительно собрать анамнез (обратить внимание на частоту приступов стенокардии), провести </a:t>
            </a:r>
            <a:r>
              <a:rPr lang="ru-RU" dirty="0" err="1" smtClean="0"/>
              <a:t>физикальное</a:t>
            </a:r>
            <a:r>
              <a:rPr lang="ru-RU" dirty="0" smtClean="0"/>
              <a:t> обследование АД, ЧСС, температура тела, исключить признаки ОРЗ. Ознакомить больного с целями и характером исследования. Больной должен внимательно прочитать и подписать информированное согласие . Затем регистрируется ЭКГ в покое в 12 стандартных отведениях. При наличии высокого АД в покое (более 145/100 мм </a:t>
            </a:r>
            <a:r>
              <a:rPr lang="ru-RU" dirty="0" err="1" smtClean="0"/>
              <a:t>рт</a:t>
            </a:r>
            <a:r>
              <a:rPr lang="ru-RU" dirty="0" smtClean="0"/>
              <a:t>. ст.) и ЧСС более 100 уд/мин, а также появлении каких-либо новых, подозрительных на ишемию изменений ЭКГ в покое по сравнению с предыдущими, проведение пробы должно быть отложено.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Методика проведения проб с физической нагрузкой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/>
              <a:t>Этап 3.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sz="3800" dirty="0" smtClean="0"/>
              <a:t>Непосредственно перед исследованием записывается ЭКГ в отведениях, которые будут регистрироваться при проведении нагрузочного теста и в том же положении пациента (например, сидя или лежа при </a:t>
            </a:r>
            <a:r>
              <a:rPr lang="ru-RU" sz="3800" dirty="0" err="1" smtClean="0"/>
              <a:t>велоэргометрии</a:t>
            </a:r>
            <a:r>
              <a:rPr lang="ru-RU" sz="3800" dirty="0" smtClean="0"/>
              <a:t>). При регистрации ЭКГ во время нагрузок электроды стандартных отведений закрепляются на корпусе (электроды с рук накладываются над лопатками, или на передней грудной стенке под ключицами, с ног – на поясницу справа и слева). Электроды </a:t>
            </a:r>
            <a:r>
              <a:rPr lang="ru-RU" sz="3800" dirty="0" err="1" smtClean="0"/>
              <a:t>прекардиальных</a:t>
            </a:r>
            <a:r>
              <a:rPr lang="ru-RU" sz="3800" dirty="0" smtClean="0"/>
              <a:t> отведений устанавливаются на стандартные классические точки V1-V6 . Реже используется система отведений по Небу (D,A,I) или ортогональные отведения Франка (Х,Y,Z). Одновременно измеряется АД по методу Короткова. В современных </a:t>
            </a:r>
            <a:r>
              <a:rPr lang="ru-RU" sz="3800" dirty="0" err="1" smtClean="0"/>
              <a:t>стресс-системах</a:t>
            </a:r>
            <a:r>
              <a:rPr lang="ru-RU" sz="3800" dirty="0" smtClean="0"/>
              <a:t> имеется специальный датчик для измерения АД во время физической нагрузки. </a:t>
            </a:r>
          </a:p>
          <a:p>
            <a:pPr>
              <a:buNone/>
            </a:pPr>
            <a:r>
              <a:rPr lang="ru-RU" sz="3800" dirty="0" smtClean="0"/>
              <a:t>	В некоторых ситуациях (у женщин с ‘’ишемическими’’ изменениями ST-T в покое при отсутствии приступов стенокардии; у лиц с признаками ‘’рубцовых’’ изменений миокарда при отсутствии анамнестических указаний на инфаркт миокарда; при подозрении на </a:t>
            </a:r>
            <a:r>
              <a:rPr lang="ru-RU" sz="3800" dirty="0" err="1" smtClean="0"/>
              <a:t>ангиоспастическую</a:t>
            </a:r>
            <a:r>
              <a:rPr lang="ru-RU" sz="3800" dirty="0" smtClean="0"/>
              <a:t> стенокардию; с </a:t>
            </a:r>
            <a:r>
              <a:rPr lang="ru-RU" sz="3800" dirty="0" err="1" smtClean="0"/>
              <a:t>синкопальными</a:t>
            </a:r>
            <a:r>
              <a:rPr lang="ru-RU" sz="3800" dirty="0" smtClean="0"/>
              <a:t> состояниями в анамнезе; с подозрением на ложноположительный результат проведенной ранее пробы) полезно перед тестом с физической нагрузкой провести </a:t>
            </a:r>
            <a:r>
              <a:rPr lang="ru-RU" sz="3800" i="1" dirty="0" smtClean="0"/>
              <a:t>пробу с гипервентиляцией и ортостатическую пробу. 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Методика проведения проб с физической нагрузкой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Этап 4.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Тест с физической нагрузкой проводится по заранее выбранному протоколу. Запись ЭКГ и измерение АД проводятся в конце каждой ступени пробы, сразу после ее окончания и в конце 1-й, 2-й, 3-й, 5-й, 10-й и 15-й мин. восстановительного периода. Во время нагрузки осуществляется постоянный контроль ЭКГ на мониторе. </a:t>
            </a:r>
          </a:p>
          <a:p>
            <a:pPr>
              <a:buNone/>
            </a:pPr>
            <a:r>
              <a:rPr lang="ru-RU" i="1" dirty="0" smtClean="0"/>
              <a:t>	Проба прекращается при достижении максимальной или </a:t>
            </a:r>
            <a:r>
              <a:rPr lang="ru-RU" i="1" dirty="0" err="1" smtClean="0"/>
              <a:t>субмаксимальной</a:t>
            </a:r>
            <a:r>
              <a:rPr lang="ru-RU" i="1" dirty="0" smtClean="0"/>
              <a:t> ЧСС (равной 75-85% от максимальной), или появлении критериев прекращения нагрузки: </a:t>
            </a:r>
          </a:p>
          <a:p>
            <a:pPr>
              <a:buNone/>
            </a:pPr>
            <a:r>
              <a:rPr lang="ru-RU" dirty="0" smtClean="0"/>
              <a:t>1) при развитии типичного приступа стенокардии; </a:t>
            </a:r>
          </a:p>
          <a:p>
            <a:pPr>
              <a:buNone/>
            </a:pPr>
            <a:r>
              <a:rPr lang="ru-RU" dirty="0" smtClean="0"/>
              <a:t>2) появлении угрожающих нарушений ритма сердца (частая, </a:t>
            </a:r>
            <a:r>
              <a:rPr lang="ru-RU" dirty="0" err="1" smtClean="0"/>
              <a:t>политопная</a:t>
            </a:r>
            <a:r>
              <a:rPr lang="ru-RU" dirty="0" smtClean="0"/>
              <a:t> или залповая желудочковая экстрасистолия, пароксизмальная тахикардия или пароксизмальная мерцательная аритмия); </a:t>
            </a:r>
          </a:p>
          <a:p>
            <a:pPr>
              <a:buNone/>
            </a:pPr>
            <a:r>
              <a:rPr lang="ru-RU" dirty="0" smtClean="0"/>
              <a:t>3) появлении нарушений проводимости (блокада ножек пучка Гиса, атриовентрикулярная блокада); </a:t>
            </a:r>
          </a:p>
          <a:p>
            <a:pPr>
              <a:buNone/>
            </a:pPr>
            <a:r>
              <a:rPr lang="ru-RU" dirty="0" smtClean="0"/>
              <a:t>4) ишемическом смещении сегмента ST вверх или вниз от изоэлектрической линии на 1 мм и более; </a:t>
            </a:r>
          </a:p>
          <a:p>
            <a:pPr>
              <a:buNone/>
            </a:pPr>
            <a:r>
              <a:rPr lang="ru-RU" dirty="0" smtClean="0"/>
              <a:t>5) повышении систолического АД более чем 220 мм </a:t>
            </a:r>
            <a:r>
              <a:rPr lang="ru-RU" dirty="0" err="1" smtClean="0"/>
              <a:t>рт.ст</a:t>
            </a:r>
            <a:r>
              <a:rPr lang="ru-RU" dirty="0" smtClean="0"/>
              <a:t>., </a:t>
            </a:r>
            <a:r>
              <a:rPr lang="ru-RU" dirty="0" err="1" smtClean="0"/>
              <a:t>диастолического</a:t>
            </a:r>
            <a:r>
              <a:rPr lang="ru-RU" dirty="0" smtClean="0"/>
              <a:t> – более чем 110 мм </a:t>
            </a:r>
            <a:r>
              <a:rPr lang="ru-RU" dirty="0" err="1" smtClean="0"/>
              <a:t>рт.ст</a:t>
            </a:r>
            <a:r>
              <a:rPr lang="ru-RU" dirty="0" smtClean="0"/>
              <a:t>., снижении систолического АД на 20 мм </a:t>
            </a:r>
            <a:r>
              <a:rPr lang="ru-RU" dirty="0" err="1" smtClean="0"/>
              <a:t>рт.ст</a:t>
            </a:r>
            <a:r>
              <a:rPr lang="ru-RU" dirty="0" smtClean="0"/>
              <a:t>.; </a:t>
            </a:r>
          </a:p>
          <a:p>
            <a:pPr>
              <a:buNone/>
            </a:pPr>
            <a:r>
              <a:rPr lang="ru-RU" dirty="0" smtClean="0"/>
              <a:t>6) при появлении неврологической симптоматики (головокружение, нарушение координации движений, головная боль); </a:t>
            </a:r>
          </a:p>
          <a:p>
            <a:pPr>
              <a:buNone/>
            </a:pPr>
            <a:r>
              <a:rPr lang="ru-RU" dirty="0" smtClean="0"/>
              <a:t>7) возникновении перемежающей хромоты; </a:t>
            </a:r>
          </a:p>
          <a:p>
            <a:pPr>
              <a:buNone/>
            </a:pPr>
            <a:r>
              <a:rPr lang="ru-RU" dirty="0" smtClean="0"/>
              <a:t>8) появлении выраженной одышки (число дыханий &gt; 30 в минуту) или приступа </a:t>
            </a:r>
          </a:p>
          <a:p>
            <a:pPr>
              <a:buNone/>
            </a:pPr>
            <a:r>
              <a:rPr lang="ru-RU" dirty="0" smtClean="0"/>
              <a:t>удушья; </a:t>
            </a:r>
          </a:p>
          <a:p>
            <a:pPr>
              <a:buNone/>
            </a:pPr>
            <a:r>
              <a:rPr lang="ru-RU" dirty="0" smtClean="0"/>
              <a:t>9) развитии резкого утомления пациента, его отказе от дальнейшего выполнения пробы; </a:t>
            </a:r>
          </a:p>
          <a:p>
            <a:pPr>
              <a:buNone/>
            </a:pPr>
            <a:r>
              <a:rPr lang="ru-RU" dirty="0" smtClean="0"/>
              <a:t>10) отсутствии контакта и неадекватном поведении пациента во время тестирования; </a:t>
            </a:r>
          </a:p>
          <a:p>
            <a:pPr>
              <a:buNone/>
            </a:pPr>
            <a:r>
              <a:rPr lang="ru-RU" dirty="0" smtClean="0"/>
              <a:t>11) при технических сложностях, не позволяющих </a:t>
            </a:r>
            <a:r>
              <a:rPr lang="ru-RU" dirty="0" err="1" smtClean="0"/>
              <a:t>мониторировать</a:t>
            </a:r>
            <a:r>
              <a:rPr lang="ru-RU" dirty="0" smtClean="0"/>
              <a:t> ЭКГ или АД;. </a:t>
            </a:r>
          </a:p>
          <a:p>
            <a:pPr>
              <a:buNone/>
            </a:pPr>
            <a:r>
              <a:rPr lang="ru-RU" dirty="0" smtClean="0"/>
              <a:t>12) как мера предосторожности по решению врача;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После завершения пробы рекомендуется 30-60 секундное продолжение нагрузки снижающейся интенсивности, а при сохранении изменений на ЭКГ – перевод больного в лежачее положение. У больных с известным диагнозом ИБС, с быстрым восстановлением ЭКГ и нормальными гемодинамическими показателями это не является обязательным и необходимым, такие пациенты в течение 2-3 мин продолжают нагрузку малой интенсивности (медленная ходьба).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Далее проводится интерпретация ЭКГ с использованием всех возможностей аппаратуры (аналоговая запись, усредненные </a:t>
            </a:r>
            <a:r>
              <a:rPr lang="ru-RU" dirty="0" err="1" smtClean="0"/>
              <a:t>кардиоциклы</a:t>
            </a:r>
            <a:r>
              <a:rPr lang="ru-RU" dirty="0" smtClean="0"/>
              <a:t>, тренды ЭКГ, АД и т.д.).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Рекорды мира в беге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6618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100 м (</a:t>
            </a:r>
            <a:r>
              <a:rPr lang="ru-RU" dirty="0" smtClean="0">
                <a:latin typeface="Arial Black" pitchFamily="34" charset="0"/>
              </a:rPr>
              <a:t>9,58</a:t>
            </a:r>
            <a:r>
              <a:rPr lang="ru-RU" dirty="0" smtClean="0"/>
              <a:t> с) </a:t>
            </a:r>
            <a:r>
              <a:rPr lang="ru-RU" dirty="0" err="1" smtClean="0"/>
              <a:t>Усейн</a:t>
            </a:r>
            <a:r>
              <a:rPr lang="ru-RU" dirty="0" smtClean="0"/>
              <a:t> Болт</a:t>
            </a:r>
          </a:p>
          <a:p>
            <a:r>
              <a:rPr lang="ru-RU" dirty="0" smtClean="0"/>
              <a:t>200 м (</a:t>
            </a:r>
            <a:r>
              <a:rPr lang="ru-RU" dirty="0" smtClean="0">
                <a:latin typeface="Arial Black" pitchFamily="34" charset="0"/>
              </a:rPr>
              <a:t>19,19</a:t>
            </a:r>
            <a:r>
              <a:rPr lang="ru-RU" dirty="0" smtClean="0"/>
              <a:t>с) </a:t>
            </a:r>
            <a:r>
              <a:rPr lang="ru-RU" dirty="0" err="1" smtClean="0"/>
              <a:t>Усейн</a:t>
            </a:r>
            <a:r>
              <a:rPr lang="ru-RU" dirty="0" smtClean="0"/>
              <a:t> Болт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9,58  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 2 = 19,12 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400м</a:t>
            </a:r>
            <a:r>
              <a:rPr lang="ru-RU" dirty="0" smtClean="0">
                <a:latin typeface="Arial Black" pitchFamily="34" charset="0"/>
              </a:rPr>
              <a:t> – 43,03 </a:t>
            </a:r>
            <a:r>
              <a:rPr lang="ru-RU" dirty="0" err="1" smtClean="0"/>
              <a:t>Уэйд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Никерк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9,58 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 4 = 38,32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800м </a:t>
            </a:r>
            <a:r>
              <a:rPr lang="ru-RU" dirty="0" smtClean="0">
                <a:latin typeface="Arial Black" pitchFamily="34" charset="0"/>
              </a:rPr>
              <a:t>– 1.40.91 </a:t>
            </a:r>
            <a:r>
              <a:rPr lang="ru-RU" dirty="0" smtClean="0"/>
              <a:t>Дэвид </a:t>
            </a:r>
            <a:r>
              <a:rPr lang="ru-RU" dirty="0" err="1" smtClean="0"/>
              <a:t>Рудиша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9,58 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 8 = 1.16.64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10000м</a:t>
            </a:r>
            <a:r>
              <a:rPr lang="ru-RU" dirty="0" smtClean="0">
                <a:latin typeface="Arial Black" pitchFamily="34" charset="0"/>
              </a:rPr>
              <a:t> - 26.11,02</a:t>
            </a:r>
            <a:r>
              <a:rPr lang="ru-RU" dirty="0" smtClean="0"/>
              <a:t> </a:t>
            </a:r>
            <a:r>
              <a:rPr lang="ru-RU" dirty="0" err="1" smtClean="0"/>
              <a:t>Джошуа</a:t>
            </a:r>
            <a:r>
              <a:rPr lang="ru-RU" dirty="0" smtClean="0"/>
              <a:t> </a:t>
            </a:r>
            <a:r>
              <a:rPr lang="ru-RU" dirty="0" err="1" smtClean="0"/>
              <a:t>Чептегеи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9,58 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 100 </a:t>
            </a:r>
            <a:r>
              <a:rPr lang="ru-RU" smtClean="0">
                <a:latin typeface="Arial Black" pitchFamily="34" charset="0"/>
              </a:rPr>
              <a:t>= 15.58.00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Методика проведения проб с физической нагрузкой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Этап 5.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 периоде восстановления обязателен </a:t>
            </a:r>
            <a:r>
              <a:rPr lang="ru-RU" dirty="0" err="1" smtClean="0"/>
              <a:t>посттестовый</a:t>
            </a:r>
            <a:r>
              <a:rPr lang="ru-RU" dirty="0" smtClean="0"/>
              <a:t> контроль, т.к. нарушения сократимости и электрофизиологические нарушения в </a:t>
            </a:r>
            <a:r>
              <a:rPr lang="ru-RU" dirty="0" err="1" smtClean="0"/>
              <a:t>стресс-ишемизированном</a:t>
            </a:r>
            <a:r>
              <a:rPr lang="ru-RU" dirty="0" smtClean="0"/>
              <a:t> миокарде сохраняются и рецидивируют от нескольких минут до нескольких часов. В ряде случаев отмечается замедление восстановления ЧСС, АД и ЭКГ. Поэтому наблюдение за больным продолжаются до 15-20 мин. При появлении при нагрузке серьезных преходящих нарушений ритма сердца целесообразно назначение после пробы </a:t>
            </a:r>
            <a:r>
              <a:rPr lang="ru-RU" dirty="0" err="1" smtClean="0"/>
              <a:t>холтеровского</a:t>
            </a:r>
            <a:r>
              <a:rPr lang="ru-RU" dirty="0" smtClean="0"/>
              <a:t>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ЭКГ. </a:t>
            </a:r>
          </a:p>
          <a:p>
            <a:pPr>
              <a:buNone/>
            </a:pPr>
            <a:r>
              <a:rPr lang="ru-RU" dirty="0" smtClean="0"/>
              <a:t>	При возникновении затяжных приступов стенокардии, ишемических изменений на ЭКГ, необходимо назначение нитроглицерина, возобновление базовой лекарственной терапии, а на следующий день утром назначается контроль ЭКГ и </a:t>
            </a:r>
            <a:r>
              <a:rPr lang="ru-RU" dirty="0" err="1" smtClean="0"/>
              <a:t>кардиоспецифических</a:t>
            </a:r>
            <a:r>
              <a:rPr lang="ru-RU" dirty="0" smtClean="0"/>
              <a:t> ферментов (включая </a:t>
            </a:r>
            <a:r>
              <a:rPr lang="ru-RU" dirty="0" err="1" smtClean="0"/>
              <a:t>тропонины</a:t>
            </a:r>
            <a:r>
              <a:rPr lang="ru-RU" dirty="0" smtClean="0"/>
              <a:t> I и Т).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Методика проведения проб с физической нагрузкой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Этап 6.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Результаты исследования фиксируются в протоколе или специальной карте: указывается паспортная часть, диагноз заболевания, цель исследования, данные о приеме медикаментозных средств. Формируется таблица событий. Далее указывается пороговая нагрузка с критериями прекращения пробы, описывается динамика ЧСС, АД, характер изменений ЭКГ (тип, величина, локализация и длительность), появление и исчезновение жалоб, особенно болей, характерных для стенокардии, одышки. Далее в заключении описывается период восстановления с уточнением временных параметров, указывается на какой минуте возвратились к исходным показатели ЧСС и АД. Указывается характер и длительность </a:t>
            </a:r>
            <a:r>
              <a:rPr lang="ru-RU" dirty="0" err="1" smtClean="0"/>
              <a:t>стресс-индуцированных</a:t>
            </a:r>
            <a:r>
              <a:rPr lang="ru-RU" dirty="0" smtClean="0"/>
              <a:t> нарушений сердечного ритма и проводимости. Оценивается толерантность к физической нагрузке, реакция АД, ЧСС. Заключение выдается в течение 20-30 минут после окончания исследования.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Проба с </a:t>
            </a:r>
            <a:r>
              <a:rPr lang="ru-RU" sz="2800" b="1" dirty="0" err="1" smtClean="0"/>
              <a:t>чреспищеводной</a:t>
            </a:r>
            <a:r>
              <a:rPr lang="ru-RU" sz="2800" b="1" dirty="0" smtClean="0"/>
              <a:t> электрической стимуляцией предсердий (ЧПЭС)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 лиц с синдромом гипервентиляции и повышенной </a:t>
            </a:r>
            <a:r>
              <a:rPr lang="ru-RU" dirty="0" err="1" smtClean="0"/>
              <a:t>симпатикоаденаловой</a:t>
            </a:r>
            <a:r>
              <a:rPr lang="ru-RU" dirty="0" smtClean="0"/>
              <a:t> реакцией в ответ на физическую нагрузку предпочтительней использовать </a:t>
            </a:r>
            <a:r>
              <a:rPr lang="ru-RU" i="1" dirty="0" smtClean="0"/>
              <a:t>пробу с ЧПЭС. </a:t>
            </a:r>
          </a:p>
          <a:p>
            <a:r>
              <a:rPr lang="ru-RU" dirty="0" smtClean="0"/>
              <a:t>В основе пробы с ЧПЭС лежит повышение потребности миокарда в кислороде за счет увеличения ЧСС без существенного изменения АД. При проведении ЧПЭС обследуемый находится в состоянии физического покоя, активное участие в проведении пробы от него не требуется. Это дает возможность использовать ЧПЭС в тех случаях, когда проведение проб с дозированной физической нагрузкой противопоказано или пробу не удается довести до диагностических критериев из-за </a:t>
            </a:r>
            <a:r>
              <a:rPr lang="ru-RU" dirty="0" err="1" smtClean="0"/>
              <a:t>детренированности</a:t>
            </a:r>
            <a:r>
              <a:rPr lang="ru-RU" dirty="0" smtClean="0"/>
              <a:t> обследуемого, наличия у него сопутствующих заболеваний (выраженная дыхательная недостаточность, недостаточность кровообращения, артериальная гипертония, перемежающаяся хромота, ортопедические дефекты, угрожающая отслойка сетчатки глаз и т.д.).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острого сердечного события большинство пациентов не знают, какой уровень физической активности им необходим, какую физическую нагрузку они способны переносить, и какой вид физической активности им доступен. Эта неопределенность в сочетании с ощущением уязвимости сердца приводит пациента к избеганию любого физического напряжения и способствует малоподвижному образу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патологической </a:t>
            </a:r>
            <a:br>
              <a:rPr lang="ru-RU" dirty="0" smtClean="0"/>
            </a:br>
            <a:r>
              <a:rPr lang="ru-RU" dirty="0" smtClean="0"/>
              <a:t>реакции на физическую нагрузку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боль за грудиной или в области сердца, которая купируется только нитроглицерином, и выраженная одышка</a:t>
            </a:r>
          </a:p>
          <a:p>
            <a:r>
              <a:rPr lang="ru-RU" dirty="0" smtClean="0"/>
              <a:t>длительное (более 5 минут) превышение рекомендуемых значений АД и ЧСС;</a:t>
            </a:r>
          </a:p>
          <a:p>
            <a:r>
              <a:rPr lang="ru-RU" dirty="0" smtClean="0"/>
              <a:t>увеличение периода восстановления гемодинамических параметров более 10 минут;</a:t>
            </a:r>
          </a:p>
          <a:p>
            <a:r>
              <a:rPr lang="ru-RU" dirty="0" err="1" smtClean="0"/>
              <a:t>урежение</a:t>
            </a:r>
            <a:r>
              <a:rPr lang="ru-RU" dirty="0" smtClean="0"/>
              <a:t> ЧСС;</a:t>
            </a:r>
          </a:p>
          <a:p>
            <a:r>
              <a:rPr lang="ru-RU" dirty="0" smtClean="0"/>
              <a:t>выраженное, длительно сохраняющееся утомление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Правила подбора индивидуальной физической нагрузки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рекомендуемая интенсивность физических нагрузок в программах КР должна быть существенно ниже ишемического порога</a:t>
            </a:r>
          </a:p>
          <a:p>
            <a:r>
              <a:rPr lang="ru-RU" dirty="0" smtClean="0"/>
              <a:t>реакция сердечного ритма на стресс-тест с физической нагрузкой учитывают только на фоне приема обычной для пациента лекарственной терапии (прежде всего, подобранной дозы </a:t>
            </a:r>
            <a:r>
              <a:rPr lang="ru-RU" dirty="0" err="1" smtClean="0"/>
              <a:t>β-блокаторов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Тренировочную ЧСС определяют в процентах от максимальной ЧСС. </a:t>
            </a:r>
          </a:p>
          <a:p>
            <a:r>
              <a:rPr lang="ru-RU" dirty="0" smtClean="0"/>
              <a:t>В КР рекомендуется тренировочная ЧСС, составляющая 60–75% от максимальной ЧСС.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другой вариант расчета тренировочной ЧСС возможен с помощью формулы </a:t>
            </a:r>
            <a:r>
              <a:rPr lang="ru-RU" dirty="0" err="1" smtClean="0"/>
              <a:t>Карвонена</a:t>
            </a:r>
            <a:r>
              <a:rPr lang="ru-RU" dirty="0" smtClean="0"/>
              <a:t>. По этой формуле вычисляется показатель резерва ЧСС (РЧСС) как разница между максимальной ЧСС и ЧСС покоя по результатам </a:t>
            </a:r>
            <a:r>
              <a:rPr lang="ru-RU" dirty="0" err="1" smtClean="0"/>
              <a:t>стресс-теста</a:t>
            </a:r>
            <a:r>
              <a:rPr lang="ru-RU" dirty="0" smtClean="0"/>
              <a:t> с максимальной физической нагрузкой. </a:t>
            </a:r>
          </a:p>
          <a:p>
            <a:r>
              <a:rPr lang="ru-RU" dirty="0" smtClean="0"/>
              <a:t>При составлении программ физической реабилитации, как правило, рекомендуется тренировочная ЧСС, составляющая 40–60% от РЧСС [16].</a:t>
            </a:r>
          </a:p>
          <a:p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ru-RU" dirty="0" smtClean="0"/>
              <a:t>Целевая интенсивность физической нагрузки – 60% от РЧСС</a:t>
            </a:r>
          </a:p>
          <a:p>
            <a:pPr>
              <a:buNone/>
            </a:pPr>
            <a:r>
              <a:rPr lang="ru-RU" dirty="0" smtClean="0"/>
              <a:t>ЧСС в покое = 60 уд/мин.</a:t>
            </a:r>
          </a:p>
          <a:p>
            <a:pPr>
              <a:buNone/>
            </a:pPr>
            <a:r>
              <a:rPr lang="ru-RU" dirty="0" smtClean="0"/>
              <a:t>Максимальная ЧСС при нагрузочном тестировании = 100 уд/мин.</a:t>
            </a:r>
          </a:p>
          <a:p>
            <a:pPr>
              <a:buNone/>
            </a:pPr>
            <a:r>
              <a:rPr lang="ru-RU" dirty="0" smtClean="0"/>
              <a:t>Целевая тренировочная ЧСС = 60 + (100–60) </a:t>
            </a:r>
            <a:r>
              <a:rPr lang="ru-RU" dirty="0" err="1" smtClean="0"/>
              <a:t>х</a:t>
            </a:r>
            <a:r>
              <a:rPr lang="ru-RU" dirty="0" smtClean="0"/>
              <a:t> 0,6 = 84 уд/мин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9313" r="18926" b="8829"/>
          <a:stretch>
            <a:fillRect/>
          </a:stretch>
        </p:blipFill>
        <p:spPr bwMode="auto">
          <a:xfrm>
            <a:off x="0" y="404664"/>
            <a:ext cx="904616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ПУЛЬСОВЫЕ ЗОНЫ</a:t>
            </a:r>
            <a:endParaRPr lang="ru-RU" dirty="0"/>
          </a:p>
        </p:txBody>
      </p:sp>
      <p:pic>
        <p:nvPicPr>
          <p:cNvPr id="1026" name="Picture 2" descr="https://sun9-72.userapi.com/impf/c628528/v628528020/48b2/ca7g8MDQsjY.jpg?size=807x514&amp;quality=96&amp;sign=094c031e3de332554d70c3df0421f6ab&amp;c_uniq_tag=bH8YpHWA398rjgtpwraFb8bpPBAlk3UVA3u6KtqrfJU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1" y="1600200"/>
            <a:ext cx="71059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2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применяющиеся при функциональных пробах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физические нагрузки, </a:t>
            </a:r>
          </a:p>
          <a:p>
            <a:r>
              <a:rPr lang="ru-RU" dirty="0" smtClean="0"/>
              <a:t>электрическая стимуляция предсердий, </a:t>
            </a:r>
          </a:p>
          <a:p>
            <a:r>
              <a:rPr lang="ru-RU" dirty="0" smtClean="0"/>
              <a:t>моделирование уменьшения венозного возврата крови к сердцу, </a:t>
            </a:r>
          </a:p>
          <a:p>
            <a:r>
              <a:rPr lang="ru-RU" dirty="0" err="1" smtClean="0"/>
              <a:t>психоэмоциональные</a:t>
            </a:r>
            <a:r>
              <a:rPr lang="ru-RU" dirty="0" smtClean="0"/>
              <a:t> пробы, </a:t>
            </a:r>
          </a:p>
          <a:p>
            <a:r>
              <a:rPr lang="ru-RU" dirty="0" smtClean="0"/>
              <a:t>локальные воздействия на нервные окончания, </a:t>
            </a:r>
          </a:p>
          <a:p>
            <a:r>
              <a:rPr lang="ru-RU" dirty="0" smtClean="0"/>
              <a:t>воздействие на внешнее дыхание, </a:t>
            </a:r>
          </a:p>
          <a:p>
            <a:r>
              <a:rPr lang="ru-RU" dirty="0" smtClean="0"/>
              <a:t>лекарственные пробы.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Противопоказания к проведению нагрузочных проб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Абсолютные </a:t>
            </a:r>
          </a:p>
          <a:p>
            <a:r>
              <a:rPr lang="ru-RU" dirty="0" smtClean="0"/>
              <a:t>острый инфаркт миокарда (в течение первых 2 дней); </a:t>
            </a:r>
          </a:p>
          <a:p>
            <a:r>
              <a:rPr lang="ru-RU" dirty="0" smtClean="0"/>
              <a:t>нестабильная стенокардия, не стабилизируемая предварительной медикаментозной терапией; </a:t>
            </a:r>
          </a:p>
          <a:p>
            <a:r>
              <a:rPr lang="ru-RU" dirty="0" smtClean="0"/>
              <a:t>наличие неконтролируемых нарушений ритма, сопровождающихся субъективными симптомами и вызывающих гемодинамические нарушения; </a:t>
            </a:r>
          </a:p>
          <a:p>
            <a:r>
              <a:rPr lang="ru-RU" dirty="0" smtClean="0"/>
              <a:t>аортальный стеноз с выраженной симптоматикой; </a:t>
            </a:r>
          </a:p>
          <a:p>
            <a:r>
              <a:rPr lang="ru-RU" dirty="0" smtClean="0"/>
              <a:t>неконтролируемая симптоматичная сердечная недостаточность (IIБ и III стадий); </a:t>
            </a:r>
          </a:p>
          <a:p>
            <a:r>
              <a:rPr lang="ru-RU" dirty="0" smtClean="0"/>
              <a:t>острая тромбоэмболия легочной артерии или инфаркт легких с выраженной легочной недостаточностью; </a:t>
            </a:r>
          </a:p>
          <a:p>
            <a:r>
              <a:rPr lang="ru-RU" dirty="0" smtClean="0"/>
              <a:t>острый миокардит или перикардит; </a:t>
            </a:r>
          </a:p>
          <a:p>
            <a:r>
              <a:rPr lang="ru-RU" dirty="0" smtClean="0"/>
              <a:t>острая расслаивающая аневризма аорты.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Противопоказания к проведению нагрузочных проб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Относительные </a:t>
            </a:r>
          </a:p>
          <a:p>
            <a:r>
              <a:rPr lang="ru-RU" sz="3400" dirty="0" smtClean="0"/>
              <a:t>известное поражение ствола левой коронарной артерии (стеноз более 50%); </a:t>
            </a:r>
          </a:p>
          <a:p>
            <a:r>
              <a:rPr lang="ru-RU" sz="3400" dirty="0" smtClean="0"/>
              <a:t>аневризма сердца или сосудов; </a:t>
            </a:r>
          </a:p>
          <a:p>
            <a:r>
              <a:rPr lang="ru-RU" sz="3400" dirty="0" smtClean="0"/>
              <a:t>выраженная гипертония (систолическое АД более 200 мм </a:t>
            </a:r>
            <a:r>
              <a:rPr lang="ru-RU" sz="3400" dirty="0" err="1" smtClean="0"/>
              <a:t>рт</a:t>
            </a:r>
            <a:r>
              <a:rPr lang="ru-RU" sz="3400" dirty="0" smtClean="0"/>
              <a:t>. ст. или </a:t>
            </a:r>
            <a:r>
              <a:rPr lang="ru-RU" sz="3400" dirty="0" err="1" smtClean="0"/>
              <a:t>диастолическое</a:t>
            </a:r>
            <a:r>
              <a:rPr lang="ru-RU" sz="3400" dirty="0" smtClean="0"/>
              <a:t> АД более 110 мм </a:t>
            </a:r>
            <a:r>
              <a:rPr lang="ru-RU" sz="3400" dirty="0" err="1" smtClean="0"/>
              <a:t>рт</a:t>
            </a:r>
            <a:r>
              <a:rPr lang="ru-RU" sz="3400" dirty="0" smtClean="0"/>
              <a:t>. ст.); </a:t>
            </a:r>
          </a:p>
          <a:p>
            <a:r>
              <a:rPr lang="ru-RU" sz="3400" dirty="0" err="1" smtClean="0"/>
              <a:t>тахиаритмия</a:t>
            </a:r>
            <a:r>
              <a:rPr lang="ru-RU" sz="3400" dirty="0" smtClean="0"/>
              <a:t> неясного происхождения; </a:t>
            </a:r>
          </a:p>
          <a:p>
            <a:r>
              <a:rPr lang="ru-RU" sz="3400" dirty="0" smtClean="0"/>
              <a:t>выраженная </a:t>
            </a:r>
            <a:r>
              <a:rPr lang="ru-RU" sz="3400" dirty="0" err="1" smtClean="0"/>
              <a:t>брадиаритмия</a:t>
            </a:r>
            <a:r>
              <a:rPr lang="ru-RU" sz="3400" dirty="0" smtClean="0"/>
              <a:t>; </a:t>
            </a:r>
          </a:p>
          <a:p>
            <a:r>
              <a:rPr lang="ru-RU" sz="3400" dirty="0" smtClean="0"/>
              <a:t>блокада ножек пучка Гиса (в связи с невозможностью оценить изменения конечной части желудочкового комплекса при нагрузке); </a:t>
            </a:r>
          </a:p>
          <a:p>
            <a:r>
              <a:rPr lang="ru-RU" sz="3400" dirty="0" smtClean="0"/>
              <a:t>атриовентрикулярная блокада высокой степени; </a:t>
            </a:r>
          </a:p>
          <a:p>
            <a:r>
              <a:rPr lang="ru-RU" sz="3400" dirty="0" smtClean="0"/>
              <a:t>наличие указаний в анамнезе на серьезные нарушения ритма сердечной деятельности или обморочные состояния; </a:t>
            </a:r>
          </a:p>
          <a:p>
            <a:r>
              <a:rPr lang="ru-RU" sz="3400" dirty="0" smtClean="0"/>
              <a:t>электролитный дисбаланс; </a:t>
            </a:r>
          </a:p>
          <a:p>
            <a:r>
              <a:rPr lang="ru-RU" sz="3400" dirty="0" smtClean="0"/>
              <a:t>умеренно выраженные стенозы клапанов сердца (аортальный стеноз); </a:t>
            </a:r>
          </a:p>
          <a:p>
            <a:r>
              <a:rPr lang="ru-RU" sz="3400" dirty="0" smtClean="0"/>
              <a:t>гипертрофическая </a:t>
            </a:r>
            <a:r>
              <a:rPr lang="ru-RU" sz="3400" dirty="0" err="1" smtClean="0"/>
              <a:t>кардиомиопатия</a:t>
            </a:r>
            <a:r>
              <a:rPr lang="ru-RU" sz="3400" dirty="0" smtClean="0"/>
              <a:t> и другие формы обструкции выносящего тракта левого желудочка; </a:t>
            </a:r>
          </a:p>
          <a:p>
            <a:r>
              <a:rPr lang="ru-RU" sz="3400" dirty="0" smtClean="0"/>
              <a:t>психическая или физическая неспособность выполнять адекватную физическую нагрузку. </a:t>
            </a:r>
          </a:p>
          <a:p>
            <a:pPr>
              <a:buNone/>
            </a:pPr>
            <a:r>
              <a:rPr lang="ru-RU" sz="3400" dirty="0" smtClean="0"/>
              <a:t>	</a:t>
            </a:r>
          </a:p>
          <a:p>
            <a:pPr>
              <a:buNone/>
            </a:pPr>
            <a:r>
              <a:rPr lang="ru-RU" sz="3400" dirty="0" smtClean="0"/>
              <a:t>	Не рекомендуется проводить пробу при наличии лихорадочных заболеваний, остром тромбофлебите, недавно перенесенном инсульте. Относительными противопоказаниями можно пренебречь, если значимость результатов нагрузочных проб превосходит степень риска.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проведению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Проба проводится на «чистом» фоне, чтобы исключить влияние лекарств и других факторов на ее результаты. Отменяют все назначения: нитраты пролонгированного действия - за 6-8 ч до проведения пробы, все остальные лекарства (сердечные гликозиды, </a:t>
            </a:r>
            <a:r>
              <a:rPr lang="ru-RU" dirty="0" err="1" smtClean="0"/>
              <a:t>β-адреноблокаторы, </a:t>
            </a:r>
            <a:r>
              <a:rPr lang="ru-RU" dirty="0" smtClean="0"/>
              <a:t>антагонисты кальция, мочегонные средства, анаболические препараты) - минимум за 2 суток до исследования. Чтобы избежать синдрома отмены </a:t>
            </a:r>
            <a:r>
              <a:rPr lang="ru-RU" dirty="0" err="1" smtClean="0"/>
              <a:t>β </a:t>
            </a:r>
            <a:r>
              <a:rPr lang="ru-RU" dirty="0" smtClean="0"/>
              <a:t>- </a:t>
            </a:r>
            <a:r>
              <a:rPr lang="ru-RU" dirty="0" err="1" smtClean="0"/>
              <a:t>блокаторов</a:t>
            </a:r>
            <a:r>
              <a:rPr lang="ru-RU" dirty="0" smtClean="0"/>
              <a:t>, необходимо перейти на терапию </a:t>
            </a:r>
            <a:r>
              <a:rPr lang="ru-RU" dirty="0" err="1" smtClean="0"/>
              <a:t>пропранололом</a:t>
            </a:r>
            <a:r>
              <a:rPr lang="ru-RU" dirty="0" smtClean="0"/>
              <a:t> в дозах от 20-40 мг 2-3 раза в день, с постепенным уменьшением дозировки, и полным прекращением приема </a:t>
            </a:r>
            <a:r>
              <a:rPr lang="ru-RU" dirty="0" err="1" smtClean="0"/>
              <a:t>пропранолола</a:t>
            </a:r>
            <a:r>
              <a:rPr lang="ru-RU" dirty="0" smtClean="0"/>
              <a:t> утром в день исследования.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2567</Words>
  <Application>Microsoft Office PowerPoint</Application>
  <PresentationFormat>Экран (4:3)</PresentationFormat>
  <Paragraphs>290</Paragraphs>
  <Slides>48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Calibri</vt:lpstr>
      <vt:lpstr>Times New Roman</vt:lpstr>
      <vt:lpstr>Тема Office</vt:lpstr>
      <vt:lpstr>Функциональное тестирование в кардиореабилитации</vt:lpstr>
      <vt:lpstr>Основные области применения нагрузочных проб </vt:lpstr>
      <vt:lpstr>Презентация PowerPoint</vt:lpstr>
      <vt:lpstr>Рекорды мира в беге</vt:lpstr>
      <vt:lpstr>ПУЛЬСОВЫЕ ЗОНЫ</vt:lpstr>
      <vt:lpstr>факторы, применяющиеся при функциональных пробах </vt:lpstr>
      <vt:lpstr>Противопоказания к проведению нагрузочных проб </vt:lpstr>
      <vt:lpstr>Противопоказания к проведению нагрузочных проб </vt:lpstr>
      <vt:lpstr>Подготовка к проведению  </vt:lpstr>
      <vt:lpstr>Мощность ступенчатой нагрузки при велоэргометрии </vt:lpstr>
      <vt:lpstr>Модификации ВЭМ</vt:lpstr>
      <vt:lpstr>Дозирование нагрузки при  тредмил-тесте</vt:lpstr>
      <vt:lpstr>протоколы пробы на тредмиле R.Bruсе (1971) </vt:lpstr>
      <vt:lpstr>Энергетические эквиваленты </vt:lpstr>
      <vt:lpstr>Шкала реабилитационной маршрутизации</vt:lpstr>
      <vt:lpstr>1 - Отсутствие значимых нарушений жизнедеятельности, несмотря на имеющиеся симптомы заболевания</vt:lpstr>
      <vt:lpstr>2 - Легкое ограничение жизнедеятельности</vt:lpstr>
      <vt:lpstr>3 - Ограничение жизнедеятельности, умеренное по своей выраженности</vt:lpstr>
      <vt:lpstr>4 - Выраженное ограничение жизнедеятельности</vt:lpstr>
      <vt:lpstr>Когда прекращается проба?</vt:lpstr>
      <vt:lpstr>ЧСС при разных уровнях потребления кислорода во время физической нагрузки </vt:lpstr>
      <vt:lpstr>Показания к прекращению пробы  </vt:lpstr>
      <vt:lpstr>Показания к прекращению пробы  </vt:lpstr>
      <vt:lpstr>Осложнения нагрузочных проб и обеспечение безопасности  </vt:lpstr>
      <vt:lpstr>Условия повышения нагрузки</vt:lpstr>
      <vt:lpstr>Сравнение проб на тредмиле и велоэргометре</vt:lpstr>
      <vt:lpstr>Сравнение проб на тредмиле и велоэргометре</vt:lpstr>
      <vt:lpstr>Сравнение проб на тредмиле и велоэргометре</vt:lpstr>
      <vt:lpstr>Сравнительная оценка различных видов нагрузочных проб</vt:lpstr>
      <vt:lpstr>Оценка результатов функциональных проб </vt:lpstr>
      <vt:lpstr>отрицательную проба, но с особенностями</vt:lpstr>
      <vt:lpstr>Сомнительная проба</vt:lpstr>
      <vt:lpstr>Положительная проба</vt:lpstr>
      <vt:lpstr>Незавершенная проба</vt:lpstr>
      <vt:lpstr>Ложноположительные результаты могут быть связаны:</vt:lpstr>
      <vt:lpstr>Методика проведения проб с физической нагрузкой </vt:lpstr>
      <vt:lpstr>Методика проведения проб с физической нагрузкой </vt:lpstr>
      <vt:lpstr>Методика проведения проб с физической нагрузкой </vt:lpstr>
      <vt:lpstr>Методика проведения проб с физической нагрузкой </vt:lpstr>
      <vt:lpstr>Методика проведения проб с физической нагрузкой </vt:lpstr>
      <vt:lpstr>Методика проведения проб с физической нагрузкой </vt:lpstr>
      <vt:lpstr>Проба с чреспищеводной электрической стимуляцией предсердий (ЧПЭС) </vt:lpstr>
      <vt:lpstr>Презентация PowerPoint</vt:lpstr>
      <vt:lpstr>Признаки патологической  реакции на физическую нагрузку  </vt:lpstr>
      <vt:lpstr>Правила подбора индивидуальной физической нагрузки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Функциональное тестирование в кардиореабилитации</dc:title>
  <dc:creator>user</dc:creator>
  <cp:lastModifiedBy>Нияз Бикчурин</cp:lastModifiedBy>
  <cp:revision>10</cp:revision>
  <dcterms:created xsi:type="dcterms:W3CDTF">2023-04-23T16:43:58Z</dcterms:created>
  <dcterms:modified xsi:type="dcterms:W3CDTF">2024-10-04T05:53:35Z</dcterms:modified>
</cp:coreProperties>
</file>