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sldIdLst>
    <p:sldId id="256" r:id="rId2"/>
    <p:sldId id="257" r:id="rId3"/>
    <p:sldId id="292" r:id="rId4"/>
    <p:sldId id="268" r:id="rId5"/>
    <p:sldId id="271" r:id="rId6"/>
    <p:sldId id="272" r:id="rId7"/>
    <p:sldId id="261" r:id="rId8"/>
    <p:sldId id="293" r:id="rId9"/>
    <p:sldId id="275" r:id="rId10"/>
    <p:sldId id="277" r:id="rId11"/>
    <p:sldId id="278" r:id="rId12"/>
    <p:sldId id="294" r:id="rId13"/>
    <p:sldId id="276" r:id="rId14"/>
    <p:sldId id="282" r:id="rId15"/>
    <p:sldId id="283" r:id="rId16"/>
    <p:sldId id="284" r:id="rId17"/>
    <p:sldId id="304" r:id="rId18"/>
    <p:sldId id="306" r:id="rId19"/>
    <p:sldId id="307" r:id="rId20"/>
    <p:sldId id="295" r:id="rId21"/>
    <p:sldId id="258" r:id="rId22"/>
    <p:sldId id="273" r:id="rId23"/>
    <p:sldId id="308" r:id="rId24"/>
    <p:sldId id="296" r:id="rId25"/>
    <p:sldId id="264" r:id="rId26"/>
    <p:sldId id="267" r:id="rId27"/>
    <p:sldId id="265" r:id="rId28"/>
    <p:sldId id="266" r:id="rId29"/>
    <p:sldId id="297" r:id="rId30"/>
    <p:sldId id="279" r:id="rId31"/>
    <p:sldId id="298" r:id="rId32"/>
    <p:sldId id="299" r:id="rId33"/>
    <p:sldId id="300" r:id="rId34"/>
    <p:sldId id="301" r:id="rId35"/>
    <p:sldId id="302" r:id="rId36"/>
    <p:sldId id="303" r:id="rId37"/>
    <p:sldId id="281" r:id="rId38"/>
    <p:sldId id="280" r:id="rId39"/>
    <p:sldId id="311" r:id="rId40"/>
    <p:sldId id="312" r:id="rId41"/>
    <p:sldId id="313" r:id="rId42"/>
    <p:sldId id="314" r:id="rId43"/>
    <p:sldId id="315" r:id="rId44"/>
    <p:sldId id="319" r:id="rId45"/>
    <p:sldId id="320" r:id="rId46"/>
    <p:sldId id="316" r:id="rId47"/>
    <p:sldId id="317" r:id="rId48"/>
    <p:sldId id="318" r:id="rId49"/>
    <p:sldId id="285" r:id="rId50"/>
    <p:sldId id="286" r:id="rId51"/>
    <p:sldId id="287" r:id="rId52"/>
    <p:sldId id="288" r:id="rId53"/>
    <p:sldId id="289" r:id="rId54"/>
    <p:sldId id="290" r:id="rId55"/>
    <p:sldId id="291" r:id="rId56"/>
    <p:sldId id="269" r:id="rId57"/>
    <p:sldId id="270" r:id="rId58"/>
    <p:sldId id="309" r:id="rId5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FD434-BE8F-4197-BC6A-1035736990EB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79A4C-353C-474B-802F-11413617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Рекомендации союза </a:t>
            </a:r>
            <a:r>
              <a:rPr lang="ru-RU" dirty="0" err="1" smtClean="0"/>
              <a:t>реабилитологов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79A4C-353C-474B-802F-11413617F0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Задача</a:t>
            </a:r>
            <a:r>
              <a:rPr lang="ru-RU" baseline="0" dirty="0" smtClean="0"/>
              <a:t> 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79A4C-353C-474B-802F-11413617F0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Объективизация для врачей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79A4C-353C-474B-802F-11413617F050}" type="slidenum">
              <a:rPr lang="ru-RU" smtClean="0"/>
              <a:pPr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Делирий, депрессивные</a:t>
            </a:r>
            <a:r>
              <a:rPr lang="ru-RU" baseline="0" dirty="0" smtClean="0"/>
              <a:t> расстройства, применение транквилизаторов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79A4C-353C-474B-802F-11413617F050}" type="slidenum">
              <a:rPr lang="ru-RU" smtClean="0"/>
              <a:pPr/>
              <a:t>58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Кардиореабилитация</a:t>
            </a:r>
            <a:r>
              <a:rPr lang="ru-RU" dirty="0" smtClean="0"/>
              <a:t> в</a:t>
            </a:r>
            <a:br>
              <a:rPr lang="ru-RU" dirty="0" smtClean="0"/>
            </a:br>
            <a:r>
              <a:rPr lang="ru-RU" dirty="0" smtClean="0"/>
              <a:t>клинике внутренних болезней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848872" cy="1752600"/>
          </a:xfrm>
        </p:spPr>
        <p:txBody>
          <a:bodyPr>
            <a:noAutofit/>
          </a:bodyPr>
          <a:lstStyle/>
          <a:p>
            <a:r>
              <a:rPr lang="ru-RU" sz="2000" dirty="0" smtClean="0"/>
              <a:t>Ассистент кафедры </a:t>
            </a:r>
            <a:r>
              <a:rPr lang="ru-RU" sz="2000" dirty="0" smtClean="0"/>
              <a:t>реабилитации  и спортивной медицины Казанского </a:t>
            </a:r>
            <a:r>
              <a:rPr lang="ru-RU" sz="2000" dirty="0" smtClean="0"/>
              <a:t>ГМУ</a:t>
            </a:r>
          </a:p>
          <a:p>
            <a:r>
              <a:rPr lang="ru-RU" sz="2000" dirty="0" smtClean="0"/>
              <a:t>БИКЧУРИН НИЯЗ МИНХАТОВИЧ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cf.ppt-online.org/files1/slide/2/2jvmCK146HGpMYAhdItUJBzgPfk3R8D7NFqly5SsE/slide-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8497694" cy="6364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s://cf.ppt-online.org/files/slide/s/s5MHSxFwbTdmogAhrKvCeuD8clVGZkNzE9j1pt/slide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1106" y="1412776"/>
            <a:ext cx="6537237" cy="489654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Этапность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Второй этап </a:t>
            </a:r>
            <a:r>
              <a:rPr lang="ru-RU" dirty="0" smtClean="0"/>
              <a:t>– стационарный реабилитационный, проводящийся в стационарном </a:t>
            </a:r>
            <a:r>
              <a:rPr lang="ru-RU" dirty="0" err="1" smtClean="0"/>
              <a:t>кардиореабилитационном</a:t>
            </a:r>
            <a:r>
              <a:rPr lang="ru-RU" dirty="0" smtClean="0"/>
              <a:t> отделении Центра </a:t>
            </a:r>
            <a:r>
              <a:rPr lang="ru-RU" dirty="0" err="1" smtClean="0"/>
              <a:t>кардиореабилитации</a:t>
            </a:r>
            <a:r>
              <a:rPr lang="ru-RU" dirty="0" smtClean="0"/>
              <a:t> или в кардиологическом отделении Центра медицинской реабилитации. Эти два этапа соответствуют периодам развивающегося и рубцующегося ОИМ.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второго этапа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Стимулировать дальнейшую компенсацию нарушенных функций организма до возможности для больного участвовать в реабилитационных мероприятиях 3 этапа </a:t>
            </a:r>
          </a:p>
          <a:p>
            <a:r>
              <a:rPr lang="ru-RU" dirty="0" smtClean="0"/>
              <a:t>Критерии отбора больных с </a:t>
            </a:r>
            <a:r>
              <a:rPr lang="ru-RU" dirty="0" err="1" smtClean="0"/>
              <a:t>ОИМп</a:t>
            </a:r>
            <a:r>
              <a:rPr lang="en-US" dirty="0" smtClean="0"/>
              <a:t>ST </a:t>
            </a:r>
            <a:r>
              <a:rPr lang="ru-RU" dirty="0" smtClean="0"/>
              <a:t>на второй этап: освоение больным не менее чем </a:t>
            </a:r>
            <a:r>
              <a:rPr lang="ru-RU" i="1" dirty="0" smtClean="0"/>
              <a:t>третьей ступени двигательной активности </a:t>
            </a:r>
            <a:r>
              <a:rPr lang="ru-RU" dirty="0" smtClean="0"/>
              <a:t>(Самообслуживание, выход в коридор и ходьба на расстояние не менее 500м в 2-3 приёма без неприятных ощущений, подъем по лестнице на 1 этаж)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ступени двигательной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Первая ступень</a:t>
            </a:r>
          </a:p>
          <a:p>
            <a:r>
              <a:rPr lang="ru-RU" dirty="0" err="1" smtClean="0"/>
              <a:t>Присаживание</a:t>
            </a:r>
            <a:r>
              <a:rPr lang="ru-RU" dirty="0" smtClean="0"/>
              <a:t> (1-2 день) и далее принятие </a:t>
            </a:r>
            <a:r>
              <a:rPr lang="ru-RU" dirty="0" err="1" smtClean="0"/>
              <a:t>ветикального</a:t>
            </a:r>
            <a:r>
              <a:rPr lang="ru-RU" dirty="0" smtClean="0"/>
              <a:t> положения</a:t>
            </a:r>
          </a:p>
          <a:p>
            <a:r>
              <a:rPr lang="ru-RU" dirty="0" smtClean="0"/>
              <a:t>комплекс ЛФК № 1 (дыхательная гимнастика, упр. на малые мышечные группы, 10-15 мин)</a:t>
            </a:r>
          </a:p>
          <a:p>
            <a:r>
              <a:rPr lang="ru-RU" dirty="0" smtClean="0"/>
              <a:t>Пользование прикроватным стульчаком</a:t>
            </a:r>
          </a:p>
          <a:p>
            <a:r>
              <a:rPr lang="ru-RU" dirty="0" smtClean="0"/>
              <a:t>Беседы с больным на тему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ступени двигательной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Вторая ступень</a:t>
            </a:r>
          </a:p>
          <a:p>
            <a:r>
              <a:rPr lang="ru-RU" dirty="0" smtClean="0"/>
              <a:t>комплекс ЛФК №2 (дыхательная гимнастика, упр. на малые мышечные группы)</a:t>
            </a:r>
          </a:p>
          <a:p>
            <a:r>
              <a:rPr lang="ru-RU" dirty="0" smtClean="0"/>
              <a:t>Психологическая поддержка путем больного путем разъяснения его дальнейшего медикаментозного лечения и ФР</a:t>
            </a:r>
          </a:p>
          <a:p>
            <a:r>
              <a:rPr lang="ru-RU" dirty="0" smtClean="0"/>
              <a:t>Больной должен получить краткие обоснованные ответы на волнующие его вопросы</a:t>
            </a:r>
          </a:p>
          <a:p>
            <a:r>
              <a:rPr lang="ru-RU" dirty="0" smtClean="0"/>
              <a:t>Желательно вовлечь в реабилитационный процесс родственников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ступени двигательной активности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Третья ступень</a:t>
            </a:r>
          </a:p>
          <a:p>
            <a:r>
              <a:rPr lang="ru-RU" dirty="0" smtClean="0"/>
              <a:t>Перевод через 3-7 дней</a:t>
            </a:r>
          </a:p>
          <a:p>
            <a:r>
              <a:rPr lang="ru-RU" dirty="0" smtClean="0"/>
              <a:t>Разрешается полная свобода перемещений по палате, выход в коридор, пользование общим туалетом</a:t>
            </a:r>
          </a:p>
          <a:p>
            <a:r>
              <a:rPr lang="ru-RU" dirty="0" smtClean="0"/>
              <a:t>Комплекс </a:t>
            </a:r>
            <a:r>
              <a:rPr lang="ru-RU" dirty="0" err="1" smtClean="0"/>
              <a:t>лфк</a:t>
            </a:r>
            <a:r>
              <a:rPr lang="ru-RU" dirty="0" smtClean="0"/>
              <a:t> №3</a:t>
            </a:r>
          </a:p>
          <a:p>
            <a:r>
              <a:rPr lang="ru-RU" dirty="0" smtClean="0"/>
              <a:t>За 2-3 дня до выписки пациент в сопровождении инструктора осваивает подъем по лестнице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Этапы обучения и информация, рекомендуемая пациентам с </a:t>
            </a:r>
            <a:r>
              <a:rPr lang="ru-RU" sz="2800" dirty="0" err="1" smtClean="0"/>
              <a:t>ИМпST</a:t>
            </a:r>
            <a:r>
              <a:rPr lang="ru-RU" sz="2800" dirty="0" smtClean="0"/>
              <a:t> и членам их семей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момент госпитализации – в день поступления </a:t>
            </a:r>
          </a:p>
          <a:p>
            <a:r>
              <a:rPr lang="ru-RU" dirty="0" smtClean="0"/>
              <a:t>Объяснить диагноз.</a:t>
            </a:r>
          </a:p>
          <a:p>
            <a:r>
              <a:rPr lang="ru-RU" dirty="0" smtClean="0"/>
              <a:t>Разъяснить план лечения в стационаре и предполагаемую продолжительность госпитализации.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Этапы обучения и информация, рекомендуемая пациентам с </a:t>
            </a:r>
            <a:r>
              <a:rPr lang="ru-RU" sz="2800" dirty="0" err="1" smtClean="0"/>
              <a:t>ИМпST</a:t>
            </a:r>
            <a:r>
              <a:rPr lang="ru-RU" sz="2800" dirty="0" smtClean="0"/>
              <a:t> и членам их семей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БРИТ – в день поступления </a:t>
            </a:r>
          </a:p>
          <a:p>
            <a:r>
              <a:rPr lang="ru-RU" dirty="0" smtClean="0"/>
              <a:t>Ориентировать в обстановке, порядке пребывания в отделении. </a:t>
            </a:r>
          </a:p>
          <a:p>
            <a:r>
              <a:rPr lang="ru-RU" dirty="0" smtClean="0"/>
              <a:t>Объяснить объем помощи, оказываемый средним персоналом.</a:t>
            </a:r>
          </a:p>
          <a:p>
            <a:r>
              <a:rPr lang="ru-RU" dirty="0" smtClean="0"/>
              <a:t>Отметить важность сообщений о симптомах, потребностях.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Этапы обучения и информация, рекомендуемая пациентам с </a:t>
            </a:r>
            <a:r>
              <a:rPr lang="ru-RU" sz="2800" dirty="0" err="1" smtClean="0"/>
              <a:t>ИМпST</a:t>
            </a:r>
            <a:r>
              <a:rPr lang="ru-RU" sz="2800" dirty="0" smtClean="0"/>
              <a:t> и членам их семей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При выписке из кардиологического стационара – в день выписки или накануне</a:t>
            </a:r>
          </a:p>
          <a:p>
            <a:r>
              <a:rPr lang="ru-RU" dirty="0" smtClean="0"/>
              <a:t>Обсудить план лечения и имеющиеся факторы риска.</a:t>
            </a:r>
          </a:p>
          <a:p>
            <a:r>
              <a:rPr lang="ru-RU" dirty="0" smtClean="0"/>
              <a:t>Проинформировать о назначенных препаратах и дать рекомендации, в том числе по изменению образа жизни.</a:t>
            </a:r>
          </a:p>
          <a:p>
            <a:r>
              <a:rPr lang="ru-RU" dirty="0" smtClean="0"/>
              <a:t>Объяснить необходимость получения и начала приема назначенных медикаментов непосредственно в день выписки (или на следующий день).</a:t>
            </a:r>
          </a:p>
          <a:p>
            <a:r>
              <a:rPr lang="ru-RU" dirty="0" smtClean="0"/>
              <a:t>Рекомендовать членам семьи и больному прохождение реабилитационных программ в Центре </a:t>
            </a:r>
            <a:r>
              <a:rPr lang="ru-RU" dirty="0" err="1" smtClean="0"/>
              <a:t>кардиореабилитации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Кардиореабилитация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Кардиореабилитация</a:t>
            </a:r>
            <a:r>
              <a:rPr lang="ru-RU" b="1" dirty="0" smtClean="0"/>
              <a:t> – скоординированное многогранное вмешательство, направленное на оптимизацию физического, психологического и социального функционирования пациентов с ССЗ, дополнительно к стабилизации, замедлению прогрессирования и даже – обратному развитию атеросклеротического процесса, и вследствие этого, снижающее заболеваемость и смертность»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6021288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(American Association of</a:t>
            </a:r>
            <a:r>
              <a:rPr lang="ru-RU" dirty="0" smtClean="0"/>
              <a:t> </a:t>
            </a:r>
            <a:r>
              <a:rPr lang="en-US" dirty="0" smtClean="0"/>
              <a:t>Cardiovascular Prevention and Rehabilitation, AACVPR)</a:t>
            </a:r>
          </a:p>
          <a:p>
            <a:r>
              <a:rPr lang="ru-RU" dirty="0" smtClean="0"/>
              <a:t> 2005г.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Этапность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Третий этап </a:t>
            </a:r>
            <a:r>
              <a:rPr lang="ru-RU" dirty="0" smtClean="0"/>
              <a:t>– поликлинический реабилитационный, выполняющийся в </a:t>
            </a:r>
            <a:r>
              <a:rPr lang="ru-RU" dirty="0" err="1" smtClean="0"/>
              <a:t>диспансернополиклиническом</a:t>
            </a:r>
            <a:r>
              <a:rPr lang="ru-RU" dirty="0" smtClean="0"/>
              <a:t> отделе специализированного Центра кардиологической реабилитации или </a:t>
            </a:r>
            <a:r>
              <a:rPr lang="ru-RU" dirty="0" err="1" smtClean="0"/>
              <a:t>мультидисциплинарного</a:t>
            </a:r>
            <a:r>
              <a:rPr lang="ru-RU" dirty="0" smtClean="0"/>
              <a:t> Центра медицинской реабилитации. На этом этапе больной определяется как субъект с постинфарктным кардиосклерозом, нуждающийся в выполнении комплекса реабилитационных мероприятий и продолжительной </a:t>
            </a:r>
            <a:r>
              <a:rPr lang="ru-RU" b="1" dirty="0" smtClean="0"/>
              <a:t>вторичной профилактике. </a:t>
            </a:r>
            <a:r>
              <a:rPr lang="ru-RU" dirty="0" smtClean="0"/>
              <a:t>В первые месяцы после выписки из стационара эти мероприятия выполняются под врачебным контролем, а далее – под самоконтролем в домашних условиях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GaramondC-Light"/>
              </a:rPr>
              <a:t/>
            </a:r>
            <a:br>
              <a:rPr lang="ru-RU" sz="3600" dirty="0" smtClean="0">
                <a:latin typeface="GaramondC-Light"/>
              </a:rPr>
            </a:br>
            <a:r>
              <a:rPr lang="ru-RU" sz="5300" dirty="0" err="1" smtClean="0">
                <a:latin typeface="GaramondC-Light"/>
              </a:rPr>
              <a:t>Кардиореабилитация</a:t>
            </a:r>
            <a:r>
              <a:rPr lang="ru-RU" sz="5300" dirty="0" smtClean="0">
                <a:latin typeface="GaramondC-Light"/>
              </a:rPr>
              <a:t> как вторичная профилактика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Беседы и обучение пациентов в рамках программы ≪Школа для больных…≫ по вопросам, связанным с ССЗ, информирование их о благоприятном влиянии на течение заболевания и долгосрочную выживаемость изменения образа жизни и модификации факторов риска (ФР)</a:t>
            </a:r>
          </a:p>
          <a:p>
            <a:r>
              <a:rPr lang="ru-RU" dirty="0" smtClean="0"/>
              <a:t>Участие пациентов в различных программах физической реабилитации и длительных физических тренировок (ФТ), в том числе неконтролируемых (≪домашних≫) тренировок</a:t>
            </a:r>
          </a:p>
          <a:p>
            <a:r>
              <a:rPr lang="ru-RU" dirty="0" smtClean="0"/>
              <a:t>Психологическая адаптация к наличию хронического заболевания, а также повышение мотивации пациентов к участию в программах кардиологической реабилитации, в том числе с помощью специалистов по психическому здоровью (психологов, психотерапевтов)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третьего этапа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Продолжительность -  в течении года (с обязательным посещением 1 раз в три месяца или по требованию)</a:t>
            </a:r>
          </a:p>
          <a:p>
            <a:pPr>
              <a:buNone/>
            </a:pPr>
            <a:r>
              <a:rPr lang="ru-RU" dirty="0" smtClean="0"/>
              <a:t>Включает</a:t>
            </a:r>
          </a:p>
          <a:p>
            <a:pPr>
              <a:buFontTx/>
              <a:buChar char="-"/>
            </a:pPr>
            <a:r>
              <a:rPr lang="ru-RU" dirty="0" smtClean="0"/>
              <a:t>Программы контролируемых ФТ</a:t>
            </a:r>
          </a:p>
          <a:p>
            <a:pPr>
              <a:buFontTx/>
              <a:buChar char="-"/>
            </a:pPr>
            <a:r>
              <a:rPr lang="ru-RU" b="1" dirty="0" smtClean="0"/>
              <a:t>Образовательные программы</a:t>
            </a:r>
          </a:p>
          <a:p>
            <a:pPr>
              <a:buFontTx/>
              <a:buChar char="-"/>
            </a:pPr>
            <a:r>
              <a:rPr lang="ru-RU" dirty="0" smtClean="0"/>
              <a:t>Программу психологической реабилитации (по показаниям)</a:t>
            </a:r>
          </a:p>
          <a:p>
            <a:pPr>
              <a:buFontTx/>
              <a:buChar char="-"/>
            </a:pPr>
            <a:r>
              <a:rPr lang="ru-RU" dirty="0" smtClean="0"/>
              <a:t>Программа по модификации ФР с участие диетолога и специалиста по отказу от курения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«Школа для больных, перенесших </a:t>
            </a:r>
            <a:r>
              <a:rPr lang="ru-RU" sz="4400" dirty="0" err="1" smtClean="0"/>
              <a:t>ОИМпST</a:t>
            </a:r>
            <a:r>
              <a:rPr lang="ru-RU" sz="4400" dirty="0" smtClean="0"/>
              <a:t>, и их родственников»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Образовательная программа– вторая важная составляющая в комплексной реабилитации и вторичной профилактике у больных, перенесших ОИМ (доказательность: класс I, уровень А).</a:t>
            </a:r>
          </a:p>
          <a:p>
            <a:r>
              <a:rPr lang="ru-RU" dirty="0" smtClean="0"/>
              <a:t> При отсутствии образовательной программы практически никогда не удается в полной мере использовать преимущества и достоинства самых эффективных лекарств и </a:t>
            </a:r>
            <a:r>
              <a:rPr lang="ru-RU" dirty="0" err="1" smtClean="0"/>
              <a:t>др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	Кардиологическая реабилитация может выполняться на любом сроке заболевания при стабильном клиническом состоянии больного, отсутствии противопоказаний к применению отдельных реабилитационных методов и на основании четко определенной реабилитационной цели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Мультидисциплинарность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реабилитационного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Врач ФРМ</a:t>
            </a:r>
          </a:p>
          <a:p>
            <a:r>
              <a:rPr lang="ru-RU" dirty="0" smtClean="0"/>
              <a:t>Кардиолог</a:t>
            </a:r>
            <a:endParaRPr lang="ru-RU" dirty="0" smtClean="0"/>
          </a:p>
          <a:p>
            <a:r>
              <a:rPr lang="ru-RU" dirty="0" smtClean="0"/>
              <a:t>врач </a:t>
            </a:r>
            <a:r>
              <a:rPr lang="ru-RU" dirty="0" smtClean="0"/>
              <a:t>ЛФК</a:t>
            </a:r>
          </a:p>
          <a:p>
            <a:r>
              <a:rPr lang="ru-RU" dirty="0" smtClean="0"/>
              <a:t>инструктор/методист ЛФК, </a:t>
            </a:r>
          </a:p>
          <a:p>
            <a:r>
              <a:rPr lang="ru-RU" dirty="0" smtClean="0"/>
              <a:t>массажист</a:t>
            </a:r>
          </a:p>
          <a:p>
            <a:r>
              <a:rPr lang="ru-RU" dirty="0" smtClean="0"/>
              <a:t>клинический психолог </a:t>
            </a:r>
          </a:p>
          <a:p>
            <a:r>
              <a:rPr lang="ru-RU" dirty="0" smtClean="0"/>
              <a:t>психотерапевт</a:t>
            </a:r>
          </a:p>
          <a:p>
            <a:r>
              <a:rPr lang="ru-RU" dirty="0" smtClean="0"/>
              <a:t>диетолог</a:t>
            </a:r>
          </a:p>
          <a:p>
            <a:r>
              <a:rPr lang="ru-RU" dirty="0" smtClean="0"/>
              <a:t>физиотерапевт</a:t>
            </a:r>
          </a:p>
          <a:p>
            <a:r>
              <a:rPr lang="ru-RU" dirty="0" smtClean="0"/>
              <a:t>врач функциональной диагностики</a:t>
            </a:r>
          </a:p>
          <a:p>
            <a:r>
              <a:rPr lang="ru-RU" dirty="0" smtClean="0"/>
              <a:t>медицинская сестра</a:t>
            </a:r>
          </a:p>
          <a:p>
            <a:r>
              <a:rPr lang="ru-RU" dirty="0" smtClean="0"/>
              <a:t>социальный работник</a:t>
            </a:r>
          </a:p>
          <a:p>
            <a:r>
              <a:rPr lang="ru-RU" b="1" dirty="0" smtClean="0"/>
              <a:t>ПАЦИЕНТ и ЕГО СЕМЬЯ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Мультидисциплинарность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реабилитационного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Мультидисциплинарная</a:t>
            </a:r>
            <a:r>
              <a:rPr lang="ru-RU" dirty="0" smtClean="0"/>
              <a:t> команда обеспечивает принятие сбалансированных решений и ведение больного на многопрофильной основе</a:t>
            </a:r>
          </a:p>
          <a:p>
            <a:r>
              <a:rPr lang="ru-RU" dirty="0" smtClean="0"/>
              <a:t>ставит цели</a:t>
            </a:r>
          </a:p>
          <a:p>
            <a:r>
              <a:rPr lang="ru-RU" dirty="0" smtClean="0"/>
              <a:t>разрабатывает индивидуальную программу кардиологической реабилитации, </a:t>
            </a:r>
          </a:p>
          <a:p>
            <a:r>
              <a:rPr lang="ru-RU" dirty="0" smtClean="0"/>
              <a:t>осуществляет текущее медицинское наблюдение и проведение комплекса реабилитационных мероприятий, </a:t>
            </a:r>
          </a:p>
          <a:p>
            <a:r>
              <a:rPr lang="ru-RU" dirty="0" smtClean="0"/>
              <a:t>определяет необходимость, продолжительность, последовательность и эффективность участия каждого специалиста в каждый конкретный момент времени реабилитационного процесса.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Реабилитационный потенциал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обоснованная с медицинских позиций вероятность достижения намеченных целей проводимой реабилитации в определенный отрезок времени.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Реабилитационный потенциал учитывает: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клиническое течение ИМ, объем и тяжесть повреждения миокарда;</a:t>
            </a:r>
          </a:p>
          <a:p>
            <a:r>
              <a:rPr lang="ru-RU" dirty="0" smtClean="0"/>
              <a:t> другие функциональные нарушения – </a:t>
            </a:r>
            <a:r>
              <a:rPr lang="ru-RU" dirty="0" err="1" smtClean="0"/>
              <a:t>осложнения,развившиеся</a:t>
            </a:r>
            <a:r>
              <a:rPr lang="ru-RU" dirty="0" smtClean="0"/>
              <a:t> при ИМ;</a:t>
            </a:r>
          </a:p>
          <a:p>
            <a:r>
              <a:rPr lang="ru-RU" dirty="0" smtClean="0"/>
              <a:t>психологическое состояние больного и наличие психических расстройств как связанных с ССЗ, так и не связанных;</a:t>
            </a:r>
          </a:p>
          <a:p>
            <a:r>
              <a:rPr lang="ru-RU" dirty="0" smtClean="0"/>
              <a:t>индивидуальные ресурсы и компенсаторные возможности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системы (ССС);</a:t>
            </a:r>
          </a:p>
          <a:p>
            <a:r>
              <a:rPr lang="ru-RU" dirty="0" smtClean="0"/>
              <a:t>факторы окружающей среды, влияющие на жизнеспособность и социальную активность </a:t>
            </a:r>
            <a:r>
              <a:rPr lang="ru-RU" dirty="0" err="1" smtClean="0"/>
              <a:t>больного,на</a:t>
            </a:r>
            <a:r>
              <a:rPr lang="ru-RU" dirty="0" smtClean="0"/>
              <a:t> основании Международной </a:t>
            </a:r>
            <a:r>
              <a:rPr lang="ru-RU" dirty="0" err="1" smtClean="0"/>
              <a:t>классификаци</a:t>
            </a:r>
            <a:r>
              <a:rPr lang="ru-RU" dirty="0" smtClean="0"/>
              <a:t> функционирования (МКФ).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Уровни реабилитационного потенциала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Высокий </a:t>
            </a:r>
            <a:r>
              <a:rPr lang="ru-RU" sz="1800" dirty="0" smtClean="0"/>
              <a:t>(позволяет использовать лишь часть средств и методов из реабилитационного комплекса и сократить сроки активного общения с подобными больными)</a:t>
            </a:r>
            <a:endParaRPr lang="ru-RU" dirty="0" smtClean="0"/>
          </a:p>
          <a:p>
            <a:r>
              <a:rPr lang="ru-RU" dirty="0" smtClean="0"/>
              <a:t>Средний </a:t>
            </a:r>
            <a:r>
              <a:rPr lang="ru-RU" sz="1600" dirty="0" smtClean="0"/>
              <a:t>(основной контингент для продолжительной комплексной реабилитации с применением всего реабилитационного набора программ и методов реабилитации)</a:t>
            </a:r>
            <a:endParaRPr lang="ru-RU" dirty="0" smtClean="0"/>
          </a:p>
          <a:p>
            <a:r>
              <a:rPr lang="ru-RU" dirty="0" smtClean="0"/>
              <a:t>Низкий </a:t>
            </a:r>
            <a:r>
              <a:rPr lang="ru-RU" sz="1600" dirty="0" smtClean="0"/>
              <a:t>(Каждый этап реабилитации у них должен быть более продолжительным, применяемые ФН – меньшими по интенсивности и объему, а экспозиция применения осторожно повышающихся уровней физической активности (ФА) – более продолжительной.) </a:t>
            </a:r>
            <a:endParaRPr lang="ru-RU" dirty="0" smtClean="0"/>
          </a:p>
          <a:p>
            <a:r>
              <a:rPr lang="ru-RU" dirty="0" smtClean="0"/>
              <a:t>Крайне низкий </a:t>
            </a:r>
            <a:r>
              <a:rPr lang="ru-RU" sz="1600" dirty="0" smtClean="0"/>
              <a:t>(нуждаются в симптоматическом медикаментозном лечении, поддерживающем жизнь, и пребывании на постоянном полупостельном/постельном режиме, в том числе в специальных лечебных заведениях для бесперспективных больных)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Течение ИМ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Развивающийся ИМ – от 0 до 6 часов</a:t>
            </a:r>
          </a:p>
          <a:p>
            <a:r>
              <a:rPr lang="ru-RU" dirty="0" smtClean="0"/>
              <a:t>ОИМ – от 6 часов до 7 суток</a:t>
            </a:r>
          </a:p>
          <a:p>
            <a:r>
              <a:rPr lang="ru-RU" dirty="0" smtClean="0"/>
              <a:t>Заживающий (рубцующийся)ИМ – от 7 до 28 суток</a:t>
            </a:r>
          </a:p>
          <a:p>
            <a:r>
              <a:rPr lang="ru-RU" dirty="0" smtClean="0"/>
              <a:t>Заживший ИМ – от 29 суток</a:t>
            </a:r>
          </a:p>
          <a:p>
            <a:endParaRPr lang="ru-RU" dirty="0" smtClean="0"/>
          </a:p>
          <a:p>
            <a:r>
              <a:rPr lang="ru-RU" dirty="0" smtClean="0"/>
              <a:t>Повторный ИМ – после 29 суток</a:t>
            </a:r>
          </a:p>
          <a:p>
            <a:r>
              <a:rPr lang="ru-RU" dirty="0" smtClean="0"/>
              <a:t>Рецидивирующий ИМ – до наступления 29 суток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Шкала реабилитационной маршрутизации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0 – Нет симптомов</a:t>
            </a:r>
          </a:p>
          <a:p>
            <a:r>
              <a:rPr lang="ru-RU" dirty="0" smtClean="0"/>
              <a:t>1 - Отсутствие значимых нарушений жизнедеятельности, несмотря на имеющиеся симптомы заболевания</a:t>
            </a:r>
          </a:p>
          <a:p>
            <a:r>
              <a:rPr lang="ru-RU" dirty="0" smtClean="0"/>
              <a:t>2 - Легкое ограничение жизнедеятельности</a:t>
            </a:r>
          </a:p>
          <a:p>
            <a:r>
              <a:rPr lang="ru-RU" dirty="0" smtClean="0"/>
              <a:t>3 - Ограничение жизнедеятельности, умеренное по своей выраженности</a:t>
            </a:r>
          </a:p>
          <a:p>
            <a:r>
              <a:rPr lang="ru-RU" dirty="0" smtClean="0"/>
              <a:t>4 - Выраженное ограничение жизнедеятельности</a:t>
            </a:r>
          </a:p>
          <a:p>
            <a:r>
              <a:rPr lang="ru-RU" dirty="0" smtClean="0"/>
              <a:t>5 - Грубое нарушение процессов жизнедеятельности</a:t>
            </a:r>
          </a:p>
          <a:p>
            <a:r>
              <a:rPr lang="ru-RU" dirty="0" smtClean="0"/>
              <a:t>6- Нарушение жизнедеятельности крайней степени тяжести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1 - Отсутствие значимых нарушений жизнедеятельности, несмотря на имеющиеся симптомы заболевания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Может вернуться к прежнему образу жизни (работа, обучение), поддерживать прежний уровень активности и социальной жизни </a:t>
            </a:r>
          </a:p>
          <a:p>
            <a:r>
              <a:rPr lang="ru-RU" dirty="0" smtClean="0"/>
              <a:t>Тратит столько же времени на выполнение дел, как и раньше до болезни</a:t>
            </a:r>
          </a:p>
          <a:p>
            <a:r>
              <a:rPr lang="ru-RU" dirty="0" smtClean="0"/>
              <a:t>Может выполнять физическую нагрузку выше обычной без слабости, сердцебиения, одышки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2 - Легкое ограничение жизнедеятельности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Может справляться со своими делами без посторонней помощи </a:t>
            </a:r>
          </a:p>
          <a:p>
            <a:r>
              <a:rPr lang="ru-RU" dirty="0" smtClean="0"/>
              <a:t>Обычная физическая нагрузка не вызывает выраженного утомления, слабости, одышки или сердцебиения. Стенокардия развивается при значительном, ускоренном или особо длительном напряжении (усилии). Тест шестиминутной ходьбы (ТШМ) &gt;425 м. Тесты с физической нагрузкой (ВЭМ/ </a:t>
            </a:r>
            <a:r>
              <a:rPr lang="ru-RU" dirty="0" err="1" smtClean="0"/>
              <a:t>спироэргометрия</a:t>
            </a:r>
            <a:r>
              <a:rPr lang="ru-RU" dirty="0" smtClean="0"/>
              <a:t>) ≥125Вт/≥ 7 МЕ </a:t>
            </a:r>
          </a:p>
          <a:p>
            <a:r>
              <a:rPr lang="ru-RU" dirty="0" smtClean="0"/>
              <a:t>Может самостоятельно за собой ухаживать (сам одевается и раздевается, ходит в магазин, готовит простую еду, может совершать небольшие путешествия и переезды, самостоятельно передвигается) </a:t>
            </a:r>
          </a:p>
          <a:p>
            <a:r>
              <a:rPr lang="ru-RU" dirty="0" smtClean="0"/>
              <a:t>Не нуждается в наблюдении </a:t>
            </a:r>
          </a:p>
          <a:p>
            <a:r>
              <a:rPr lang="ru-RU" dirty="0" smtClean="0"/>
              <a:t>Может проживать один дома от недели и более без помощи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3 - Ограничение жизнедеятельности, умеренное по своей выраженности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Может передвигаться самостоятельно и без посторонней помощи </a:t>
            </a:r>
          </a:p>
          <a:p>
            <a:r>
              <a:rPr lang="ru-RU" dirty="0" smtClean="0"/>
              <a:t>В покое какие-либо патологические симптомы отсутствуют. Обычная физическая нагрузка вызывает слабость, утомляемость, сердцебиение, одышку. Стенокардия развивается при ходьбе на расстояние &gt; 500 м по ровной местности, при подъеме на &gt; 1 пролет обычных ступенек, в нормальном темпе, при обычных условиях. Тест шестиминутной ходьбы (ТШМ) = 301-425 м. Тесты с физической нагрузкой (ВЭМ/ </a:t>
            </a:r>
            <a:r>
              <a:rPr lang="ru-RU" dirty="0" err="1" smtClean="0"/>
              <a:t>спироэргометрия</a:t>
            </a:r>
            <a:r>
              <a:rPr lang="ru-RU" dirty="0" smtClean="0"/>
              <a:t>) = 75-100 Вт /4-6,9 МЕ </a:t>
            </a:r>
          </a:p>
          <a:p>
            <a:r>
              <a:rPr lang="ru-RU" dirty="0" smtClean="0"/>
              <a:t>Самостоятельно одевается, раздевается, ходит в туалет, ест и выполняет др. виды повседневной активности</a:t>
            </a:r>
          </a:p>
          <a:p>
            <a:r>
              <a:rPr lang="ru-RU" dirty="0" smtClean="0"/>
              <a:t>Нуждается в помощи при выполнении сложных видов активности: приготовление пищи, уборке дома, поход в магазин за покупками • Может проживать один дома без помощи от 1 суток до 1 недели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4 - Выраженное ограничение жизнедеятельности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Стенокардия возникает при ходьбе от 100 до 500 м по ровной местности, при подъеме на 1 пролет обычных ступенек, в нормальном темпе, при обычных условиях. Тест шестиминутной ходьбы (ТШМ) = 150-300 м, Тесты с физической нагрузкой (ВЭМ/ </a:t>
            </a:r>
            <a:r>
              <a:rPr lang="ru-RU" dirty="0" err="1" smtClean="0"/>
              <a:t>спироэргометрия</a:t>
            </a:r>
            <a:r>
              <a:rPr lang="ru-RU" dirty="0" smtClean="0"/>
              <a:t>) = 25-50 Вт /2-3,9 МЕ</a:t>
            </a:r>
          </a:p>
          <a:p>
            <a:r>
              <a:rPr lang="ru-RU" dirty="0" smtClean="0"/>
              <a:t>Самостоятельно одевается, раздевается, ходит в туалет, ест и выполняет др. виды повседневной активности</a:t>
            </a:r>
          </a:p>
          <a:p>
            <a:r>
              <a:rPr lang="ru-RU" dirty="0" smtClean="0"/>
              <a:t>В обычной жизни нуждается в ухаживающем</a:t>
            </a:r>
          </a:p>
          <a:p>
            <a:r>
              <a:rPr lang="ru-RU" dirty="0" smtClean="0"/>
              <a:t>Может проживать один дома без помощи до 1 суток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5 - Грубое нарушение процессов жизнедеятельности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Больной комфортно чувствует себя только в состоянии покоя, малейшие физические нагрузки приводят к появлению слабости, сердцебиения, одышки, болям в сердце. Тест шестиминутной ходьбы (ТШМ) &lt; 150 м. </a:t>
            </a:r>
          </a:p>
          <a:p>
            <a:r>
              <a:rPr lang="ru-RU" dirty="0" smtClean="0"/>
              <a:t>Не может передвигаться самостоятельно и без посторонней помощи</a:t>
            </a:r>
          </a:p>
          <a:p>
            <a:r>
              <a:rPr lang="ru-RU" dirty="0" smtClean="0"/>
              <a:t>Нуждается в постоянном внимании, помощи при выполнении всех повседневных задач: одевание, раздевание, туалет, прием пищи и др.</a:t>
            </a:r>
          </a:p>
          <a:p>
            <a:r>
              <a:rPr lang="ru-RU" dirty="0" smtClean="0"/>
              <a:t>Не может быть оставлен один дома без посторонней помощи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6 - Нарушение жизнедеятельности крайней степени тяжести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Витальные функции стабильны, пациент может находиться в условиях специального ухода: БИТ (реанимационного отделения)</a:t>
            </a:r>
          </a:p>
          <a:p>
            <a:r>
              <a:rPr lang="ru-RU" dirty="0" smtClean="0"/>
              <a:t>Пациент неспособен переносить любую физическую нагрузку без болей в сердце, одышки, сердцебиения (например, при </a:t>
            </a:r>
            <a:r>
              <a:rPr lang="ru-RU" dirty="0" err="1" smtClean="0"/>
              <a:t>присаживании</a:t>
            </a:r>
            <a:r>
              <a:rPr lang="ru-RU" dirty="0" smtClean="0"/>
              <a:t> или поворотах в постели)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Направление по итогам оценки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 оценке в 4-5 баллов по ШРМ, пациент переводится в специализированное отделение медицинской реабилитации второго этапа.</a:t>
            </a:r>
          </a:p>
          <a:p>
            <a:r>
              <a:rPr lang="ru-RU" dirty="0" smtClean="0"/>
              <a:t>При оценке в 2-3 балла по ШРМ пациент переводится в отделение медицинской реабилитации третьего этапа.</a:t>
            </a:r>
          </a:p>
          <a:p>
            <a:r>
              <a:rPr lang="ru-RU" dirty="0" smtClean="0"/>
              <a:t>При оценке в 0-1 балл по ШРМ, пациент в мероприятиях по медицинской реабилитации не нуждается и направляется для осуществления мероприятий по вторичной профилактике к профильному специалисту по месту жительства или участковому терапевту в соответствии с действующими порядками оказания медицинской помощи, клиническими рекомендациями (протоколами лечения) по вопросам оказания медицинской помощи по профилю заболевания и по медицинской реабилитации, с учетом стандартов медицинской помощи.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оценки по ШРМ: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ШРМ это три отдельные шкалы, соответствующие профилям патологии, </a:t>
            </a:r>
          </a:p>
          <a:p>
            <a:r>
              <a:rPr lang="ru-RU" dirty="0" smtClean="0"/>
              <a:t>ШРМ нужна только для маршрутизации пациента в процессе реабилитации, </a:t>
            </a:r>
          </a:p>
          <a:p>
            <a:r>
              <a:rPr lang="ru-RU" dirty="0" smtClean="0"/>
              <a:t>ШРМ не используется для оценки эффективности реабилитации</a:t>
            </a:r>
          </a:p>
          <a:p>
            <a:r>
              <a:rPr lang="ru-RU" dirty="0" smtClean="0"/>
              <a:t>Оценка по ШРМ проводится в соответствии с профилем патологии</a:t>
            </a:r>
          </a:p>
          <a:p>
            <a:r>
              <a:rPr lang="ru-RU" dirty="0" smtClean="0"/>
              <a:t>При сочетании патологии используется версия ШРМ по тому профилю, который выражен в наибольшей степени</a:t>
            </a:r>
          </a:p>
          <a:p>
            <a:r>
              <a:rPr lang="ru-RU" dirty="0" smtClean="0"/>
              <a:t>При оценке по ШРМ выбирать следует чтобы каждый балл соответствовал как минимум 2/3 всех критериев.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проведении 6-минутной шаговой пробы больному ставится задача пройти как можно большую дистанцию за 6 мин (по измеренному [30 м] и размеченному через 1 м коридору своем собственном темпе), после чего пройденное расстояние регистрируется.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Категории пациентов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ИБС. Консервативное лечение и </a:t>
            </a:r>
            <a:r>
              <a:rPr lang="ru-RU" dirty="0" err="1" smtClean="0"/>
              <a:t>эндоваскулярные</a:t>
            </a:r>
            <a:r>
              <a:rPr lang="ru-RU" dirty="0" smtClean="0"/>
              <a:t> методы лечения</a:t>
            </a:r>
          </a:p>
          <a:p>
            <a:r>
              <a:rPr lang="ru-RU" dirty="0" smtClean="0"/>
              <a:t>ИБС. АКШ</a:t>
            </a:r>
          </a:p>
          <a:p>
            <a:r>
              <a:rPr lang="ru-RU" dirty="0" smtClean="0"/>
              <a:t>Пороки сердца. Операция по замене клапана</a:t>
            </a:r>
          </a:p>
          <a:p>
            <a:r>
              <a:rPr lang="ru-RU" dirty="0" err="1" smtClean="0"/>
              <a:t>Кардиомиопатии</a:t>
            </a:r>
            <a:r>
              <a:rPr lang="ru-RU" dirty="0" smtClean="0"/>
              <a:t>. Консервативное </a:t>
            </a:r>
            <a:r>
              <a:rPr lang="ru-RU" dirty="0" smtClean="0"/>
              <a:t>лечение.</a:t>
            </a:r>
          </a:p>
          <a:p>
            <a:r>
              <a:rPr lang="ru-RU" dirty="0" smtClean="0"/>
              <a:t>Трансплантация </a:t>
            </a:r>
            <a:r>
              <a:rPr lang="ru-RU" dirty="0" smtClean="0"/>
              <a:t>сердца.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ПРОТИВОПОКАЗАНИЯ </a:t>
            </a:r>
          </a:p>
          <a:p>
            <a:r>
              <a:rPr lang="ru-RU" dirty="0" smtClean="0"/>
              <a:t>Выделяют абсолютные и относительные показания для проведения пробы 6- минутной ходьбы. </a:t>
            </a:r>
          </a:p>
          <a:p>
            <a:r>
              <a:rPr lang="ru-RU" dirty="0" smtClean="0"/>
              <a:t>Абсолютные противопоказания: </a:t>
            </a:r>
          </a:p>
          <a:p>
            <a:pPr>
              <a:buFontTx/>
              <a:buChar char="-"/>
            </a:pPr>
            <a:r>
              <a:rPr lang="ru-RU" dirty="0" smtClean="0"/>
              <a:t>нестабильная стенокардия или инфаркт миокарда в течение предыдущего месяца,</a:t>
            </a:r>
          </a:p>
          <a:p>
            <a:pPr>
              <a:buFontTx/>
              <a:buChar char="-"/>
            </a:pPr>
            <a:r>
              <a:rPr lang="ru-RU" dirty="0" smtClean="0"/>
              <a:t>заболевания опорно-двигательного аппарата, препятствующие выполнению пробы. </a:t>
            </a:r>
          </a:p>
          <a:p>
            <a:r>
              <a:rPr lang="ru-RU" dirty="0" smtClean="0"/>
              <a:t>Относительные противопоказания: </a:t>
            </a:r>
          </a:p>
          <a:p>
            <a:pPr>
              <a:buFontTx/>
              <a:buChar char="-"/>
            </a:pPr>
            <a:r>
              <a:rPr lang="ru-RU" dirty="0" smtClean="0"/>
              <a:t>исходная ЧСС менее 50 в минуту или более 120 в минуту,</a:t>
            </a:r>
          </a:p>
          <a:p>
            <a:pPr>
              <a:buFontTx/>
              <a:buChar char="-"/>
            </a:pPr>
            <a:r>
              <a:rPr lang="ru-RU" dirty="0" smtClean="0"/>
              <a:t>систолическое АД более 180 мм </a:t>
            </a:r>
            <a:r>
              <a:rPr lang="ru-RU" dirty="0" err="1" smtClean="0"/>
              <a:t>рт.ст</a:t>
            </a:r>
            <a:r>
              <a:rPr lang="ru-RU" dirty="0" smtClean="0"/>
              <a:t>.,</a:t>
            </a:r>
          </a:p>
          <a:p>
            <a:pPr>
              <a:buFontTx/>
              <a:buChar char="-"/>
            </a:pPr>
            <a:r>
              <a:rPr lang="ru-RU" dirty="0" err="1" smtClean="0"/>
              <a:t>диастолическое</a:t>
            </a:r>
            <a:r>
              <a:rPr lang="ru-RU" dirty="0" smtClean="0"/>
              <a:t> АД более 120 мм </a:t>
            </a:r>
            <a:r>
              <a:rPr lang="ru-RU" dirty="0" err="1" smtClean="0"/>
              <a:t>рт.ст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8892480" cy="4922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	МЕТОДИКА ПРОВЕДЕНИЯ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900" dirty="0" smtClean="0"/>
              <a:t>Тест 6-минутной ходьбы (6МХ) следует проводить в утренние часы. </a:t>
            </a:r>
          </a:p>
          <a:p>
            <a:pPr>
              <a:buNone/>
            </a:pPr>
            <a:r>
              <a:rPr lang="ru-RU" sz="2900" dirty="0" smtClean="0"/>
              <a:t>	Пациент должен легко позавтракать за 3-4 часа до проведения теста, не принимать кардиологических препаратов, не курить по меньшей мере 2 часа до теста. </a:t>
            </a:r>
          </a:p>
          <a:p>
            <a:pPr>
              <a:buNone/>
            </a:pPr>
            <a:r>
              <a:rPr lang="ru-RU" sz="2900" dirty="0" smtClean="0"/>
              <a:t>	Для проведения теста 6МХ в коридоре длиной 30 м делаются незаметные для пациента разметки через каждые 3 м дистанции. </a:t>
            </a:r>
          </a:p>
          <a:p>
            <a:pPr>
              <a:buNone/>
            </a:pPr>
            <a:r>
              <a:rPr lang="ru-RU" sz="2900" dirty="0" smtClean="0"/>
              <a:t>	В течение 10 минут до проведения теста 6МХ пациент должен спокойно посидеть. В это время необходимо зачитать ему следующий текст: «За 6 минут Вам необходимо пройти как можно большее расстояние, при этом нельзя бежать или перемещаться перебежками. Вы будете ходить по коридору туда и обратно. Если появится одышка или слабость, Вы можете замедлить темп ходьбы, остановиться и отдохнуть. Во время отдыха можно прислониться к стене, затем необходимо продолжить ходьбу. Помните, Ваша цель: пройти максимальное расстояние за 6 минут». </a:t>
            </a:r>
            <a:endParaRPr lang="ru-RU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889248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МЕТОДИКА ПРОВЕДЕНИЯ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/>
              <a:t>Во время проведения теста можно идти за пациентом, не форсируя темп его ходьбы. Каждые 60 секунд следует поощрять пациента, произнося спокойным тоном фразы: «Все хорошо» или «Молодец, продолжайте». Нельзя информировать пациента о пройденной дистанции и оставшемся времени. Если пациент замедляет ходьбу, можно напомнить о том, что он может остановиться, отдохнуть, прислониться к стене, а затем как только почувствует, что может идти, продолжить ходьбу. По истечении 6 минут следует попросить пациента остановиться и не двигаться, пока не будет измерено пройденное расстояние. Необходимо измерить расстояние с точностью до 1 м, затем предложить пациенту присесть и наблюдать за ним как минимум 10 минут.</a:t>
            </a:r>
            <a:endParaRPr lang="ru-RU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889248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МЕТОДИКА ПРОВЕДЕНИЯ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/>
              <a:t>Перед началом и в конце теста оценивают:</a:t>
            </a:r>
          </a:p>
          <a:p>
            <a:r>
              <a:rPr lang="ru-RU" sz="2000" dirty="0" smtClean="0"/>
              <a:t>переносимость нагрузки по шкале Борга</a:t>
            </a:r>
          </a:p>
          <a:p>
            <a:r>
              <a:rPr lang="ru-RU" sz="2000" dirty="0" smtClean="0"/>
              <a:t>пульс</a:t>
            </a:r>
          </a:p>
          <a:p>
            <a:r>
              <a:rPr lang="ru-RU" sz="2000" dirty="0" smtClean="0"/>
              <a:t>артериальное давление </a:t>
            </a:r>
          </a:p>
          <a:p>
            <a:r>
              <a:rPr lang="ru-RU" sz="2000" dirty="0" smtClean="0"/>
              <a:t>сатурацию кислородом крови (при наличии </a:t>
            </a:r>
            <a:r>
              <a:rPr lang="ru-RU" sz="2000" dirty="0" err="1" smtClean="0"/>
              <a:t>пульсоксиметра</a:t>
            </a:r>
            <a:r>
              <a:rPr lang="ru-RU" sz="2000" dirty="0" smtClean="0"/>
              <a:t>). </a:t>
            </a:r>
          </a:p>
          <a:p>
            <a:pPr>
              <a:buNone/>
            </a:pPr>
            <a:r>
              <a:rPr lang="ru-RU" sz="2000" dirty="0" smtClean="0"/>
              <a:t>	</a:t>
            </a:r>
          </a:p>
          <a:p>
            <a:pPr>
              <a:buNone/>
            </a:pPr>
            <a:r>
              <a:rPr lang="ru-RU" sz="2000" dirty="0" smtClean="0"/>
              <a:t>	В целях безопасности в ближайшей доступности от места проведения пробы должен находиться источник кислорода и дефибриллятор. В каждом конце коридора рекомендуют установить кресло для отдыха.</a:t>
            </a:r>
            <a:endParaRPr lang="ru-RU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35480"/>
            <a:ext cx="8892480" cy="4922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Шкала Борга</a:t>
            </a:r>
          </a:p>
          <a:p>
            <a:pPr>
              <a:buNone/>
            </a:pPr>
            <a:r>
              <a:rPr lang="ru-RU" dirty="0" smtClean="0"/>
              <a:t>	Шкала Борга – субъективный способ определения уровня нагрузки во время занятий лечебной физкультурой. Доктор </a:t>
            </a:r>
            <a:r>
              <a:rPr lang="ru-RU" dirty="0" err="1" smtClean="0"/>
              <a:t>Гуннар</a:t>
            </a:r>
            <a:r>
              <a:rPr lang="ru-RU" dirty="0" smtClean="0"/>
              <a:t> Борг, создатель шкалы, разбил ее от 6 до 20 баллов, как ориентир по сердечному ритму: при умножении балла Борга на 10, полученное значение приблизительно соответствует частоте сердечных сокращений для соответствующего уровня активности.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27585" y="0"/>
          <a:ext cx="7704854" cy="6858001"/>
        </p:xfrm>
        <a:graphic>
          <a:graphicData uri="http://schemas.openxmlformats.org/drawingml/2006/table">
            <a:tbl>
              <a:tblPr/>
              <a:tblGrid>
                <a:gridCol w="2365727"/>
                <a:gridCol w="2365727"/>
                <a:gridCol w="2973400"/>
              </a:tblGrid>
              <a:tr h="486834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 b="1" dirty="0"/>
                        <a:t>Описание вашего состояния</a:t>
                      </a:r>
                      <a:endParaRPr lang="ru-RU" sz="1100" dirty="0"/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 b="1"/>
                        <a:t>Оценка по шкале Борга</a:t>
                      </a:r>
                      <a:endParaRPr lang="ru-RU" sz="1100"/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 b="1" dirty="0"/>
                        <a:t>Примеры (для большинства, моложе 65 лет)</a:t>
                      </a:r>
                      <a:endParaRPr lang="ru-RU" sz="1100" dirty="0"/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состояние покоя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6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Чтение книг, просмотр ТВ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6333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очень легко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9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 7 до 8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Завязывание шнурков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7335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легко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9 до 10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Работы (например, складывание одежды), которые не требуют больших усилий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832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умеренная нагрузка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11 до 12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Ходьба по продуктовому магазину или другие виды деятельности, которые требуют некоторых усилий, но недостаточно, чтобы ускорить дыхание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58333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трудно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13 до 14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A7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Быстрая ходьба или другие виды деятельности, которые требуют умеренных усилий и ускоряют пульс и дыхание, но не приводят к отдышке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58333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тяжело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15 до 16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Велоспорт, плавание, или другие виды деятельности, которые требуют энергичных усилий и заставляют сердце быстро биться и дышать очень часто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7335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очень тяжело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5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17 до 18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00A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B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Высочайший уровень активности, который вы можете поддерживать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58333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максимальная нагрузка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/>
                        <a:t>от 19 до 20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100" dirty="0"/>
                        <a:t>Финишный удар в гонке или другой всплеск активности, который вы не можете поддерживать в течение долгого времени</a:t>
                      </a:r>
                    </a:p>
                  </a:txBody>
                  <a:tcPr marL="33869" marR="33869" marT="33869" marB="33869" anchor="ctr">
                    <a:lnL w="12700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8AA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3732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	ШКАЛА БОРГА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/>
              <a:t>Пациенту необходимо выбрать одно из чисел, отражающее степень одышки, которую он испытывает после выполнения теста 6-минутного ходьбы. </a:t>
            </a:r>
          </a:p>
          <a:p>
            <a:pPr fontAlgn="base"/>
            <a:r>
              <a:rPr lang="ru-RU" sz="2000" dirty="0" smtClean="0"/>
              <a:t>0 - состояние покоя;</a:t>
            </a:r>
          </a:p>
          <a:p>
            <a:pPr fontAlgn="base"/>
            <a:r>
              <a:rPr lang="ru-RU" sz="2000" dirty="0" smtClean="0"/>
              <a:t>1 - очень легко;</a:t>
            </a:r>
          </a:p>
          <a:p>
            <a:pPr fontAlgn="base"/>
            <a:r>
              <a:rPr lang="ru-RU" sz="2000" dirty="0" smtClean="0"/>
              <a:t>2 - легко;</a:t>
            </a:r>
          </a:p>
          <a:p>
            <a:pPr fontAlgn="base"/>
            <a:r>
              <a:rPr lang="ru-RU" sz="2000" dirty="0" smtClean="0"/>
              <a:t>3 - умеренная нагрузка;</a:t>
            </a:r>
          </a:p>
          <a:p>
            <a:pPr fontAlgn="base"/>
            <a:r>
              <a:rPr lang="ru-RU" sz="2000" dirty="0" smtClean="0"/>
              <a:t>4 - трудновато;</a:t>
            </a:r>
          </a:p>
          <a:p>
            <a:pPr fontAlgn="base"/>
            <a:r>
              <a:rPr lang="ru-RU" sz="2000" dirty="0" smtClean="0"/>
              <a:t>5 - трудно;</a:t>
            </a:r>
          </a:p>
          <a:p>
            <a:pPr fontAlgn="base"/>
            <a:r>
              <a:rPr lang="ru-RU" sz="2000" dirty="0" smtClean="0"/>
              <a:t>6 - тяжело;</a:t>
            </a:r>
          </a:p>
          <a:p>
            <a:pPr fontAlgn="base"/>
            <a:r>
              <a:rPr lang="ru-RU" sz="2000" dirty="0" smtClean="0"/>
              <a:t>7 - умеренно тяжело;</a:t>
            </a:r>
          </a:p>
          <a:p>
            <a:pPr fontAlgn="base"/>
            <a:r>
              <a:rPr lang="ru-RU" sz="2000" dirty="0" smtClean="0"/>
              <a:t>8 - очень тяжело;</a:t>
            </a:r>
          </a:p>
          <a:p>
            <a:pPr fontAlgn="base"/>
            <a:r>
              <a:rPr lang="ru-RU" sz="2000" dirty="0" smtClean="0"/>
              <a:t>9 - крайне тяжело;</a:t>
            </a:r>
          </a:p>
          <a:p>
            <a:pPr fontAlgn="base"/>
            <a:r>
              <a:rPr lang="ru-RU" sz="2000" dirty="0" smtClean="0"/>
              <a:t>10 - максимальная нагрузка.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23962"/>
            <a:ext cx="7848712" cy="56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endParaRPr lang="ru-RU" sz="2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/>
          <a:lstStyle/>
          <a:p>
            <a:r>
              <a:rPr lang="ru-RU" dirty="0" smtClean="0"/>
              <a:t>Тест с 6 минутной ходьбой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8892480" cy="53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endParaRPr lang="ru-RU" sz="2900" b="1" dirty="0" smtClean="0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813" y="1404938"/>
            <a:ext cx="8019209" cy="545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Абсолютные противопоказания к проведению кардиологической реабилитации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I. Стойкие патологические состояния и осложнения: </a:t>
            </a:r>
          </a:p>
          <a:p>
            <a:r>
              <a:rPr lang="ru-RU" dirty="0" smtClean="0"/>
              <a:t>1. Нестабильная стенокардия. </a:t>
            </a:r>
          </a:p>
          <a:p>
            <a:r>
              <a:rPr lang="ru-RU" dirty="0" smtClean="0"/>
              <a:t>2. Выраженная сердечная недостаточность. </a:t>
            </a:r>
          </a:p>
          <a:p>
            <a:r>
              <a:rPr lang="ru-RU" dirty="0" smtClean="0"/>
              <a:t>3. Опасные для жизни аритмии. 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Диссекция</a:t>
            </a:r>
            <a:r>
              <a:rPr lang="ru-RU" dirty="0" smtClean="0"/>
              <a:t> аорты. </a:t>
            </a:r>
          </a:p>
          <a:p>
            <a:r>
              <a:rPr lang="ru-RU" dirty="0" smtClean="0"/>
              <a:t>5. Острый миокардит. </a:t>
            </a:r>
          </a:p>
          <a:p>
            <a:r>
              <a:rPr lang="ru-RU" dirty="0" smtClean="0"/>
              <a:t>6. Острый перикардит. </a:t>
            </a:r>
          </a:p>
          <a:p>
            <a:r>
              <a:rPr lang="ru-RU" dirty="0" smtClean="0"/>
              <a:t>7. Выраженная обструкция выходного тракта левого желудочка. </a:t>
            </a:r>
          </a:p>
          <a:p>
            <a:r>
              <a:rPr lang="ru-RU" dirty="0" smtClean="0"/>
              <a:t>8. Выраженная артериальная гипертензия (АД&gt;250/130 мм </a:t>
            </a:r>
            <a:r>
              <a:rPr lang="ru-RU" dirty="0" err="1" smtClean="0"/>
              <a:t>рт.ст</a:t>
            </a:r>
            <a:r>
              <a:rPr lang="ru-RU" dirty="0" smtClean="0"/>
              <a:t>.). </a:t>
            </a:r>
          </a:p>
          <a:p>
            <a:r>
              <a:rPr lang="ru-RU" dirty="0" smtClean="0"/>
              <a:t>9. Существенная гипотензия или </a:t>
            </a:r>
            <a:r>
              <a:rPr lang="ru-RU" dirty="0" err="1" smtClean="0"/>
              <a:t>синкопальное</a:t>
            </a:r>
            <a:r>
              <a:rPr lang="ru-RU" dirty="0" smtClean="0"/>
              <a:t> состояние. 10. </a:t>
            </a:r>
            <a:r>
              <a:rPr lang="ru-RU" dirty="0" err="1" smtClean="0"/>
              <a:t>Декомпенсированный</a:t>
            </a:r>
            <a:r>
              <a:rPr lang="ru-RU" dirty="0" smtClean="0"/>
              <a:t> сахарный диабет. </a:t>
            </a:r>
          </a:p>
          <a:p>
            <a:r>
              <a:rPr lang="ru-RU" dirty="0" smtClean="0"/>
              <a:t>11. Дефекты опорно-двигательного аппарата, делающие невозможным выполнение физического аспекта реабилитации. </a:t>
            </a:r>
          </a:p>
          <a:p>
            <a:r>
              <a:rPr lang="ru-RU" dirty="0" smtClean="0"/>
              <a:t>12. ТЭЛА или других сосудистых зон.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«Школы для больных…»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	Образовательная работа с пациентом рассматривается как продолжительный и непрерывный процесс, начинающийся с бесед с пациентом в БРИТ.</a:t>
            </a:r>
          </a:p>
          <a:p>
            <a:pPr>
              <a:buNone/>
            </a:pPr>
            <a:r>
              <a:rPr lang="ru-RU" b="1" dirty="0" smtClean="0"/>
              <a:t>Задачами «Школы для больных…» являются:</a:t>
            </a:r>
          </a:p>
          <a:p>
            <a:r>
              <a:rPr lang="ru-RU" dirty="0" smtClean="0"/>
              <a:t>повышение информированности пациентов о заболевании и его ФР с целью формирования у них адекватных представлений о причинах заболевания и понимания факторов, влияющих на прогноз;</a:t>
            </a:r>
          </a:p>
          <a:p>
            <a:r>
              <a:rPr lang="ru-RU" dirty="0" smtClean="0"/>
              <a:t>повышение приверженности больных выполнению рекомендаций врача и реабилитационных мероприятий;</a:t>
            </a:r>
          </a:p>
          <a:p>
            <a:r>
              <a:rPr lang="ru-RU" dirty="0" smtClean="0"/>
              <a:t>обучение больных и их близких навыкам самоконтроля состояния и оказания первой доврачебной помощи;</a:t>
            </a:r>
          </a:p>
          <a:p>
            <a:r>
              <a:rPr lang="ru-RU" dirty="0" smtClean="0"/>
              <a:t>повышение ответственности пациента за сохранение своего здоровья и формирование у него высокой  мотивации к участию в программах реабилитации;</a:t>
            </a:r>
          </a:p>
          <a:p>
            <a:r>
              <a:rPr lang="ru-RU" dirty="0" smtClean="0"/>
              <a:t>формирование у пациента умений по преодолению негативных для здоровья стереотипов поведения.</a:t>
            </a:r>
          </a:p>
          <a:p>
            <a:r>
              <a:rPr lang="ru-RU" dirty="0" smtClean="0"/>
              <a:t>Обучение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Противопоказаниями к ФТ являются:</a:t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ОКС;</a:t>
            </a:r>
          </a:p>
          <a:p>
            <a:r>
              <a:rPr lang="ru-RU" dirty="0" smtClean="0"/>
              <a:t>острая и </a:t>
            </a:r>
            <a:r>
              <a:rPr lang="ru-RU" dirty="0" err="1" smtClean="0"/>
              <a:t>подострая</a:t>
            </a:r>
            <a:r>
              <a:rPr lang="ru-RU" dirty="0" smtClean="0"/>
              <a:t> аневризма ЛЖ, подтвержденная инструментальными методами диагностики;</a:t>
            </a:r>
          </a:p>
          <a:p>
            <a:r>
              <a:rPr lang="ru-RU" dirty="0" smtClean="0"/>
              <a:t>СН IV функционального класса (ФК),</a:t>
            </a:r>
          </a:p>
          <a:p>
            <a:r>
              <a:rPr lang="ru-RU" dirty="0" smtClean="0"/>
              <a:t>нарушения сердечного ритма: желудочковые экстрасистолы и тахикардия опасных градаций, пароксизмальные </a:t>
            </a:r>
            <a:r>
              <a:rPr lang="ru-RU" dirty="0" err="1" smtClean="0"/>
              <a:t>тахиаритмии</a:t>
            </a:r>
            <a:r>
              <a:rPr lang="ru-RU" dirty="0" smtClean="0"/>
              <a:t>, возникающие при ФН, не корригируемые оптимальной терапией;</a:t>
            </a:r>
          </a:p>
          <a:p>
            <a:r>
              <a:rPr lang="ru-RU" dirty="0" smtClean="0"/>
              <a:t>нарушения проводимости: </a:t>
            </a:r>
            <a:r>
              <a:rPr lang="ru-RU" dirty="0" err="1" smtClean="0"/>
              <a:t>синоатриальная</a:t>
            </a:r>
            <a:r>
              <a:rPr lang="ru-RU" dirty="0" smtClean="0"/>
              <a:t> и атриовентрикулярная блокады 2–3-й степени, кроме пациентов с имплантированными кардиостимуляторами;</a:t>
            </a:r>
          </a:p>
          <a:p>
            <a:r>
              <a:rPr lang="ru-RU" dirty="0" smtClean="0"/>
              <a:t>стабильная АГ или гипертоническая реакция на ФН с повышением систолического АД&gt;180 мм </a:t>
            </a:r>
            <a:r>
              <a:rPr lang="ru-RU" dirty="0" err="1" smtClean="0"/>
              <a:t>рт</a:t>
            </a:r>
            <a:r>
              <a:rPr lang="ru-RU" dirty="0" smtClean="0"/>
              <a:t>. ст., </a:t>
            </a:r>
            <a:r>
              <a:rPr lang="ru-RU" dirty="0" err="1" smtClean="0"/>
              <a:t>диастолического</a:t>
            </a:r>
            <a:r>
              <a:rPr lang="ru-RU" dirty="0" smtClean="0"/>
              <a:t> АД&gt;100 мм </a:t>
            </a:r>
            <a:r>
              <a:rPr lang="ru-RU" dirty="0" err="1" smtClean="0"/>
              <a:t>рт</a:t>
            </a:r>
            <a:r>
              <a:rPr lang="ru-RU" dirty="0" smtClean="0"/>
              <a:t>. ст., не корригируемые оптимальной </a:t>
            </a:r>
            <a:r>
              <a:rPr lang="ru-RU" dirty="0" err="1" smtClean="0"/>
              <a:t>антигипертензивной</a:t>
            </a:r>
            <a:r>
              <a:rPr lang="ru-RU" dirty="0" smtClean="0"/>
              <a:t> терапией;</a:t>
            </a:r>
          </a:p>
          <a:p>
            <a:r>
              <a:rPr lang="ru-RU" dirty="0" smtClean="0"/>
              <a:t>снижение систолического АД≥20 мм </a:t>
            </a:r>
            <a:r>
              <a:rPr lang="ru-RU" dirty="0" err="1" smtClean="0"/>
              <a:t>рт</a:t>
            </a:r>
            <a:r>
              <a:rPr lang="ru-RU" dirty="0" smtClean="0"/>
              <a:t>. ст. при ФН;</a:t>
            </a:r>
          </a:p>
          <a:p>
            <a:r>
              <a:rPr lang="ru-RU" dirty="0" smtClean="0"/>
              <a:t>выраженный аортальный стеноз;</a:t>
            </a:r>
          </a:p>
          <a:p>
            <a:r>
              <a:rPr lang="ru-RU" dirty="0" err="1" smtClean="0"/>
              <a:t>синкопальные</a:t>
            </a:r>
            <a:r>
              <a:rPr lang="ru-RU" dirty="0" smtClean="0"/>
              <a:t> состояния;</a:t>
            </a:r>
          </a:p>
          <a:p>
            <a:r>
              <a:rPr lang="ru-RU" dirty="0" smtClean="0"/>
              <a:t>острый перикардит, миокардит;</a:t>
            </a:r>
          </a:p>
          <a:p>
            <a:r>
              <a:rPr lang="ru-RU" dirty="0" smtClean="0"/>
              <a:t>атеросклероз сосудов нижних конечностей (3-я</a:t>
            </a:r>
          </a:p>
          <a:p>
            <a:r>
              <a:rPr lang="ru-RU" dirty="0" smtClean="0"/>
              <a:t>степень);</a:t>
            </a:r>
          </a:p>
          <a:p>
            <a:r>
              <a:rPr lang="ru-RU" dirty="0" smtClean="0"/>
              <a:t>неконтролируемый СД;</a:t>
            </a:r>
          </a:p>
          <a:p>
            <a:r>
              <a:rPr lang="ru-RU" dirty="0" smtClean="0"/>
              <a:t>• тромбоэмболия или тромбофлебит (в сроки до 3 месяцев);</a:t>
            </a:r>
          </a:p>
          <a:p>
            <a:r>
              <a:rPr lang="ru-RU" dirty="0" smtClean="0"/>
              <a:t>• острое нарушение мозгового кровообращения или транзиторная ишемическая атака (в сроки до 3 </a:t>
            </a:r>
            <a:r>
              <a:rPr lang="ru-RU" dirty="0" err="1" smtClean="0"/>
              <a:t>ме-сяцев</a:t>
            </a:r>
            <a:r>
              <a:rPr lang="ru-RU" dirty="0" smtClean="0"/>
              <a:t>);</a:t>
            </a:r>
          </a:p>
          <a:p>
            <a:r>
              <a:rPr lang="ru-RU" dirty="0" smtClean="0"/>
              <a:t>• острое инфекционное заболевание (в том числе и вирусные инфекции).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Влияние ФТ на течение ИБС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Антиишемическое</a:t>
            </a:r>
            <a:endParaRPr lang="ru-RU" dirty="0" smtClean="0"/>
          </a:p>
          <a:p>
            <a:r>
              <a:rPr lang="ru-RU" dirty="0" smtClean="0"/>
              <a:t>Антисклеротическое</a:t>
            </a:r>
          </a:p>
          <a:p>
            <a:r>
              <a:rPr lang="ru-RU" dirty="0" err="1" smtClean="0"/>
              <a:t>Антитромботическое</a:t>
            </a:r>
            <a:endParaRPr lang="ru-RU" dirty="0" smtClean="0"/>
          </a:p>
          <a:p>
            <a:r>
              <a:rPr lang="ru-RU" dirty="0" smtClean="0"/>
              <a:t>Антиаритмическое</a:t>
            </a:r>
          </a:p>
          <a:p>
            <a:r>
              <a:rPr lang="ru-RU" dirty="0" smtClean="0"/>
              <a:t>Психическое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Виды физических нагрузок</a:t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 err="1" smtClean="0"/>
              <a:t>кардиореабилитации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Дозированная ходьба</a:t>
            </a:r>
          </a:p>
          <a:p>
            <a:r>
              <a:rPr lang="ru-RU" dirty="0" err="1" smtClean="0"/>
              <a:t>Теренкур</a:t>
            </a:r>
            <a:endParaRPr lang="ru-RU" dirty="0" smtClean="0"/>
          </a:p>
          <a:p>
            <a:r>
              <a:rPr lang="ru-RU" dirty="0" err="1" smtClean="0"/>
              <a:t>Тредмил</a:t>
            </a:r>
            <a:endParaRPr lang="ru-RU" dirty="0" smtClean="0"/>
          </a:p>
          <a:p>
            <a:r>
              <a:rPr lang="ru-RU" dirty="0" err="1" smtClean="0"/>
              <a:t>Велетренажер</a:t>
            </a:r>
            <a:endParaRPr lang="ru-RU" dirty="0" smtClean="0"/>
          </a:p>
          <a:p>
            <a:r>
              <a:rPr lang="ru-RU" dirty="0" smtClean="0"/>
              <a:t>Скандинавская ходьба</a:t>
            </a:r>
          </a:p>
          <a:p>
            <a:r>
              <a:rPr lang="ru-RU" dirty="0" smtClean="0"/>
              <a:t>Плавание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Направленность тренировок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выносливость (физ. нагрузка умеренной интенсивности 50-60% от макс)</a:t>
            </a:r>
          </a:p>
          <a:p>
            <a:r>
              <a:rPr lang="ru-RU" dirty="0" smtClean="0"/>
              <a:t>На силу</a:t>
            </a:r>
          </a:p>
          <a:p>
            <a:r>
              <a:rPr lang="ru-RU" dirty="0" smtClean="0"/>
              <a:t>На координацию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контроля во время ФТ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Опрос</a:t>
            </a:r>
          </a:p>
          <a:p>
            <a:r>
              <a:rPr lang="ru-RU" dirty="0" smtClean="0"/>
              <a:t>Осмотр</a:t>
            </a:r>
          </a:p>
          <a:p>
            <a:r>
              <a:rPr lang="ru-RU" dirty="0" smtClean="0"/>
              <a:t>Пульс </a:t>
            </a:r>
          </a:p>
          <a:p>
            <a:r>
              <a:rPr lang="ru-RU" dirty="0" smtClean="0"/>
              <a:t>АД</a:t>
            </a:r>
          </a:p>
          <a:p>
            <a:r>
              <a:rPr lang="ru-RU" dirty="0" smtClean="0"/>
              <a:t>Динамический контроль ЧСС и ЭКГ*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Оценка типа реакции пациентов на тренировочные ФН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3010" name="Picture 2" descr="https://con-med.ru/upload/medialibrary/dd2/1t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04430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реабилитационного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1800" dirty="0" smtClean="0"/>
              <a:t>Фармакотерапия</a:t>
            </a:r>
          </a:p>
          <a:p>
            <a:pPr algn="ctr">
              <a:buNone/>
            </a:pPr>
            <a:r>
              <a:rPr lang="ru-RU" sz="2800" dirty="0" smtClean="0"/>
              <a:t>Физиотерапия</a:t>
            </a:r>
          </a:p>
          <a:p>
            <a:pPr algn="ctr">
              <a:buNone/>
            </a:pPr>
            <a:r>
              <a:rPr lang="ru-RU" sz="3200" dirty="0" smtClean="0"/>
              <a:t>Психотерапия</a:t>
            </a:r>
          </a:p>
          <a:p>
            <a:pPr algn="ctr">
              <a:buNone/>
            </a:pPr>
            <a:r>
              <a:rPr lang="ru-RU" sz="3600" dirty="0" smtClean="0"/>
              <a:t>Уход и создание благоприятной атмосферы</a:t>
            </a:r>
          </a:p>
          <a:p>
            <a:pPr algn="ctr">
              <a:buNone/>
            </a:pPr>
            <a:r>
              <a:rPr lang="ru-RU" sz="6000" dirty="0" smtClean="0"/>
              <a:t>Лечебная физкультура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терапии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95400"/>
          <a:ext cx="8229600" cy="538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58264">
                <a:tc>
                  <a:txBody>
                    <a:bodyPr/>
                    <a:lstStyle/>
                    <a:p>
                      <a:r>
                        <a:rPr lang="ru-RU" dirty="0" smtClean="0"/>
                        <a:t>СТАБИЛИЗАЦИЯ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УЛУЧШЕНИЕ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НОРМАЛИЗАЦИЯ</a:t>
                      </a:r>
                      <a:endParaRPr lang="ru-RU" dirty="0"/>
                    </a:p>
                  </a:txBody>
                  <a:tcPr/>
                </a:tc>
              </a:tr>
              <a:tr h="5015696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Стенокардия</a:t>
                      </a:r>
                    </a:p>
                    <a:p>
                      <a:pPr algn="ctr"/>
                      <a:r>
                        <a:rPr lang="ru-RU" sz="2400" dirty="0" smtClean="0"/>
                        <a:t>Одышка при нагрузке</a:t>
                      </a:r>
                    </a:p>
                    <a:p>
                      <a:pPr algn="ctr"/>
                      <a:r>
                        <a:rPr lang="ru-RU" sz="2400" dirty="0" smtClean="0"/>
                        <a:t>Отёки</a:t>
                      </a:r>
                    </a:p>
                    <a:p>
                      <a:pPr algn="ctr"/>
                      <a:r>
                        <a:rPr lang="ru-RU" sz="2400" dirty="0" smtClean="0"/>
                        <a:t>Насосная функция сердца</a:t>
                      </a:r>
                    </a:p>
                    <a:p>
                      <a:pPr algn="ctr"/>
                      <a:r>
                        <a:rPr lang="ru-RU" sz="2400" dirty="0" smtClean="0"/>
                        <a:t>Сердечная недостаточность</a:t>
                      </a:r>
                    </a:p>
                    <a:p>
                      <a:pPr algn="ctr"/>
                      <a:r>
                        <a:rPr lang="ru-RU" sz="2400" dirty="0" smtClean="0"/>
                        <a:t>Нарушение сердечного ритма</a:t>
                      </a:r>
                    </a:p>
                    <a:p>
                      <a:pPr algn="ctr"/>
                      <a:r>
                        <a:rPr lang="ru-RU" sz="2400" dirty="0" smtClean="0"/>
                        <a:t>АД</a:t>
                      </a:r>
                    </a:p>
                    <a:p>
                      <a:pPr algn="ctr"/>
                      <a:r>
                        <a:rPr lang="ru-RU" sz="2400" dirty="0" err="1" smtClean="0"/>
                        <a:t>Перикардиальный\плевральный</a:t>
                      </a:r>
                      <a:r>
                        <a:rPr lang="ru-RU" sz="2400" dirty="0" smtClean="0"/>
                        <a:t> выпот</a:t>
                      </a:r>
                    </a:p>
                    <a:p>
                      <a:pPr algn="ctr"/>
                      <a:r>
                        <a:rPr lang="ru-RU" sz="2400" dirty="0" smtClean="0"/>
                        <a:t>Болевой синдром</a:t>
                      </a:r>
                    </a:p>
                    <a:p>
                      <a:pPr algn="ctr"/>
                      <a:r>
                        <a:rPr lang="ru-RU" sz="2400" dirty="0" smtClean="0"/>
                        <a:t>Вес</a:t>
                      </a:r>
                    </a:p>
                    <a:p>
                      <a:pPr algn="ctr"/>
                      <a:r>
                        <a:rPr lang="ru-RU" sz="2400" dirty="0" smtClean="0"/>
                        <a:t>Липидный и углеводный обмен</a:t>
                      </a:r>
                    </a:p>
                    <a:p>
                      <a:pPr algn="ctr"/>
                      <a:r>
                        <a:rPr lang="ru-RU" sz="2400" dirty="0" smtClean="0"/>
                        <a:t>Язвы на ногах</a:t>
                      </a:r>
                      <a:r>
                        <a:rPr lang="ru-RU" sz="2400" baseline="0" dirty="0" smtClean="0"/>
                        <a:t> и пролежни</a:t>
                      </a:r>
                    </a:p>
                    <a:p>
                      <a:pPr algn="ctr"/>
                      <a:r>
                        <a:rPr lang="ru-RU" sz="2400" baseline="0" dirty="0" smtClean="0"/>
                        <a:t>Нарушение процесса регенерации ран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Психологическая (психосоциальная) реабилитация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Психологическая (психосоциальная) реабилитация при остром </a:t>
            </a:r>
            <a:r>
              <a:rPr lang="ru-RU" dirty="0" err="1" smtClean="0"/>
              <a:t>ИМпST</a:t>
            </a:r>
            <a:r>
              <a:rPr lang="ru-RU" dirty="0" smtClean="0"/>
              <a:t> Психологический аспект реабилитации при ИМ является важнейшей составной частью программ реабилитации и вторичной профилактики.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Психологическая (психосоциальная)</a:t>
            </a:r>
            <a:br>
              <a:rPr lang="ru-RU" sz="4000" b="1" dirty="0" smtClean="0"/>
            </a:br>
            <a:r>
              <a:rPr lang="ru-RU" sz="4000" b="1" dirty="0" smtClean="0"/>
              <a:t>реабилитация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Психологический аспект </a:t>
            </a:r>
            <a:r>
              <a:rPr lang="ru-RU" dirty="0" err="1" smtClean="0"/>
              <a:t>кардиореабилитации</a:t>
            </a:r>
            <a:r>
              <a:rPr lang="ru-RU" dirty="0" smtClean="0"/>
              <a:t> является важнейшей составной частью программ реабилитации и вторичной профилактики.</a:t>
            </a:r>
          </a:p>
          <a:p>
            <a:r>
              <a:rPr lang="ru-RU" dirty="0" smtClean="0"/>
              <a:t>Цели психологической реабилитации:</a:t>
            </a:r>
          </a:p>
          <a:p>
            <a:pPr>
              <a:buFontTx/>
              <a:buChar char="-"/>
            </a:pPr>
            <a:r>
              <a:rPr lang="ru-RU" dirty="0" smtClean="0"/>
              <a:t>Формирование у больных адекватного отношения к своему здоровью</a:t>
            </a:r>
          </a:p>
          <a:p>
            <a:pPr>
              <a:buFontTx/>
              <a:buChar char="-"/>
            </a:pPr>
            <a:r>
              <a:rPr lang="ru-RU" dirty="0" smtClean="0"/>
              <a:t>Снятие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стресса</a:t>
            </a:r>
          </a:p>
          <a:p>
            <a:pPr>
              <a:buFontTx/>
              <a:buChar char="-"/>
            </a:pPr>
            <a:r>
              <a:rPr lang="ru-RU" dirty="0" smtClean="0"/>
              <a:t>Повышение </a:t>
            </a:r>
            <a:r>
              <a:rPr lang="ru-RU" dirty="0" err="1" smtClean="0"/>
              <a:t>комплаентности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Полноценное участие больного в программах </a:t>
            </a:r>
            <a:r>
              <a:rPr lang="ru-RU" dirty="0" err="1" smtClean="0"/>
              <a:t>кардиореабилитации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</a:t>
            </a:r>
            <a:r>
              <a:rPr lang="ru-RU" dirty="0" err="1" smtClean="0"/>
              <a:t>кардиореабилитации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Этапность</a:t>
            </a:r>
            <a:endParaRPr lang="ru-RU" dirty="0" smtClean="0"/>
          </a:p>
          <a:p>
            <a:r>
              <a:rPr lang="ru-RU" dirty="0" err="1" smtClean="0"/>
              <a:t>Мультидисциплинарность</a:t>
            </a:r>
            <a:endParaRPr lang="ru-RU" dirty="0" smtClean="0"/>
          </a:p>
          <a:p>
            <a:r>
              <a:rPr lang="ru-RU" dirty="0" smtClean="0"/>
              <a:t>Обоснованность</a:t>
            </a:r>
          </a:p>
          <a:p>
            <a:r>
              <a:rPr lang="ru-RU" dirty="0" smtClean="0"/>
              <a:t>Индивидуальность</a:t>
            </a:r>
          </a:p>
          <a:p>
            <a:r>
              <a:rPr lang="ru-RU" dirty="0" smtClean="0"/>
              <a:t>Непрерывность</a:t>
            </a:r>
          </a:p>
          <a:p>
            <a:r>
              <a:rPr lang="ru-RU" dirty="0" smtClean="0"/>
              <a:t>Доступность</a:t>
            </a:r>
          </a:p>
          <a:p>
            <a:r>
              <a:rPr lang="ru-RU" dirty="0" smtClean="0"/>
              <a:t>Ориентированность на четко сформулированную цель</a:t>
            </a:r>
          </a:p>
          <a:p>
            <a:r>
              <a:rPr lang="ru-RU" dirty="0" smtClean="0"/>
              <a:t>Информированность пациентов и формирование у них ≪правильного≫ ожидания от реабилитационной помощи.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Этапность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Первый этап </a:t>
            </a:r>
            <a:r>
              <a:rPr lang="ru-RU" dirty="0" smtClean="0"/>
              <a:t>– стационарный, начинающийся с блока реанимации и интенсивной терапии (БРИТ) и протекающий в обычной палате кардиологического отделения больницы или сосудистого центра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первого этапа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прогноз на ближайший период пребывания в специализированном стационаре – шкала </a:t>
            </a:r>
            <a:r>
              <a:rPr lang="en-US" dirty="0" smtClean="0"/>
              <a:t>GRACE (global registry of acute coronary  events)</a:t>
            </a:r>
          </a:p>
          <a:p>
            <a:r>
              <a:rPr lang="ru-RU" dirty="0" smtClean="0"/>
              <a:t>Установить класс тяжести болезни и учесть реальные осложнения в ходе наблюдения (</a:t>
            </a:r>
            <a:r>
              <a:rPr lang="ru-RU" dirty="0" err="1" smtClean="0"/>
              <a:t>реаб-ая</a:t>
            </a:r>
            <a:r>
              <a:rPr lang="ru-RU" dirty="0" smtClean="0"/>
              <a:t> классификация тяжести больных с ОИМ в острой фазе и фазе рубцевания миокарда Аронова Д.М. 2014г.)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872</TotalTime>
  <Words>2660</Words>
  <Application>Microsoft Office PowerPoint</Application>
  <PresentationFormat>Экран (4:3)</PresentationFormat>
  <Paragraphs>356</Paragraphs>
  <Slides>58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Поток</vt:lpstr>
      <vt:lpstr>Кардиореабилитация в клинике внутренних болезней</vt:lpstr>
      <vt:lpstr>Кардиореабилитация</vt:lpstr>
      <vt:lpstr>Течение ИМ</vt:lpstr>
      <vt:lpstr>Категории пациентов</vt:lpstr>
      <vt:lpstr>«Школы для больных…»</vt:lpstr>
      <vt:lpstr>Психологическая (психосоциальная) реабилитация</vt:lpstr>
      <vt:lpstr>Принципы кардиореабилитации</vt:lpstr>
      <vt:lpstr>Этапность</vt:lpstr>
      <vt:lpstr>Задачи первого этапа</vt:lpstr>
      <vt:lpstr>Слайд 10</vt:lpstr>
      <vt:lpstr>Слайд 11</vt:lpstr>
      <vt:lpstr>Этапность</vt:lpstr>
      <vt:lpstr>Задачи второго этапа</vt:lpstr>
      <vt:lpstr>3 ступени двигательной активности</vt:lpstr>
      <vt:lpstr>3 ступени двигательной активности</vt:lpstr>
      <vt:lpstr>3 ступени двигательной активности</vt:lpstr>
      <vt:lpstr>Этапы обучения и информация, рекомендуемая пациентам с ИМпST и членам их семей</vt:lpstr>
      <vt:lpstr>Этапы обучения и информация, рекомендуемая пациентам с ИМпST и членам их семей</vt:lpstr>
      <vt:lpstr>Этапы обучения и информация, рекомендуемая пациентам с ИМпST и членам их семей</vt:lpstr>
      <vt:lpstr>Этапность</vt:lpstr>
      <vt:lpstr> Кардиореабилитация как вторичная профилактика</vt:lpstr>
      <vt:lpstr>Задачи третьего этапа</vt:lpstr>
      <vt:lpstr>«Школа для больных, перенесших ОИМпST, и их родственников» </vt:lpstr>
      <vt:lpstr> </vt:lpstr>
      <vt:lpstr>Мультидисциплинарность реабилитационного процесса</vt:lpstr>
      <vt:lpstr>Мультидисциплинарность реабилитационного процесса</vt:lpstr>
      <vt:lpstr>Реабилитационный потенциал</vt:lpstr>
      <vt:lpstr>Реабилитационный потенциал учитывает:</vt:lpstr>
      <vt:lpstr>Уровни реабилитационного потенциала </vt:lpstr>
      <vt:lpstr>Шкала реабилитационной маршрутизации</vt:lpstr>
      <vt:lpstr>1 - Отсутствие значимых нарушений жизнедеятельности, несмотря на имеющиеся симптомы заболевания</vt:lpstr>
      <vt:lpstr>2 - Легкое ограничение жизнедеятельности</vt:lpstr>
      <vt:lpstr>3 - Ограничение жизнедеятельности, умеренное по своей выраженности</vt:lpstr>
      <vt:lpstr>4 - Выраженное ограничение жизнедеятельности</vt:lpstr>
      <vt:lpstr>5 - Грубое нарушение процессов жизнедеятельности</vt:lpstr>
      <vt:lpstr>6 - Нарушение жизнедеятельности крайней степени тяжести</vt:lpstr>
      <vt:lpstr>Направление по итогам оценки</vt:lpstr>
      <vt:lpstr>Правила оценки по ШРМ: </vt:lpstr>
      <vt:lpstr>Тест с 6 минутной ходьбой</vt:lpstr>
      <vt:lpstr>Тест с 6 минутной ходьбой</vt:lpstr>
      <vt:lpstr>Тест с 6 минутной ходьбой</vt:lpstr>
      <vt:lpstr>Тест с 6 минутной ходьбой</vt:lpstr>
      <vt:lpstr>Тест с 6 минутной ходьбой</vt:lpstr>
      <vt:lpstr>Тест с 6 минутной ходьбой</vt:lpstr>
      <vt:lpstr>Слайд 45</vt:lpstr>
      <vt:lpstr>Тест с 6 минутной ходьбой</vt:lpstr>
      <vt:lpstr>Тест с 6 минутной ходьбой</vt:lpstr>
      <vt:lpstr>Тест с 6 минутной ходьбой</vt:lpstr>
      <vt:lpstr>Абсолютные противопоказания к проведению кардиологической реабилитации </vt:lpstr>
      <vt:lpstr>Противопоказаниями к ФТ являются: </vt:lpstr>
      <vt:lpstr>Влияние ФТ на течение ИБС</vt:lpstr>
      <vt:lpstr>Виды физических нагрузок в кардиореабилитации</vt:lpstr>
      <vt:lpstr>Направленность тренировок</vt:lpstr>
      <vt:lpstr>Методы контроля во время ФТ</vt:lpstr>
      <vt:lpstr>Оценка типа реакции пациентов на тренировочные ФН</vt:lpstr>
      <vt:lpstr>Структура реабилитационного процесса</vt:lpstr>
      <vt:lpstr>Цели терапии</vt:lpstr>
      <vt:lpstr>Психологическая (психосоциальная) реабилитация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Медицинская реабилитация в клинике внутренних болезней</dc:title>
  <dc:creator>user</dc:creator>
  <cp:lastModifiedBy>user</cp:lastModifiedBy>
  <cp:revision>18</cp:revision>
  <dcterms:created xsi:type="dcterms:W3CDTF">2019-05-15T04:26:43Z</dcterms:created>
  <dcterms:modified xsi:type="dcterms:W3CDTF">2024-04-04T06:51:32Z</dcterms:modified>
</cp:coreProperties>
</file>