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1"/>
  </p:notesMasterIdLst>
  <p:sldIdLst>
    <p:sldId id="409" r:id="rId2"/>
    <p:sldId id="257" r:id="rId3"/>
    <p:sldId id="402" r:id="rId4"/>
    <p:sldId id="258" r:id="rId5"/>
    <p:sldId id="259" r:id="rId6"/>
    <p:sldId id="260" r:id="rId7"/>
    <p:sldId id="317" r:id="rId8"/>
    <p:sldId id="316" r:id="rId9"/>
    <p:sldId id="261" r:id="rId10"/>
    <p:sldId id="262" r:id="rId11"/>
    <p:sldId id="263" r:id="rId12"/>
    <p:sldId id="322" r:id="rId13"/>
    <p:sldId id="264" r:id="rId14"/>
    <p:sldId id="323" r:id="rId15"/>
    <p:sldId id="324" r:id="rId16"/>
    <p:sldId id="296" r:id="rId17"/>
    <p:sldId id="325" r:id="rId18"/>
    <p:sldId id="326" r:id="rId19"/>
    <p:sldId id="266" r:id="rId20"/>
    <p:sldId id="328" r:id="rId21"/>
    <p:sldId id="330" r:id="rId22"/>
    <p:sldId id="327" r:id="rId23"/>
    <p:sldId id="267" r:id="rId24"/>
    <p:sldId id="331" r:id="rId25"/>
    <p:sldId id="338" r:id="rId26"/>
    <p:sldId id="332" r:id="rId27"/>
    <p:sldId id="334" r:id="rId28"/>
    <p:sldId id="333" r:id="rId29"/>
    <p:sldId id="335" r:id="rId30"/>
    <p:sldId id="336" r:id="rId31"/>
    <p:sldId id="337" r:id="rId32"/>
    <p:sldId id="339" r:id="rId33"/>
    <p:sldId id="340" r:id="rId34"/>
    <p:sldId id="341" r:id="rId35"/>
    <p:sldId id="342" r:id="rId36"/>
    <p:sldId id="297" r:id="rId37"/>
    <p:sldId id="344" r:id="rId38"/>
    <p:sldId id="271" r:id="rId39"/>
    <p:sldId id="345" r:id="rId40"/>
    <p:sldId id="346" r:id="rId41"/>
    <p:sldId id="350" r:id="rId42"/>
    <p:sldId id="349" r:id="rId43"/>
    <p:sldId id="352" r:id="rId44"/>
    <p:sldId id="353" r:id="rId45"/>
    <p:sldId id="273" r:id="rId46"/>
    <p:sldId id="359" r:id="rId47"/>
    <p:sldId id="347" r:id="rId48"/>
    <p:sldId id="358" r:id="rId49"/>
    <p:sldId id="356" r:id="rId50"/>
    <p:sldId id="274" r:id="rId51"/>
    <p:sldId id="275" r:id="rId52"/>
    <p:sldId id="276" r:id="rId53"/>
    <p:sldId id="282" r:id="rId54"/>
    <p:sldId id="283" r:id="rId55"/>
    <p:sldId id="277" r:id="rId56"/>
    <p:sldId id="318" r:id="rId57"/>
    <p:sldId id="360" r:id="rId58"/>
    <p:sldId id="278" r:id="rId59"/>
    <p:sldId id="284" r:id="rId60"/>
    <p:sldId id="298" r:id="rId61"/>
    <p:sldId id="299" r:id="rId62"/>
    <p:sldId id="303" r:id="rId63"/>
    <p:sldId id="304" r:id="rId64"/>
    <p:sldId id="305" r:id="rId65"/>
    <p:sldId id="361" r:id="rId66"/>
    <p:sldId id="381" r:id="rId67"/>
    <p:sldId id="382" r:id="rId68"/>
    <p:sldId id="383" r:id="rId69"/>
    <p:sldId id="384" r:id="rId70"/>
    <p:sldId id="385" r:id="rId71"/>
    <p:sldId id="364" r:id="rId72"/>
    <p:sldId id="363" r:id="rId73"/>
    <p:sldId id="365" r:id="rId74"/>
    <p:sldId id="366" r:id="rId75"/>
    <p:sldId id="371" r:id="rId76"/>
    <p:sldId id="372" r:id="rId77"/>
    <p:sldId id="373" r:id="rId78"/>
    <p:sldId id="374" r:id="rId79"/>
    <p:sldId id="369" r:id="rId80"/>
    <p:sldId id="368" r:id="rId81"/>
    <p:sldId id="375" r:id="rId82"/>
    <p:sldId id="367" r:id="rId83"/>
    <p:sldId id="378" r:id="rId84"/>
    <p:sldId id="377" r:id="rId85"/>
    <p:sldId id="376" r:id="rId86"/>
    <p:sldId id="386" r:id="rId87"/>
    <p:sldId id="362" r:id="rId88"/>
    <p:sldId id="387" r:id="rId89"/>
    <p:sldId id="388" r:id="rId90"/>
    <p:sldId id="389" r:id="rId91"/>
    <p:sldId id="321" r:id="rId92"/>
    <p:sldId id="285" r:id="rId93"/>
    <p:sldId id="320" r:id="rId94"/>
    <p:sldId id="312" r:id="rId95"/>
    <p:sldId id="306" r:id="rId96"/>
    <p:sldId id="391" r:id="rId97"/>
    <p:sldId id="393" r:id="rId98"/>
    <p:sldId id="392" r:id="rId99"/>
    <p:sldId id="394" r:id="rId100"/>
    <p:sldId id="395" r:id="rId101"/>
    <p:sldId id="398" r:id="rId102"/>
    <p:sldId id="396" r:id="rId103"/>
    <p:sldId id="399" r:id="rId104"/>
    <p:sldId id="406" r:id="rId105"/>
    <p:sldId id="405" r:id="rId106"/>
    <p:sldId id="404" r:id="rId107"/>
    <p:sldId id="403" r:id="rId108"/>
    <p:sldId id="410" r:id="rId109"/>
    <p:sldId id="397" r:id="rId1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3C34E-2468-4594-B6D8-062FFC6E2C0F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9E8E6B-E9DA-4ACC-967C-6464C076504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345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1293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65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27482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75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2348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76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72179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77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1741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78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784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9E8E6B-E9DA-4ACC-967C-6464C0765041}" type="slidenum">
              <a:rPr lang="ru-RU" smtClean="0"/>
              <a:pPr/>
              <a:t>102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18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03.10.2024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g"/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g"/><Relationship Id="rId4" Type="http://schemas.openxmlformats.org/officeDocument/2006/relationships/image" Target="../media/image12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8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2.jpeg"/><Relationship Id="rId4" Type="http://schemas.openxmlformats.org/officeDocument/2006/relationships/image" Target="../media/image13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4.jpg"/><Relationship Id="rId4" Type="http://schemas.openxmlformats.org/officeDocument/2006/relationships/image" Target="../media/image13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g"/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g"/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3068960"/>
            <a:ext cx="6858000" cy="1790700"/>
          </a:xfrm>
        </p:spPr>
        <p:txBody>
          <a:bodyPr>
            <a:normAutofit fontScale="90000"/>
          </a:bodyPr>
          <a:lstStyle/>
          <a:p>
            <a:r>
              <a:rPr lang="ru-RU" dirty="0"/>
              <a:t>Введение в анатомию. </a:t>
            </a:r>
            <a:br>
              <a:rPr lang="ru-RU" dirty="0"/>
            </a:br>
            <a:r>
              <a:rPr lang="ru-RU" dirty="0"/>
              <a:t>История изучения анатомии.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98376" y="5211514"/>
            <a:ext cx="6858000" cy="1241822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Лектор:</a:t>
            </a:r>
          </a:p>
          <a:p>
            <a:r>
              <a:rPr lang="ru-RU" sz="2400" dirty="0" err="1" smtClean="0"/>
              <a:t>Сафиуллов</a:t>
            </a:r>
            <a:r>
              <a:rPr lang="ru-RU" sz="2400" dirty="0" smtClean="0"/>
              <a:t> </a:t>
            </a:r>
            <a:r>
              <a:rPr lang="ru-RU" sz="2400" dirty="0" err="1"/>
              <a:t>Зуфар</a:t>
            </a:r>
            <a:r>
              <a:rPr lang="ru-RU" sz="2400" dirty="0"/>
              <a:t> </a:t>
            </a:r>
            <a:r>
              <a:rPr lang="ru-RU" sz="2400" dirty="0" err="1"/>
              <a:t>Зуфарович</a:t>
            </a:r>
            <a:endParaRPr lang="ru-RU" sz="2400" dirty="0"/>
          </a:p>
          <a:p>
            <a:r>
              <a:rPr lang="ru-RU" sz="2400" dirty="0"/>
              <a:t>Доцент кафедры нормальной анатомии человека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984" y="116632"/>
            <a:ext cx="2330624" cy="32932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11" y="862052"/>
            <a:ext cx="3601499" cy="254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89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/>
              <a:t>Знания анатомии, имеющиеся у Вас на сегодняшний день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373216"/>
            <a:ext cx="8229600" cy="1332668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На </a:t>
            </a:r>
            <a:r>
              <a:rPr lang="ru-RU" sz="2400" dirty="0" err="1" smtClean="0"/>
              <a:t>сгибательной</a:t>
            </a:r>
            <a:r>
              <a:rPr lang="ru-RU" sz="2400" dirty="0" smtClean="0"/>
              <a:t> поверхности локтя имеются вены, удобные для проведения внутривенных инъекций и забора крови  </a:t>
            </a:r>
            <a:endParaRPr lang="ru-RU" sz="2400" dirty="0"/>
          </a:p>
        </p:txBody>
      </p:sp>
      <p:pic>
        <p:nvPicPr>
          <p:cNvPr id="2050" name="Picture 2" descr="F:\__\анатомия\для лекции\введение\История анат\вены локтя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23628" y="1556792"/>
            <a:ext cx="6696744" cy="3772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?</a:t>
            </a:r>
            <a:r>
              <a:rPr lang="ru-RU" dirty="0" smtClean="0"/>
              <a:t> </a:t>
            </a:r>
            <a:r>
              <a:rPr lang="ru-RU" dirty="0"/>
              <a:t>плоскость</a:t>
            </a: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303645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2031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67744" y="558924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  <a:endParaRPr lang="en-US" sz="24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1" y="1286480"/>
            <a:ext cx="2363201" cy="55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058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Сагиттальная </a:t>
            </a:r>
            <a:r>
              <a:rPr lang="ru-RU" dirty="0"/>
              <a:t>плоскость</a:t>
            </a:r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303645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9632" y="203123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267744" y="558924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3</a:t>
            </a:r>
            <a:endParaRPr lang="en-US" sz="2400" dirty="0" smtClean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1" y="1286480"/>
            <a:ext cx="2363201" cy="557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4297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Стрела - </a:t>
            </a:r>
            <a:r>
              <a:rPr lang="en-US" dirty="0" smtClean="0"/>
              <a:t>Sagitta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44" y="1350595"/>
            <a:ext cx="7289111" cy="5030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5656" y="6474822"/>
            <a:ext cx="6192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Фрагмент картины В.М. Васнецова «После побоища» 1880 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3963010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Сагиттальная </a:t>
            </a:r>
            <a:r>
              <a:rPr lang="ru-RU" dirty="0"/>
              <a:t>плоскость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201" y="1286480"/>
            <a:ext cx="2363201" cy="55715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286480"/>
            <a:ext cx="3468058" cy="524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Положение анатомических образований.</a:t>
            </a:r>
            <a:endParaRPr lang="ru-RU" dirty="0"/>
          </a:p>
        </p:txBody>
      </p:sp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5148" y="1772816"/>
            <a:ext cx="4536504" cy="44995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19672" y="6207695"/>
            <a:ext cx="241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Anterior / Ventral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4008" y="6207694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Posterior / Dorsal</a:t>
            </a:r>
          </a:p>
        </p:txBody>
      </p:sp>
    </p:spTree>
    <p:extLst>
      <p:ext uri="{BB962C8B-B14F-4D97-AF65-F5344CB8AC3E}">
        <p14:creationId xmlns:p14="http://schemas.microsoft.com/office/powerpoint/2010/main" val="4978337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Положение анатомических образований.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92" y="1412776"/>
            <a:ext cx="5373216" cy="537321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3851920" y="3734632"/>
            <a:ext cx="720080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4572000" y="4221088"/>
            <a:ext cx="710334" cy="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824749" y="3503799"/>
            <a:ext cx="145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Medial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5292080" y="3990255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Lateral</a:t>
            </a:r>
            <a:endParaRPr lang="ru-RU" sz="2400" dirty="0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72000" y="2978548"/>
            <a:ext cx="0" cy="1512168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319785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Положение анатомических образований.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92" y="1412776"/>
            <a:ext cx="5373216" cy="537321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 flipV="1">
            <a:off x="2267744" y="2152525"/>
            <a:ext cx="0" cy="1584176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2267744" y="4490716"/>
            <a:ext cx="2377" cy="1666683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901159" y="1599183"/>
            <a:ext cx="14592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Superior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1982696" y="6201507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Inferior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2666826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Положение анатомических образований.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92" y="1412776"/>
            <a:ext cx="5373216" cy="5373216"/>
          </a:xfrm>
          <a:prstGeom prst="rect">
            <a:avLst/>
          </a:prstGeom>
        </p:spPr>
      </p:pic>
      <p:cxnSp>
        <p:nvCxnSpPr>
          <p:cNvPr id="5" name="Прямая со стрелкой 4"/>
          <p:cNvCxnSpPr/>
          <p:nvPr/>
        </p:nvCxnSpPr>
        <p:spPr>
          <a:xfrm>
            <a:off x="2771800" y="2276872"/>
            <a:ext cx="1224136" cy="64807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V="1">
            <a:off x="2843808" y="4653136"/>
            <a:ext cx="1080120" cy="13681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5148064" y="2276872"/>
            <a:ext cx="1224136" cy="576064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5220072" y="4653136"/>
            <a:ext cx="936104" cy="144016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888645" y="169086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Proximal</a:t>
            </a:r>
            <a:endParaRPr lang="ru-R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2483768" y="4551511"/>
            <a:ext cx="1296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Proximal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250496" y="169086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Distal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580112" y="4551510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Distal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0872985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0"/>
            <a:ext cx="9149564" cy="5143500"/>
          </a:xfrm>
        </p:spPr>
      </p:pic>
    </p:spTree>
    <p:extLst>
      <p:ext uri="{BB962C8B-B14F-4D97-AF65-F5344CB8AC3E}">
        <p14:creationId xmlns:p14="http://schemas.microsoft.com/office/powerpoint/2010/main" val="333479783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Fossa/fovea/</a:t>
            </a:r>
            <a:r>
              <a:rPr lang="en-US" dirty="0" err="1" smtClean="0"/>
              <a:t>fossula</a:t>
            </a:r>
            <a:endParaRPr lang="en-US" dirty="0" smtClean="0"/>
          </a:p>
          <a:p>
            <a:r>
              <a:rPr lang="en-US" dirty="0" smtClean="0"/>
              <a:t>Foramen/aperture/</a:t>
            </a:r>
            <a:r>
              <a:rPr lang="en-US" dirty="0" err="1" smtClean="0"/>
              <a:t>rima</a:t>
            </a:r>
            <a:r>
              <a:rPr lang="en-US" dirty="0" smtClean="0"/>
              <a:t>/hiatus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153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</a:t>
            </a:r>
            <a:r>
              <a:rPr lang="ru-RU" dirty="0"/>
              <a:t>анатомии в эпоху первобытного строя</a:t>
            </a:r>
          </a:p>
        </p:txBody>
      </p:sp>
      <p:pic>
        <p:nvPicPr>
          <p:cNvPr id="3074" name="Picture 2" descr="F:\__\анатомия\для лекции\введение\История анат\Prehistoric-Art-100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28075"/>
            <a:ext cx="4176464" cy="2741085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842" y="2128075"/>
            <a:ext cx="4115646" cy="2741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83568" y="5373216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Изображение мамонта, в центре которого, первобытный художник нарисовал сердце</a:t>
            </a:r>
          </a:p>
          <a:p>
            <a:r>
              <a:rPr lang="ru-RU" sz="2400" dirty="0" smtClean="0"/>
              <a:t>Пещера </a:t>
            </a:r>
            <a:r>
              <a:rPr lang="ru-RU" sz="2400" dirty="0" err="1" smtClean="0"/>
              <a:t>Пиндаль</a:t>
            </a:r>
            <a:r>
              <a:rPr lang="ru-RU" sz="2400" dirty="0" smtClean="0"/>
              <a:t>. Испания.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274638"/>
            <a:ext cx="6984776" cy="501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032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анатомии в Древнем Китае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00001" y="6149248"/>
            <a:ext cx="7139136" cy="693479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 smtClean="0"/>
              <a:t>Древнекитайская книга Ней – </a:t>
            </a:r>
            <a:r>
              <a:rPr lang="ru-RU" sz="2400" dirty="0" err="1" smtClean="0"/>
              <a:t>Цзин</a:t>
            </a:r>
            <a:r>
              <a:rPr lang="ru-RU" sz="2400" dirty="0" smtClean="0"/>
              <a:t> (</a:t>
            </a:r>
            <a:r>
              <a:rPr lang="en-US" sz="2400" dirty="0" smtClean="0"/>
              <a:t>XI </a:t>
            </a:r>
            <a:r>
              <a:rPr lang="ru-RU" sz="2400" dirty="0" smtClean="0"/>
              <a:t>– </a:t>
            </a:r>
            <a:r>
              <a:rPr lang="en-US" sz="2400" dirty="0" smtClean="0"/>
              <a:t>VII</a:t>
            </a:r>
            <a:r>
              <a:rPr lang="ru-RU" sz="2400" dirty="0" smtClean="0"/>
              <a:t> в до н.э.)</a:t>
            </a:r>
          </a:p>
          <a:p>
            <a:endParaRPr lang="ru-RU" dirty="0"/>
          </a:p>
        </p:txBody>
      </p:sp>
      <p:pic>
        <p:nvPicPr>
          <p:cNvPr id="4098" name="Picture 2" descr="F:\__\анатомия\для лекции\введение\История анат\ней цзи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484784"/>
            <a:ext cx="4747666" cy="4747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74638"/>
            <a:ext cx="3655648" cy="514908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587" y="274637"/>
            <a:ext cx="3468857" cy="51490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3568" y="5517232"/>
            <a:ext cx="80032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</a:t>
            </a:r>
            <a:r>
              <a:rPr lang="ru-RU" sz="2000" dirty="0" smtClean="0"/>
              <a:t>азные </a:t>
            </a:r>
            <a:r>
              <a:rPr lang="ru-RU" sz="2000" dirty="0"/>
              <a:t>органы связаны каналами (меридианами), в которых циркулирует </a:t>
            </a:r>
            <a:r>
              <a:rPr lang="ru-RU" sz="2000" dirty="0" err="1"/>
              <a:t>пневма</a:t>
            </a:r>
            <a:r>
              <a:rPr lang="ru-RU" sz="2000" dirty="0"/>
              <a:t> (</a:t>
            </a:r>
            <a:r>
              <a:rPr lang="ru-RU" sz="2000" dirty="0" err="1"/>
              <a:t>ци</a:t>
            </a:r>
            <a:r>
              <a:rPr lang="ru-RU" sz="2000" dirty="0"/>
              <a:t>) – энергия жизни, включающая два начала: мужское Ян, </a:t>
            </a:r>
            <a:r>
              <a:rPr lang="ru-RU" sz="2000" dirty="0" err="1"/>
              <a:t>активноеи</a:t>
            </a:r>
            <a:r>
              <a:rPr lang="ru-RU" sz="2000" dirty="0"/>
              <a:t> горячее, и женское Инь, пассивное и холодное.</a:t>
            </a:r>
          </a:p>
        </p:txBody>
      </p:sp>
    </p:spTree>
    <p:extLst>
      <p:ext uri="{BB962C8B-B14F-4D97-AF65-F5344CB8AC3E}">
        <p14:creationId xmlns:p14="http://schemas.microsoft.com/office/powerpoint/2010/main" val="278158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Изучение анатомии в Древней Индии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6792"/>
            <a:ext cx="3176411" cy="4740912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507" y="1556792"/>
            <a:ext cx="4648699" cy="4740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9552" y="6309320"/>
            <a:ext cx="83884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Аюрведа</a:t>
            </a:r>
            <a:r>
              <a:rPr lang="ru-RU" sz="2400" dirty="0"/>
              <a:t> – традиционная система индийской медицины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017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Изучение анатомии </a:t>
            </a:r>
            <a:r>
              <a:rPr lang="ru-RU" dirty="0" smtClean="0"/>
              <a:t>в </a:t>
            </a:r>
            <a:r>
              <a:rPr lang="ru-RU" dirty="0"/>
              <a:t>Д</a:t>
            </a:r>
            <a:r>
              <a:rPr lang="ru-RU" dirty="0" smtClean="0"/>
              <a:t>ревнем Египте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Использование знаний анатомии для бальзамирования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2925063"/>
            <a:ext cx="4444752" cy="32402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4037330"/>
            <a:ext cx="3223453" cy="210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8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49" y="692696"/>
            <a:ext cx="4015439" cy="401543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4237931" cy="40154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1176" y="5013176"/>
            <a:ext cx="4330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Инструменты, используемые для бальзамирования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49048" y="5013175"/>
            <a:ext cx="40154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Изображение сердца на папирусе, посвященном древнеегипетской мифологии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13118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Изучение анатомии в </a:t>
            </a:r>
            <a:r>
              <a:rPr lang="ru-RU" dirty="0" smtClean="0"/>
              <a:t>Древней Греции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772816"/>
            <a:ext cx="3109305" cy="4010393"/>
          </a:xfrm>
        </p:spPr>
      </p:pic>
      <p:sp>
        <p:nvSpPr>
          <p:cNvPr id="5" name="TextBox 4"/>
          <p:cNvSpPr txBox="1"/>
          <p:nvPr/>
        </p:nvSpPr>
        <p:spPr>
          <a:xfrm>
            <a:off x="755576" y="5877272"/>
            <a:ext cx="31093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err="1" smtClean="0"/>
              <a:t>Алкмеон</a:t>
            </a:r>
            <a:r>
              <a:rPr lang="ru-RU" sz="2400" dirty="0" smtClean="0"/>
              <a:t> </a:t>
            </a:r>
            <a:r>
              <a:rPr lang="ru-RU" sz="2400" dirty="0" err="1" smtClean="0"/>
              <a:t>Кротонский</a:t>
            </a:r>
            <a:endParaRPr lang="ru-RU" sz="2400" dirty="0" smtClean="0"/>
          </a:p>
          <a:p>
            <a:pPr algn="ctr"/>
            <a:r>
              <a:rPr lang="en-US" sz="2400" dirty="0" smtClean="0"/>
              <a:t>V</a:t>
            </a:r>
            <a:r>
              <a:rPr lang="ru-RU" sz="2400" dirty="0" smtClean="0"/>
              <a:t> век до н.э.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772816"/>
            <a:ext cx="1941752" cy="246673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594726"/>
            <a:ext cx="3466492" cy="203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67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382353"/>
            <a:ext cx="3647329" cy="4869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26" y="382352"/>
            <a:ext cx="3671830" cy="48995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1296" y="5281952"/>
            <a:ext cx="35772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</a:rPr>
              <a:t>Гиппократ, древнегреческий врач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dirty="0">
                <a:solidFill>
                  <a:srgbClr val="000000"/>
                </a:solidFill>
              </a:rPr>
              <a:t>(460—377 гг. до н. э</a:t>
            </a:r>
            <a:r>
              <a:rPr lang="ru-RU" altLang="ru-RU" sz="2400" dirty="0" smtClean="0">
                <a:solidFill>
                  <a:srgbClr val="000000"/>
                </a:solidFill>
              </a:rPr>
              <a:t>.)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436096" y="5517232"/>
            <a:ext cx="30489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Трактат Гиппократа «Об анатомии»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Анатомия… </a:t>
            </a:r>
            <a:r>
              <a:rPr lang="en-US" dirty="0" smtClean="0"/>
              <a:t> </a:t>
            </a:r>
            <a:r>
              <a:rPr lang="ru-RU" dirty="0" smtClean="0"/>
              <a:t>что это?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Анатомия – от греческого слова </a:t>
            </a:r>
            <a:r>
              <a:rPr lang="en-US" dirty="0" err="1" smtClean="0"/>
              <a:t>anatem</a:t>
            </a:r>
            <a:r>
              <a:rPr lang="en-US" dirty="0" err="1"/>
              <a:t>i</a:t>
            </a:r>
            <a:r>
              <a:rPr lang="en-US" dirty="0" err="1" smtClean="0"/>
              <a:t>o</a:t>
            </a:r>
            <a:r>
              <a:rPr lang="ru-RU" dirty="0" smtClean="0"/>
              <a:t> </a:t>
            </a:r>
            <a:r>
              <a:rPr lang="ru-RU" dirty="0"/>
              <a:t>– рассекаю, расчленяю.</a:t>
            </a:r>
            <a:endParaRPr lang="en-US" dirty="0" smtClean="0"/>
          </a:p>
          <a:p>
            <a:r>
              <a:rPr lang="ru-RU" dirty="0" smtClean="0"/>
              <a:t>Анатомия изучает строение, форму, рельеф, а также развитие органов и тканей человека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124" y="4869160"/>
            <a:ext cx="3847751" cy="16158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75003"/>
            <a:ext cx="4392488" cy="52627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775003"/>
            <a:ext cx="376494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574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3" y="96456"/>
            <a:ext cx="2486292" cy="37707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618" y="116632"/>
            <a:ext cx="2440198" cy="3590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59421"/>
            <a:ext cx="1872207" cy="36443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851" y="3239266"/>
            <a:ext cx="1433658" cy="36080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789040"/>
            <a:ext cx="4241966" cy="2920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8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076056" y="764704"/>
            <a:ext cx="360343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800" dirty="0">
                <a:solidFill>
                  <a:srgbClr val="000000"/>
                </a:solidFill>
              </a:rPr>
              <a:t>Врачебная клятва Гиппократа </a:t>
            </a:r>
            <a:r>
              <a:rPr lang="ru-RU" altLang="ru-RU" sz="2800" dirty="0" smtClean="0">
                <a:solidFill>
                  <a:srgbClr val="000000"/>
                </a:solidFill>
              </a:rPr>
              <a:t>отражает: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М</a:t>
            </a:r>
            <a:r>
              <a:rPr lang="ru-RU" altLang="ru-RU" sz="2800" dirty="0" smtClean="0">
                <a:solidFill>
                  <a:srgbClr val="000000"/>
                </a:solidFill>
              </a:rPr>
              <a:t>оральные </a:t>
            </a:r>
            <a:r>
              <a:rPr lang="ru-RU" altLang="ru-RU" sz="2800" dirty="0">
                <a:solidFill>
                  <a:srgbClr val="000000"/>
                </a:solidFill>
              </a:rPr>
              <a:t>нормы поведения </a:t>
            </a:r>
            <a:r>
              <a:rPr lang="ru-RU" altLang="ru-RU" sz="2800" dirty="0" smtClean="0">
                <a:solidFill>
                  <a:srgbClr val="000000"/>
                </a:solidFill>
              </a:rPr>
              <a:t>врача,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О</a:t>
            </a:r>
            <a:r>
              <a:rPr lang="ru-RU" altLang="ru-RU" sz="2800" dirty="0" smtClean="0">
                <a:solidFill>
                  <a:srgbClr val="000000"/>
                </a:solidFill>
              </a:rPr>
              <a:t>плату труда врача,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altLang="ru-RU" sz="2800" dirty="0">
                <a:solidFill>
                  <a:srgbClr val="000000"/>
                </a:solidFill>
              </a:rPr>
              <a:t>В</a:t>
            </a:r>
            <a:r>
              <a:rPr lang="ru-RU" altLang="ru-RU" sz="2800" dirty="0" smtClean="0">
                <a:solidFill>
                  <a:srgbClr val="000000"/>
                </a:solidFill>
              </a:rPr>
              <a:t>нешний облик врача</a:t>
            </a:r>
          </a:p>
          <a:p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229100" cy="564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651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File:Aristotle Altemps Inv8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786" y="222857"/>
            <a:ext cx="3702427" cy="4959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7928" y="5182741"/>
            <a:ext cx="784887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dirty="0">
                <a:solidFill>
                  <a:srgbClr val="000000"/>
                </a:solidFill>
              </a:rPr>
              <a:t>Аристотель 384 до н. э. — 322 до н. э.  </a:t>
            </a:r>
          </a:p>
          <a:p>
            <a:pPr algn="ctr"/>
            <a:r>
              <a:rPr lang="ru-RU" altLang="ru-RU" sz="2400" dirty="0">
                <a:solidFill>
                  <a:srgbClr val="000000"/>
                </a:solidFill>
              </a:rPr>
              <a:t>Древнегреческий философ. </a:t>
            </a:r>
          </a:p>
          <a:p>
            <a:pPr algn="ctr"/>
            <a:r>
              <a:rPr lang="ru-RU" altLang="ru-RU" sz="2400" dirty="0">
                <a:solidFill>
                  <a:srgbClr val="000000"/>
                </a:solidFill>
              </a:rPr>
              <a:t>Ученик Платона. </a:t>
            </a:r>
          </a:p>
          <a:p>
            <a:pPr algn="ctr"/>
            <a:r>
              <a:rPr lang="ru-RU" altLang="ru-RU" sz="2400" dirty="0">
                <a:solidFill>
                  <a:srgbClr val="000000"/>
                </a:solidFill>
              </a:rPr>
              <a:t>С 343 до н. э. — воспитатель Александра Македонского.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35728"/>
            <a:ext cx="3096344" cy="36321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35728"/>
            <a:ext cx="3168352" cy="36740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48" y="4083689"/>
            <a:ext cx="3563888" cy="267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343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54994"/>
            <a:ext cx="4104456" cy="3699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3588" y="4869160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/>
              <a:t>Эразистрат</a:t>
            </a:r>
            <a:r>
              <a:rPr lang="ru-RU" sz="2400" dirty="0" smtClean="0"/>
              <a:t> 300 – 250 </a:t>
            </a:r>
            <a:r>
              <a:rPr lang="ru-RU" sz="2400" dirty="0" err="1" smtClean="0"/>
              <a:t>гг.до</a:t>
            </a:r>
            <a:r>
              <a:rPr lang="ru-RU" sz="2400" dirty="0" smtClean="0"/>
              <a:t> н.э.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957638"/>
            <a:ext cx="3196173" cy="4488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1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Изучение анатомии в </a:t>
            </a:r>
            <a:r>
              <a:rPr lang="ru-RU" dirty="0" smtClean="0"/>
              <a:t>Древнем Риме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463" y="1416110"/>
            <a:ext cx="4574785" cy="48212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504125" y="6237312"/>
            <a:ext cx="4135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Клавдий Гален 131 – 200 н.э.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4541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Гален вскрывает свинью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76" y="1196752"/>
            <a:ext cx="6896447" cy="5544616"/>
          </a:xfrm>
        </p:spPr>
      </p:pic>
    </p:spTree>
    <p:extLst>
      <p:ext uri="{BB962C8B-B14F-4D97-AF65-F5344CB8AC3E}">
        <p14:creationId xmlns:p14="http://schemas.microsoft.com/office/powerpoint/2010/main" val="3462500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Сосуды, нервы, кости по Галену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28800"/>
            <a:ext cx="3273752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20" y="1916832"/>
            <a:ext cx="492039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303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Функции органов по </a:t>
            </a:r>
            <a:r>
              <a:rPr lang="ru-RU" dirty="0"/>
              <a:t>Г</a:t>
            </a:r>
            <a:r>
              <a:rPr lang="ru-RU" dirty="0" smtClean="0"/>
              <a:t>алену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46" y="1412776"/>
            <a:ext cx="7812908" cy="5204599"/>
          </a:xfrm>
        </p:spPr>
      </p:pic>
    </p:spTree>
    <p:extLst>
      <p:ext uri="{BB962C8B-B14F-4D97-AF65-F5344CB8AC3E}">
        <p14:creationId xmlns:p14="http://schemas.microsoft.com/office/powerpoint/2010/main" val="30483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изучения анатомии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Макроскопический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91" y="2274634"/>
            <a:ext cx="5544616" cy="41787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3727" y="6481064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Х.Р. </a:t>
            </a:r>
            <a:r>
              <a:rPr lang="ru-RU" sz="1600" dirty="0" err="1" smtClean="0"/>
              <a:t>Рембрант</a:t>
            </a:r>
            <a:r>
              <a:rPr lang="ru-RU" sz="1600" dirty="0" smtClean="0"/>
              <a:t> «Урок анатомии доктора </a:t>
            </a:r>
            <a:r>
              <a:rPr lang="ru-RU" sz="1600" dirty="0" err="1" smtClean="0"/>
              <a:t>Тульпа</a:t>
            </a:r>
            <a:r>
              <a:rPr lang="ru-RU" sz="1600" dirty="0" smtClean="0"/>
              <a:t>» 1656 г.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4745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Кровообращение по Галену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74" y="1595598"/>
            <a:ext cx="2637414" cy="492974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17788"/>
            <a:ext cx="3945042" cy="54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0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Схема кровообращения по авторам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81" y="1159865"/>
            <a:ext cx="8910638" cy="565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52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Галеновы препараты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79517"/>
            <a:ext cx="8229600" cy="3767328"/>
          </a:xfrm>
        </p:spPr>
      </p:pic>
    </p:spTree>
    <p:extLst>
      <p:ext uri="{BB962C8B-B14F-4D97-AF65-F5344CB8AC3E}">
        <p14:creationId xmlns:p14="http://schemas.microsoft.com/office/powerpoint/2010/main" val="4293069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/>
              <a:t>Изучение анатомии </a:t>
            </a:r>
            <a:r>
              <a:rPr lang="ru-RU" dirty="0" smtClean="0"/>
              <a:t>на Востоке</a:t>
            </a:r>
            <a:endParaRPr lang="ru-RU" dirty="0"/>
          </a:p>
        </p:txBody>
      </p:sp>
      <p:pic>
        <p:nvPicPr>
          <p:cNvPr id="4" name="Picture 5" descr="Fig_1_Drawing_of_Ibn_Sin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049" y="1340768"/>
            <a:ext cx="342590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5949280"/>
            <a:ext cx="540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Абу Али ибн Сина (</a:t>
            </a:r>
            <a:r>
              <a:rPr lang="ru-RU" altLang="ru-RU" sz="2400" dirty="0" err="1">
                <a:solidFill>
                  <a:srgbClr val="000000"/>
                </a:solidFill>
              </a:rPr>
              <a:t>Авице́нна</a:t>
            </a:r>
            <a:r>
              <a:rPr lang="ru-RU" altLang="ru-RU" sz="2400" dirty="0">
                <a:solidFill>
                  <a:srgbClr val="000000"/>
                </a:solidFill>
              </a:rPr>
              <a:t>)</a:t>
            </a:r>
          </a:p>
          <a:p>
            <a:pPr algn="ctr"/>
            <a:r>
              <a:rPr lang="ru-RU" altLang="ru-RU" sz="2400" dirty="0">
                <a:solidFill>
                  <a:srgbClr val="000000"/>
                </a:solidFill>
              </a:rPr>
              <a:t>16 августа 980 года —18 июня 1037)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7916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Изображения из «Канона врачебной науки»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581451"/>
            <a:ext cx="3358872" cy="508790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581451"/>
            <a:ext cx="3208827" cy="508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17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Изучение анатомии</a:t>
            </a:r>
            <a:r>
              <a:rPr lang="ru-RU" dirty="0" smtClean="0"/>
              <a:t> </a:t>
            </a:r>
            <a:r>
              <a:rPr lang="ru-RU" dirty="0"/>
              <a:t>в эпоху средневековья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0760" y="1567333"/>
            <a:ext cx="3242480" cy="4525963"/>
          </a:xfrm>
        </p:spPr>
      </p:pic>
      <p:sp>
        <p:nvSpPr>
          <p:cNvPr id="5" name="TextBox 4"/>
          <p:cNvSpPr txBox="1"/>
          <p:nvPr/>
        </p:nvSpPr>
        <p:spPr>
          <a:xfrm>
            <a:off x="2771800" y="6021288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Вильгельмом </a:t>
            </a:r>
            <a:r>
              <a:rPr lang="ru-RU" sz="2400" dirty="0" err="1" smtClean="0"/>
              <a:t>Салицето</a:t>
            </a:r>
            <a:endParaRPr lang="ru-RU" sz="2400" dirty="0" smtClean="0"/>
          </a:p>
          <a:p>
            <a:pPr algn="ctr"/>
            <a:r>
              <a:rPr lang="ru-RU" sz="2400" dirty="0" smtClean="0"/>
              <a:t>1210 - 1280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7880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16632"/>
            <a:ext cx="4032448" cy="65790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88024" y="277664"/>
            <a:ext cx="41445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Мондино</a:t>
            </a:r>
            <a:r>
              <a:rPr lang="ru-RU" sz="2400" dirty="0"/>
              <a:t> да </a:t>
            </a:r>
            <a:r>
              <a:rPr lang="ru-RU" sz="2400" dirty="0" err="1"/>
              <a:t>Люци</a:t>
            </a:r>
            <a:r>
              <a:rPr lang="ru-RU" sz="2400" dirty="0"/>
              <a:t> </a:t>
            </a:r>
            <a:endParaRPr lang="ru-RU" sz="2400" dirty="0" smtClean="0"/>
          </a:p>
          <a:p>
            <a:r>
              <a:rPr lang="ru-RU" sz="2400" dirty="0" smtClean="0"/>
              <a:t>1270 </a:t>
            </a:r>
            <a:r>
              <a:rPr lang="ru-RU" sz="2400" dirty="0"/>
              <a:t>– </a:t>
            </a:r>
            <a:r>
              <a:rPr lang="ru-RU" sz="2400" dirty="0" smtClean="0"/>
              <a:t>1326гг. </a:t>
            </a:r>
          </a:p>
          <a:p>
            <a:endParaRPr lang="ru-RU" sz="2400" dirty="0" smtClean="0"/>
          </a:p>
          <a:p>
            <a:r>
              <a:rPr lang="ru-RU" sz="2400" dirty="0" smtClean="0"/>
              <a:t>Профессор </a:t>
            </a:r>
            <a:r>
              <a:rPr lang="ru-RU" sz="2400" dirty="0" err="1"/>
              <a:t>Болонскаго</a:t>
            </a:r>
            <a:r>
              <a:rPr lang="ru-RU" sz="2400" dirty="0"/>
              <a:t> </a:t>
            </a:r>
            <a:r>
              <a:rPr lang="ru-RU" sz="2400" dirty="0" smtClean="0"/>
              <a:t>университета. </a:t>
            </a:r>
          </a:p>
          <a:p>
            <a:endParaRPr lang="ru-RU" sz="2400" dirty="0" smtClean="0"/>
          </a:p>
          <a:p>
            <a:r>
              <a:rPr lang="ru-RU" sz="2400" dirty="0" smtClean="0"/>
              <a:t>«Урок анатомии». Италия. 1306 г.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9751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16632"/>
            <a:ext cx="4705394" cy="61476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3997" y="6351711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Иллюстрация из книги «</a:t>
            </a:r>
            <a:r>
              <a:rPr lang="en-US" sz="2400" dirty="0" err="1" smtClean="0"/>
              <a:t>Anathomia</a:t>
            </a:r>
            <a:r>
              <a:rPr lang="en-US" sz="2400" dirty="0" smtClean="0"/>
              <a:t> </a:t>
            </a:r>
            <a:r>
              <a:rPr lang="en-US" sz="2400" dirty="0" err="1"/>
              <a:t>corporis</a:t>
            </a:r>
            <a:r>
              <a:rPr lang="en-US" sz="2400" dirty="0"/>
              <a:t> </a:t>
            </a:r>
            <a:r>
              <a:rPr lang="en-US" sz="2400" dirty="0" err="1" smtClean="0"/>
              <a:t>humani</a:t>
            </a:r>
            <a:r>
              <a:rPr lang="ru-RU" sz="2400" dirty="0" smtClean="0"/>
              <a:t>»</a:t>
            </a:r>
            <a:r>
              <a:rPr lang="en-US" sz="2400" dirty="0" smtClean="0"/>
              <a:t>, </a:t>
            </a:r>
            <a:r>
              <a:rPr lang="en-US" sz="2400" dirty="0"/>
              <a:t>1493.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1652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65812" y="6021288"/>
            <a:ext cx="3394720" cy="574543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Парацельс 1499 – 1541</a:t>
            </a:r>
            <a:endParaRPr lang="ru-RU" sz="2400" dirty="0"/>
          </a:p>
        </p:txBody>
      </p:sp>
      <p:pic>
        <p:nvPicPr>
          <p:cNvPr id="7170" name="Picture 2" descr="D:\Users\User\Desktop\для лекции\введение\парацельс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1993" y="332656"/>
            <a:ext cx="3782359" cy="5521322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282" y="1005085"/>
            <a:ext cx="4049206" cy="43681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Изучение анатомии в </a:t>
            </a:r>
            <a:r>
              <a:rPr lang="ru-RU" dirty="0" smtClean="0"/>
              <a:t>эпоху возрождения</a:t>
            </a:r>
            <a:endParaRPr lang="ru-RU" dirty="0"/>
          </a:p>
        </p:txBody>
      </p:sp>
      <p:pic>
        <p:nvPicPr>
          <p:cNvPr id="4" name="Picture 2" descr="D:\Users\User\Desktop\для лекции\введение\леонардо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3437" y="1660186"/>
            <a:ext cx="4577126" cy="457712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483768" y="630932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None/>
            </a:pPr>
            <a:r>
              <a:rPr lang="ru-RU" sz="2400" dirty="0"/>
              <a:t>Леонардо да Винчи </a:t>
            </a:r>
            <a:r>
              <a:rPr lang="ru-RU" sz="2400" dirty="0" smtClean="0"/>
              <a:t>1452 </a:t>
            </a:r>
            <a:r>
              <a:rPr lang="ru-RU" sz="2400" dirty="0"/>
              <a:t>- 1519 </a:t>
            </a:r>
          </a:p>
        </p:txBody>
      </p:sp>
    </p:spTree>
    <p:extLst>
      <p:ext uri="{BB962C8B-B14F-4D97-AF65-F5344CB8AC3E}">
        <p14:creationId xmlns:p14="http://schemas.microsoft.com/office/powerpoint/2010/main" val="7014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изучения анатомии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Макроскопический</a:t>
            </a:r>
          </a:p>
          <a:p>
            <a:r>
              <a:rPr lang="ru-RU" dirty="0" smtClean="0"/>
              <a:t>Микроскопический</a:t>
            </a:r>
          </a:p>
          <a:p>
            <a:pPr lvl="1"/>
            <a:r>
              <a:rPr lang="ru-RU" dirty="0" smtClean="0"/>
              <a:t>Гистология</a:t>
            </a:r>
          </a:p>
          <a:p>
            <a:pPr lvl="1"/>
            <a:r>
              <a:rPr lang="ru-RU" dirty="0" smtClean="0"/>
              <a:t>Цитология</a:t>
            </a:r>
          </a:p>
          <a:p>
            <a:pPr lvl="1"/>
            <a:r>
              <a:rPr lang="ru-RU" dirty="0" smtClean="0"/>
              <a:t>Молекулярная биология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1" y="2563598"/>
            <a:ext cx="3096344" cy="40959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616"/>
            <a:ext cx="9144000" cy="652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66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4" y="620688"/>
            <a:ext cx="4811444" cy="5904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785" y="493479"/>
            <a:ext cx="4218088" cy="6031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499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850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02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687"/>
            <a:ext cx="4644008" cy="64173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256" y="116632"/>
            <a:ext cx="4413368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8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899" y="0"/>
            <a:ext cx="6770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2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48478" y="6337414"/>
            <a:ext cx="5616624" cy="54797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/>
              <a:t>Андреас Везалий 1514 - 1564</a:t>
            </a:r>
            <a:endParaRPr lang="ru-RU" sz="2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412" y="88538"/>
            <a:ext cx="4566233" cy="6220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3888432" cy="63672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2913"/>
            <a:ext cx="3792747" cy="620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08" y="157319"/>
            <a:ext cx="3690460" cy="66404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3547"/>
            <a:ext cx="4078185" cy="665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4239615" cy="65527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77739"/>
            <a:ext cx="4104456" cy="656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085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55484"/>
            <a:ext cx="4762450" cy="676111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8184" y="3861048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Андреас Везалий </a:t>
            </a:r>
            <a:endParaRPr lang="ru-RU" sz="2400" dirty="0" smtClean="0"/>
          </a:p>
          <a:p>
            <a:r>
              <a:rPr lang="ru-RU" sz="2400" dirty="0" smtClean="0"/>
              <a:t>«Публичное вскрытие трупа»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32619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Методы изучения анатомии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Прижизненные</a:t>
            </a:r>
          </a:p>
          <a:p>
            <a:pPr lvl="1"/>
            <a:r>
              <a:rPr lang="ru-RU" dirty="0" smtClean="0"/>
              <a:t>Осмотр</a:t>
            </a:r>
          </a:p>
          <a:p>
            <a:pPr lvl="1"/>
            <a:r>
              <a:rPr lang="ru-RU" dirty="0" smtClean="0"/>
              <a:t>Пальпация</a:t>
            </a:r>
          </a:p>
          <a:p>
            <a:pPr lvl="1"/>
            <a:r>
              <a:rPr lang="ru-RU" dirty="0" smtClean="0"/>
              <a:t>Аускультация (в </a:t>
            </a:r>
            <a:r>
              <a:rPr lang="ru-RU" dirty="0" err="1" smtClean="0"/>
              <a:t>т.ч</a:t>
            </a:r>
            <a:r>
              <a:rPr lang="ru-RU" dirty="0" smtClean="0"/>
              <a:t>. УЗ)</a:t>
            </a:r>
          </a:p>
          <a:p>
            <a:pPr lvl="1"/>
            <a:r>
              <a:rPr lang="ru-RU" dirty="0" smtClean="0"/>
              <a:t>Рентгенография (КТ, МРТ)</a:t>
            </a:r>
          </a:p>
          <a:p>
            <a:pPr lvl="1"/>
            <a:r>
              <a:rPr lang="ru-RU" dirty="0" smtClean="0"/>
              <a:t>Эндоскопия</a:t>
            </a:r>
          </a:p>
          <a:p>
            <a:r>
              <a:rPr lang="ru-RU" dirty="0" smtClean="0"/>
              <a:t>Посмертные</a:t>
            </a:r>
          </a:p>
          <a:p>
            <a:pPr lvl="1"/>
            <a:r>
              <a:rPr lang="ru-RU" dirty="0" smtClean="0"/>
              <a:t>Мацерация</a:t>
            </a:r>
          </a:p>
          <a:p>
            <a:pPr lvl="1"/>
            <a:r>
              <a:rPr lang="ru-RU" dirty="0" smtClean="0"/>
              <a:t>Коррозия </a:t>
            </a:r>
          </a:p>
          <a:p>
            <a:pPr lvl="1"/>
            <a:r>
              <a:rPr lang="ru-RU" dirty="0" smtClean="0"/>
              <a:t>Распил замороженных трупов</a:t>
            </a:r>
          </a:p>
          <a:p>
            <a:pPr lvl="1"/>
            <a:r>
              <a:rPr lang="ru-RU" dirty="0" err="1" smtClean="0"/>
              <a:t>Пластинация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5" y="1351701"/>
            <a:ext cx="2115319" cy="24326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4293096"/>
            <a:ext cx="2115319" cy="2115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61541" y="6105532"/>
            <a:ext cx="8229600" cy="657200"/>
          </a:xfrm>
        </p:spPr>
        <p:txBody>
          <a:bodyPr/>
          <a:lstStyle/>
          <a:p>
            <a:pPr algn="ctr">
              <a:buNone/>
            </a:pPr>
            <a:r>
              <a:rPr lang="ru-RU" dirty="0" err="1" smtClean="0"/>
              <a:t>Габриэль</a:t>
            </a:r>
            <a:r>
              <a:rPr lang="ru-RU" dirty="0" smtClean="0"/>
              <a:t> </a:t>
            </a:r>
            <a:r>
              <a:rPr lang="ru-RU" dirty="0" err="1" smtClean="0"/>
              <a:t>Фаллопий</a:t>
            </a:r>
            <a:r>
              <a:rPr lang="ru-RU" dirty="0" smtClean="0"/>
              <a:t> 1523 – 1562</a:t>
            </a:r>
          </a:p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363472"/>
            <a:ext cx="3649960" cy="2052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3" name="Picture 3" descr="D:\Users\User\Desktop\для лекции\введение\фаллопий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976" y="260648"/>
            <a:ext cx="4970539" cy="566673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286388"/>
            <a:ext cx="8229600" cy="839775"/>
          </a:xfrm>
        </p:spPr>
        <p:txBody>
          <a:bodyPr/>
          <a:lstStyle/>
          <a:p>
            <a:pPr algn="ctr">
              <a:buNone/>
            </a:pPr>
            <a:r>
              <a:rPr lang="ru-RU" dirty="0" err="1" smtClean="0"/>
              <a:t>Бартоломео</a:t>
            </a:r>
            <a:r>
              <a:rPr lang="ru-RU" dirty="0" smtClean="0"/>
              <a:t> </a:t>
            </a:r>
            <a:r>
              <a:rPr lang="ru-RU" dirty="0" err="1" smtClean="0"/>
              <a:t>Евстахий</a:t>
            </a:r>
            <a:r>
              <a:rPr lang="ru-RU" dirty="0" smtClean="0"/>
              <a:t> 1510 – 1547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6076950" cy="427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50" y="1857364"/>
            <a:ext cx="2543167" cy="276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877272"/>
            <a:ext cx="8229600" cy="768337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Вильям Гарвей 1578 – 1657</a:t>
            </a:r>
            <a:endParaRPr lang="ru-RU" dirty="0"/>
          </a:p>
        </p:txBody>
      </p:sp>
      <p:pic>
        <p:nvPicPr>
          <p:cNvPr id="12290" name="Picture 2" descr="D:\Users\User\Desktop\для лекции\введение\гарве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87437"/>
            <a:ext cx="4217122" cy="5622830"/>
          </a:xfrm>
          <a:prstGeom prst="rect">
            <a:avLst/>
          </a:prstGeom>
          <a:noFill/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770324"/>
            <a:ext cx="2500330" cy="4746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5" descr="13_Portrait_of_Robert_Hook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010"/>
            <a:ext cx="5177165" cy="585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Microscope_de_HOO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92016"/>
            <a:ext cx="3171443" cy="468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Text Box 8"/>
          <p:cNvSpPr txBox="1">
            <a:spLocks noChangeArrowheads="1"/>
          </p:cNvSpPr>
          <p:nvPr/>
        </p:nvSpPr>
        <p:spPr bwMode="auto">
          <a:xfrm>
            <a:off x="1403648" y="6156593"/>
            <a:ext cx="69127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dirty="0" err="1">
                <a:solidFill>
                  <a:srgbClr val="000000"/>
                </a:solidFill>
                <a:latin typeface="+mn-lt"/>
              </a:rPr>
              <a:t>Ро́берт</a:t>
            </a:r>
            <a:r>
              <a:rPr lang="ru-RU" altLang="ru-RU" dirty="0">
                <a:solidFill>
                  <a:srgbClr val="000000"/>
                </a:solidFill>
                <a:latin typeface="+mn-lt"/>
              </a:rPr>
              <a:t> Гук (1635 — 1703</a:t>
            </a:r>
            <a:r>
              <a:rPr lang="ru-RU" altLang="ru-RU" sz="2400" dirty="0">
                <a:solidFill>
                  <a:srgbClr val="000000"/>
                </a:solidFill>
                <a:latin typeface="+mn-lt"/>
              </a:rPr>
              <a:t>) </a:t>
            </a:r>
            <a:endParaRPr lang="ru-RU" altLang="ru-RU" sz="2400" dirty="0" smtClean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776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0009-s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3" y="152400"/>
            <a:ext cx="4071966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5" descr="0178-s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52400"/>
            <a:ext cx="4500594" cy="6562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573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02163"/>
            <a:ext cx="8229600" cy="911213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Марчелло </a:t>
            </a:r>
            <a:r>
              <a:rPr lang="ru-RU" dirty="0" err="1" smtClean="0"/>
              <a:t>Мальпиги</a:t>
            </a:r>
            <a:r>
              <a:rPr lang="ru-RU" dirty="0" smtClean="0"/>
              <a:t> 1628 - 1694</a:t>
            </a:r>
            <a:endParaRPr lang="ru-RU" dirty="0"/>
          </a:p>
        </p:txBody>
      </p:sp>
      <p:pic>
        <p:nvPicPr>
          <p:cNvPr id="13314" name="Picture 2" descr="D:\Users\User\Desktop\для лекции\введение\мальпиг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99584"/>
            <a:ext cx="4492530" cy="5090037"/>
          </a:xfrm>
          <a:prstGeom prst="rect">
            <a:avLst/>
          </a:prstGeom>
          <a:noFill/>
        </p:spPr>
      </p:pic>
      <p:pic>
        <p:nvPicPr>
          <p:cNvPr id="13315" name="Picture 3" descr="D:\Users\User\Desktop\для лекции\введение\мальпики капилляр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96385"/>
            <a:ext cx="4320480" cy="50928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39916"/>
            <a:ext cx="4617231" cy="5609364"/>
          </a:xfrm>
        </p:spPr>
      </p:pic>
      <p:sp>
        <p:nvSpPr>
          <p:cNvPr id="5" name="TextBox 4"/>
          <p:cNvSpPr txBox="1"/>
          <p:nvPr/>
        </p:nvSpPr>
        <p:spPr>
          <a:xfrm>
            <a:off x="2408776" y="6093296"/>
            <a:ext cx="5328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Фредерик </a:t>
            </a:r>
            <a:r>
              <a:rPr lang="ru-RU" sz="3200" dirty="0" err="1"/>
              <a:t>Рюиш</a:t>
            </a:r>
            <a:r>
              <a:rPr lang="ru-RU" sz="3200" dirty="0"/>
              <a:t> 1638 – 1731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548" y="1480061"/>
            <a:ext cx="1943085" cy="34114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480061"/>
            <a:ext cx="1944216" cy="3422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3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046179"/>
            <a:ext cx="8229600" cy="695189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Николай Иванович Пирогов 1810 - 1881</a:t>
            </a:r>
            <a:endParaRPr lang="ru-RU" dirty="0"/>
          </a:p>
        </p:txBody>
      </p:sp>
      <p:pic>
        <p:nvPicPr>
          <p:cNvPr id="14338" name="Picture 2" descr="D:\Users\User\Desktop\для лекции\введение\пирог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1740" y="72697"/>
            <a:ext cx="4680520" cy="60926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25859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527633"/>
            <a:ext cx="4620722" cy="22904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065" y="3159353"/>
            <a:ext cx="4620625" cy="2985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30217"/>
            <a:ext cx="3895725" cy="571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973601"/>
            <a:ext cx="8229600" cy="839775"/>
          </a:xfrm>
        </p:spPr>
        <p:txBody>
          <a:bodyPr/>
          <a:lstStyle/>
          <a:p>
            <a:pPr algn="ctr">
              <a:buNone/>
            </a:pPr>
            <a:r>
              <a:rPr lang="ru-RU" dirty="0" smtClean="0"/>
              <a:t>Тонков Владимир Николаевич 1872 – 1954</a:t>
            </a:r>
            <a:endParaRPr lang="ru-RU" dirty="0"/>
          </a:p>
        </p:txBody>
      </p:sp>
      <p:pic>
        <p:nvPicPr>
          <p:cNvPr id="18434" name="Picture 2" descr="D:\Users\User\Desktop\для лекции\введение\тонк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60648"/>
            <a:ext cx="4332035" cy="5712573"/>
          </a:xfrm>
          <a:prstGeom prst="rect">
            <a:avLst/>
          </a:prstGeom>
          <a:noFill/>
        </p:spPr>
      </p:pic>
      <p:pic>
        <p:nvPicPr>
          <p:cNvPr id="18435" name="Picture 3" descr="D:\Users\User\Desktop\для лекции\введение\тонков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1012" y="2970911"/>
            <a:ext cx="3981468" cy="3002690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160" y="44624"/>
            <a:ext cx="2046200" cy="2883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Изучение анатомии необходимо для освоения следующих дисциплин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Физиология</a:t>
            </a:r>
          </a:p>
          <a:p>
            <a:r>
              <a:rPr lang="ru-RU" dirty="0" smtClean="0"/>
              <a:t>Патологическая анатомия</a:t>
            </a:r>
          </a:p>
          <a:p>
            <a:r>
              <a:rPr lang="ru-RU" dirty="0" smtClean="0"/>
              <a:t>Клиническая диагностика</a:t>
            </a:r>
          </a:p>
          <a:p>
            <a:r>
              <a:rPr lang="ru-RU" dirty="0" smtClean="0"/>
              <a:t>Внутренние болезни</a:t>
            </a:r>
          </a:p>
          <a:p>
            <a:r>
              <a:rPr lang="ru-RU" dirty="0" smtClean="0"/>
              <a:t>Специальности терапевтического и хирургического профиля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4" y="1052736"/>
            <a:ext cx="4748948" cy="47489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664" y="1052737"/>
            <a:ext cx="3961735" cy="4748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5576" y="5805264"/>
            <a:ext cx="8136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Синельников Рафаил Давыдович 1896 - 1981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46080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632" y="245253"/>
            <a:ext cx="4536231" cy="56420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3431" y="583961"/>
            <a:ext cx="3995936" cy="52120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3892" y="6012577"/>
            <a:ext cx="7283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Привес Михаил Григорьевич 1904 - 1999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46758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44" y="531252"/>
            <a:ext cx="3589960" cy="5244708"/>
          </a:xfrm>
        </p:spPr>
      </p:pic>
      <p:sp>
        <p:nvSpPr>
          <p:cNvPr id="4" name="Прямоугольник 3"/>
          <p:cNvSpPr/>
          <p:nvPr/>
        </p:nvSpPr>
        <p:spPr>
          <a:xfrm>
            <a:off x="1475656" y="5978376"/>
            <a:ext cx="68343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/>
              <a:t>Сапин</a:t>
            </a:r>
            <a:r>
              <a:rPr lang="ru-RU" sz="3200" dirty="0"/>
              <a:t> Михаил Романович 1925 - 2015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0" y="1772816"/>
            <a:ext cx="5256538" cy="349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8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692696"/>
            <a:ext cx="3960440" cy="5280586"/>
          </a:xfrm>
        </p:spPr>
      </p:pic>
      <p:sp>
        <p:nvSpPr>
          <p:cNvPr id="4" name="Прямоугольник 3"/>
          <p:cNvSpPr/>
          <p:nvPr/>
        </p:nvSpPr>
        <p:spPr>
          <a:xfrm>
            <a:off x="1336518" y="6132379"/>
            <a:ext cx="73502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/>
              <a:t>Гайворонский</a:t>
            </a:r>
            <a:r>
              <a:rPr lang="ru-RU" sz="3200" dirty="0"/>
              <a:t> Иван Васильевич  1954 г.р</a:t>
            </a:r>
            <a:r>
              <a:rPr lang="ru-RU" sz="2400" dirty="0"/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700808"/>
            <a:ext cx="4916813" cy="403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57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732062"/>
            <a:ext cx="3600400" cy="499065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89" y="732062"/>
            <a:ext cx="5303499" cy="499065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907704" y="5949002"/>
            <a:ext cx="58276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/>
              <a:t>Френк</a:t>
            </a:r>
            <a:r>
              <a:rPr lang="ru-RU" sz="3200" dirty="0"/>
              <a:t> Генри </a:t>
            </a:r>
            <a:r>
              <a:rPr lang="ru-RU" sz="3200" dirty="0" err="1"/>
              <a:t>Неттер</a:t>
            </a:r>
            <a:r>
              <a:rPr lang="ru-RU" sz="3200" dirty="0"/>
              <a:t> 1906 – 1991</a:t>
            </a:r>
          </a:p>
        </p:txBody>
      </p:sp>
    </p:spTree>
    <p:extLst>
      <p:ext uri="{BB962C8B-B14F-4D97-AF65-F5344CB8AC3E}">
        <p14:creationId xmlns:p14="http://schemas.microsoft.com/office/powerpoint/2010/main" val="190966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Анатомия на латинском языке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857013"/>
            <a:ext cx="244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 smtClean="0"/>
          </a:p>
          <a:p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ru-RU" sz="3600" dirty="0" smtClean="0"/>
              <a:t>Право</a:t>
            </a:r>
          </a:p>
          <a:p>
            <a:pPr>
              <a:lnSpc>
                <a:spcPct val="150000"/>
              </a:lnSpc>
            </a:pPr>
            <a:r>
              <a:rPr lang="ru-RU" sz="3600" dirty="0" smtClean="0"/>
              <a:t>Лево</a:t>
            </a:r>
          </a:p>
          <a:p>
            <a:pPr>
              <a:lnSpc>
                <a:spcPct val="150000"/>
              </a:lnSpc>
            </a:pPr>
            <a:r>
              <a:rPr lang="ru-RU" sz="3600" dirty="0" smtClean="0"/>
              <a:t>Верхний</a:t>
            </a:r>
          </a:p>
          <a:p>
            <a:pPr>
              <a:lnSpc>
                <a:spcPct val="150000"/>
              </a:lnSpc>
            </a:pPr>
            <a:r>
              <a:rPr lang="ru-RU" sz="3600" dirty="0" smtClean="0"/>
              <a:t>Нижний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347864" y="1857013"/>
            <a:ext cx="244827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 smtClean="0"/>
          </a:p>
          <a:p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Dexter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Sinister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Superior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Inferior</a:t>
            </a:r>
            <a:endParaRPr lang="ru-RU" sz="3600" dirty="0"/>
          </a:p>
        </p:txBody>
      </p:sp>
      <p:sp>
        <p:nvSpPr>
          <p:cNvPr id="8" name="TextBox 7"/>
          <p:cNvSpPr txBox="1"/>
          <p:nvPr/>
        </p:nvSpPr>
        <p:spPr>
          <a:xfrm>
            <a:off x="6372200" y="1857013"/>
            <a:ext cx="27363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600" dirty="0" smtClean="0"/>
          </a:p>
          <a:p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Dexter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Sinister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Superior</a:t>
            </a:r>
            <a:endParaRPr lang="ru-RU" sz="3600" dirty="0" smtClean="0"/>
          </a:p>
          <a:p>
            <a:pPr>
              <a:lnSpc>
                <a:spcPct val="150000"/>
              </a:lnSpc>
            </a:pPr>
            <a:r>
              <a:rPr lang="en-US" sz="3600" dirty="0" smtClean="0"/>
              <a:t>Inferior</a:t>
            </a:r>
            <a:endParaRPr lang="ru-RU" sz="36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0" y="1393270"/>
            <a:ext cx="2198792" cy="14658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942" y="1394811"/>
            <a:ext cx="2196482" cy="14643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12690"/>
            <a:ext cx="1307232" cy="185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4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Dexter – </a:t>
            </a:r>
            <a:r>
              <a:rPr lang="ru-RU" dirty="0" smtClean="0"/>
              <a:t>Право, </a:t>
            </a:r>
            <a:r>
              <a:rPr lang="en-US" dirty="0" smtClean="0"/>
              <a:t>Sinister</a:t>
            </a:r>
            <a:r>
              <a:rPr lang="ru-RU" dirty="0" smtClean="0"/>
              <a:t> – Лево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8" y="1417638"/>
            <a:ext cx="8442503" cy="537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26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549" y="1340768"/>
            <a:ext cx="1817307" cy="48934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Название анатомических образований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639" y="2274615"/>
            <a:ext cx="3945919" cy="29758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7584" y="6156593"/>
            <a:ext cx="7488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Musculus</a:t>
            </a:r>
            <a:r>
              <a:rPr lang="en-US" sz="3200" dirty="0" smtClean="0"/>
              <a:t> Soleus – </a:t>
            </a:r>
            <a:r>
              <a:rPr lang="ru-RU" sz="3200" dirty="0" smtClean="0"/>
              <a:t>Камбаловидная мышца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29052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Soleus </a:t>
            </a:r>
            <a:r>
              <a:rPr lang="ru-RU" dirty="0" smtClean="0"/>
              <a:t>в Италии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433559"/>
            <a:ext cx="7056784" cy="5307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3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Название анатомических образований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00" y="1762872"/>
            <a:ext cx="4774640" cy="3754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762872"/>
            <a:ext cx="3535215" cy="26022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297" y="4509120"/>
            <a:ext cx="1557103" cy="1804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5556" y="6165304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Pes </a:t>
            </a:r>
            <a:r>
              <a:rPr lang="en-US" sz="3200" dirty="0" err="1" smtClean="0"/>
              <a:t>anserinus</a:t>
            </a:r>
            <a:r>
              <a:rPr lang="en-US" sz="3200" dirty="0" smtClean="0"/>
              <a:t> major – </a:t>
            </a:r>
            <a:r>
              <a:rPr lang="ru-RU" sz="3200" dirty="0" smtClean="0"/>
              <a:t>Большая гусиная лапка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84699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91" y="189358"/>
            <a:ext cx="3293545" cy="4247377"/>
          </a:xfrm>
        </p:spPr>
      </p:pic>
      <p:sp>
        <p:nvSpPr>
          <p:cNvPr id="5" name="TextBox 4"/>
          <p:cNvSpPr txBox="1"/>
          <p:nvPr/>
        </p:nvSpPr>
        <p:spPr>
          <a:xfrm>
            <a:off x="107504" y="4502863"/>
            <a:ext cx="374273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Ефрем Осипович Мухин  1766 – 1850</a:t>
            </a:r>
          </a:p>
          <a:p>
            <a:r>
              <a:rPr lang="ru-RU" sz="1600" dirty="0" smtClean="0"/>
              <a:t>Профессор и декан медицинского факультета Московского Императорского университета. Анатом, физиолог, врач – хирург, основоположник российской травматологии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211960" y="1544681"/>
            <a:ext cx="48245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«Врач не анатом не только не полезен, но и вреден»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90927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Anserinus</a:t>
            </a:r>
            <a:r>
              <a:rPr lang="en-US" dirty="0" smtClean="0"/>
              <a:t> </a:t>
            </a:r>
            <a:r>
              <a:rPr lang="ru-RU" dirty="0"/>
              <a:t>в Италии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564" y="1438329"/>
            <a:ext cx="7848872" cy="523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Яремная вырезка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8845"/>
            <a:ext cx="2088232" cy="550915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312" y="1556792"/>
            <a:ext cx="4643928" cy="4779376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1619672" y="1047419"/>
            <a:ext cx="756084" cy="439796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7504" y="620688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Incisura</a:t>
            </a:r>
          </a:p>
          <a:p>
            <a:r>
              <a:rPr lang="en-US" sz="3200" dirty="0" err="1" smtClean="0"/>
              <a:t>Jugularis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99163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18030"/>
            <a:ext cx="2736304" cy="28161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Яремная вырезка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085927"/>
            <a:ext cx="4831198" cy="2705133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5" y="4085927"/>
            <a:ext cx="4017139" cy="27051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24744"/>
            <a:ext cx="1080120" cy="284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1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Мечевидный отросток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348845"/>
            <a:ext cx="2088232" cy="55091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144188" y="3357618"/>
            <a:ext cx="5137841" cy="1257881"/>
          </a:xfrm>
          <a:prstGeom prst="rect">
            <a:avLst/>
          </a:prstGeom>
        </p:spPr>
      </p:pic>
      <p:cxnSp>
        <p:nvCxnSpPr>
          <p:cNvPr id="7" name="Прямая со стрелкой 6"/>
          <p:cNvCxnSpPr/>
          <p:nvPr/>
        </p:nvCxnSpPr>
        <p:spPr>
          <a:xfrm flipH="1">
            <a:off x="2843808" y="5517232"/>
            <a:ext cx="1152128" cy="576064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999736" y="4893047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Processus</a:t>
            </a:r>
            <a:endParaRPr lang="en-US" sz="3200" dirty="0" smtClean="0"/>
          </a:p>
          <a:p>
            <a:r>
              <a:rPr lang="en-US" sz="3200" dirty="0" err="1" smtClean="0"/>
              <a:t>Xiphoídeus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714359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Варианты строения мечевидного отростка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42" y="1293703"/>
            <a:ext cx="2092218" cy="551967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522108"/>
            <a:ext cx="6408712" cy="521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964" y="1238073"/>
            <a:ext cx="2072730" cy="46531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Ладьевидная кость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431350"/>
            <a:ext cx="2630368" cy="42665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5517232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Naviculare</a:t>
            </a: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55576" y="5517232"/>
            <a:ext cx="2491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Scaphoideum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15904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516" y="3649960"/>
            <a:ext cx="1000559" cy="22461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Ладьевидная кость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88" y="3893196"/>
            <a:ext cx="1354414" cy="2196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5517232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Naviculare</a:t>
            </a:r>
            <a:endParaRPr lang="en-US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55576" y="5517232"/>
            <a:ext cx="2491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Scaphoideum</a:t>
            </a:r>
            <a:endParaRPr lang="en-US" sz="3200" dirty="0" smtClean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02" y="1844824"/>
            <a:ext cx="4181186" cy="1656184"/>
          </a:xfr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272" y="1844824"/>
            <a:ext cx="3982602" cy="166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5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Ладьевидная кость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88" y="3893196"/>
            <a:ext cx="1354414" cy="219692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576" y="5517232"/>
            <a:ext cx="24910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Scaphoideum</a:t>
            </a:r>
            <a:endParaRPr lang="en-US" sz="3200" dirty="0" smtClean="0"/>
          </a:p>
        </p:txBody>
      </p:sp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67312"/>
            <a:ext cx="3898076" cy="154404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55" y="1735005"/>
            <a:ext cx="4748925" cy="34221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1853" y="522048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Ладья - </a:t>
            </a:r>
            <a:r>
              <a:rPr lang="en-US" sz="3200" dirty="0" err="1" smtClean="0"/>
              <a:t>Scapha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12123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49960"/>
            <a:ext cx="1000559" cy="224618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Ладьевидная кость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99592" y="5517232"/>
            <a:ext cx="20882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/>
              <a:t>Os</a:t>
            </a:r>
            <a:r>
              <a:rPr lang="en-US" sz="3200" dirty="0" smtClean="0"/>
              <a:t> </a:t>
            </a:r>
            <a:r>
              <a:rPr lang="en-US" sz="3200" dirty="0" err="1" smtClean="0"/>
              <a:t>Naviculare</a:t>
            </a:r>
            <a:endParaRPr lang="en-US" sz="3200" dirty="0" smtClean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988840"/>
            <a:ext cx="3638503" cy="15228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487" y="1772816"/>
            <a:ext cx="5000360" cy="33466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41853" y="5220489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Лодка - </a:t>
            </a:r>
            <a:r>
              <a:rPr lang="en-US" sz="3200" dirty="0" err="1" smtClean="0"/>
              <a:t>Navicula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900015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Клин</a:t>
            </a:r>
            <a:r>
              <a:rPr lang="en-US" dirty="0" smtClean="0"/>
              <a:t> - Cuneus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204864"/>
            <a:ext cx="3707461" cy="241452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754839" cy="3386222"/>
          </a:xfrm>
          <a:prstGeom prst="rect">
            <a:avLst/>
          </a:prstGeom>
        </p:spPr>
      </p:pic>
      <p:cxnSp>
        <p:nvCxnSpPr>
          <p:cNvPr id="6" name="Прямая со стрелкой 5"/>
          <p:cNvCxnSpPr/>
          <p:nvPr/>
        </p:nvCxnSpPr>
        <p:spPr>
          <a:xfrm flipV="1">
            <a:off x="7370151" y="4355478"/>
            <a:ext cx="556214" cy="801714"/>
          </a:xfrm>
          <a:prstGeom prst="straightConnector1">
            <a:avLst/>
          </a:prstGeom>
          <a:ln w="508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966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3211535" cy="4464496"/>
          </a:xfrm>
        </p:spPr>
      </p:pic>
      <p:sp>
        <p:nvSpPr>
          <p:cNvPr id="5" name="TextBox 4"/>
          <p:cNvSpPr txBox="1"/>
          <p:nvPr/>
        </p:nvSpPr>
        <p:spPr>
          <a:xfrm>
            <a:off x="3726" y="4797152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Александр Петрович Губарев 1855 – 1931</a:t>
            </a:r>
          </a:p>
          <a:p>
            <a:r>
              <a:rPr lang="ru-RU" sz="1600" dirty="0" smtClean="0"/>
              <a:t>Профессор Московского университета, врач-гинеколог, директор гинекологической клиники Московского университета</a:t>
            </a:r>
            <a:endParaRPr lang="ru-RU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685039" y="620688"/>
            <a:ext cx="442346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/>
              <a:t>«Без анатомии нет ни терапии, ни хирургии,     а одни  лишь примеры да предрассудки»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19618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Клиновидные кости</a:t>
            </a:r>
            <a:r>
              <a:rPr lang="en-US" dirty="0" smtClean="0"/>
              <a:t> -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Cuneiforme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268760"/>
            <a:ext cx="9081517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422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Клиновидные кости</a:t>
            </a:r>
            <a:r>
              <a:rPr lang="en-US" dirty="0" smtClean="0"/>
              <a:t> -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 smtClean="0"/>
              <a:t>Cuneiforme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658" y="4365104"/>
            <a:ext cx="3429550" cy="24585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054" y="1410782"/>
            <a:ext cx="5363892" cy="297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79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8" y="1268760"/>
            <a:ext cx="8563603" cy="516524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Клиновидная кость –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Sphenoidale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40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Клиновидная кость – </a:t>
            </a:r>
            <a:r>
              <a:rPr lang="en-US" dirty="0" err="1" smtClean="0"/>
              <a:t>Os</a:t>
            </a:r>
            <a:r>
              <a:rPr lang="en-US" dirty="0" smtClean="0"/>
              <a:t> </a:t>
            </a:r>
            <a:r>
              <a:rPr lang="en-US" dirty="0" err="1" smtClean="0"/>
              <a:t>Sphenoidale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8466438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919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Клиновидная кость –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Sphenoidale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198" y="1772816"/>
            <a:ext cx="6664298" cy="374866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132856"/>
            <a:ext cx="2113419" cy="31726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9120" y="5876662"/>
            <a:ext cx="90364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</a:t>
            </a:r>
            <a:r>
              <a:rPr lang="ru-RU" sz="2400" dirty="0" err="1" smtClean="0"/>
              <a:t>фина</a:t>
            </a:r>
            <a:r>
              <a:rPr lang="ru-RU" sz="2400" dirty="0" smtClean="0"/>
              <a:t> </a:t>
            </a:r>
            <a:r>
              <a:rPr lang="ru-RU" sz="2400" dirty="0"/>
              <a:t>– клин (греч. – </a:t>
            </a:r>
            <a:r>
              <a:rPr lang="ru-RU" sz="2400" dirty="0" err="1"/>
              <a:t>σφήν</a:t>
            </a:r>
            <a:r>
              <a:rPr lang="ru-RU" sz="2400" dirty="0"/>
              <a:t>α</a:t>
            </a:r>
            <a:r>
              <a:rPr lang="ru-RU" sz="2400" dirty="0" smtClean="0"/>
              <a:t>) </a:t>
            </a:r>
            <a:r>
              <a:rPr lang="ru-RU" sz="2400" dirty="0"/>
              <a:t>замковый камень при строительстве арочных конструкций.</a:t>
            </a:r>
          </a:p>
        </p:txBody>
      </p:sp>
    </p:spTree>
    <p:extLst>
      <p:ext uri="{BB962C8B-B14F-4D97-AF65-F5344CB8AC3E}">
        <p14:creationId xmlns:p14="http://schemas.microsoft.com/office/powerpoint/2010/main" val="141542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44624"/>
            <a:ext cx="2448272" cy="67398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27984" y="755987"/>
            <a:ext cx="403244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/>
              <a:t>Чем занимались древние греки и римляне в свободное время от земледелия, </a:t>
            </a:r>
            <a:r>
              <a:rPr lang="ru-RU" sz="4000" dirty="0" smtClean="0"/>
              <a:t>войны, рыбалки </a:t>
            </a:r>
            <a:r>
              <a:rPr lang="ru-RU" sz="4000" dirty="0"/>
              <a:t>и </a:t>
            </a:r>
            <a:r>
              <a:rPr lang="ru-RU" sz="4000" dirty="0" smtClean="0"/>
              <a:t>строительства?</a:t>
            </a:r>
            <a:endParaRPr lang="ru-RU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4427984" y="6199733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Венера </a:t>
            </a:r>
            <a:r>
              <a:rPr lang="ru-RU" sz="1600" dirty="0" err="1" smtClean="0"/>
              <a:t>Милосская</a:t>
            </a:r>
            <a:r>
              <a:rPr lang="ru-RU" sz="1600" dirty="0" smtClean="0"/>
              <a:t> – древнегреческая скульптура, созданная 130 – 100 гг. до н.э.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43631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2376264" cy="31469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005064"/>
            <a:ext cx="3390900" cy="2526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2420" y="1706653"/>
            <a:ext cx="316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Сосцевидные тела – </a:t>
            </a:r>
            <a:r>
              <a:rPr lang="en-US" sz="2400" dirty="0" smtClean="0"/>
              <a:t>Corpora </a:t>
            </a:r>
            <a:r>
              <a:rPr lang="en-US" sz="2400" dirty="0" err="1" smtClean="0"/>
              <a:t>mamillaria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39158" y="4709577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Сосцевидный отросток – </a:t>
            </a:r>
            <a:r>
              <a:rPr lang="en-US" sz="2400" dirty="0" err="1" smtClean="0"/>
              <a:t>Processus</a:t>
            </a:r>
            <a:r>
              <a:rPr lang="en-US" sz="2400" dirty="0" smtClean="0"/>
              <a:t> </a:t>
            </a:r>
            <a:r>
              <a:rPr lang="en-US" sz="2400" dirty="0" err="1" smtClean="0"/>
              <a:t>mastoideus</a:t>
            </a:r>
            <a:endParaRPr lang="ru-RU" sz="24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1052736"/>
            <a:ext cx="1825290" cy="50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4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Производное прилегающих образований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Борозда подключичной артерии</a:t>
            </a:r>
          </a:p>
          <a:p>
            <a:r>
              <a:rPr lang="ru-RU" dirty="0" smtClean="0"/>
              <a:t>Бугорок передней лестничной мышцы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922" y="2780928"/>
            <a:ext cx="3510156" cy="402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4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Понятие нормы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Нормальная анатомия изучает строение здорового человека у которого органы и ткани не изменены и обеспечивают организму «нормальную» жизнедеятельность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62753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телосложения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56" y="1484784"/>
            <a:ext cx="8229600" cy="3647903"/>
          </a:xfrm>
        </p:spPr>
      </p:pic>
      <p:sp>
        <p:nvSpPr>
          <p:cNvPr id="5" name="TextBox 4"/>
          <p:cNvSpPr txBox="1"/>
          <p:nvPr/>
        </p:nvSpPr>
        <p:spPr>
          <a:xfrm>
            <a:off x="-180528" y="5199833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/>
              <a:t>Брахиоморфный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(Гиперстеник)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87824" y="51998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Мезоморфный</a:t>
            </a:r>
          </a:p>
          <a:p>
            <a:pPr algn="ctr"/>
            <a:r>
              <a:rPr lang="ru-RU" dirty="0" smtClean="0"/>
              <a:t>(</a:t>
            </a:r>
            <a:r>
              <a:rPr lang="ru-RU" dirty="0" err="1" smtClean="0"/>
              <a:t>Нормостеник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56176" y="5199831"/>
            <a:ext cx="27363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Долихоморфный</a:t>
            </a:r>
          </a:p>
          <a:p>
            <a:pPr algn="ctr"/>
            <a:r>
              <a:rPr lang="ru-RU" dirty="0" smtClean="0"/>
              <a:t>(Астеник)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7687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000" dirty="0" smtClean="0"/>
              <a:t>Знания анатомии, имеющиеся у Вас на сегодняшний день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129807"/>
            <a:ext cx="8003232" cy="1728193"/>
          </a:xfrm>
        </p:spPr>
        <p:txBody>
          <a:bodyPr>
            <a:noAutofit/>
          </a:bodyPr>
          <a:lstStyle/>
          <a:p>
            <a:r>
              <a:rPr lang="ru-RU" sz="2400" dirty="0" smtClean="0"/>
              <a:t>Запрещено проводить внутримышечные инъекции в нижний центральный квадрант</a:t>
            </a:r>
          </a:p>
          <a:p>
            <a:r>
              <a:rPr lang="ru-RU" sz="2400" dirty="0" smtClean="0"/>
              <a:t>Разрешено проводить внутримышечные инъекции в верхний боковой квадрант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511748"/>
            <a:ext cx="7128792" cy="350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ru-RU" dirty="0" smtClean="0"/>
              <a:t>Понятие нормы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319695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Норма – оптимальный интервал в пределах которого организм остается здоровым и в полном объеме выполняет свои функции.</a:t>
            </a:r>
          </a:p>
          <a:p>
            <a:r>
              <a:rPr lang="ru-RU" dirty="0" smtClean="0"/>
              <a:t>Аномалия – изменение в строении и функции органа или организма, может не сопровождаться нарушением жизнедеятельности организма в нормальных условиях.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3900003"/>
            <a:ext cx="2088232" cy="25675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293983"/>
            <a:ext cx="2828649" cy="21214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08104" y="647764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Никколо</a:t>
            </a:r>
            <a:r>
              <a:rPr lang="ru-RU" dirty="0" smtClean="0"/>
              <a:t> Паганини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63588" y="6415471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Арахнодактилия</a:t>
            </a:r>
            <a:r>
              <a:rPr lang="ru-RU" dirty="0" smtClean="0"/>
              <a:t> – паучьи пальцы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5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Общие принципы строения тела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Двухсторонняя симметрия</a:t>
            </a:r>
          </a:p>
          <a:p>
            <a:r>
              <a:rPr lang="ru-RU" dirty="0" smtClean="0"/>
              <a:t>Сегментарное строение тела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4335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Двухсторонняя симметрия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889" y="1484784"/>
            <a:ext cx="2268182" cy="2268182"/>
          </a:xfrm>
          <a:prstGeom prst="rect">
            <a:avLst/>
          </a:prstGeom>
        </p:spPr>
      </p:pic>
      <p:cxnSp>
        <p:nvCxnSpPr>
          <p:cNvPr id="9" name="Прямая со стрелкой 8"/>
          <p:cNvCxnSpPr/>
          <p:nvPr/>
        </p:nvCxnSpPr>
        <p:spPr>
          <a:xfrm>
            <a:off x="5743959" y="3861048"/>
            <a:ext cx="700249" cy="576064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 flipH="1">
            <a:off x="2411760" y="3754808"/>
            <a:ext cx="646432" cy="636741"/>
          </a:xfrm>
          <a:prstGeom prst="straightConnector1">
            <a:avLst/>
          </a:prstGeom>
          <a:ln w="698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Дуга 19"/>
          <p:cNvSpPr/>
          <p:nvPr/>
        </p:nvSpPr>
        <p:spPr>
          <a:xfrm rot="5400000" flipV="1">
            <a:off x="1769506" y="5815914"/>
            <a:ext cx="1078594" cy="781978"/>
          </a:xfrm>
          <a:prstGeom prst="arc">
            <a:avLst>
              <a:gd name="adj1" fmla="val 17735279"/>
              <a:gd name="adj2" fmla="val 6317869"/>
            </a:avLst>
          </a:prstGeom>
          <a:ln w="508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602" y="3944387"/>
            <a:ext cx="1161309" cy="226818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3950052"/>
            <a:ext cx="1166997" cy="2256851"/>
          </a:xfrm>
          <a:prstGeom prst="rect">
            <a:avLst/>
          </a:prstGeom>
        </p:spPr>
      </p:pic>
      <p:sp>
        <p:nvSpPr>
          <p:cNvPr id="27" name="Дуга 26"/>
          <p:cNvSpPr/>
          <p:nvPr/>
        </p:nvSpPr>
        <p:spPr>
          <a:xfrm rot="5400000">
            <a:off x="6069602" y="5828861"/>
            <a:ext cx="1078594" cy="756084"/>
          </a:xfrm>
          <a:prstGeom prst="arc">
            <a:avLst>
              <a:gd name="adj1" fmla="val 17735279"/>
              <a:gd name="adj2" fmla="val 6317869"/>
            </a:avLst>
          </a:prstGeom>
          <a:ln w="50800">
            <a:solidFill>
              <a:schemeClr val="tx1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TextBox 27"/>
          <p:cNvSpPr txBox="1"/>
          <p:nvPr/>
        </p:nvSpPr>
        <p:spPr>
          <a:xfrm>
            <a:off x="2699792" y="6376868"/>
            <a:ext cx="2400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Копировать - Вставить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Двухсторонняя симметрия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319" y="2388021"/>
            <a:ext cx="7251361" cy="3561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785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Анатомическая стойка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1680" y="1124744"/>
            <a:ext cx="5760640" cy="571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0958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Три плоскости для определения места положения органа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628800"/>
            <a:ext cx="4659137" cy="280380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426" y="4718783"/>
            <a:ext cx="1741446" cy="2002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3" y="4718783"/>
            <a:ext cx="1846155" cy="20026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89" y="4685448"/>
            <a:ext cx="1898263" cy="202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4172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Горизонтальная плоскость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3036457" cy="45259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2623423" cy="42162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9792" y="3471391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27584" y="350100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1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0426626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Горизонтальная плоскость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1988840"/>
            <a:ext cx="2623423" cy="4216215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03619" y="1491633"/>
            <a:ext cx="2232248" cy="2279367"/>
          </a:xfr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10" y="3789040"/>
            <a:ext cx="3872466" cy="299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98039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Фронтальная плоскость (</a:t>
            </a:r>
            <a:r>
              <a:rPr lang="en-US" dirty="0" smtClean="0"/>
              <a:t>Frons - </a:t>
            </a:r>
            <a:r>
              <a:rPr lang="ru-RU" dirty="0" smtClean="0"/>
              <a:t>Лоб)</a:t>
            </a:r>
            <a:endParaRPr lang="ru-RU" dirty="0"/>
          </a:p>
        </p:txBody>
      </p:sp>
      <p:pic>
        <p:nvPicPr>
          <p:cNvPr id="4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72816"/>
            <a:ext cx="3036457" cy="45259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16832"/>
            <a:ext cx="1959064" cy="43099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39752" y="198884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</a:t>
            </a:r>
            <a:endParaRPr lang="en-US" sz="24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115616" y="5559623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2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368652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Фронтальная плоскость (</a:t>
            </a:r>
            <a:r>
              <a:rPr lang="en-US" dirty="0"/>
              <a:t>Frons - </a:t>
            </a:r>
            <a:r>
              <a:rPr lang="ru-RU" dirty="0"/>
              <a:t>Лоб)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916832"/>
            <a:ext cx="1959064" cy="4309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856735"/>
            <a:ext cx="3312368" cy="4308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229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1663</TotalTime>
  <Words>989</Words>
  <Application>Microsoft Office PowerPoint</Application>
  <PresentationFormat>Экран (4:3)</PresentationFormat>
  <Paragraphs>236</Paragraphs>
  <Slides>109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109</vt:i4>
      </vt:variant>
    </vt:vector>
  </HeadingPairs>
  <TitlesOfParts>
    <vt:vector size="112" baseType="lpstr">
      <vt:lpstr>Arial</vt:lpstr>
      <vt:lpstr>Calibri</vt:lpstr>
      <vt:lpstr>Тема Office</vt:lpstr>
      <vt:lpstr>Введение в анатомию.  История изучения анатомии.</vt:lpstr>
      <vt:lpstr>Анатомия…  что это? </vt:lpstr>
      <vt:lpstr>Методы изучения анатомии</vt:lpstr>
      <vt:lpstr>Методы изучения анатомии</vt:lpstr>
      <vt:lpstr>Методы изучения анатомии</vt:lpstr>
      <vt:lpstr>Изучение анатомии необходимо для освоения следующих дисциплин</vt:lpstr>
      <vt:lpstr>Презентация PowerPoint</vt:lpstr>
      <vt:lpstr>Презентация PowerPoint</vt:lpstr>
      <vt:lpstr>Знания анатомии, имеющиеся у Вас на сегодняшний день</vt:lpstr>
      <vt:lpstr>Знания анатомии, имеющиеся у Вас на сегодняшний день</vt:lpstr>
      <vt:lpstr>Изучение анатомии в эпоху первобытного строя</vt:lpstr>
      <vt:lpstr>Презентация PowerPoint</vt:lpstr>
      <vt:lpstr>Изучение анатомии в Древнем Китае</vt:lpstr>
      <vt:lpstr>Презентация PowerPoint</vt:lpstr>
      <vt:lpstr>Изучение анатомии в Древней Индии</vt:lpstr>
      <vt:lpstr>Изучение анатомии в Древнем Египте</vt:lpstr>
      <vt:lpstr>Презентация PowerPoint</vt:lpstr>
      <vt:lpstr>Изучение анатомии в Древней Греции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Изучение анатомии в Древнем Риме</vt:lpstr>
      <vt:lpstr>Гален вскрывает свинью</vt:lpstr>
      <vt:lpstr>Сосуды, нервы, кости по Галену</vt:lpstr>
      <vt:lpstr>Функции органов по Галену</vt:lpstr>
      <vt:lpstr>Кровообращение по Галену</vt:lpstr>
      <vt:lpstr>Схема кровообращения по авторам </vt:lpstr>
      <vt:lpstr>Галеновы препараты</vt:lpstr>
      <vt:lpstr>Изучение анатомии на Востоке</vt:lpstr>
      <vt:lpstr>Изображения из «Канона врачебной науки»</vt:lpstr>
      <vt:lpstr>Изучение анатомии в эпоху средневековья</vt:lpstr>
      <vt:lpstr>Презентация PowerPoint</vt:lpstr>
      <vt:lpstr>Презентация PowerPoint</vt:lpstr>
      <vt:lpstr>Презентация PowerPoint</vt:lpstr>
      <vt:lpstr>Изучение анатомии в эпоху возрождения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Анатомия на латинском языке</vt:lpstr>
      <vt:lpstr>Dexter – Право, Sinister – Лево</vt:lpstr>
      <vt:lpstr>Название анатомических образований</vt:lpstr>
      <vt:lpstr>Soleus в Италии</vt:lpstr>
      <vt:lpstr>Название анатомических образований</vt:lpstr>
      <vt:lpstr>Anserinus в Италии</vt:lpstr>
      <vt:lpstr>Яремная вырезка</vt:lpstr>
      <vt:lpstr>Яремная вырезка</vt:lpstr>
      <vt:lpstr>Мечевидный отросток</vt:lpstr>
      <vt:lpstr>Варианты строения мечевидного отростка</vt:lpstr>
      <vt:lpstr>Ладьевидная кость</vt:lpstr>
      <vt:lpstr>Ладьевидная кость</vt:lpstr>
      <vt:lpstr>Ладьевидная кость</vt:lpstr>
      <vt:lpstr>Ладьевидная кость</vt:lpstr>
      <vt:lpstr>Клин - Cuneus</vt:lpstr>
      <vt:lpstr>Клиновидные кости - Os Cuneiforme</vt:lpstr>
      <vt:lpstr>Клиновидные кости - Os Cuneiforme</vt:lpstr>
      <vt:lpstr>Клиновидная кость – Os Sphenoidale</vt:lpstr>
      <vt:lpstr>Клиновидная кость – Os Sphenoidale</vt:lpstr>
      <vt:lpstr>Клиновидная кость – Os Sphenoidale</vt:lpstr>
      <vt:lpstr>Презентация PowerPoint</vt:lpstr>
      <vt:lpstr>Презентация PowerPoint</vt:lpstr>
      <vt:lpstr>Производное прилегающих образований</vt:lpstr>
      <vt:lpstr>Понятие нормы</vt:lpstr>
      <vt:lpstr>Типы телосложения</vt:lpstr>
      <vt:lpstr>Понятие нормы</vt:lpstr>
      <vt:lpstr>Общие принципы строения тела</vt:lpstr>
      <vt:lpstr>Двухсторонняя симметрия</vt:lpstr>
      <vt:lpstr>Двухсторонняя симметрия</vt:lpstr>
      <vt:lpstr>Анатомическая стойка</vt:lpstr>
      <vt:lpstr>Три плоскости для определения места положения органа</vt:lpstr>
      <vt:lpstr>Горизонтальная плоскость</vt:lpstr>
      <vt:lpstr>Горизонтальная плоскость</vt:lpstr>
      <vt:lpstr>Фронтальная плоскость (Frons - Лоб)</vt:lpstr>
      <vt:lpstr>Фронтальная плоскость (Frons - Лоб)</vt:lpstr>
      <vt:lpstr>? плоскость</vt:lpstr>
      <vt:lpstr>Сагиттальная плоскость</vt:lpstr>
      <vt:lpstr>Стрела - Sagitta</vt:lpstr>
      <vt:lpstr>Сагиттальная плоскость</vt:lpstr>
      <vt:lpstr>Положение анатомических образований.</vt:lpstr>
      <vt:lpstr>Положение анатомических образований.</vt:lpstr>
      <vt:lpstr>Положение анатомических образований.</vt:lpstr>
      <vt:lpstr>Положение анатомических образований.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Введение в анатомию.  История изучения анатомии. Организм и составляющие его структуры.</dc:title>
  <dc:creator>User</dc:creator>
  <cp:lastModifiedBy>User</cp:lastModifiedBy>
  <cp:revision>114</cp:revision>
  <dcterms:created xsi:type="dcterms:W3CDTF">2020-09-08T07:54:47Z</dcterms:created>
  <dcterms:modified xsi:type="dcterms:W3CDTF">2024-10-03T15:23:31Z</dcterms:modified>
</cp:coreProperties>
</file>