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72" r:id="rId1"/>
  </p:sldMasterIdLst>
  <p:notesMasterIdLst>
    <p:notesMasterId r:id="rId29"/>
  </p:notesMasterIdLst>
  <p:sldIdLst>
    <p:sldId id="256" r:id="rId2"/>
    <p:sldId id="279" r:id="rId3"/>
    <p:sldId id="258" r:id="rId4"/>
    <p:sldId id="259" r:id="rId5"/>
    <p:sldId id="260" r:id="rId6"/>
    <p:sldId id="261" r:id="rId7"/>
    <p:sldId id="262" r:id="rId8"/>
    <p:sldId id="264" r:id="rId9"/>
    <p:sldId id="263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82" r:id="rId25"/>
    <p:sldId id="284" r:id="rId26"/>
    <p:sldId id="288" r:id="rId27"/>
    <p:sldId id="289" r:id="rId2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5" d="100"/>
          <a:sy n="85" d="100"/>
        </p:scale>
        <p:origin x="744" y="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3F6415A-F836-4B05-9FE6-810AFC39D38C}" type="datetimeFigureOut">
              <a:rPr lang="ru-RU" smtClean="0"/>
              <a:t>10.09.2023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240EE43-7EE6-4DAE-993A-DB17984F74F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31585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6D2700-190B-4665-BB07-C221D1506274}" type="datetime1">
              <a:rPr lang="ru-RU" smtClean="0"/>
              <a:t>10.09.2023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58448-F942-4244-9F78-EBDB100381B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484481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66839B-1D0B-4E66-A531-4C721116C0FB}" type="datetime1">
              <a:rPr lang="ru-RU" smtClean="0"/>
              <a:t>10.09.2023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58448-F942-4244-9F78-EBDB100381B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51526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D72E02-5530-46D6-A422-358268D6AF51}" type="datetime1">
              <a:rPr lang="ru-RU" smtClean="0"/>
              <a:t>10.09.2023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58448-F942-4244-9F78-EBDB100381B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361736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B27894-5039-4E52-97C2-1924A31BB665}" type="datetime1">
              <a:rPr lang="ru-RU" smtClean="0"/>
              <a:t>10.09.2023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58448-F942-4244-9F78-EBDB100381BF}" type="slidenum">
              <a:rPr lang="ru-RU" smtClean="0"/>
              <a:t>‹#›</a:t>
            </a:fld>
            <a:endParaRPr lang="ru-RU"/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49396053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D5E436-7456-4964-A6B4-5C8E290DFC82}" type="datetime1">
              <a:rPr lang="ru-RU" smtClean="0"/>
              <a:t>10.09.2023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58448-F942-4244-9F78-EBDB100381B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0531161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B55B69-A688-4F2D-976B-6AFCC03299DD}" type="datetime1">
              <a:rPr lang="ru-RU" smtClean="0"/>
              <a:t>10.09.2023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58448-F942-4244-9F78-EBDB100381B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9655038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380B37-3F32-4B35-A5BC-298B74ADB3C0}" type="datetime1">
              <a:rPr lang="ru-RU" smtClean="0"/>
              <a:t>10.09.2023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58448-F942-4244-9F78-EBDB100381B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1416484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284401-BF19-4827-9FFE-ED567E2307FB}" type="datetime1">
              <a:rPr lang="ru-RU" smtClean="0"/>
              <a:t>10.09.2023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58448-F942-4244-9F78-EBDB100381B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145687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A4A0B7-535E-4A69-83A2-98CF0C766520}" type="datetime1">
              <a:rPr lang="ru-RU" smtClean="0"/>
              <a:t>10.09.2023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58448-F942-4244-9F78-EBDB100381B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4114308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1D326C-B568-409D-8242-E0CD7604F35B}" type="datetime1">
              <a:rPr lang="ru-RU" smtClean="0"/>
              <a:t>10.09.2023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58448-F942-4244-9F78-EBDB100381B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35792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F44483-4EAB-4994-BA5A-C85CF816E9E7}" type="datetime1">
              <a:rPr lang="ru-RU" smtClean="0"/>
              <a:t>10.09.2023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58448-F942-4244-9F78-EBDB100381B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960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EB8B70-84B8-424F-84B0-717623970093}" type="datetime1">
              <a:rPr lang="ru-RU" smtClean="0"/>
              <a:t>10.09.2023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58448-F942-4244-9F78-EBDB100381B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961635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467E67-42E5-4B2D-8E7E-3271B1D14698}" type="datetime1">
              <a:rPr lang="ru-RU" smtClean="0"/>
              <a:t>10.09.2023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58448-F942-4244-9F78-EBDB100381B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660090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28A87-51E6-4C39-B6B8-189BFC0B18FC}" type="datetime1">
              <a:rPr lang="ru-RU" smtClean="0"/>
              <a:t>10.09.2023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58448-F942-4244-9F78-EBDB100381B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222996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C0F527-3D08-4DC3-8A42-46881ED7D2B4}" type="datetime1">
              <a:rPr lang="ru-RU" smtClean="0"/>
              <a:t>10.09.2023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58448-F942-4244-9F78-EBDB100381B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908512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58095D-AD0B-4072-9A02-AFA24AB133E2}" type="datetime1">
              <a:rPr lang="ru-RU" smtClean="0"/>
              <a:t>10.09.2023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58448-F942-4244-9F78-EBDB100381B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59382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C21BD6-CC8A-42C6-81EB-82CB468F430E}" type="datetime1">
              <a:rPr lang="ru-RU" smtClean="0"/>
              <a:t>10.09.2023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58448-F942-4244-9F78-EBDB100381B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91208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4BED74-3168-483E-ABAC-A88FF8DB7E76}" type="datetime1">
              <a:rPr lang="ru-RU" smtClean="0"/>
              <a:t>10.09.2023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58448-F942-4244-9F78-EBDB100381B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358274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0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63AD62A4-F1C3-4298-BDA7-FC6027483D04}" type="datetime1">
              <a:rPr lang="ru-RU" smtClean="0"/>
              <a:t>10.09.2023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54E58448-F942-4244-9F78-EBDB100381B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28213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  <p:sldLayoutId id="2147483689" r:id="rId17"/>
    <p:sldLayoutId id="2147483690" r:id="rId18"/>
  </p:sldLayoutIdLst>
  <p:hf hdr="0" ft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43.png"/><Relationship Id="rId18" Type="http://schemas.openxmlformats.org/officeDocument/2006/relationships/image" Target="../media/image48.png"/><Relationship Id="rId3" Type="http://schemas.openxmlformats.org/officeDocument/2006/relationships/image" Target="../media/image33.png"/><Relationship Id="rId21" Type="http://schemas.openxmlformats.org/officeDocument/2006/relationships/image" Target="../media/image51.png"/><Relationship Id="rId7" Type="http://schemas.openxmlformats.org/officeDocument/2006/relationships/image" Target="../media/image37.png"/><Relationship Id="rId12" Type="http://schemas.openxmlformats.org/officeDocument/2006/relationships/image" Target="../media/image42.png"/><Relationship Id="rId17" Type="http://schemas.openxmlformats.org/officeDocument/2006/relationships/image" Target="../media/image47.png"/><Relationship Id="rId2" Type="http://schemas.openxmlformats.org/officeDocument/2006/relationships/image" Target="../media/image32.png"/><Relationship Id="rId16" Type="http://schemas.openxmlformats.org/officeDocument/2006/relationships/image" Target="../media/image46.png"/><Relationship Id="rId20" Type="http://schemas.openxmlformats.org/officeDocument/2006/relationships/image" Target="../media/image50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6.png"/><Relationship Id="rId11" Type="http://schemas.openxmlformats.org/officeDocument/2006/relationships/image" Target="../media/image41.png"/><Relationship Id="rId5" Type="http://schemas.openxmlformats.org/officeDocument/2006/relationships/image" Target="../media/image35.png"/><Relationship Id="rId15" Type="http://schemas.openxmlformats.org/officeDocument/2006/relationships/image" Target="../media/image45.png"/><Relationship Id="rId10" Type="http://schemas.openxmlformats.org/officeDocument/2006/relationships/image" Target="../media/image40.png"/><Relationship Id="rId19" Type="http://schemas.openxmlformats.org/officeDocument/2006/relationships/image" Target="../media/image49.png"/><Relationship Id="rId4" Type="http://schemas.openxmlformats.org/officeDocument/2006/relationships/image" Target="../media/image34.png"/><Relationship Id="rId9" Type="http://schemas.openxmlformats.org/officeDocument/2006/relationships/image" Target="../media/image39.png"/><Relationship Id="rId14" Type="http://schemas.openxmlformats.org/officeDocument/2006/relationships/image" Target="../media/image4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8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64.png"/><Relationship Id="rId7" Type="http://schemas.openxmlformats.org/officeDocument/2006/relationships/image" Target="../media/image68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72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1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8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8.xml"/><Relationship Id="rId5" Type="http://schemas.microsoft.com/office/2007/relationships/hdphoto" Target="../media/hdphoto1.wdp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4.png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2.jpe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A483A8-EF6B-4388-BB2B-7D278E6EFF8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79807" y="1350563"/>
            <a:ext cx="8689976" cy="3089562"/>
          </a:xfrm>
        </p:spPr>
        <p:txBody>
          <a:bodyPr>
            <a:normAutofit/>
          </a:bodyPr>
          <a:lstStyle/>
          <a:p>
            <a:r>
              <a:rPr lang="ru-RU" b="1" dirty="0">
                <a:solidFill>
                  <a:schemeClr val="bg2">
                    <a:lumMod val="75000"/>
                  </a:schemeClr>
                </a:solidFill>
              </a:rPr>
              <a:t>4.3. Лекарственные препараты, влияющие на функцию органов дыхания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963E6EF-840A-4046-9262-85C27F69D02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97" t="64667" r="14296" b="19728"/>
          <a:stretch/>
        </p:blipFill>
        <p:spPr>
          <a:xfrm>
            <a:off x="6750756" y="169333"/>
            <a:ext cx="5441244" cy="891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41662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89A3C8D-9857-4873-8837-3CDF0D4936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9617" y="182583"/>
            <a:ext cx="4455667" cy="884218"/>
          </a:xfrm>
        </p:spPr>
        <p:txBody>
          <a:bodyPr>
            <a:normAutofit/>
          </a:bodyPr>
          <a:lstStyle/>
          <a:p>
            <a:r>
              <a:rPr lang="ru-RU" sz="3200" b="1" dirty="0" err="1">
                <a:solidFill>
                  <a:schemeClr val="accent1">
                    <a:lumMod val="75000"/>
                  </a:schemeClr>
                </a:solidFill>
                <a:latin typeface="Garamond" panose="02020404030301010803" pitchFamily="18" charset="0"/>
              </a:rPr>
              <a:t>преноксдиазин</a:t>
            </a:r>
            <a:endParaRPr lang="ru-RU" sz="3200" b="1" dirty="0">
              <a:solidFill>
                <a:schemeClr val="accent1">
                  <a:lumMod val="75000"/>
                </a:schemeClr>
              </a:solidFill>
              <a:latin typeface="Garamond" panose="02020404030301010803" pitchFamily="18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F608FAA-89C0-4BA0-9B2C-4D9B2F40EC5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255" t="24763" r="11536" b="25601"/>
          <a:stretch/>
        </p:blipFill>
        <p:spPr>
          <a:xfrm>
            <a:off x="414669" y="967565"/>
            <a:ext cx="4019108" cy="1767214"/>
          </a:xfrm>
          <a:prstGeom prst="rect">
            <a:avLst/>
          </a:prstGeom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8A4CB4D0-9812-4A0E-A007-82B5896304E3}"/>
              </a:ext>
            </a:extLst>
          </p:cNvPr>
          <p:cNvSpPr/>
          <p:nvPr/>
        </p:nvSpPr>
        <p:spPr>
          <a:xfrm>
            <a:off x="4961861" y="501154"/>
            <a:ext cx="6096000" cy="4801314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dirty="0">
                <a:latin typeface="Garamond" panose="02020404030301010803" pitchFamily="18" charset="0"/>
              </a:rPr>
              <a:t>блокирует периферические звенья кашлевого рефлекса за счет следующих эффектов: 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dirty="0">
                <a:latin typeface="Garamond" panose="02020404030301010803" pitchFamily="18" charset="0"/>
              </a:rPr>
              <a:t>местного анестезирующего действия, которое уменьшает раздражимость периферических чувствительных (кашлевых) рецепторов дыхательных путей;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dirty="0" err="1">
                <a:latin typeface="Garamond" panose="02020404030301010803" pitchFamily="18" charset="0"/>
              </a:rPr>
              <a:t>бронхорасширяющего</a:t>
            </a:r>
            <a:r>
              <a:rPr lang="ru-RU" dirty="0">
                <a:latin typeface="Garamond" panose="02020404030301010803" pitchFamily="18" charset="0"/>
              </a:rPr>
              <a:t> действия, благодаря которому происходит подавление рецепторов растяжения, принимающих участие в кашлевом рефлексе;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dirty="0">
                <a:latin typeface="Garamond" panose="02020404030301010803" pitchFamily="18" charset="0"/>
              </a:rPr>
              <a:t>незначительного снижения активности дыхательного центра (без угнетения дыхания). 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dirty="0">
                <a:latin typeface="Garamond" panose="02020404030301010803" pitchFamily="18" charset="0"/>
              </a:rPr>
              <a:t>противокашлевой эффект препарата примерно равен таковому у кодеина.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dirty="0">
                <a:latin typeface="Garamond" panose="02020404030301010803" pitchFamily="18" charset="0"/>
              </a:rPr>
              <a:t>не вызывает привыкания и лекарственной зависимости.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dirty="0">
                <a:latin typeface="Garamond" panose="02020404030301010803" pitchFamily="18" charset="0"/>
              </a:rPr>
              <a:t>при хроническом бронхите отмечено </a:t>
            </a:r>
            <a:r>
              <a:rPr lang="ru-RU" dirty="0" err="1">
                <a:latin typeface="Garamond" panose="02020404030301010803" pitchFamily="18" charset="0"/>
              </a:rPr>
              <a:t>противоспалительное</a:t>
            </a:r>
            <a:r>
              <a:rPr lang="ru-RU" dirty="0">
                <a:latin typeface="Garamond" panose="02020404030301010803" pitchFamily="18" charset="0"/>
              </a:rPr>
              <a:t> действие </a:t>
            </a:r>
            <a:r>
              <a:rPr lang="ru-RU" dirty="0" err="1">
                <a:latin typeface="Garamond" panose="02020404030301010803" pitchFamily="18" charset="0"/>
              </a:rPr>
              <a:t>преноксдиазина</a:t>
            </a:r>
            <a:r>
              <a:rPr lang="ru-RU" dirty="0">
                <a:latin typeface="Garamond" panose="02020404030301010803" pitchFamily="18" charset="0"/>
              </a:rPr>
              <a:t>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dirty="0">
                <a:latin typeface="Garamond" panose="02020404030301010803" pitchFamily="18" charset="0"/>
              </a:rPr>
              <a:t>не влияет на функцию ЦНС, за исключением возможного косвенного </a:t>
            </a:r>
            <a:r>
              <a:rPr lang="ru-RU" dirty="0" err="1">
                <a:latin typeface="Garamond" panose="02020404030301010803" pitchFamily="18" charset="0"/>
              </a:rPr>
              <a:t>анксиолитического</a:t>
            </a:r>
            <a:r>
              <a:rPr lang="ru-RU" dirty="0">
                <a:latin typeface="Garamond" panose="02020404030301010803" pitchFamily="18" charset="0"/>
              </a:rPr>
              <a:t> действия.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5881CE38-EDC2-4992-AD26-ED32FC9990B1}"/>
              </a:ext>
            </a:extLst>
          </p:cNvPr>
          <p:cNvSpPr/>
          <p:nvPr/>
        </p:nvSpPr>
        <p:spPr>
          <a:xfrm>
            <a:off x="339617" y="3203515"/>
            <a:ext cx="4288466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>
                <a:latin typeface="Garamond" panose="02020404030301010803" pitchFamily="18" charset="0"/>
              </a:rPr>
              <a:t>Непродуктивный кашель любого происхождения: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dirty="0">
                <a:latin typeface="Garamond" panose="02020404030301010803" pitchFamily="18" charset="0"/>
              </a:rPr>
              <a:t>катар верхних дыхательных путей, грипп, острый и хронический бронхит, пневмония, эмфизема;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dirty="0">
                <a:latin typeface="Garamond" panose="02020404030301010803" pitchFamily="18" charset="0"/>
              </a:rPr>
              <a:t>ночной кашель у больных с сердечной недостаточностью;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dirty="0">
                <a:latin typeface="Garamond" panose="02020404030301010803" pitchFamily="18" charset="0"/>
              </a:rPr>
              <a:t>подготовка пациентов к бронхоскопическому или бронхографическому исследованию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0CFD3671-6F47-472B-B42F-98BC4A79124B}"/>
              </a:ext>
            </a:extLst>
          </p:cNvPr>
          <p:cNvSpPr/>
          <p:nvPr/>
        </p:nvSpPr>
        <p:spPr>
          <a:xfrm>
            <a:off x="4990215" y="5462050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>
                <a:latin typeface="Garamond" panose="02020404030301010803" pitchFamily="18" charset="0"/>
              </a:rPr>
              <a:t>Средняя доза для взрослых составляет 100 мг 3 или 4 раза в день. Не разжевывать. У детей применяют с осторожностью (1+).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56F31E33-6316-663C-EE1F-7A65BC15A6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58448-F942-4244-9F78-EBDB100381BF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71515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E054A62-CA5A-450C-90FD-C0CB8F6541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9560" y="290041"/>
            <a:ext cx="10364451" cy="678655"/>
          </a:xfrm>
        </p:spPr>
        <p:txBody>
          <a:bodyPr/>
          <a:lstStyle/>
          <a:p>
            <a:r>
              <a:rPr lang="ru-RU" b="1" dirty="0">
                <a:solidFill>
                  <a:schemeClr val="accent1">
                    <a:lumMod val="75000"/>
                  </a:schemeClr>
                </a:solidFill>
                <a:latin typeface="Garamond" panose="02020404030301010803" pitchFamily="18" charset="0"/>
              </a:rPr>
              <a:t>Отхаркивающие Препараты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ABD7932E-9D38-44A1-AC17-0604FB4DF1CF}"/>
              </a:ext>
            </a:extLst>
          </p:cNvPr>
          <p:cNvSpPr/>
          <p:nvPr/>
        </p:nvSpPr>
        <p:spPr>
          <a:xfrm>
            <a:off x="360881" y="1019024"/>
            <a:ext cx="9223386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>
              <a:spcAft>
                <a:spcPts val="0"/>
              </a:spcAft>
            </a:pPr>
            <a:r>
              <a:rPr lang="ru-RU" sz="2000" dirty="0">
                <a:latin typeface="Garamond" panose="02020404030301010803" pitchFamily="18" charset="0"/>
                <a:ea typeface="Times New Roman" panose="02020603050405020304" pitchFamily="18" charset="0"/>
              </a:rPr>
              <a:t>Содержащиеся в растительных препаратах </a:t>
            </a:r>
            <a:r>
              <a:rPr lang="ru-RU" sz="2000" u="sng" dirty="0">
                <a:latin typeface="Garamond" panose="02020404030301010803" pitchFamily="18" charset="0"/>
                <a:ea typeface="Times New Roman" panose="02020603050405020304" pitchFamily="18" charset="0"/>
              </a:rPr>
              <a:t>рефлекторного</a:t>
            </a:r>
            <a:r>
              <a:rPr lang="ru-RU" sz="2000" dirty="0">
                <a:latin typeface="Garamond" panose="02020404030301010803" pitchFamily="18" charset="0"/>
                <a:ea typeface="Times New Roman" panose="02020603050405020304" pitchFamily="18" charset="0"/>
              </a:rPr>
              <a:t> действия вещества при введении внутрь вызывают раздражение рецепторов слизистой желудка и двенадцатиперстной кишки. </a:t>
            </a:r>
          </a:p>
          <a:p>
            <a:pPr indent="450215" algn="just">
              <a:spcAft>
                <a:spcPts val="0"/>
              </a:spcAft>
            </a:pPr>
            <a:r>
              <a:rPr lang="ru-RU" sz="2000" dirty="0">
                <a:latin typeface="Garamond" panose="02020404030301010803" pitchFamily="18" charset="0"/>
                <a:ea typeface="Times New Roman" panose="02020603050405020304" pitchFamily="18" charset="0"/>
              </a:rPr>
              <a:t>При этом рефлекторно (по блуждающему нерву) усиливается секреция бронхиальных желез. </a:t>
            </a:r>
          </a:p>
          <a:p>
            <a:pPr indent="450215" algn="just">
              <a:spcAft>
                <a:spcPts val="0"/>
              </a:spcAft>
            </a:pPr>
            <a:r>
              <a:rPr lang="ru-RU" sz="2000" dirty="0">
                <a:latin typeface="Garamond" panose="02020404030301010803" pitchFamily="18" charset="0"/>
                <a:ea typeface="Times New Roman" panose="02020603050405020304" pitchFamily="18" charset="0"/>
              </a:rPr>
              <a:t>Повышается перистальтика бронхов, повышается активность мерцательного эпителия. </a:t>
            </a:r>
          </a:p>
          <a:p>
            <a:pPr indent="450215" algn="just">
              <a:spcAft>
                <a:spcPts val="0"/>
              </a:spcAft>
            </a:pPr>
            <a:r>
              <a:rPr lang="ru-RU" sz="2000" dirty="0">
                <a:latin typeface="Garamond" panose="02020404030301010803" pitchFamily="18" charset="0"/>
                <a:ea typeface="Times New Roman" panose="02020603050405020304" pitchFamily="18" charset="0"/>
              </a:rPr>
              <a:t>Мокрота становится более обильной, жидкой, с меньшим содержанием белка, ее отделение с кашлем облегчается.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F7CEA60-1FAF-4252-82DA-149C128A3809}"/>
              </a:ext>
            </a:extLst>
          </p:cNvPr>
          <p:cNvSpPr txBox="1"/>
          <p:nvPr/>
        </p:nvSpPr>
        <p:spPr>
          <a:xfrm>
            <a:off x="9666744" y="3547395"/>
            <a:ext cx="20489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rgbClr val="FF0000"/>
                </a:solidFill>
                <a:latin typeface="Garamond" panose="02020404030301010803" pitchFamily="18" charset="0"/>
              </a:rPr>
              <a:t>После еды, с 3 лет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729F9953-F3EE-45A4-9FB8-1015935606CA}"/>
              </a:ext>
            </a:extLst>
          </p:cNvPr>
          <p:cNvSpPr/>
          <p:nvPr/>
        </p:nvSpPr>
        <p:spPr>
          <a:xfrm>
            <a:off x="437638" y="3952108"/>
            <a:ext cx="1076094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>
                <a:latin typeface="Garamond" panose="02020404030301010803" pitchFamily="18" charset="0"/>
              </a:rPr>
              <a:t>В составе комплексной терапии воспалительных заболеваний дыхательных путей, сопровождающихся кашлем с трудноотделяемой мокротой (трахеит, бронхит, трахеобронхит).</a:t>
            </a: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91B6D795-D812-48A4-B083-E9C918B108A6}"/>
              </a:ext>
            </a:extLst>
          </p:cNvPr>
          <p:cNvSpPr/>
          <p:nvPr/>
        </p:nvSpPr>
        <p:spPr>
          <a:xfrm>
            <a:off x="640844" y="5220355"/>
            <a:ext cx="721275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>
                <a:latin typeface="Garamond" panose="02020404030301010803" pitchFamily="18" charset="0"/>
              </a:rPr>
              <a:t>Взрослым и детям (от 12 лет) Детям можно растворить 1 табл. в 1/3 стакана теплой воды. Применение при беременности возможно.</a:t>
            </a: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F0264879-3A22-4A7D-BD62-8034DEF3EA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9517" y="4288972"/>
            <a:ext cx="2824845" cy="2824845"/>
          </a:xfrm>
          <a:prstGeom prst="rect">
            <a:avLst/>
          </a:prstGeom>
        </p:spPr>
      </p:pic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371368C3-F15A-F023-67A5-AC5BD587E3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58448-F942-4244-9F78-EBDB100381BF}" type="slidenum">
              <a:rPr lang="ru-RU" smtClean="0"/>
              <a:t>11</a:t>
            </a:fld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2EA6C8A-8256-3876-A501-485EA1EFBD2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840" t="1482" r="21193"/>
          <a:stretch/>
        </p:blipFill>
        <p:spPr>
          <a:xfrm>
            <a:off x="9998475" y="243996"/>
            <a:ext cx="1795286" cy="316023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cxnSp>
        <p:nvCxnSpPr>
          <p:cNvPr id="6" name="Прямая со стрелкой 5">
            <a:extLst>
              <a:ext uri="{FF2B5EF4-FFF2-40B4-BE49-F238E27FC236}">
                <a16:creationId xmlns:a16="http://schemas.microsoft.com/office/drawing/2014/main" id="{C5D4266A-2188-9556-9772-A5F4F788C265}"/>
              </a:ext>
            </a:extLst>
          </p:cNvPr>
          <p:cNvCxnSpPr/>
          <p:nvPr/>
        </p:nvCxnSpPr>
        <p:spPr>
          <a:xfrm>
            <a:off x="7586133" y="6236018"/>
            <a:ext cx="959556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973749AD-1E0F-EA79-DE3A-076AC4DE24FD}"/>
              </a:ext>
            </a:extLst>
          </p:cNvPr>
          <p:cNvSpPr txBox="1"/>
          <p:nvPr/>
        </p:nvSpPr>
        <p:spPr>
          <a:xfrm>
            <a:off x="6056352" y="6051352"/>
            <a:ext cx="14109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chemeClr val="tx2">
                    <a:lumMod val="75000"/>
                  </a:schemeClr>
                </a:solidFill>
                <a:latin typeface="Garamond" panose="02020404030301010803" pitchFamily="18" charset="0"/>
              </a:rPr>
              <a:t>Трава алтея</a:t>
            </a:r>
          </a:p>
        </p:txBody>
      </p:sp>
    </p:spTree>
    <p:extLst>
      <p:ext uri="{BB962C8B-B14F-4D97-AF65-F5344CB8AC3E}">
        <p14:creationId xmlns:p14="http://schemas.microsoft.com/office/powerpoint/2010/main" val="379618221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1">
            <a:alpha val="2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E054A62-CA5A-450C-90FD-C0CB8F6541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92" y="224429"/>
            <a:ext cx="9268473" cy="678655"/>
          </a:xfrm>
        </p:spPr>
        <p:txBody>
          <a:bodyPr/>
          <a:lstStyle/>
          <a:p>
            <a:r>
              <a:rPr lang="ru-RU" b="1" dirty="0">
                <a:solidFill>
                  <a:schemeClr val="accent1">
                    <a:lumMod val="75000"/>
                  </a:schemeClr>
                </a:solidFill>
                <a:latin typeface="Garamond" panose="02020404030301010803" pitchFamily="18" charset="0"/>
              </a:rPr>
              <a:t>Отхаркивающие препараты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A993EEE8-2CE0-4F60-AF20-2FEFE845BC6F}"/>
              </a:ext>
            </a:extLst>
          </p:cNvPr>
          <p:cNvSpPr/>
          <p:nvPr/>
        </p:nvSpPr>
        <p:spPr>
          <a:xfrm>
            <a:off x="384484" y="1101137"/>
            <a:ext cx="739317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>
                <a:latin typeface="Garamond" panose="02020404030301010803" pitchFamily="18" charset="0"/>
              </a:rPr>
              <a:t>Настой травы чабреца: отхаркивающее, противомикробное действие.</a:t>
            </a:r>
          </a:p>
          <a:p>
            <a:pPr algn="just"/>
            <a:r>
              <a:rPr lang="ru-RU" sz="2000" dirty="0" err="1">
                <a:latin typeface="Garamond" panose="02020404030301010803" pitchFamily="18" charset="0"/>
              </a:rPr>
              <a:t>Местно</a:t>
            </a:r>
            <a:r>
              <a:rPr lang="ru-RU" sz="2000" dirty="0">
                <a:latin typeface="Garamond" panose="02020404030301010803" pitchFamily="18" charset="0"/>
              </a:rPr>
              <a:t>: полоскания при воспалительных заболеваниях полости рта и глотки (фарингит, тонзиллит, стоматит, гингивит)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C501784D-044B-453A-9DCD-E11703999F42}"/>
              </a:ext>
            </a:extLst>
          </p:cNvPr>
          <p:cNvSpPr/>
          <p:nvPr/>
        </p:nvSpPr>
        <p:spPr>
          <a:xfrm>
            <a:off x="467459" y="2538349"/>
            <a:ext cx="7393172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>
                <a:latin typeface="Garamond" panose="02020404030301010803" pitchFamily="18" charset="0"/>
              </a:rPr>
              <a:t>Настой листьев мать – и - мачехи   оказывает отхаркивающее, слабое противовоспалительное действие. </a:t>
            </a:r>
          </a:p>
          <a:p>
            <a:pPr algn="just"/>
            <a:r>
              <a:rPr lang="ru-RU" sz="2000" dirty="0">
                <a:latin typeface="Garamond" panose="02020404030301010803" pitchFamily="18" charset="0"/>
              </a:rPr>
              <a:t>Слизи, органические кислоты и сапонины - разжижение вязкого отделяемого в верхних дыхательных путях, улучшение отхождения мокроты. </a:t>
            </a:r>
          </a:p>
          <a:p>
            <a:pPr algn="just"/>
            <a:r>
              <a:rPr lang="ru-RU" sz="2000" dirty="0">
                <a:latin typeface="Garamond" panose="02020404030301010803" pitchFamily="18" charset="0"/>
              </a:rPr>
              <a:t>Слизь -  обволакивающее действие на слизистые оболочки полости рта, горла и гортани, предохраняя их от раздражения.</a:t>
            </a: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B054554A-D044-47CE-B7ED-76E44145EE88}"/>
              </a:ext>
            </a:extLst>
          </p:cNvPr>
          <p:cNvSpPr/>
          <p:nvPr/>
        </p:nvSpPr>
        <p:spPr>
          <a:xfrm>
            <a:off x="384483" y="4917873"/>
            <a:ext cx="739317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>
                <a:latin typeface="Garamond" panose="02020404030301010803" pitchFamily="18" charset="0"/>
              </a:rPr>
              <a:t>Настой листьев подорожника большого усиливает секрецию бронхиальных желез, оказывает </a:t>
            </a:r>
            <a:r>
              <a:rPr lang="ru-RU" sz="2000" dirty="0" err="1">
                <a:latin typeface="Garamond" panose="02020404030301010803" pitchFamily="18" charset="0"/>
              </a:rPr>
              <a:t>муколитическое</a:t>
            </a:r>
            <a:r>
              <a:rPr lang="ru-RU" sz="2000" dirty="0">
                <a:latin typeface="Garamond" panose="02020404030301010803" pitchFamily="18" charset="0"/>
              </a:rPr>
              <a:t>, противовоспалительное действие, </a:t>
            </a:r>
            <a:r>
              <a:rPr lang="ru-RU" sz="2000" u="sng" dirty="0">
                <a:latin typeface="Garamond" panose="02020404030301010803" pitchFamily="18" charset="0"/>
              </a:rPr>
              <a:t>стимулирует выделение желудочного сока</a:t>
            </a:r>
            <a:r>
              <a:rPr lang="ru-RU" sz="2000" dirty="0">
                <a:latin typeface="Garamond" panose="02020404030301010803" pitchFamily="18" charset="0"/>
              </a:rPr>
              <a:t>, повышает его кислотность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D32E647-C8D0-4045-9865-6922E4FEC6D8}"/>
              </a:ext>
            </a:extLst>
          </p:cNvPr>
          <p:cNvSpPr txBox="1"/>
          <p:nvPr/>
        </p:nvSpPr>
        <p:spPr>
          <a:xfrm>
            <a:off x="8133805" y="1051763"/>
            <a:ext cx="1340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rgbClr val="FF0000"/>
                </a:solidFill>
                <a:latin typeface="Garamond" panose="02020404030301010803" pitchFamily="18" charset="0"/>
              </a:rPr>
              <a:t>Все - до еды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A0BB15F-B3C0-473B-8F32-DB85F2A1523E}"/>
              </a:ext>
            </a:extLst>
          </p:cNvPr>
          <p:cNvSpPr txBox="1"/>
          <p:nvPr/>
        </p:nvSpPr>
        <p:spPr>
          <a:xfrm>
            <a:off x="8344601" y="4955620"/>
            <a:ext cx="9188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rgbClr val="FF0000"/>
                </a:solidFill>
                <a:latin typeface="Garamond" panose="02020404030301010803" pitchFamily="18" charset="0"/>
              </a:rPr>
              <a:t>с 12 лет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F9A40E2-CCEA-4427-9585-696C75AB55FF}"/>
              </a:ext>
            </a:extLst>
          </p:cNvPr>
          <p:cNvSpPr txBox="1"/>
          <p:nvPr/>
        </p:nvSpPr>
        <p:spPr>
          <a:xfrm>
            <a:off x="10634881" y="3111671"/>
            <a:ext cx="9188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rgbClr val="FF0000"/>
                </a:solidFill>
                <a:latin typeface="Garamond" panose="02020404030301010803" pitchFamily="18" charset="0"/>
              </a:rPr>
              <a:t>с 12 лет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6A0C409-B647-4378-8782-078168E18CF5}"/>
              </a:ext>
            </a:extLst>
          </p:cNvPr>
          <p:cNvSpPr txBox="1"/>
          <p:nvPr/>
        </p:nvSpPr>
        <p:spPr>
          <a:xfrm>
            <a:off x="8252964" y="6041257"/>
            <a:ext cx="98777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>
                <a:solidFill>
                  <a:srgbClr val="FF0000"/>
                </a:solidFill>
                <a:latin typeface="Garamond" panose="02020404030301010803" pitchFamily="18" charset="0"/>
              </a:rPr>
              <a:t>с 1 года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00729FAE-20A8-57CC-00DB-B7ED2D9B37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58448-F942-4244-9F78-EBDB100381BF}" type="slidenum">
              <a:rPr lang="ru-RU" smtClean="0"/>
              <a:t>12</a:t>
            </a:fld>
            <a:endParaRPr lang="ru-RU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665F8AE-2593-8AFE-837D-D5C84CC059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56213" y="224429"/>
            <a:ext cx="1955589" cy="292407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B368DBF0-4B7C-DA05-216B-C3F998A51FC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814" t="9674" r="27023" b="8992"/>
          <a:stretch/>
        </p:blipFill>
        <p:spPr>
          <a:xfrm>
            <a:off x="7885721" y="1768068"/>
            <a:ext cx="1887516" cy="3187552"/>
          </a:xfrm>
          <a:prstGeom prst="rect">
            <a:avLst/>
          </a:prstGeom>
        </p:spPr>
      </p:pic>
      <p:pic>
        <p:nvPicPr>
          <p:cNvPr id="1028" name="Picture 4" descr="Красногорсклексредства лекарственный препарат ФармаЦвет Подорожника большого">
            <a:extLst>
              <a:ext uri="{FF2B5EF4-FFF2-40B4-BE49-F238E27FC236}">
                <a16:creationId xmlns:a16="http://schemas.microsoft.com/office/drawing/2014/main" id="{E3FD705D-253D-4972-1E9C-6D27FC54A2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99887" y="3589867"/>
            <a:ext cx="2045424" cy="3043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874056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E054A62-CA5A-450C-90FD-C0CB8F6541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34860"/>
            <a:ext cx="10364451" cy="678655"/>
          </a:xfrm>
        </p:spPr>
        <p:txBody>
          <a:bodyPr/>
          <a:lstStyle/>
          <a:p>
            <a:r>
              <a:rPr lang="ru-RU" b="1" dirty="0">
                <a:solidFill>
                  <a:schemeClr val="accent1">
                    <a:lumMod val="75000"/>
                  </a:schemeClr>
                </a:solidFill>
                <a:latin typeface="Garamond" panose="02020404030301010803" pitchFamily="18" charset="0"/>
              </a:rPr>
              <a:t>Отхаркивающие препараты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A993EEE8-2CE0-4F60-AF20-2FEFE845BC6F}"/>
              </a:ext>
            </a:extLst>
          </p:cNvPr>
          <p:cNvSpPr/>
          <p:nvPr/>
        </p:nvSpPr>
        <p:spPr>
          <a:xfrm>
            <a:off x="942896" y="1550622"/>
            <a:ext cx="739317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>
                <a:latin typeface="Garamond" panose="02020404030301010803" pitchFamily="18" charset="0"/>
              </a:rPr>
              <a:t>Корни солодки, благодаря наличию </a:t>
            </a:r>
            <a:r>
              <a:rPr lang="ru-RU" sz="2000" dirty="0" err="1">
                <a:latin typeface="Garamond" panose="02020404030301010803" pitchFamily="18" charset="0"/>
              </a:rPr>
              <a:t>глицирризиновой</a:t>
            </a:r>
            <a:r>
              <a:rPr lang="ru-RU" sz="2000" dirty="0">
                <a:latin typeface="Garamond" panose="02020404030301010803" pitchFamily="18" charset="0"/>
              </a:rPr>
              <a:t> кислоты, оказывают отхаркивающее и противовоспалительное действие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FA358B5-7189-4439-85D7-3D4CF2FBB8AA}"/>
              </a:ext>
            </a:extLst>
          </p:cNvPr>
          <p:cNvSpPr txBox="1"/>
          <p:nvPr/>
        </p:nvSpPr>
        <p:spPr>
          <a:xfrm>
            <a:off x="9310734" y="1461432"/>
            <a:ext cx="9076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rgbClr val="FF0000"/>
                </a:solidFill>
                <a:latin typeface="Garamond" panose="02020404030301010803" pitchFamily="18" charset="0"/>
              </a:rPr>
              <a:t>с 1 года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B3DEBE14-5697-407D-A058-2658D4D566CC}"/>
              </a:ext>
            </a:extLst>
          </p:cNvPr>
          <p:cNvSpPr/>
          <p:nvPr/>
        </p:nvSpPr>
        <p:spPr>
          <a:xfrm>
            <a:off x="772632" y="3043532"/>
            <a:ext cx="725494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>
                <a:latin typeface="Garamond" panose="02020404030301010803" pitchFamily="18" charset="0"/>
              </a:rPr>
              <a:t>Настой плодов аниса оказывает отхаркивающее, противовоспалительное, спазмолитическое </a:t>
            </a:r>
            <a:r>
              <a:rPr lang="ru-RU" sz="2000" dirty="0" err="1">
                <a:latin typeface="Garamond" panose="02020404030301010803" pitchFamily="18" charset="0"/>
              </a:rPr>
              <a:t>лактогенное</a:t>
            </a:r>
            <a:r>
              <a:rPr lang="ru-RU" sz="2000" dirty="0">
                <a:latin typeface="Garamond" panose="02020404030301010803" pitchFamily="18" charset="0"/>
              </a:rPr>
              <a:t> действие, повышает тонус матки.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0BEFEA4-B50A-4F50-B62B-33E85E70B607}"/>
              </a:ext>
            </a:extLst>
          </p:cNvPr>
          <p:cNvSpPr txBox="1"/>
          <p:nvPr/>
        </p:nvSpPr>
        <p:spPr>
          <a:xfrm>
            <a:off x="8027581" y="1092100"/>
            <a:ext cx="13837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rgbClr val="FF0000"/>
                </a:solidFill>
                <a:latin typeface="Garamond" panose="02020404030301010803" pitchFamily="18" charset="0"/>
              </a:rPr>
              <a:t>Все – до еды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DE97CBC-0E5A-478D-B405-B35947D24D77}"/>
              </a:ext>
            </a:extLst>
          </p:cNvPr>
          <p:cNvSpPr txBox="1"/>
          <p:nvPr/>
        </p:nvSpPr>
        <p:spPr>
          <a:xfrm>
            <a:off x="10098409" y="3017910"/>
            <a:ext cx="9076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rgbClr val="FF0000"/>
                </a:solidFill>
                <a:latin typeface="Garamond" panose="02020404030301010803" pitchFamily="18" charset="0"/>
              </a:rPr>
              <a:t>с 1 года</a:t>
            </a: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EF82D878-60F1-4486-B3AE-E505F43A79D8}"/>
              </a:ext>
            </a:extLst>
          </p:cNvPr>
          <p:cNvSpPr/>
          <p:nvPr/>
        </p:nvSpPr>
        <p:spPr>
          <a:xfrm>
            <a:off x="772632" y="4661547"/>
            <a:ext cx="7393171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>
                <a:latin typeface="Garamond" panose="02020404030301010803" pitchFamily="18" charset="0"/>
              </a:rPr>
              <a:t>Настой побегов багульника болотного оказывает отхаркивающее действие, обладает противовоспалительными, противомикробными и гипотензивными свойствами; оказывает возбуждающее действие на ЦНС и </a:t>
            </a:r>
            <a:r>
              <a:rPr lang="ru-RU" sz="2000" dirty="0" err="1">
                <a:latin typeface="Garamond" panose="02020404030301010803" pitchFamily="18" charset="0"/>
              </a:rPr>
              <a:t>миометрий</a:t>
            </a:r>
            <a:r>
              <a:rPr lang="ru-RU" sz="2000" dirty="0">
                <a:latin typeface="Garamond" panose="02020404030301010803" pitchFamily="18" charset="0"/>
              </a:rPr>
              <a:t>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51BCFFC-D9D6-4C38-861B-9F48DB24DB94}"/>
              </a:ext>
            </a:extLst>
          </p:cNvPr>
          <p:cNvSpPr txBox="1"/>
          <p:nvPr/>
        </p:nvSpPr>
        <p:spPr>
          <a:xfrm>
            <a:off x="8489998" y="5765900"/>
            <a:ext cx="11295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FF0000"/>
                </a:solidFill>
                <a:latin typeface="Garamond" panose="02020404030301010803" pitchFamily="18" charset="0"/>
              </a:rPr>
              <a:t>с 18 лет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52B35BF-29FF-3D15-9366-0C9C161E6A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58448-F942-4244-9F78-EBDB100381BF}" type="slidenum">
              <a:rPr lang="ru-RU" smtClean="0"/>
              <a:t>13</a:t>
            </a:fld>
            <a:endParaRPr lang="ru-RU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BDD658FA-F99D-EDE0-BD08-17A18C7504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59805" y="2333785"/>
            <a:ext cx="1638854" cy="2435155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A8A3BF54-76E3-C485-F92E-40D01B3506C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193" r="20089"/>
          <a:stretch/>
        </p:blipFill>
        <p:spPr>
          <a:xfrm>
            <a:off x="10212530" y="4045178"/>
            <a:ext cx="1586999" cy="2702780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9E355C16-7EA3-5B2E-8B83-AEC7604F416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132" r="11130"/>
          <a:stretch/>
        </p:blipFill>
        <p:spPr>
          <a:xfrm>
            <a:off x="10196273" y="272982"/>
            <a:ext cx="1847756" cy="2376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277318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E054A62-CA5A-450C-90FD-C0CB8F6541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4" y="86646"/>
            <a:ext cx="10364451" cy="678655"/>
          </a:xfrm>
        </p:spPr>
        <p:txBody>
          <a:bodyPr/>
          <a:lstStyle/>
          <a:p>
            <a:r>
              <a:rPr lang="ru-RU" b="1" dirty="0">
                <a:solidFill>
                  <a:schemeClr val="accent1">
                    <a:lumMod val="75000"/>
                  </a:schemeClr>
                </a:solidFill>
                <a:latin typeface="Garamond" panose="02020404030301010803" pitchFamily="18" charset="0"/>
              </a:rPr>
              <a:t>Отхаркивающие препараты</a:t>
            </a:r>
          </a:p>
        </p:txBody>
      </p:sp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5D2FF5A2-7BFB-4C87-AC97-B917A4D6FFE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6274" y="1156641"/>
            <a:ext cx="2557131" cy="2557131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1D4D31BA-2DAC-488F-98FC-3A355A105CC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5558" y="680945"/>
            <a:ext cx="2635102" cy="2635102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189BD4CB-F77C-4947-A37F-1ED3C14AD88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6949" y="552332"/>
            <a:ext cx="2635102" cy="2635102"/>
          </a:xfrm>
          <a:prstGeom prst="rect">
            <a:avLst/>
          </a:prstGeom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A5C9A723-A455-4542-AF56-6BB833275B0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3100" t="8938" r="15872" b="10032"/>
          <a:stretch/>
        </p:blipFill>
        <p:spPr>
          <a:xfrm>
            <a:off x="3981108" y="1600812"/>
            <a:ext cx="2488019" cy="2232837"/>
          </a:xfrm>
          <a:prstGeom prst="rect">
            <a:avLst/>
          </a:prstGeom>
        </p:spPr>
      </p:pic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AE2F054E-A39E-4A04-9584-F06A13125AB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4310" t="7447" r="30899" b="6754"/>
          <a:stretch/>
        </p:blipFill>
        <p:spPr>
          <a:xfrm>
            <a:off x="6301462" y="3734839"/>
            <a:ext cx="1217743" cy="2822963"/>
          </a:xfrm>
          <a:prstGeom prst="rect">
            <a:avLst/>
          </a:prstGeom>
        </p:spPr>
      </p:pic>
      <p:pic>
        <p:nvPicPr>
          <p:cNvPr id="46" name="Рисунок 45">
            <a:extLst>
              <a:ext uri="{FF2B5EF4-FFF2-40B4-BE49-F238E27FC236}">
                <a16:creationId xmlns:a16="http://schemas.microsoft.com/office/drawing/2014/main" id="{84CF0EE2-AC58-4F3A-BAB6-1860616123F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3468" y="3579828"/>
            <a:ext cx="2321740" cy="1327933"/>
          </a:xfrm>
          <a:prstGeom prst="rect">
            <a:avLst/>
          </a:prstGeom>
        </p:spPr>
      </p:pic>
      <p:pic>
        <p:nvPicPr>
          <p:cNvPr id="52" name="Рисунок 51">
            <a:extLst>
              <a:ext uri="{FF2B5EF4-FFF2-40B4-BE49-F238E27FC236}">
                <a16:creationId xmlns:a16="http://schemas.microsoft.com/office/drawing/2014/main" id="{391A48B1-F4CB-4201-839F-32A28A68D90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0590" y="3293109"/>
            <a:ext cx="2218085" cy="2218085"/>
          </a:xfrm>
          <a:prstGeom prst="rect">
            <a:avLst/>
          </a:prstGeom>
        </p:spPr>
      </p:pic>
      <p:pic>
        <p:nvPicPr>
          <p:cNvPr id="55" name="Рисунок 54">
            <a:extLst>
              <a:ext uri="{FF2B5EF4-FFF2-40B4-BE49-F238E27FC236}">
                <a16:creationId xmlns:a16="http://schemas.microsoft.com/office/drawing/2014/main" id="{682666F2-0405-4016-A5B7-37018CC1DDE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7480" y="568605"/>
            <a:ext cx="1866601" cy="1866601"/>
          </a:xfrm>
          <a:prstGeom prst="rect">
            <a:avLst/>
          </a:prstGeom>
        </p:spPr>
      </p:pic>
      <p:pic>
        <p:nvPicPr>
          <p:cNvPr id="57" name="Рисунок 56">
            <a:extLst>
              <a:ext uri="{FF2B5EF4-FFF2-40B4-BE49-F238E27FC236}">
                <a16:creationId xmlns:a16="http://schemas.microsoft.com/office/drawing/2014/main" id="{2A8091B5-086F-48C6-B2EB-40601C3272B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8446" y="624847"/>
            <a:ext cx="1599610" cy="1599610"/>
          </a:xfrm>
          <a:prstGeom prst="rect">
            <a:avLst/>
          </a:prstGeom>
        </p:spPr>
      </p:pic>
      <p:pic>
        <p:nvPicPr>
          <p:cNvPr id="58" name="Рисунок 57">
            <a:extLst>
              <a:ext uri="{FF2B5EF4-FFF2-40B4-BE49-F238E27FC236}">
                <a16:creationId xmlns:a16="http://schemas.microsoft.com/office/drawing/2014/main" id="{35CC1120-C71E-4BD6-B921-CE4264F303DD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17649" t="8742" r="17326" b="5231"/>
          <a:stretch/>
        </p:blipFill>
        <p:spPr>
          <a:xfrm>
            <a:off x="1629238" y="2243701"/>
            <a:ext cx="1491401" cy="1404422"/>
          </a:xfrm>
          <a:prstGeom prst="rect">
            <a:avLst/>
          </a:prstGeom>
        </p:spPr>
      </p:pic>
      <p:pic>
        <p:nvPicPr>
          <p:cNvPr id="61" name="Рисунок 60">
            <a:extLst>
              <a:ext uri="{FF2B5EF4-FFF2-40B4-BE49-F238E27FC236}">
                <a16:creationId xmlns:a16="http://schemas.microsoft.com/office/drawing/2014/main" id="{29776387-BEE5-47F0-94E2-0C18ADB57E8C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0877" y="4668557"/>
            <a:ext cx="2429435" cy="2429435"/>
          </a:xfrm>
          <a:prstGeom prst="rect">
            <a:avLst/>
          </a:prstGeom>
        </p:spPr>
      </p:pic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87CAE858-AF93-107A-6329-AC4BCF7E6A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58448-F942-4244-9F78-EBDB100381BF}" type="slidenum">
              <a:rPr lang="ru-RU" smtClean="0"/>
              <a:t>14</a:t>
            </a:fld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0862AE8-9104-01B4-33FD-7370C7273F3B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29359" t="4775" r="28175" b="5178"/>
          <a:stretch/>
        </p:blipFill>
        <p:spPr>
          <a:xfrm>
            <a:off x="10514011" y="425973"/>
            <a:ext cx="1487911" cy="315509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C5C892E-AFC4-2C7A-D32F-6D5A8FF22C21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l="16975" t="3642" r="15305"/>
          <a:stretch/>
        </p:blipFill>
        <p:spPr>
          <a:xfrm>
            <a:off x="3151949" y="680671"/>
            <a:ext cx="1208866" cy="1720091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5C74C75-FD69-38AC-13E4-821F882C8F17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l="28407" t="1264" r="26382" b="2581"/>
          <a:stretch/>
        </p:blipFill>
        <p:spPr>
          <a:xfrm>
            <a:off x="120873" y="254786"/>
            <a:ext cx="1559094" cy="331592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6A428C7C-CF42-370C-BC81-2E648B94D7D2}"/>
              </a:ext>
            </a:extLst>
          </p:cNvPr>
          <p:cNvPicPr>
            <a:picLocks noChangeAspect="1"/>
          </p:cNvPicPr>
          <p:nvPr/>
        </p:nvPicPr>
        <p:blipFill rotWithShape="1">
          <a:blip r:embed="rId16"/>
          <a:srcRect l="22213" t="3715" r="46265" b="3411"/>
          <a:stretch/>
        </p:blipFill>
        <p:spPr>
          <a:xfrm>
            <a:off x="8603084" y="3541954"/>
            <a:ext cx="1127768" cy="2216785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DE59CA16-D54D-36BA-ED6C-64BAB702B4B0}"/>
              </a:ext>
            </a:extLst>
          </p:cNvPr>
          <p:cNvPicPr>
            <a:picLocks noChangeAspect="1"/>
          </p:cNvPicPr>
          <p:nvPr/>
        </p:nvPicPr>
        <p:blipFill rotWithShape="1">
          <a:blip r:embed="rId17"/>
          <a:srcRect l="1764" t="1577" r="44421" b="3162"/>
          <a:stretch/>
        </p:blipFill>
        <p:spPr>
          <a:xfrm>
            <a:off x="7564192" y="4113972"/>
            <a:ext cx="1102417" cy="2466753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F41AED1E-943C-275F-C81D-53061B415F8A}"/>
              </a:ext>
            </a:extLst>
          </p:cNvPr>
          <p:cNvPicPr>
            <a:picLocks noChangeAspect="1"/>
          </p:cNvPicPr>
          <p:nvPr/>
        </p:nvPicPr>
        <p:blipFill rotWithShape="1">
          <a:blip r:embed="rId18"/>
          <a:srcRect l="25574" t="1910" r="26591" b="3333"/>
          <a:stretch/>
        </p:blipFill>
        <p:spPr>
          <a:xfrm>
            <a:off x="-12333" y="3648123"/>
            <a:ext cx="1512638" cy="2996397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1E59B31D-2E92-CCA2-618E-15F562D049D8}"/>
              </a:ext>
            </a:extLst>
          </p:cNvPr>
          <p:cNvPicPr>
            <a:picLocks noChangeAspect="1"/>
          </p:cNvPicPr>
          <p:nvPr/>
        </p:nvPicPr>
        <p:blipFill rotWithShape="1">
          <a:blip r:embed="rId19"/>
          <a:srcRect l="38148" t="54153" b="4685"/>
          <a:stretch/>
        </p:blipFill>
        <p:spPr>
          <a:xfrm>
            <a:off x="2718048" y="4852904"/>
            <a:ext cx="2069362" cy="1377143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ABDE0FA6-244A-9919-0D73-282EAD0FE882}"/>
              </a:ext>
            </a:extLst>
          </p:cNvPr>
          <p:cNvPicPr>
            <a:picLocks noChangeAspect="1"/>
          </p:cNvPicPr>
          <p:nvPr/>
        </p:nvPicPr>
        <p:blipFill rotWithShape="1">
          <a:blip r:embed="rId20"/>
          <a:srcRect l="8166" t="-1" r="68601" b="-41"/>
          <a:stretch/>
        </p:blipFill>
        <p:spPr>
          <a:xfrm>
            <a:off x="1412288" y="3707607"/>
            <a:ext cx="1430209" cy="3120247"/>
          </a:xfrm>
          <a:prstGeom prst="rect">
            <a:avLst/>
          </a:prstGeom>
        </p:spPr>
      </p:pic>
      <p:pic>
        <p:nvPicPr>
          <p:cNvPr id="48" name="Рисунок 47">
            <a:extLst>
              <a:ext uri="{FF2B5EF4-FFF2-40B4-BE49-F238E27FC236}">
                <a16:creationId xmlns:a16="http://schemas.microsoft.com/office/drawing/2014/main" id="{60677B4E-82A8-4373-B3EE-22AB5DD026D0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2813" y="4017393"/>
            <a:ext cx="2498924" cy="2498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415909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E054A62-CA5A-450C-90FD-C0CB8F6541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4" y="331720"/>
            <a:ext cx="10364451" cy="678655"/>
          </a:xfrm>
        </p:spPr>
        <p:txBody>
          <a:bodyPr/>
          <a:lstStyle/>
          <a:p>
            <a:r>
              <a:rPr lang="ru-RU" b="1" dirty="0">
                <a:solidFill>
                  <a:schemeClr val="accent1">
                    <a:lumMod val="75000"/>
                  </a:schemeClr>
                </a:solidFill>
                <a:latin typeface="Garamond" panose="02020404030301010803" pitchFamily="18" charset="0"/>
              </a:rPr>
              <a:t>Отхаркивающие препараты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C52BA5DC-9B70-4663-8BDE-955A8BDE5D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46089" y="1958179"/>
            <a:ext cx="4430160" cy="4430160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7289E96D-B9E9-4663-869D-07722368F8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3143" y="1098211"/>
            <a:ext cx="4430160" cy="4430160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0C5E48A1-B4CD-4507-9E76-EAB8489D923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3123" y="1374092"/>
            <a:ext cx="4430159" cy="4430159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14B1CE9-3130-4C6D-BFDF-9EE992EE5C2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2354" y="1025214"/>
            <a:ext cx="4734575" cy="4734575"/>
          </a:xfrm>
          <a:prstGeom prst="rect">
            <a:avLst/>
          </a:prstGeom>
        </p:spPr>
      </p:pic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B519E47A-239D-6EA3-A850-D1A9E8A931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58448-F942-4244-9F78-EBDB100381BF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3189832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82FCD987-CF23-4620-9557-932AB321A0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3464" y="1524000"/>
            <a:ext cx="10364452" cy="4756196"/>
          </a:xfrm>
        </p:spPr>
        <p:txBody>
          <a:bodyPr>
            <a:normAutofit fontScale="92500" lnSpcReduction="10000"/>
          </a:bodyPr>
          <a:lstStyle/>
          <a:p>
            <a:pPr marL="0" indent="0" algn="just">
              <a:buNone/>
            </a:pPr>
            <a:r>
              <a:rPr lang="ru-RU" dirty="0">
                <a:latin typeface="Garamond" panose="02020404030301010803" pitchFamily="18" charset="0"/>
              </a:rPr>
              <a:t>Отхаркивающие средства </a:t>
            </a:r>
            <a:r>
              <a:rPr lang="ru-RU" u="sng" dirty="0">
                <a:latin typeface="Garamond" panose="02020404030301010803" pitchFamily="18" charset="0"/>
              </a:rPr>
              <a:t>прямого (резорбтивного)</a:t>
            </a:r>
            <a:r>
              <a:rPr lang="ru-RU" dirty="0">
                <a:latin typeface="Garamond" panose="02020404030301010803" pitchFamily="18" charset="0"/>
              </a:rPr>
              <a:t> действия после приема внутрь </a:t>
            </a:r>
          </a:p>
          <a:p>
            <a:pPr algn="just"/>
            <a:r>
              <a:rPr lang="ru-RU" dirty="0">
                <a:latin typeface="Garamond" panose="02020404030301010803" pitchFamily="18" charset="0"/>
              </a:rPr>
              <a:t>всасываются, </a:t>
            </a:r>
          </a:p>
          <a:p>
            <a:pPr algn="just"/>
            <a:r>
              <a:rPr lang="ru-RU" dirty="0">
                <a:latin typeface="Garamond" panose="02020404030301010803" pitchFamily="18" charset="0"/>
              </a:rPr>
              <a:t>попадают в кровь и доставляются к бронхам, где выделяются слизистой оболочкой, </a:t>
            </a:r>
          </a:p>
          <a:p>
            <a:pPr algn="just"/>
            <a:r>
              <a:rPr lang="ru-RU" dirty="0">
                <a:latin typeface="Garamond" panose="02020404030301010803" pitchFamily="18" charset="0"/>
              </a:rPr>
              <a:t>стимулируют секрецию бронхиальных желез, </a:t>
            </a:r>
          </a:p>
          <a:p>
            <a:pPr algn="just"/>
            <a:r>
              <a:rPr lang="ru-RU" dirty="0">
                <a:latin typeface="Garamond" panose="02020404030301010803" pitchFamily="18" charset="0"/>
              </a:rPr>
              <a:t>попадая в мокроту, разжижают и облегчают ее отделение. </a:t>
            </a:r>
          </a:p>
          <a:p>
            <a:pPr algn="just"/>
            <a:r>
              <a:rPr lang="ru-RU" dirty="0">
                <a:latin typeface="Garamond" panose="02020404030301010803" pitchFamily="18" charset="0"/>
              </a:rPr>
              <a:t>Усиливают перистальтику бронхов. </a:t>
            </a:r>
          </a:p>
          <a:p>
            <a:pPr marL="0" indent="0" algn="just">
              <a:buNone/>
            </a:pPr>
            <a:r>
              <a:rPr lang="ru-RU" dirty="0">
                <a:latin typeface="Garamond" panose="02020404030301010803" pitchFamily="18" charset="0"/>
              </a:rPr>
              <a:t>Препараты </a:t>
            </a:r>
            <a:r>
              <a:rPr lang="ru-RU" dirty="0">
                <a:solidFill>
                  <a:srgbClr val="FF0000"/>
                </a:solidFill>
                <a:latin typeface="Garamond" panose="02020404030301010803" pitchFamily="18" charset="0"/>
              </a:rPr>
              <a:t>хлорида аммония</a:t>
            </a:r>
            <a:r>
              <a:rPr lang="ru-RU" dirty="0">
                <a:latin typeface="Garamond" panose="02020404030301010803" pitchFamily="18" charset="0"/>
              </a:rPr>
              <a:t>, </a:t>
            </a:r>
            <a:r>
              <a:rPr lang="ru-RU" dirty="0">
                <a:solidFill>
                  <a:srgbClr val="FF0000"/>
                </a:solidFill>
                <a:latin typeface="Garamond" panose="02020404030301010803" pitchFamily="18" charset="0"/>
              </a:rPr>
              <a:t>гидрокарбоната натрия </a:t>
            </a:r>
            <a:r>
              <a:rPr lang="ru-RU" dirty="0">
                <a:latin typeface="Garamond" panose="02020404030301010803" pitchFamily="18" charset="0"/>
              </a:rPr>
              <a:t>подщелачивают содержимое бронхов, что способствует разжижению и лучшему отхождению мокроты. Также в эту группу относятся калия и натрия йодид, терпингидрат.</a:t>
            </a:r>
          </a:p>
        </p:txBody>
      </p:sp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932EC9DF-ED3D-4364-A351-BCD40E03CA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619125"/>
            <a:ext cx="10363200" cy="904875"/>
          </a:xfrm>
        </p:spPr>
        <p:txBody>
          <a:bodyPr/>
          <a:lstStyle/>
          <a:p>
            <a:r>
              <a:rPr lang="ru-RU" b="1" dirty="0">
                <a:solidFill>
                  <a:schemeClr val="accent1">
                    <a:lumMod val="75000"/>
                  </a:schemeClr>
                </a:solidFill>
                <a:latin typeface="Garamond" panose="02020404030301010803" pitchFamily="18" charset="0"/>
              </a:rPr>
              <a:t>Отхаркивающие препараты</a:t>
            </a: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0F8BF42C-259A-308C-4A69-823F033FCB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58448-F942-4244-9F78-EBDB100381BF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2608647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E94238C-5A8E-411E-B59E-42D121B813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4" y="313717"/>
            <a:ext cx="10364451" cy="1086105"/>
          </a:xfrm>
        </p:spPr>
        <p:txBody>
          <a:bodyPr/>
          <a:lstStyle/>
          <a:p>
            <a:r>
              <a:rPr lang="ru-RU" b="1" dirty="0" err="1">
                <a:solidFill>
                  <a:srgbClr val="0070C0"/>
                </a:solidFill>
                <a:latin typeface="Garamond" panose="02020404030301010803" pitchFamily="18" charset="0"/>
              </a:rPr>
              <a:t>Муколитические</a:t>
            </a:r>
            <a:r>
              <a:rPr lang="ru-RU" b="1" dirty="0">
                <a:solidFill>
                  <a:srgbClr val="0070C0"/>
                </a:solidFill>
                <a:latin typeface="Garamond" panose="02020404030301010803" pitchFamily="18" charset="0"/>
              </a:rPr>
              <a:t> препараты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FF40FF3-B294-4EA6-BCF0-AC178E203B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53181" y="2686779"/>
            <a:ext cx="9742937" cy="3424107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2800" dirty="0">
                <a:latin typeface="Garamond" panose="02020404030301010803" pitchFamily="18" charset="0"/>
              </a:rPr>
              <a:t>а) неферментные – </a:t>
            </a:r>
            <a:r>
              <a:rPr lang="ru-RU" sz="2800" dirty="0">
                <a:solidFill>
                  <a:srgbClr val="FF0000"/>
                </a:solidFill>
                <a:latin typeface="Garamond" panose="02020404030301010803" pitchFamily="18" charset="0"/>
              </a:rPr>
              <a:t>АЦЕТИЛЦИСТЕИН</a:t>
            </a:r>
            <a:r>
              <a:rPr lang="ru-RU" sz="2800" dirty="0">
                <a:latin typeface="Garamond" panose="02020404030301010803" pitchFamily="18" charset="0"/>
              </a:rPr>
              <a:t>, </a:t>
            </a:r>
            <a:r>
              <a:rPr lang="ru-RU" sz="2800" dirty="0">
                <a:solidFill>
                  <a:srgbClr val="FF0000"/>
                </a:solidFill>
                <a:latin typeface="Garamond" panose="02020404030301010803" pitchFamily="18" charset="0"/>
              </a:rPr>
              <a:t>МЕТИЛЦИСТЕИН</a:t>
            </a:r>
            <a:r>
              <a:rPr lang="ru-RU" sz="2800" dirty="0">
                <a:latin typeface="Garamond" panose="02020404030301010803" pitchFamily="18" charset="0"/>
              </a:rPr>
              <a:t>, </a:t>
            </a:r>
            <a:r>
              <a:rPr lang="ru-RU" sz="2800" dirty="0">
                <a:solidFill>
                  <a:srgbClr val="FF0000"/>
                </a:solidFill>
                <a:latin typeface="Garamond" panose="02020404030301010803" pitchFamily="18" charset="0"/>
              </a:rPr>
              <a:t>КАРБОЦИСТЕИН</a:t>
            </a:r>
            <a:r>
              <a:rPr lang="ru-RU" sz="2800" dirty="0">
                <a:latin typeface="Garamond" panose="02020404030301010803" pitchFamily="18" charset="0"/>
              </a:rPr>
              <a:t>, </a:t>
            </a:r>
            <a:r>
              <a:rPr lang="ru-RU" sz="2800" dirty="0">
                <a:solidFill>
                  <a:srgbClr val="FF0000"/>
                </a:solidFill>
                <a:latin typeface="Garamond" panose="02020404030301010803" pitchFamily="18" charset="0"/>
              </a:rPr>
              <a:t>БРОМГЕКСИН</a:t>
            </a:r>
            <a:r>
              <a:rPr lang="ru-RU" sz="2800" dirty="0">
                <a:latin typeface="Garamond" panose="02020404030301010803" pitchFamily="18" charset="0"/>
              </a:rPr>
              <a:t>, </a:t>
            </a:r>
            <a:r>
              <a:rPr lang="ru-RU" sz="2800" dirty="0" err="1">
                <a:solidFill>
                  <a:srgbClr val="FF0000"/>
                </a:solidFill>
                <a:latin typeface="Garamond" panose="02020404030301010803" pitchFamily="18" charset="0"/>
              </a:rPr>
              <a:t>АМБРОксол</a:t>
            </a:r>
            <a:r>
              <a:rPr lang="ru-RU" sz="2800" dirty="0">
                <a:latin typeface="Garamond" panose="02020404030301010803" pitchFamily="18" charset="0"/>
              </a:rPr>
              <a:t>; </a:t>
            </a:r>
          </a:p>
          <a:p>
            <a:pPr marL="0" indent="0" algn="just">
              <a:buNone/>
            </a:pPr>
            <a:r>
              <a:rPr lang="ru-RU" sz="2800" dirty="0">
                <a:latin typeface="Garamond" panose="02020404030301010803" pitchFamily="18" charset="0"/>
              </a:rPr>
              <a:t>б) ферментные – </a:t>
            </a:r>
            <a:r>
              <a:rPr lang="ru-RU" sz="2800" dirty="0">
                <a:solidFill>
                  <a:srgbClr val="FF0000"/>
                </a:solidFill>
                <a:latin typeface="Garamond" panose="02020404030301010803" pitchFamily="18" charset="0"/>
              </a:rPr>
              <a:t>ТРИПСИН</a:t>
            </a:r>
            <a:r>
              <a:rPr lang="ru-RU" sz="2800" dirty="0">
                <a:latin typeface="Garamond" panose="02020404030301010803" pitchFamily="18" charset="0"/>
              </a:rPr>
              <a:t>, </a:t>
            </a:r>
            <a:r>
              <a:rPr lang="ru-RU" sz="2800" dirty="0">
                <a:solidFill>
                  <a:srgbClr val="FF0000"/>
                </a:solidFill>
                <a:latin typeface="Garamond" panose="02020404030301010803" pitchFamily="18" charset="0"/>
              </a:rPr>
              <a:t>ХИМОТРИПСИН</a:t>
            </a:r>
            <a:r>
              <a:rPr lang="ru-RU" sz="2800" dirty="0">
                <a:latin typeface="Garamond" panose="02020404030301010803" pitchFamily="18" charset="0"/>
              </a:rPr>
              <a:t>, </a:t>
            </a:r>
            <a:r>
              <a:rPr lang="ru-RU" sz="2800" dirty="0">
                <a:solidFill>
                  <a:srgbClr val="FF0000"/>
                </a:solidFill>
                <a:latin typeface="Garamond" panose="02020404030301010803" pitchFamily="18" charset="0"/>
              </a:rPr>
              <a:t>РИБОНУКЛЕАЗА</a:t>
            </a:r>
            <a:r>
              <a:rPr lang="ru-RU" sz="2800" dirty="0">
                <a:latin typeface="Garamond" panose="02020404030301010803" pitchFamily="18" charset="0"/>
              </a:rPr>
              <a:t>, </a:t>
            </a:r>
            <a:r>
              <a:rPr lang="ru-RU" sz="2800" dirty="0">
                <a:solidFill>
                  <a:srgbClr val="FF0000"/>
                </a:solidFill>
                <a:latin typeface="Garamond" panose="02020404030301010803" pitchFamily="18" charset="0"/>
              </a:rPr>
              <a:t>ДЕЗОКСИРИБОНУКЛЕАЗА</a:t>
            </a:r>
            <a:r>
              <a:rPr lang="ru-RU" sz="2800" dirty="0">
                <a:latin typeface="Garamond" panose="02020404030301010803" pitchFamily="18" charset="0"/>
              </a:rPr>
              <a:t>. </a:t>
            </a:r>
          </a:p>
          <a:p>
            <a:pPr algn="just"/>
            <a:endParaRPr lang="ru-RU" sz="2800" dirty="0">
              <a:latin typeface="Garamond" panose="02020404030301010803" pitchFamily="18" charset="0"/>
            </a:endParaRP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FA0E1AF2-0454-574D-2946-A506DC68D9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58448-F942-4244-9F78-EBDB100381BF}" type="slidenum">
              <a:rPr lang="ru-RU" smtClean="0"/>
              <a:t>17</a:t>
            </a:fld>
            <a:endParaRPr lang="ru-RU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7334A41-117F-93A1-4471-737216A1CB15}"/>
              </a:ext>
            </a:extLst>
          </p:cNvPr>
          <p:cNvSpPr txBox="1"/>
          <p:nvPr/>
        </p:nvSpPr>
        <p:spPr>
          <a:xfrm>
            <a:off x="1015999" y="1258839"/>
            <a:ext cx="974293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2400" dirty="0">
                <a:latin typeface="Garamond" panose="02020404030301010803" pitchFamily="18" charset="0"/>
              </a:rPr>
              <a:t>ЛП, которые </a:t>
            </a:r>
            <a:r>
              <a:rPr lang="ru-RU" sz="2400" b="1" dirty="0">
                <a:solidFill>
                  <a:srgbClr val="C00000"/>
                </a:solidFill>
                <a:latin typeface="Garamond" panose="02020404030301010803" pitchFamily="18" charset="0"/>
              </a:rPr>
              <a:t>непосредственно</a:t>
            </a:r>
            <a:r>
              <a:rPr lang="ru-RU" sz="2400" dirty="0">
                <a:latin typeface="Garamond" panose="02020404030301010803" pitchFamily="18" charset="0"/>
              </a:rPr>
              <a:t> действуют </a:t>
            </a:r>
            <a:r>
              <a:rPr lang="ru-RU" sz="2400" b="1" dirty="0">
                <a:solidFill>
                  <a:srgbClr val="C00000"/>
                </a:solidFill>
                <a:latin typeface="Garamond" panose="02020404030301010803" pitchFamily="18" charset="0"/>
              </a:rPr>
              <a:t>на мокроту</a:t>
            </a:r>
            <a:r>
              <a:rPr lang="ru-RU" sz="2400" dirty="0">
                <a:latin typeface="Garamond" panose="02020404030301010803" pitchFamily="18" charset="0"/>
              </a:rPr>
              <a:t>, разжижают и облегчают удаление вязких секретов при воспалительных заболеваниях дыхательных путей.</a:t>
            </a:r>
          </a:p>
        </p:txBody>
      </p:sp>
    </p:spTree>
    <p:extLst>
      <p:ext uri="{BB962C8B-B14F-4D97-AF65-F5344CB8AC3E}">
        <p14:creationId xmlns:p14="http://schemas.microsoft.com/office/powerpoint/2010/main" val="285533994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E94238C-5A8E-411E-B59E-42D121B813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64975" y="202984"/>
            <a:ext cx="5724092" cy="1086105"/>
          </a:xfrm>
        </p:spPr>
        <p:txBody>
          <a:bodyPr/>
          <a:lstStyle/>
          <a:p>
            <a:r>
              <a:rPr lang="ru-RU" b="1" dirty="0">
                <a:solidFill>
                  <a:srgbClr val="0070C0"/>
                </a:solidFill>
                <a:latin typeface="Garamond" panose="02020404030301010803" pitchFamily="18" charset="0"/>
              </a:rPr>
              <a:t>бромгексин</a:t>
            </a:r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096878B0-D70D-4084-80EE-44E75FA1DB9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841" y="746037"/>
            <a:ext cx="2682963" cy="2682963"/>
          </a:xfr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891DA5A1-AE03-4C2B-85BD-F0AF387522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737" y="3115283"/>
            <a:ext cx="3429000" cy="3429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5629C05-67A3-4AD2-89C6-7AFC0EB13A65}"/>
              </a:ext>
            </a:extLst>
          </p:cNvPr>
          <p:cNvSpPr txBox="1"/>
          <p:nvPr/>
        </p:nvSpPr>
        <p:spPr>
          <a:xfrm>
            <a:off x="124517" y="2772797"/>
            <a:ext cx="18598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latin typeface="Garamond" panose="02020404030301010803" pitchFamily="18" charset="0"/>
              </a:rPr>
              <a:t>Таблетки 4 и 8 мг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0635580F-7DD4-41C5-BC86-895D42B0E2DC}"/>
              </a:ext>
            </a:extLst>
          </p:cNvPr>
          <p:cNvSpPr/>
          <p:nvPr/>
        </p:nvSpPr>
        <p:spPr>
          <a:xfrm>
            <a:off x="3488988" y="1018471"/>
            <a:ext cx="7952421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dirty="0">
                <a:latin typeface="Garamond" panose="02020404030301010803" pitchFamily="18" charset="0"/>
                <a:ea typeface="Times New Roman" panose="02020603050405020304" pitchFamily="18" charset="0"/>
              </a:rPr>
              <a:t>приводит к деполимеризации и разжижению </a:t>
            </a:r>
            <a:r>
              <a:rPr lang="ru-RU" sz="2400" i="1" dirty="0" err="1">
                <a:latin typeface="Garamond" panose="02020404030301010803" pitchFamily="18" charset="0"/>
                <a:ea typeface="Times New Roman" panose="02020603050405020304" pitchFamily="18" charset="0"/>
              </a:rPr>
              <a:t>мукопротеинов</a:t>
            </a:r>
            <a:r>
              <a:rPr lang="ru-RU" sz="2400" dirty="0">
                <a:latin typeface="Garamond" panose="02020404030301010803" pitchFamily="18" charset="0"/>
                <a:ea typeface="Times New Roman" panose="02020603050405020304" pitchFamily="18" charset="0"/>
              </a:rPr>
              <a:t> (небольшие белковые молекулы) и </a:t>
            </a:r>
            <a:r>
              <a:rPr lang="ru-RU" sz="2400" i="1" dirty="0">
                <a:latin typeface="Garamond" panose="02020404030301010803" pitchFamily="18" charset="0"/>
                <a:ea typeface="Times New Roman" panose="02020603050405020304" pitchFamily="18" charset="0"/>
              </a:rPr>
              <a:t>мукополисахаридных волокон мокроты</a:t>
            </a:r>
            <a:r>
              <a:rPr lang="ru-RU" sz="2400" dirty="0">
                <a:latin typeface="Garamond" panose="02020404030301010803" pitchFamily="18" charset="0"/>
                <a:ea typeface="Times New Roman" panose="02020603050405020304" pitchFamily="18" charset="0"/>
              </a:rPr>
              <a:t>,</a:t>
            </a:r>
            <a:r>
              <a:rPr lang="ru-RU" sz="2400" dirty="0"/>
              <a:t> </a:t>
            </a:r>
            <a:r>
              <a:rPr lang="ru-RU" sz="2400" dirty="0">
                <a:latin typeface="Garamond" panose="02020404030301010803" pitchFamily="18" charset="0"/>
              </a:rPr>
              <a:t>повышает синтез </a:t>
            </a:r>
            <a:r>
              <a:rPr lang="ru-RU" sz="2400" i="1" dirty="0" err="1">
                <a:latin typeface="Garamond" panose="02020404030301010803" pitchFamily="18" charset="0"/>
              </a:rPr>
              <a:t>сурфактанта</a:t>
            </a:r>
            <a:r>
              <a:rPr lang="ru-RU" sz="2400" dirty="0">
                <a:latin typeface="Garamond" panose="02020404030301010803" pitchFamily="18" charset="0"/>
              </a:rPr>
              <a:t> (комплекс фосфолипидов и специфических белков, который выстилает поверхность альвеолы, обращенной к воздуху)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1B7176AF-389C-4345-8800-765965324F82}"/>
              </a:ext>
            </a:extLst>
          </p:cNvPr>
          <p:cNvSpPr/>
          <p:nvPr/>
        </p:nvSpPr>
        <p:spPr>
          <a:xfrm>
            <a:off x="3639957" y="3115283"/>
            <a:ext cx="7650484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dirty="0">
                <a:latin typeface="Garamond" panose="02020404030301010803" pitchFamily="18" charset="0"/>
              </a:rPr>
              <a:t>Применение: Хронические воспалительные заболевания легких (бронхиальная астма, муковисцидоз, туберкулез, трахеобронхит, спастический бронхит, бронхоэктазия, эмфизема легких), травмы грудной клетки, пред- и послеоперационный период.</a:t>
            </a:r>
          </a:p>
          <a:p>
            <a:pPr algn="just"/>
            <a:endParaRPr lang="ru-RU" sz="2400" dirty="0">
              <a:latin typeface="Garamond" panose="02020404030301010803" pitchFamily="18" charset="0"/>
            </a:endParaRPr>
          </a:p>
          <a:p>
            <a:pPr algn="just"/>
            <a:r>
              <a:rPr lang="ru-RU" sz="2400" dirty="0">
                <a:latin typeface="Garamond" panose="02020404030301010803" pitchFamily="18" charset="0"/>
              </a:rPr>
              <a:t>Таблетки 4 мг </a:t>
            </a:r>
            <a:r>
              <a:rPr lang="ru-RU" sz="2400" dirty="0">
                <a:solidFill>
                  <a:srgbClr val="C00000"/>
                </a:solidFill>
                <a:latin typeface="Garamond" panose="02020404030301010803" pitchFamily="18" charset="0"/>
              </a:rPr>
              <a:t>с</a:t>
            </a:r>
            <a:r>
              <a:rPr lang="ru-RU" sz="2400" dirty="0">
                <a:latin typeface="Garamond" panose="02020404030301010803" pitchFamily="18" charset="0"/>
              </a:rPr>
              <a:t> </a:t>
            </a:r>
            <a:r>
              <a:rPr lang="ru-RU" sz="2400" b="1" dirty="0">
                <a:solidFill>
                  <a:srgbClr val="C00000"/>
                </a:solidFill>
                <a:latin typeface="Garamond" panose="02020404030301010803" pitchFamily="18" charset="0"/>
              </a:rPr>
              <a:t>3 лет</a:t>
            </a:r>
            <a:r>
              <a:rPr lang="ru-RU" sz="2400" dirty="0">
                <a:latin typeface="Garamond" panose="02020404030301010803" pitchFamily="18" charset="0"/>
              </a:rPr>
              <a:t>, сироп можно применять в возрасте с </a:t>
            </a:r>
            <a:r>
              <a:rPr lang="ru-RU" sz="2400" b="1" dirty="0">
                <a:solidFill>
                  <a:srgbClr val="C00000"/>
                </a:solidFill>
                <a:latin typeface="Garamond" panose="02020404030301010803" pitchFamily="18" charset="0"/>
              </a:rPr>
              <a:t>2</a:t>
            </a:r>
            <a:r>
              <a:rPr lang="ru-RU" sz="2400" dirty="0">
                <a:latin typeface="Garamond" panose="02020404030301010803" pitchFamily="18" charset="0"/>
              </a:rPr>
              <a:t> </a:t>
            </a:r>
            <a:r>
              <a:rPr lang="ru-RU" sz="2400" b="1" dirty="0">
                <a:solidFill>
                  <a:srgbClr val="C00000"/>
                </a:solidFill>
                <a:latin typeface="Garamond" panose="02020404030301010803" pitchFamily="18" charset="0"/>
              </a:rPr>
              <a:t>лет</a:t>
            </a:r>
            <a:r>
              <a:rPr lang="ru-RU" sz="2400" dirty="0">
                <a:latin typeface="Garamond" panose="02020404030301010803" pitchFamily="18" charset="0"/>
              </a:rPr>
              <a:t>. 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B84048A2-E29B-B050-C345-9467C94871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58448-F942-4244-9F78-EBDB100381BF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9966926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E94238C-5A8E-411E-B59E-42D121B813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5374" y="62394"/>
            <a:ext cx="10364451" cy="1086105"/>
          </a:xfrm>
        </p:spPr>
        <p:txBody>
          <a:bodyPr/>
          <a:lstStyle/>
          <a:p>
            <a:r>
              <a:rPr lang="ru-RU" b="1" dirty="0" err="1">
                <a:solidFill>
                  <a:srgbClr val="0070C0"/>
                </a:solidFill>
                <a:latin typeface="Garamond" panose="02020404030301010803" pitchFamily="18" charset="0"/>
              </a:rPr>
              <a:t>амброксол</a:t>
            </a:r>
            <a:endParaRPr lang="ru-RU" b="1" dirty="0">
              <a:solidFill>
                <a:srgbClr val="0070C0"/>
              </a:solidFill>
              <a:latin typeface="Garamond" panose="02020404030301010803" pitchFamily="18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5707980-50C1-44CC-85A5-E2B1D8D1A2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515" y="178619"/>
            <a:ext cx="2890138" cy="2890138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18809D89-6221-4DC3-B264-4371D4B8025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0066" y="4073348"/>
            <a:ext cx="1992489" cy="1992489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4B366227-EBDB-4D5F-AF64-4ACAE159DB0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87" y="2417173"/>
            <a:ext cx="2683933" cy="2683933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37E1DACD-BAA7-4887-9F0A-9AAF124A771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2650" y="235373"/>
            <a:ext cx="3608038" cy="3608038"/>
          </a:xfrm>
          <a:prstGeom prst="rect">
            <a:avLst/>
          </a:prstGeom>
        </p:spPr>
      </p:pic>
      <p:sp>
        <p:nvSpPr>
          <p:cNvPr id="27" name="Прямоугольник 26">
            <a:extLst>
              <a:ext uri="{FF2B5EF4-FFF2-40B4-BE49-F238E27FC236}">
                <a16:creationId xmlns:a16="http://schemas.microsoft.com/office/drawing/2014/main" id="{A91ACD41-E860-4C08-81D6-32ECF329FD48}"/>
              </a:ext>
            </a:extLst>
          </p:cNvPr>
          <p:cNvSpPr/>
          <p:nvPr/>
        </p:nvSpPr>
        <p:spPr>
          <a:xfrm>
            <a:off x="4865658" y="990316"/>
            <a:ext cx="6840894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>
                <a:latin typeface="Garamond" panose="02020404030301010803" pitchFamily="18" charset="0"/>
              </a:rPr>
              <a:t>Метаболит бромгексина. Обладает </a:t>
            </a:r>
            <a:r>
              <a:rPr lang="ru-RU" dirty="0" err="1">
                <a:latin typeface="Garamond" panose="02020404030301010803" pitchFamily="18" charset="0"/>
              </a:rPr>
              <a:t>секретомоторным</a:t>
            </a:r>
            <a:r>
              <a:rPr lang="ru-RU" dirty="0">
                <a:latin typeface="Garamond" panose="02020404030301010803" pitchFamily="18" charset="0"/>
              </a:rPr>
              <a:t>, </a:t>
            </a:r>
            <a:r>
              <a:rPr lang="ru-RU" dirty="0" err="1">
                <a:latin typeface="Garamond" panose="02020404030301010803" pitchFamily="18" charset="0"/>
              </a:rPr>
              <a:t>секретолитическим</a:t>
            </a:r>
            <a:r>
              <a:rPr lang="ru-RU" dirty="0">
                <a:latin typeface="Garamond" panose="02020404030301010803" pitchFamily="18" charset="0"/>
              </a:rPr>
              <a:t> и отхаркивающим действием, активирует образование </a:t>
            </a:r>
            <a:r>
              <a:rPr lang="ru-RU" dirty="0" err="1">
                <a:latin typeface="Garamond" panose="02020404030301010803" pitchFamily="18" charset="0"/>
              </a:rPr>
              <a:t>сурфактанта</a:t>
            </a:r>
            <a:r>
              <a:rPr lang="ru-RU" dirty="0">
                <a:latin typeface="Garamond" panose="02020404030301010803" pitchFamily="18" charset="0"/>
              </a:rPr>
              <a:t>.</a:t>
            </a:r>
          </a:p>
          <a:p>
            <a:pPr algn="just"/>
            <a:endParaRPr lang="ru-RU" dirty="0">
              <a:latin typeface="Garamond" panose="02020404030301010803" pitchFamily="18" charset="0"/>
            </a:endParaRPr>
          </a:p>
          <a:p>
            <a:pPr algn="just"/>
            <a:r>
              <a:rPr lang="ru-RU" dirty="0">
                <a:latin typeface="Garamond" panose="02020404030301010803" pitchFamily="18" charset="0"/>
              </a:rPr>
              <a:t>Может быть использован для стимуляции образования </a:t>
            </a:r>
            <a:r>
              <a:rPr lang="ru-RU" dirty="0" err="1">
                <a:latin typeface="Garamond" panose="02020404030301010803" pitchFamily="18" charset="0"/>
              </a:rPr>
              <a:t>сурфактанта</a:t>
            </a:r>
            <a:r>
              <a:rPr lang="ru-RU" dirty="0">
                <a:latin typeface="Garamond" panose="02020404030301010803" pitchFamily="18" charset="0"/>
              </a:rPr>
              <a:t> при респира­торном дистресс-синдроме (тяжелая дыхательная недостаточность у новорожденных в первые часы жизни, наблюдающаяся при аномалиях развития диафрагмы, легких, сердца) у недоношенных и новорожденных детей.</a:t>
            </a:r>
          </a:p>
          <a:p>
            <a:pPr algn="just"/>
            <a:endParaRPr lang="ru-RU" dirty="0">
              <a:latin typeface="Garamond" panose="02020404030301010803" pitchFamily="18" charset="0"/>
            </a:endParaRPr>
          </a:p>
          <a:p>
            <a:pPr algn="just"/>
            <a:r>
              <a:rPr lang="ru-RU" dirty="0">
                <a:latin typeface="Garamond" panose="02020404030301010803" pitchFamily="18" charset="0"/>
              </a:rPr>
              <a:t>После приема внутрь действие наступает через 30 мин и продолжается в течение 6–12 ч (в зависимости от принятой дозы) — для таблеток, сиропа и раствора для приема внутрь и ингаляций; в течение 24 ч — для капсул пролонгированного действия.</a:t>
            </a:r>
          </a:p>
          <a:p>
            <a:pPr algn="just"/>
            <a:endParaRPr lang="ru-RU" dirty="0">
              <a:latin typeface="Garamond" panose="02020404030301010803" pitchFamily="18" charset="0"/>
            </a:endParaRPr>
          </a:p>
          <a:p>
            <a:pPr algn="just"/>
            <a:r>
              <a:rPr lang="ru-RU" dirty="0">
                <a:latin typeface="Garamond" panose="02020404030301010803" pitchFamily="18" charset="0"/>
              </a:rPr>
              <a:t>При совместном применении с антибиотиками (амоксициллин, </a:t>
            </a:r>
            <a:r>
              <a:rPr lang="ru-RU" dirty="0" err="1">
                <a:latin typeface="Garamond" panose="02020404030301010803" pitchFamily="18" charset="0"/>
              </a:rPr>
              <a:t>цефуроксим</a:t>
            </a:r>
            <a:r>
              <a:rPr lang="ru-RU" dirty="0">
                <a:latin typeface="Garamond" panose="02020404030301010803" pitchFamily="18" charset="0"/>
              </a:rPr>
              <a:t>, эритромицин и </a:t>
            </a:r>
            <a:r>
              <a:rPr lang="ru-RU" dirty="0" err="1">
                <a:latin typeface="Garamond" panose="02020404030301010803" pitchFamily="18" charset="0"/>
              </a:rPr>
              <a:t>доксициклин</a:t>
            </a:r>
            <a:r>
              <a:rPr lang="ru-RU" dirty="0">
                <a:latin typeface="Garamond" panose="02020404030301010803" pitchFamily="18" charset="0"/>
              </a:rPr>
              <a:t>) увеличивает их концентрацию в мокроте и бронхиальном секрете.</a:t>
            </a:r>
          </a:p>
          <a:p>
            <a:pPr algn="just"/>
            <a:r>
              <a:rPr lang="ru-RU" dirty="0">
                <a:latin typeface="Garamond" panose="02020404030301010803" pitchFamily="18" charset="0"/>
              </a:rPr>
              <a:t>Принимают после еды. Таблетки – с </a:t>
            </a:r>
            <a:r>
              <a:rPr lang="ru-RU" b="1" dirty="0">
                <a:solidFill>
                  <a:srgbClr val="C00000"/>
                </a:solidFill>
                <a:latin typeface="Garamond" panose="02020404030301010803" pitchFamily="18" charset="0"/>
              </a:rPr>
              <a:t>6</a:t>
            </a:r>
            <a:r>
              <a:rPr lang="ru-RU" dirty="0">
                <a:latin typeface="Garamond" panose="02020404030301010803" pitchFamily="18" charset="0"/>
              </a:rPr>
              <a:t> лет, капсулы с </a:t>
            </a:r>
            <a:r>
              <a:rPr lang="ru-RU" b="1" dirty="0">
                <a:solidFill>
                  <a:srgbClr val="C00000"/>
                </a:solidFill>
                <a:latin typeface="Garamond" panose="02020404030301010803" pitchFamily="18" charset="0"/>
              </a:rPr>
              <a:t>12 </a:t>
            </a:r>
            <a:r>
              <a:rPr lang="ru-RU" dirty="0">
                <a:latin typeface="Garamond" panose="02020404030301010803" pitchFamily="18" charset="0"/>
              </a:rPr>
              <a:t>лет, сироп и раствор для приема внутрь в возрасте до двух лет, </a:t>
            </a:r>
            <a:r>
              <a:rPr lang="ru-RU" b="1" dirty="0">
                <a:solidFill>
                  <a:srgbClr val="C00000"/>
                </a:solidFill>
                <a:latin typeface="Garamond" panose="02020404030301010803" pitchFamily="18" charset="0"/>
              </a:rPr>
              <a:t>после еды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8C4CFDE9-D3CD-238B-F1EF-39C9AB4F68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58448-F942-4244-9F78-EBDB100381BF}" type="slidenum">
              <a:rPr lang="ru-RU" smtClean="0"/>
              <a:t>19</a:t>
            </a:fld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9B60705-0853-3C73-72BD-0A1A5E4E7F4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487" r="2504"/>
          <a:stretch/>
        </p:blipFill>
        <p:spPr>
          <a:xfrm>
            <a:off x="427429" y="4665163"/>
            <a:ext cx="1940250" cy="2086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60015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8E43F4C-AE21-4FEF-8842-77D12749762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2419"/>
          <a:stretch/>
        </p:blipFill>
        <p:spPr>
          <a:xfrm>
            <a:off x="1027289" y="294254"/>
            <a:ext cx="9544756" cy="626949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D6591CDA-21D9-2F8E-9287-76FACD3903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58448-F942-4244-9F78-EBDB100381BF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784942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E94238C-5A8E-411E-B59E-42D121B813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84006" y="77558"/>
            <a:ext cx="10364451" cy="1086105"/>
          </a:xfrm>
        </p:spPr>
        <p:txBody>
          <a:bodyPr/>
          <a:lstStyle/>
          <a:p>
            <a:r>
              <a:rPr lang="ru-RU" b="1" dirty="0">
                <a:solidFill>
                  <a:srgbClr val="0070C0"/>
                </a:solidFill>
                <a:latin typeface="Garamond" panose="02020404030301010803" pitchFamily="18" charset="0"/>
              </a:rPr>
              <a:t>ацетилцистеин</a:t>
            </a:r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18152FC7-CB6B-4F86-A5B2-EF7F38330B0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844" b="5598"/>
          <a:stretch/>
        </p:blipFill>
        <p:spPr>
          <a:xfrm>
            <a:off x="2659677" y="154514"/>
            <a:ext cx="2523138" cy="2310115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BDFC8114-C0CD-4DE8-B8A9-1B3C3C0524FC}"/>
              </a:ext>
            </a:extLst>
          </p:cNvPr>
          <p:cNvSpPr/>
          <p:nvPr/>
        </p:nvSpPr>
        <p:spPr>
          <a:xfrm>
            <a:off x="4833784" y="2488408"/>
            <a:ext cx="3412097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>
                <a:latin typeface="Garamond" panose="02020404030301010803" pitchFamily="18" charset="0"/>
              </a:rPr>
              <a:t>разжижает мокроту, разрывая </a:t>
            </a:r>
            <a:r>
              <a:rPr lang="ru-RU" dirty="0" err="1">
                <a:latin typeface="Garamond" panose="02020404030301010803" pitchFamily="18" charset="0"/>
              </a:rPr>
              <a:t>дисульфидные</a:t>
            </a:r>
            <a:r>
              <a:rPr lang="ru-RU" dirty="0">
                <a:latin typeface="Garamond" panose="02020404030301010803" pitchFamily="18" charset="0"/>
              </a:rPr>
              <a:t> связи </a:t>
            </a:r>
            <a:r>
              <a:rPr lang="ru-RU" dirty="0" err="1">
                <a:latin typeface="Garamond" panose="02020404030301010803" pitchFamily="18" charset="0"/>
              </a:rPr>
              <a:t>мукополисахаридов</a:t>
            </a:r>
            <a:r>
              <a:rPr lang="ru-RU" dirty="0">
                <a:latin typeface="Garamond" panose="02020404030301010803" pitchFamily="18" charset="0"/>
              </a:rPr>
              <a:t>, уменьшая тем самым вязкость мокроты, способствуют лучшему ее отхождению.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8F51A45F-4BE1-4DE8-B0C9-CF436DDC622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643" y="129956"/>
            <a:ext cx="3299044" cy="3299044"/>
          </a:xfrm>
          <a:prstGeom prst="rect">
            <a:avLst/>
          </a:prstGeom>
        </p:spPr>
      </p:pic>
      <p:sp>
        <p:nvSpPr>
          <p:cNvPr id="29" name="Прямоугольник 28">
            <a:extLst>
              <a:ext uri="{FF2B5EF4-FFF2-40B4-BE49-F238E27FC236}">
                <a16:creationId xmlns:a16="http://schemas.microsoft.com/office/drawing/2014/main" id="{2B1D5660-E0B4-4D2D-8741-3DEB3A654CDD}"/>
              </a:ext>
            </a:extLst>
          </p:cNvPr>
          <p:cNvSpPr/>
          <p:nvPr/>
        </p:nvSpPr>
        <p:spPr>
          <a:xfrm>
            <a:off x="8428925" y="2056267"/>
            <a:ext cx="3386667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>
                <a:latin typeface="Garamond" panose="02020404030301010803" pitchFamily="18" charset="0"/>
              </a:rPr>
              <a:t>Обладает противовоспалительными свойствами, обусловленными подавлением образования свободных радикалов и реактивных кислородных метаболитов, ответственных за развитие острого и хронического воспаления в легочной ткани и воздухоносных путях.</a:t>
            </a:r>
          </a:p>
        </p:txBody>
      </p:sp>
      <p:sp>
        <p:nvSpPr>
          <p:cNvPr id="30" name="Прямоугольник 29">
            <a:extLst>
              <a:ext uri="{FF2B5EF4-FFF2-40B4-BE49-F238E27FC236}">
                <a16:creationId xmlns:a16="http://schemas.microsoft.com/office/drawing/2014/main" id="{8B3DD193-6B5C-4D9E-8C2A-0069604ED74D}"/>
              </a:ext>
            </a:extLst>
          </p:cNvPr>
          <p:cNvSpPr/>
          <p:nvPr/>
        </p:nvSpPr>
        <p:spPr>
          <a:xfrm>
            <a:off x="4833784" y="4949160"/>
            <a:ext cx="712266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>
                <a:latin typeface="Garamond" panose="02020404030301010803" pitchFamily="18" charset="0"/>
              </a:rPr>
              <a:t>При совместном применении с антибиотиками, такими как тетрациклины (исключая </a:t>
            </a:r>
            <a:r>
              <a:rPr lang="ru-RU" dirty="0" err="1">
                <a:latin typeface="Garamond" panose="02020404030301010803" pitchFamily="18" charset="0"/>
              </a:rPr>
              <a:t>доксициклин</a:t>
            </a:r>
            <a:r>
              <a:rPr lang="ru-RU" dirty="0">
                <a:latin typeface="Garamond" panose="02020404030301010803" pitchFamily="18" charset="0"/>
              </a:rPr>
              <a:t>), ампициллин, </a:t>
            </a:r>
            <a:r>
              <a:rPr lang="ru-RU" dirty="0" err="1">
                <a:latin typeface="Garamond" panose="02020404030301010803" pitchFamily="18" charset="0"/>
              </a:rPr>
              <a:t>амфотерицин</a:t>
            </a:r>
            <a:r>
              <a:rPr lang="ru-RU" dirty="0">
                <a:latin typeface="Garamond" panose="02020404030301010803" pitchFamily="18" charset="0"/>
              </a:rPr>
              <a:t> В, возможно их взаимодействие с </a:t>
            </a:r>
            <a:r>
              <a:rPr lang="ru-RU" dirty="0" err="1">
                <a:latin typeface="Garamond" panose="02020404030301010803" pitchFamily="18" charset="0"/>
              </a:rPr>
              <a:t>тиоловой</a:t>
            </a:r>
            <a:r>
              <a:rPr lang="ru-RU" dirty="0">
                <a:latin typeface="Garamond" panose="02020404030301010803" pitchFamily="18" charset="0"/>
              </a:rPr>
              <a:t> SH-группой ацетилцистеина, что ведет к снижению активности обоих препаратов. Может вызвать бронхоспазм.</a:t>
            </a:r>
          </a:p>
          <a:p>
            <a:pPr algn="just"/>
            <a:r>
              <a:rPr lang="ru-RU" dirty="0">
                <a:latin typeface="Garamond" panose="02020404030301010803" pitchFamily="18" charset="0"/>
              </a:rPr>
              <a:t>ПП: ЯБЖ и ДПК</a:t>
            </a:r>
          </a:p>
        </p:txBody>
      </p:sp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BF3469DC-0A91-45B7-A89A-6B6F48FD743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8674" y="2425267"/>
            <a:ext cx="2302370" cy="2302370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DD1C9D55-396B-435B-9CAB-043BAE739406}"/>
              </a:ext>
            </a:extLst>
          </p:cNvPr>
          <p:cNvSpPr txBox="1"/>
          <p:nvPr/>
        </p:nvSpPr>
        <p:spPr>
          <a:xfrm>
            <a:off x="461543" y="6128595"/>
            <a:ext cx="33753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C00000"/>
                </a:solidFill>
                <a:latin typeface="Garamond" panose="02020404030301010803" pitchFamily="18" charset="0"/>
              </a:rPr>
              <a:t>После еды, от 2 лет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0ADEC7E-B408-9293-744D-DCC60E0C29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96117" y="6271006"/>
            <a:ext cx="764215" cy="365125"/>
          </a:xfrm>
        </p:spPr>
        <p:txBody>
          <a:bodyPr/>
          <a:lstStyle/>
          <a:p>
            <a:fld id="{54E58448-F942-4244-9F78-EBDB100381BF}" type="slidenum">
              <a:rPr lang="ru-RU" smtClean="0"/>
              <a:t>20</a:t>
            </a:fld>
            <a:endParaRPr lang="ru-RU" dirty="0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62340559-3D55-EF9C-73F8-C70985F8594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3456" t="16329" r="10471" b="19063"/>
          <a:stretch/>
        </p:blipFill>
        <p:spPr>
          <a:xfrm>
            <a:off x="2758468" y="4735382"/>
            <a:ext cx="1899126" cy="161291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0AC0766-2DE6-F4B1-F809-7850EB3F4853}"/>
              </a:ext>
            </a:extLst>
          </p:cNvPr>
          <p:cNvSpPr txBox="1"/>
          <p:nvPr/>
        </p:nvSpPr>
        <p:spPr>
          <a:xfrm>
            <a:off x="3371729" y="5712949"/>
            <a:ext cx="4651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rgbClr val="C00000"/>
                </a:solidFill>
              </a:rPr>
              <a:t>6+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BF3F2E6-FF96-5F14-72B1-DE3A622E175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26127" b="25267"/>
          <a:stretch/>
        </p:blipFill>
        <p:spPr>
          <a:xfrm>
            <a:off x="8811978" y="887456"/>
            <a:ext cx="2543142" cy="1236105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DC09F29-CC31-2CD7-A543-1612799D301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2195" y="3665566"/>
            <a:ext cx="2302370" cy="1876273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9B4BF03A-8489-D6F8-4C3C-F88B4F0CC065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6709" t="28482" r="29462" b="25804"/>
          <a:stretch/>
        </p:blipFill>
        <p:spPr>
          <a:xfrm>
            <a:off x="5633426" y="982563"/>
            <a:ext cx="2475584" cy="1182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672083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E94238C-5A8E-411E-B59E-42D121B813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0595" y="41526"/>
            <a:ext cx="10364451" cy="1086105"/>
          </a:xfrm>
        </p:spPr>
        <p:txBody>
          <a:bodyPr/>
          <a:lstStyle/>
          <a:p>
            <a:r>
              <a:rPr lang="ru-RU" b="1" dirty="0" err="1">
                <a:solidFill>
                  <a:srgbClr val="0070C0"/>
                </a:solidFill>
                <a:latin typeface="Garamond" panose="02020404030301010803" pitchFamily="18" charset="0"/>
              </a:rPr>
              <a:t>карбоцистеин</a:t>
            </a:r>
            <a:endParaRPr lang="ru-RU" b="1" dirty="0">
              <a:solidFill>
                <a:srgbClr val="0070C0"/>
              </a:solidFill>
              <a:latin typeface="Garamond" panose="02020404030301010803" pitchFamily="18" charset="0"/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BE4712E9-F9D0-48B4-A175-49817E99DFFD}"/>
              </a:ext>
            </a:extLst>
          </p:cNvPr>
          <p:cNvSpPr/>
          <p:nvPr/>
        </p:nvSpPr>
        <p:spPr>
          <a:xfrm>
            <a:off x="4143021" y="1003554"/>
            <a:ext cx="7653867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>
                <a:latin typeface="Garamond" panose="02020404030301010803" pitchFamily="18" charset="0"/>
              </a:rPr>
              <a:t>Активирует </a:t>
            </a:r>
            <a:r>
              <a:rPr lang="ru-RU" sz="2000" dirty="0" err="1">
                <a:latin typeface="Garamond" panose="02020404030301010803" pitchFamily="18" charset="0"/>
              </a:rPr>
              <a:t>сиаловую</a:t>
            </a:r>
            <a:r>
              <a:rPr lang="ru-RU" sz="2000" dirty="0">
                <a:latin typeface="Garamond" panose="02020404030301010803" pitchFamily="18" charset="0"/>
              </a:rPr>
              <a:t> </a:t>
            </a:r>
            <a:r>
              <a:rPr lang="ru-RU" sz="2000" dirty="0" err="1">
                <a:latin typeface="Garamond" panose="02020404030301010803" pitchFamily="18" charset="0"/>
              </a:rPr>
              <a:t>трансферазу</a:t>
            </a:r>
            <a:r>
              <a:rPr lang="ru-RU" sz="2000" dirty="0">
                <a:latin typeface="Garamond" panose="02020404030301010803" pitchFamily="18" charset="0"/>
              </a:rPr>
              <a:t> — фермент бокаловидных клеток слизистой оболочки бронхов.</a:t>
            </a:r>
            <a:r>
              <a:rPr lang="ru-RU" sz="2000" dirty="0"/>
              <a:t> </a:t>
            </a:r>
            <a:r>
              <a:rPr lang="ru-RU" sz="2000" dirty="0">
                <a:latin typeface="Garamond" panose="02020404030301010803" pitchFamily="18" charset="0"/>
              </a:rPr>
              <a:t>Способствует регенерации слизистой оболочки, нормализует ее структуру, активизирует деятельность реснитчатого эпителия.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F0AAA2A-1E98-487C-9C6E-93D73576C6E5}"/>
              </a:ext>
            </a:extLst>
          </p:cNvPr>
          <p:cNvSpPr txBox="1"/>
          <p:nvPr/>
        </p:nvSpPr>
        <p:spPr>
          <a:xfrm>
            <a:off x="0" y="2731609"/>
            <a:ext cx="24144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latin typeface="Garamond" panose="02020404030301010803" pitchFamily="18" charset="0"/>
              </a:rPr>
              <a:t>Сироп 2,5% - с 2 лет, </a:t>
            </a:r>
            <a:endParaRPr lang="en-US" dirty="0">
              <a:latin typeface="Garamond" panose="02020404030301010803" pitchFamily="18" charset="0"/>
            </a:endParaRPr>
          </a:p>
          <a:p>
            <a:r>
              <a:rPr lang="ru-RU" dirty="0">
                <a:latin typeface="Garamond" panose="02020404030301010803" pitchFamily="18" charset="0"/>
              </a:rPr>
              <a:t>5% и капсулы - с 15 лет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9433C08D-8D48-43A7-9985-1EB7125A1767}"/>
              </a:ext>
            </a:extLst>
          </p:cNvPr>
          <p:cNvSpPr/>
          <p:nvPr/>
        </p:nvSpPr>
        <p:spPr>
          <a:xfrm>
            <a:off x="4066536" y="2394957"/>
            <a:ext cx="765386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>
                <a:latin typeface="Garamond" panose="02020404030301010803" pitchFamily="18" charset="0"/>
              </a:rPr>
              <a:t>Повышает эффективность глюкокортикоидной (взаимно) и антибактериальной терапии инфекционно-воспалительных заболеваний верхних и нижних дыхательных путей</a:t>
            </a: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5ABB308A-A4F0-4E64-83A4-D047170D5E01}"/>
              </a:ext>
            </a:extLst>
          </p:cNvPr>
          <p:cNvSpPr/>
          <p:nvPr/>
        </p:nvSpPr>
        <p:spPr>
          <a:xfrm>
            <a:off x="4207647" y="4195713"/>
            <a:ext cx="737164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>
                <a:latin typeface="Garamond" panose="02020404030301010803" pitchFamily="18" charset="0"/>
              </a:rPr>
              <a:t>Сироп 50/мг содержит этанол</a:t>
            </a:r>
            <a:endParaRPr lang="en-US" sz="2000" dirty="0">
              <a:latin typeface="Garamond" panose="02020404030301010803" pitchFamily="18" charset="0"/>
            </a:endParaRP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6BAE8748-BA10-4A0C-9468-970C99B9917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4031" y="3437238"/>
            <a:ext cx="3263843" cy="3263843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76498DBB-5D13-4204-8734-295DF0467E0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4402" y="3475299"/>
            <a:ext cx="2073016" cy="3298500"/>
          </a:xfrm>
          <a:prstGeom prst="rect">
            <a:avLst/>
          </a:prstGeom>
        </p:spPr>
      </p:pic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60DB731E-93E9-B96F-1BB1-FA20F07202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58448-F942-4244-9F78-EBDB100381BF}" type="slidenum">
              <a:rPr lang="ru-RU" smtClean="0"/>
              <a:t>21</a:t>
            </a:fld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117A769-0703-F69A-2BFE-C7820F568B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1882" y="282385"/>
            <a:ext cx="2874527" cy="227192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8CE3BEE-3980-24A8-8B3F-D51902E104ED}"/>
              </a:ext>
            </a:extLst>
          </p:cNvPr>
          <p:cNvSpPr txBox="1"/>
          <p:nvPr/>
        </p:nvSpPr>
        <p:spPr>
          <a:xfrm>
            <a:off x="4205809" y="3489704"/>
            <a:ext cx="751459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2000" dirty="0">
                <a:latin typeface="Garamond" panose="02020404030301010803" pitchFamily="18" charset="0"/>
              </a:rPr>
              <a:t>Продолжительность лечения без консультации с врачом не должна превышать 8 дней.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27AC329-846E-072D-A86C-17565B5FA901}"/>
              </a:ext>
            </a:extLst>
          </p:cNvPr>
          <p:cNvSpPr txBox="1"/>
          <p:nvPr/>
        </p:nvSpPr>
        <p:spPr>
          <a:xfrm>
            <a:off x="4205809" y="4669049"/>
            <a:ext cx="630820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dirty="0">
                <a:latin typeface="Garamond" panose="02020404030301010803" pitchFamily="18" charset="0"/>
              </a:rPr>
              <a:t>Предпочтительно отдельно от приема пищи</a:t>
            </a:r>
          </a:p>
        </p:txBody>
      </p:sp>
    </p:spTree>
    <p:extLst>
      <p:ext uri="{BB962C8B-B14F-4D97-AF65-F5344CB8AC3E}">
        <p14:creationId xmlns:p14="http://schemas.microsoft.com/office/powerpoint/2010/main" val="365972314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D6DF9EC-DB4A-4F77-B4E6-115A42549B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4486" y="223406"/>
            <a:ext cx="10364451" cy="679705"/>
          </a:xfrm>
        </p:spPr>
        <p:txBody>
          <a:bodyPr/>
          <a:lstStyle/>
          <a:p>
            <a:r>
              <a:rPr lang="ru-RU" b="1" dirty="0" err="1">
                <a:solidFill>
                  <a:srgbClr val="0070C0"/>
                </a:solidFill>
                <a:latin typeface="Garamond" panose="02020404030301010803" pitchFamily="18" charset="0"/>
              </a:rPr>
              <a:t>бронхолитики</a:t>
            </a:r>
            <a:endParaRPr lang="ru-RU" b="1" dirty="0">
              <a:solidFill>
                <a:srgbClr val="0070C0"/>
              </a:solidFill>
              <a:latin typeface="Garamond" panose="02020404030301010803" pitchFamily="18" charset="0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6789E09-D85F-4E6B-AE6A-D36CC47962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04085" y="1633315"/>
            <a:ext cx="10364452" cy="3898241"/>
          </a:xfrm>
        </p:spPr>
        <p:txBody>
          <a:bodyPr>
            <a:normAutofit lnSpcReduction="10000"/>
          </a:bodyPr>
          <a:lstStyle/>
          <a:p>
            <a:pPr algn="just"/>
            <a:r>
              <a:rPr lang="ru-RU" dirty="0" err="1">
                <a:latin typeface="Garamond" panose="02020404030301010803" pitchFamily="18" charset="0"/>
              </a:rPr>
              <a:t>бронхолитики</a:t>
            </a:r>
            <a:r>
              <a:rPr lang="ru-RU" dirty="0">
                <a:latin typeface="Garamond" panose="02020404030301010803" pitchFamily="18" charset="0"/>
              </a:rPr>
              <a:t> – средства, расширяющие бронхи</a:t>
            </a:r>
          </a:p>
          <a:p>
            <a:pPr algn="just"/>
            <a:r>
              <a:rPr lang="ru-RU" dirty="0">
                <a:latin typeface="Garamond" panose="02020404030301010803" pitchFamily="18" charset="0"/>
              </a:rPr>
              <a:t>Комплексное лечение бронхиальной астмы</a:t>
            </a:r>
          </a:p>
          <a:p>
            <a:pPr algn="just"/>
            <a:r>
              <a:rPr lang="ru-RU" dirty="0">
                <a:latin typeface="Garamond" panose="02020404030301010803" pitchFamily="18" charset="0"/>
              </a:rPr>
              <a:t>основным компонентом бронхиальной астмы является </a:t>
            </a:r>
            <a:r>
              <a:rPr lang="ru-RU" dirty="0" err="1">
                <a:latin typeface="Garamond" panose="02020404030301010803" pitchFamily="18" charset="0"/>
              </a:rPr>
              <a:t>бронхообструктивный</a:t>
            </a:r>
            <a:r>
              <a:rPr lang="ru-RU" dirty="0">
                <a:latin typeface="Garamond" panose="02020404030301010803" pitchFamily="18" charset="0"/>
              </a:rPr>
              <a:t> синдром (БОС) – состояние, сопровождающееся периодически возникающими приступами экспираторной (на выдохе) одышки вследствие бронхоспазма, нарушения бронхиальной проходимости и секреции бронхиальных желез. </a:t>
            </a:r>
          </a:p>
          <a:p>
            <a:pPr algn="just"/>
            <a:r>
              <a:rPr lang="ru-RU" dirty="0" err="1">
                <a:latin typeface="Garamond" panose="02020404030301010803" pitchFamily="18" charset="0"/>
              </a:rPr>
              <a:t>Бронхолитики</a:t>
            </a:r>
            <a:r>
              <a:rPr lang="ru-RU" dirty="0">
                <a:latin typeface="Garamond" panose="02020404030301010803" pitchFamily="18" charset="0"/>
              </a:rPr>
              <a:t> используют для купирования и профилактики бронхоспазмов. 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865BBD64-CB76-BF5E-B5E5-6062F9C616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58448-F942-4244-9F78-EBDB100381BF}" type="slidenum">
              <a:rPr lang="ru-RU" smtClean="0"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9120627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D6DF9EC-DB4A-4F77-B4E6-115A42549B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4486" y="223406"/>
            <a:ext cx="10364451" cy="679705"/>
          </a:xfrm>
        </p:spPr>
        <p:txBody>
          <a:bodyPr/>
          <a:lstStyle/>
          <a:p>
            <a:r>
              <a:rPr lang="ru-RU" b="1" dirty="0" err="1">
                <a:solidFill>
                  <a:srgbClr val="0070C0"/>
                </a:solidFill>
                <a:latin typeface="Garamond" panose="02020404030301010803" pitchFamily="18" charset="0"/>
              </a:rPr>
              <a:t>бронхолитики</a:t>
            </a:r>
            <a:endParaRPr lang="ru-RU" b="1" dirty="0">
              <a:solidFill>
                <a:srgbClr val="0070C0"/>
              </a:solidFill>
              <a:latin typeface="Garamond" panose="02020404030301010803" pitchFamily="18" charset="0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6789E09-D85F-4E6B-AE6A-D36CC47962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04084" y="953610"/>
            <a:ext cx="10364452" cy="5083574"/>
          </a:xfrm>
        </p:spPr>
        <p:txBody>
          <a:bodyPr>
            <a:normAutofit lnSpcReduction="10000"/>
          </a:bodyPr>
          <a:lstStyle/>
          <a:p>
            <a:pPr algn="just"/>
            <a:r>
              <a:rPr lang="ru-RU" dirty="0">
                <a:latin typeface="Garamond" panose="02020404030301010803" pitchFamily="18" charset="0"/>
              </a:rPr>
              <a:t>Стимуляторы  бета2-адренорецепторов: неселективные: </a:t>
            </a:r>
            <a:r>
              <a:rPr lang="ru-RU" dirty="0">
                <a:solidFill>
                  <a:srgbClr val="FF0000"/>
                </a:solidFill>
                <a:latin typeface="Garamond" panose="02020404030301010803" pitchFamily="18" charset="0"/>
              </a:rPr>
              <a:t>адреналин</a:t>
            </a:r>
            <a:r>
              <a:rPr lang="ru-RU" dirty="0">
                <a:latin typeface="Garamond" panose="02020404030301010803" pitchFamily="18" charset="0"/>
              </a:rPr>
              <a:t>, </a:t>
            </a:r>
            <a:r>
              <a:rPr lang="ru-RU" dirty="0">
                <a:solidFill>
                  <a:srgbClr val="FF0000"/>
                </a:solidFill>
                <a:latin typeface="Garamond" panose="02020404030301010803" pitchFamily="18" charset="0"/>
              </a:rPr>
              <a:t>эфедрин</a:t>
            </a:r>
            <a:r>
              <a:rPr lang="ru-RU" dirty="0">
                <a:latin typeface="Garamond" panose="02020404030301010803" pitchFamily="18" charset="0"/>
              </a:rPr>
              <a:t>, селективные: </a:t>
            </a:r>
            <a:r>
              <a:rPr lang="ru-RU" dirty="0" err="1">
                <a:solidFill>
                  <a:srgbClr val="FF0000"/>
                </a:solidFill>
                <a:latin typeface="Garamond" panose="02020404030301010803" pitchFamily="18" charset="0"/>
              </a:rPr>
              <a:t>сальбутамол</a:t>
            </a:r>
            <a:r>
              <a:rPr lang="ru-RU" dirty="0">
                <a:latin typeface="Garamond" panose="02020404030301010803" pitchFamily="18" charset="0"/>
              </a:rPr>
              <a:t>, </a:t>
            </a:r>
            <a:r>
              <a:rPr lang="ru-RU" dirty="0">
                <a:solidFill>
                  <a:srgbClr val="FF0000"/>
                </a:solidFill>
                <a:latin typeface="Garamond" panose="02020404030301010803" pitchFamily="18" charset="0"/>
              </a:rPr>
              <a:t>фенотерол</a:t>
            </a:r>
            <a:r>
              <a:rPr lang="ru-RU" dirty="0">
                <a:latin typeface="Garamond" panose="02020404030301010803" pitchFamily="18" charset="0"/>
              </a:rPr>
              <a:t>, </a:t>
            </a:r>
            <a:r>
              <a:rPr lang="ru-RU" dirty="0" err="1">
                <a:solidFill>
                  <a:srgbClr val="FF0000"/>
                </a:solidFill>
                <a:latin typeface="Garamond" panose="02020404030301010803" pitchFamily="18" charset="0"/>
              </a:rPr>
              <a:t>формотерол</a:t>
            </a:r>
            <a:endParaRPr lang="ru-RU" dirty="0">
              <a:solidFill>
                <a:srgbClr val="FF0000"/>
              </a:solidFill>
              <a:latin typeface="Garamond" panose="02020404030301010803" pitchFamily="18" charset="0"/>
            </a:endParaRPr>
          </a:p>
          <a:p>
            <a:pPr algn="just"/>
            <a:r>
              <a:rPr lang="ru-RU" dirty="0">
                <a:latin typeface="Garamond" panose="02020404030301010803" pitchFamily="18" charset="0"/>
              </a:rPr>
              <a:t>М-</a:t>
            </a:r>
            <a:r>
              <a:rPr lang="ru-RU" dirty="0" err="1">
                <a:latin typeface="Garamond" panose="02020404030301010803" pitchFamily="18" charset="0"/>
              </a:rPr>
              <a:t>холиноблокаторы</a:t>
            </a:r>
            <a:r>
              <a:rPr lang="ru-RU" dirty="0">
                <a:latin typeface="Garamond" panose="02020404030301010803" pitchFamily="18" charset="0"/>
              </a:rPr>
              <a:t>: </a:t>
            </a:r>
            <a:r>
              <a:rPr lang="ru-RU" dirty="0" err="1">
                <a:solidFill>
                  <a:srgbClr val="FF0000"/>
                </a:solidFill>
                <a:latin typeface="Garamond" panose="02020404030301010803" pitchFamily="18" charset="0"/>
              </a:rPr>
              <a:t>ипратропия</a:t>
            </a:r>
            <a:r>
              <a:rPr lang="ru-RU" dirty="0">
                <a:solidFill>
                  <a:srgbClr val="FF0000"/>
                </a:solidFill>
                <a:latin typeface="Garamond" panose="02020404030301010803" pitchFamily="18" charset="0"/>
              </a:rPr>
              <a:t> бромид </a:t>
            </a:r>
            <a:r>
              <a:rPr lang="ru-RU" dirty="0">
                <a:latin typeface="Garamond" panose="02020404030301010803" pitchFamily="18" charset="0"/>
              </a:rPr>
              <a:t>(</a:t>
            </a:r>
            <a:r>
              <a:rPr lang="ru-RU" dirty="0" err="1">
                <a:latin typeface="Garamond" panose="02020404030301010803" pitchFamily="18" charset="0"/>
              </a:rPr>
              <a:t>атровент</a:t>
            </a:r>
            <a:r>
              <a:rPr lang="ru-RU" dirty="0">
                <a:latin typeface="Garamond" panose="02020404030301010803" pitchFamily="18" charset="0"/>
              </a:rPr>
              <a:t>), </a:t>
            </a:r>
            <a:r>
              <a:rPr lang="ru-RU" dirty="0" err="1">
                <a:solidFill>
                  <a:srgbClr val="FF0000"/>
                </a:solidFill>
                <a:latin typeface="Garamond" panose="02020404030301010803" pitchFamily="18" charset="0"/>
              </a:rPr>
              <a:t>тиотропия</a:t>
            </a:r>
            <a:r>
              <a:rPr lang="ru-RU" dirty="0">
                <a:solidFill>
                  <a:srgbClr val="FF0000"/>
                </a:solidFill>
                <a:latin typeface="Garamond" panose="02020404030301010803" pitchFamily="18" charset="0"/>
              </a:rPr>
              <a:t> бромид</a:t>
            </a:r>
            <a:r>
              <a:rPr lang="ru-RU" dirty="0">
                <a:latin typeface="Garamond" panose="02020404030301010803" pitchFamily="18" charset="0"/>
              </a:rPr>
              <a:t> (</a:t>
            </a:r>
            <a:r>
              <a:rPr lang="ru-RU" dirty="0" err="1">
                <a:latin typeface="Garamond" panose="02020404030301010803" pitchFamily="18" charset="0"/>
              </a:rPr>
              <a:t>спирива</a:t>
            </a:r>
            <a:r>
              <a:rPr lang="ru-RU" dirty="0">
                <a:latin typeface="Garamond" panose="02020404030301010803" pitchFamily="18" charset="0"/>
              </a:rPr>
              <a:t>)</a:t>
            </a:r>
          </a:p>
          <a:p>
            <a:pPr algn="just"/>
            <a:r>
              <a:rPr lang="ru-RU" dirty="0">
                <a:latin typeface="Garamond" panose="02020404030301010803" pitchFamily="18" charset="0"/>
              </a:rPr>
              <a:t>Спазмолитики </a:t>
            </a:r>
            <a:r>
              <a:rPr lang="ru-RU" dirty="0" err="1">
                <a:latin typeface="Garamond" panose="02020404030301010803" pitchFamily="18" charset="0"/>
              </a:rPr>
              <a:t>миотропного</a:t>
            </a:r>
            <a:r>
              <a:rPr lang="ru-RU" dirty="0">
                <a:latin typeface="Garamond" panose="02020404030301010803" pitchFamily="18" charset="0"/>
              </a:rPr>
              <a:t> действия: </a:t>
            </a:r>
            <a:r>
              <a:rPr lang="ru-RU" dirty="0">
                <a:solidFill>
                  <a:srgbClr val="FF0000"/>
                </a:solidFill>
                <a:latin typeface="Garamond" panose="02020404030301010803" pitchFamily="18" charset="0"/>
              </a:rPr>
              <a:t>аминофиллин</a:t>
            </a:r>
            <a:r>
              <a:rPr lang="ru-RU" dirty="0">
                <a:latin typeface="Garamond" panose="02020404030301010803" pitchFamily="18" charset="0"/>
              </a:rPr>
              <a:t> (эуфиллин), </a:t>
            </a:r>
            <a:r>
              <a:rPr lang="ru-RU" dirty="0">
                <a:solidFill>
                  <a:srgbClr val="FF0000"/>
                </a:solidFill>
                <a:latin typeface="Garamond" panose="02020404030301010803" pitchFamily="18" charset="0"/>
              </a:rPr>
              <a:t>теофиллин</a:t>
            </a:r>
            <a:r>
              <a:rPr lang="ru-RU" dirty="0">
                <a:latin typeface="Garamond" panose="02020404030301010803" pitchFamily="18" charset="0"/>
              </a:rPr>
              <a:t> (</a:t>
            </a:r>
            <a:r>
              <a:rPr lang="ru-RU" dirty="0" err="1">
                <a:latin typeface="Garamond" panose="02020404030301010803" pitchFamily="18" charset="0"/>
              </a:rPr>
              <a:t>теопэк</a:t>
            </a:r>
            <a:r>
              <a:rPr lang="ru-RU" dirty="0">
                <a:latin typeface="Garamond" panose="02020404030301010803" pitchFamily="18" charset="0"/>
              </a:rPr>
              <a:t>, </a:t>
            </a:r>
            <a:r>
              <a:rPr lang="ru-RU" dirty="0" err="1">
                <a:latin typeface="Garamond" panose="02020404030301010803" pitchFamily="18" charset="0"/>
              </a:rPr>
              <a:t>теотард</a:t>
            </a:r>
            <a:r>
              <a:rPr lang="ru-RU" dirty="0">
                <a:latin typeface="Garamond" panose="02020404030301010803" pitchFamily="18" charset="0"/>
              </a:rPr>
              <a:t>)</a:t>
            </a:r>
          </a:p>
          <a:p>
            <a:pPr algn="just"/>
            <a:r>
              <a:rPr lang="ru-RU" dirty="0">
                <a:latin typeface="Garamond" panose="02020404030301010803" pitchFamily="18" charset="0"/>
              </a:rPr>
              <a:t>Стабилизаторы мембран тучных клеток: </a:t>
            </a:r>
            <a:r>
              <a:rPr lang="ru-RU" dirty="0" err="1">
                <a:solidFill>
                  <a:srgbClr val="FF0000"/>
                </a:solidFill>
                <a:latin typeface="Garamond" panose="02020404030301010803" pitchFamily="18" charset="0"/>
              </a:rPr>
              <a:t>кромоглициевая</a:t>
            </a:r>
            <a:r>
              <a:rPr lang="ru-RU" dirty="0">
                <a:solidFill>
                  <a:srgbClr val="FF0000"/>
                </a:solidFill>
                <a:latin typeface="Garamond" panose="02020404030301010803" pitchFamily="18" charset="0"/>
              </a:rPr>
              <a:t> кислота </a:t>
            </a:r>
            <a:r>
              <a:rPr lang="ru-RU" dirty="0">
                <a:latin typeface="Garamond" panose="02020404030301010803" pitchFamily="18" charset="0"/>
              </a:rPr>
              <a:t>(</a:t>
            </a:r>
            <a:r>
              <a:rPr lang="ru-RU" dirty="0" err="1">
                <a:latin typeface="Garamond" panose="02020404030301010803" pitchFamily="18" charset="0"/>
              </a:rPr>
              <a:t>интал</a:t>
            </a:r>
            <a:r>
              <a:rPr lang="ru-RU" dirty="0">
                <a:latin typeface="Garamond" panose="02020404030301010803" pitchFamily="18" charset="0"/>
              </a:rPr>
              <a:t>)</a:t>
            </a:r>
          </a:p>
          <a:p>
            <a:pPr algn="just"/>
            <a:r>
              <a:rPr lang="ru-RU" dirty="0" err="1">
                <a:latin typeface="Garamond" panose="02020404030301010803" pitchFamily="18" charset="0"/>
              </a:rPr>
              <a:t>Глюкокортикостероиды</a:t>
            </a:r>
            <a:r>
              <a:rPr lang="ru-RU" dirty="0">
                <a:latin typeface="Garamond" panose="02020404030301010803" pitchFamily="18" charset="0"/>
              </a:rPr>
              <a:t>: </a:t>
            </a:r>
            <a:r>
              <a:rPr lang="ru-RU" dirty="0" err="1">
                <a:solidFill>
                  <a:srgbClr val="FF0000"/>
                </a:solidFill>
                <a:latin typeface="Garamond" panose="02020404030301010803" pitchFamily="18" charset="0"/>
              </a:rPr>
              <a:t>будесонид</a:t>
            </a:r>
            <a:r>
              <a:rPr lang="ru-RU" dirty="0">
                <a:latin typeface="Garamond" panose="02020404030301010803" pitchFamily="18" charset="0"/>
              </a:rPr>
              <a:t> (</a:t>
            </a:r>
            <a:r>
              <a:rPr lang="ru-RU" dirty="0" err="1">
                <a:latin typeface="Garamond" panose="02020404030301010803" pitchFamily="18" charset="0"/>
              </a:rPr>
              <a:t>пульмикорт</a:t>
            </a:r>
            <a:r>
              <a:rPr lang="ru-RU" dirty="0">
                <a:latin typeface="Garamond" panose="02020404030301010803" pitchFamily="18" charset="0"/>
              </a:rPr>
              <a:t>), </a:t>
            </a:r>
            <a:r>
              <a:rPr lang="ru-RU" dirty="0" err="1">
                <a:solidFill>
                  <a:srgbClr val="FF0000"/>
                </a:solidFill>
                <a:latin typeface="Garamond" panose="02020404030301010803" pitchFamily="18" charset="0"/>
              </a:rPr>
              <a:t>беклометазон</a:t>
            </a:r>
            <a:r>
              <a:rPr lang="ru-RU" dirty="0">
                <a:latin typeface="Garamond" panose="02020404030301010803" pitchFamily="18" charset="0"/>
              </a:rPr>
              <a:t> (</a:t>
            </a:r>
            <a:r>
              <a:rPr lang="ru-RU" dirty="0" err="1">
                <a:latin typeface="Garamond" panose="02020404030301010803" pitchFamily="18" charset="0"/>
              </a:rPr>
              <a:t>беклазон</a:t>
            </a:r>
            <a:r>
              <a:rPr lang="ru-RU" dirty="0">
                <a:latin typeface="Garamond" panose="02020404030301010803" pitchFamily="18" charset="0"/>
              </a:rPr>
              <a:t> Эко, </a:t>
            </a:r>
            <a:r>
              <a:rPr lang="ru-RU" dirty="0" err="1">
                <a:latin typeface="Garamond" panose="02020404030301010803" pitchFamily="18" charset="0"/>
              </a:rPr>
              <a:t>насобек</a:t>
            </a:r>
            <a:r>
              <a:rPr lang="ru-RU" dirty="0">
                <a:latin typeface="Garamond" panose="02020404030301010803" pitchFamily="18" charset="0"/>
              </a:rPr>
              <a:t>)</a:t>
            </a:r>
          </a:p>
          <a:p>
            <a:pPr algn="just"/>
            <a:r>
              <a:rPr lang="ru-RU" dirty="0">
                <a:latin typeface="Garamond" panose="02020404030301010803" pitchFamily="18" charset="0"/>
              </a:rPr>
              <a:t>Комбинированные препараты: </a:t>
            </a:r>
            <a:r>
              <a:rPr lang="ru-RU" dirty="0" err="1">
                <a:latin typeface="Garamond" panose="02020404030301010803" pitchFamily="18" charset="0"/>
              </a:rPr>
              <a:t>беродуал</a:t>
            </a:r>
            <a:r>
              <a:rPr lang="ru-RU" dirty="0">
                <a:latin typeface="Garamond" panose="02020404030301010803" pitchFamily="18" charset="0"/>
              </a:rPr>
              <a:t>,  </a:t>
            </a:r>
            <a:r>
              <a:rPr lang="ru-RU" dirty="0" err="1">
                <a:latin typeface="Garamond" panose="02020404030301010803" pitchFamily="18" charset="0"/>
              </a:rPr>
              <a:t>спиолто</a:t>
            </a:r>
            <a:r>
              <a:rPr lang="ru-RU" dirty="0">
                <a:latin typeface="Garamond" panose="02020404030301010803" pitchFamily="18" charset="0"/>
              </a:rPr>
              <a:t> </a:t>
            </a:r>
            <a:r>
              <a:rPr lang="ru-RU" dirty="0" err="1">
                <a:latin typeface="Garamond" panose="02020404030301010803" pitchFamily="18" charset="0"/>
              </a:rPr>
              <a:t>респимат</a:t>
            </a:r>
            <a:r>
              <a:rPr lang="ru-RU" dirty="0">
                <a:latin typeface="Garamond" panose="02020404030301010803" pitchFamily="18" charset="0"/>
              </a:rPr>
              <a:t>, </a:t>
            </a:r>
            <a:r>
              <a:rPr lang="ru-RU" dirty="0" err="1">
                <a:latin typeface="Garamond" panose="02020404030301010803" pitchFamily="18" charset="0"/>
              </a:rPr>
              <a:t>аноро</a:t>
            </a:r>
            <a:r>
              <a:rPr lang="ru-RU" dirty="0">
                <a:latin typeface="Garamond" panose="02020404030301010803" pitchFamily="18" charset="0"/>
              </a:rPr>
              <a:t> </a:t>
            </a:r>
            <a:r>
              <a:rPr lang="ru-RU" dirty="0" err="1">
                <a:latin typeface="Garamond" panose="02020404030301010803" pitchFamily="18" charset="0"/>
              </a:rPr>
              <a:t>эллипта</a:t>
            </a:r>
            <a:r>
              <a:rPr lang="ru-RU" dirty="0">
                <a:latin typeface="Garamond" panose="02020404030301010803" pitchFamily="18" charset="0"/>
              </a:rPr>
              <a:t>, </a:t>
            </a:r>
            <a:r>
              <a:rPr lang="ru-RU" dirty="0" err="1">
                <a:latin typeface="Garamond" panose="02020404030301010803" pitchFamily="18" charset="0"/>
              </a:rPr>
              <a:t>ультибро</a:t>
            </a:r>
            <a:r>
              <a:rPr lang="ru-RU" dirty="0">
                <a:latin typeface="Garamond" panose="02020404030301010803" pitchFamily="18" charset="0"/>
              </a:rPr>
              <a:t> </a:t>
            </a:r>
            <a:r>
              <a:rPr lang="ru-RU" dirty="0" err="1">
                <a:latin typeface="Garamond" panose="02020404030301010803" pitchFamily="18" charset="0"/>
              </a:rPr>
              <a:t>бризхалер</a:t>
            </a:r>
            <a:r>
              <a:rPr lang="ru-RU" dirty="0">
                <a:latin typeface="Garamond" panose="02020404030301010803" pitchFamily="18" charset="0"/>
              </a:rPr>
              <a:t>, </a:t>
            </a:r>
            <a:r>
              <a:rPr lang="ru-RU" dirty="0" err="1">
                <a:latin typeface="Garamond" panose="02020404030301010803" pitchFamily="18" charset="0"/>
              </a:rPr>
              <a:t>дуаклир</a:t>
            </a:r>
            <a:r>
              <a:rPr lang="ru-RU" dirty="0">
                <a:latin typeface="Garamond" panose="02020404030301010803" pitchFamily="18" charset="0"/>
              </a:rPr>
              <a:t> </a:t>
            </a:r>
            <a:r>
              <a:rPr lang="ru-RU" dirty="0" err="1">
                <a:latin typeface="Garamond" panose="02020404030301010803" pitchFamily="18" charset="0"/>
              </a:rPr>
              <a:t>дженуэйр</a:t>
            </a:r>
            <a:endParaRPr lang="ru-RU" dirty="0">
              <a:latin typeface="Garamond" panose="02020404030301010803" pitchFamily="18" charset="0"/>
            </a:endParaRP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186313A5-DFBF-9600-CD6A-98EA7A48D3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58448-F942-4244-9F78-EBDB100381BF}" type="slidenum">
              <a:rPr lang="ru-RU" smtClean="0"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1975121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D6DF9EC-DB4A-4F77-B4E6-115A42549B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4" y="279850"/>
            <a:ext cx="10364451" cy="679705"/>
          </a:xfrm>
        </p:spPr>
        <p:txBody>
          <a:bodyPr/>
          <a:lstStyle/>
          <a:p>
            <a:r>
              <a:rPr lang="ru-RU" b="1" dirty="0">
                <a:solidFill>
                  <a:srgbClr val="0070C0"/>
                </a:solidFill>
                <a:latin typeface="Garamond" panose="02020404030301010803" pitchFamily="18" charset="0"/>
              </a:rPr>
              <a:t>аминофиллин</a:t>
            </a:r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FB7777B7-C50E-467A-8615-7606B59136B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724" y="239246"/>
            <a:ext cx="3424237" cy="3424237"/>
          </a:xfr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AF9831E9-9350-474E-8A9E-B916F37D65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164" y="3048001"/>
            <a:ext cx="3677356" cy="3677356"/>
          </a:xfrm>
          <a:prstGeom prst="rect">
            <a:avLst/>
          </a:prstGeom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2C1CEB4D-CFC4-4DD5-9968-E2FD50B45DB1}"/>
              </a:ext>
            </a:extLst>
          </p:cNvPr>
          <p:cNvSpPr/>
          <p:nvPr/>
        </p:nvSpPr>
        <p:spPr>
          <a:xfrm>
            <a:off x="3924739" y="1039028"/>
            <a:ext cx="7815705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2000" dirty="0">
                <a:latin typeface="Garamond" panose="02020404030301010803" pitchFamily="18" charset="0"/>
              </a:rPr>
              <a:t>Фармакологическое действие - </a:t>
            </a:r>
            <a:r>
              <a:rPr lang="ru-RU" sz="2000" dirty="0" err="1">
                <a:latin typeface="Garamond" panose="02020404030301010803" pitchFamily="18" charset="0"/>
              </a:rPr>
              <a:t>бронходилатирующее</a:t>
            </a:r>
            <a:r>
              <a:rPr lang="ru-RU" sz="2000" dirty="0">
                <a:latin typeface="Garamond" panose="02020404030301010803" pitchFamily="18" charset="0"/>
              </a:rPr>
              <a:t>, </a:t>
            </a:r>
            <a:r>
              <a:rPr lang="ru-RU" sz="2000" dirty="0" err="1">
                <a:latin typeface="Garamond" panose="02020404030301010803" pitchFamily="18" charset="0"/>
              </a:rPr>
              <a:t>токолитическое</a:t>
            </a:r>
            <a:r>
              <a:rPr lang="ru-RU" sz="2000" dirty="0">
                <a:latin typeface="Garamond" panose="02020404030301010803" pitchFamily="18" charset="0"/>
              </a:rPr>
              <a:t>, диуретическое, спазмолитическое, активирует дыхательный центр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2000" dirty="0">
                <a:latin typeface="Garamond" panose="02020404030301010803" pitchFamily="18" charset="0"/>
              </a:rPr>
              <a:t>Ингибирует </a:t>
            </a:r>
            <a:r>
              <a:rPr lang="ru-RU" sz="2000" dirty="0" err="1">
                <a:latin typeface="Garamond" panose="02020404030301010803" pitchFamily="18" charset="0"/>
              </a:rPr>
              <a:t>фосфодиэстеразу</a:t>
            </a:r>
            <a:r>
              <a:rPr lang="ru-RU" sz="2000" dirty="0">
                <a:latin typeface="Garamond" panose="02020404030301010803" pitchFamily="18" charset="0"/>
              </a:rPr>
              <a:t> и стабилизирует </a:t>
            </a:r>
            <a:r>
              <a:rPr lang="ru-RU" sz="2000" dirty="0" err="1">
                <a:latin typeface="Garamond" panose="02020404030301010803" pitchFamily="18" charset="0"/>
              </a:rPr>
              <a:t>цАМФ</a:t>
            </a:r>
            <a:r>
              <a:rPr lang="ru-RU" sz="2000" dirty="0">
                <a:latin typeface="Garamond" panose="02020404030301010803" pitchFamily="18" charset="0"/>
              </a:rPr>
              <a:t>, снижает концентрацию внутриклеточного кальция.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2000" dirty="0">
                <a:latin typeface="Garamond" panose="02020404030301010803" pitchFamily="18" charset="0"/>
              </a:rPr>
              <a:t>Блокирует </a:t>
            </a:r>
            <a:r>
              <a:rPr lang="ru-RU" sz="2000" dirty="0" err="1">
                <a:latin typeface="Garamond" panose="02020404030301010803" pitchFamily="18" charset="0"/>
              </a:rPr>
              <a:t>аденозиновые</a:t>
            </a:r>
            <a:r>
              <a:rPr lang="ru-RU" sz="2000" dirty="0">
                <a:latin typeface="Garamond" panose="02020404030301010803" pitchFamily="18" charset="0"/>
              </a:rPr>
              <a:t> рецепторы, снижает выброс гистамина и </a:t>
            </a:r>
            <a:r>
              <a:rPr lang="ru-RU" sz="2000" dirty="0" err="1">
                <a:latin typeface="Garamond" panose="02020404030301010803" pitchFamily="18" charset="0"/>
              </a:rPr>
              <a:t>лейкотриенов</a:t>
            </a:r>
            <a:r>
              <a:rPr lang="ru-RU" sz="2000" dirty="0">
                <a:latin typeface="Garamond" panose="02020404030301010803" pitchFamily="18" charset="0"/>
              </a:rPr>
              <a:t> из тучных клеток.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958C3488-8D23-4506-91C8-D0E828B19177}"/>
              </a:ext>
            </a:extLst>
          </p:cNvPr>
          <p:cNvSpPr/>
          <p:nvPr/>
        </p:nvSpPr>
        <p:spPr>
          <a:xfrm>
            <a:off x="4089398" y="5285488"/>
            <a:ext cx="772909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>
                <a:solidFill>
                  <a:srgbClr val="C00000"/>
                </a:solidFill>
                <a:latin typeface="Garamond" panose="02020404030301010803" pitchFamily="18" charset="0"/>
              </a:rPr>
              <a:t>Концентрация свыше 20 мг/мл является токсической. 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8AC3EDA0-9720-4C4B-981E-BA52B5D28625}"/>
              </a:ext>
            </a:extLst>
          </p:cNvPr>
          <p:cNvSpPr/>
          <p:nvPr/>
        </p:nvSpPr>
        <p:spPr>
          <a:xfrm>
            <a:off x="4025412" y="5654820"/>
            <a:ext cx="761435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>
                <a:latin typeface="Garamond" panose="02020404030301010803" pitchFamily="18" charset="0"/>
              </a:rPr>
              <a:t>Из-за недостаточной активности ферментативных систем печени (и возможности кумуляции) у новорожденных и лиц старше 55 лет аминофиллин назначают с осторожностью.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AAAC40A-B1B6-44E0-85B5-FC4A28C9951E}"/>
              </a:ext>
            </a:extLst>
          </p:cNvPr>
          <p:cNvSpPr txBox="1"/>
          <p:nvPr/>
        </p:nvSpPr>
        <p:spPr>
          <a:xfrm>
            <a:off x="4089398" y="3514252"/>
            <a:ext cx="77291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dirty="0">
                <a:latin typeface="Garamond" panose="02020404030301010803" pitchFamily="18" charset="0"/>
              </a:rPr>
              <a:t>Применение: ХОБЛ, БА, эмфизема легких, апноэ новорожденных</a:t>
            </a:r>
          </a:p>
          <a:p>
            <a:pPr algn="just"/>
            <a:r>
              <a:rPr lang="ru-RU" sz="2000" dirty="0">
                <a:latin typeface="Garamond" panose="02020404030301010803" pitchFamily="18" charset="0"/>
              </a:rPr>
              <a:t>ПЭ: изжога, боль в груди, гипотензия, ощущение приливов крови к лицу, головная боль, реакции на месте введения</a:t>
            </a:r>
          </a:p>
          <a:p>
            <a:pPr algn="just"/>
            <a:r>
              <a:rPr lang="ru-RU" sz="2000" dirty="0">
                <a:latin typeface="Garamond" panose="02020404030301010803" pitchFamily="18" charset="0"/>
              </a:rPr>
              <a:t>ПП: аритмия, гипертензия, сердечная недостаточность, ЯБЖ, аденома простаты, алкоголизм, инфекции дыхательных путей.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E1730628-2D78-9C50-8121-543AA813BF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54282" y="6395587"/>
            <a:ext cx="764215" cy="365125"/>
          </a:xfrm>
        </p:spPr>
        <p:txBody>
          <a:bodyPr/>
          <a:lstStyle/>
          <a:p>
            <a:fld id="{54E58448-F942-4244-9F78-EBDB100381BF}" type="slidenum">
              <a:rPr lang="ru-RU" smtClean="0"/>
              <a:t>24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8663753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D6DF9EC-DB4A-4F77-B4E6-115A42549B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5018" y="155134"/>
            <a:ext cx="10364451" cy="679705"/>
          </a:xfrm>
        </p:spPr>
        <p:txBody>
          <a:bodyPr/>
          <a:lstStyle/>
          <a:p>
            <a:r>
              <a:rPr lang="ru-RU" b="1" dirty="0" err="1">
                <a:solidFill>
                  <a:srgbClr val="0070C0"/>
                </a:solidFill>
                <a:latin typeface="Garamond" panose="02020404030301010803" pitchFamily="18" charset="0"/>
              </a:rPr>
              <a:t>бронхолитики</a:t>
            </a:r>
            <a:endParaRPr lang="ru-RU" b="1" dirty="0">
              <a:solidFill>
                <a:srgbClr val="0070C0"/>
              </a:solidFill>
              <a:latin typeface="Garamond" panose="02020404030301010803" pitchFamily="18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B1268D9-A8F5-4897-930F-A38B2D32F94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04" t="6666" r="11481" b="8477"/>
          <a:stretch/>
        </p:blipFill>
        <p:spPr>
          <a:xfrm>
            <a:off x="821864" y="464869"/>
            <a:ext cx="2550228" cy="2839401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834326" y="834839"/>
            <a:ext cx="7342909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dirty="0">
                <a:solidFill>
                  <a:schemeClr val="accent1"/>
                </a:solidFill>
                <a:latin typeface="Garamond" panose="02020404030301010803" pitchFamily="18" charset="0"/>
              </a:rPr>
              <a:t>ВИЛАНТЕРОЛ+УМЕКЛИДИНИЯ БРОМИД</a:t>
            </a:r>
          </a:p>
          <a:p>
            <a:pPr algn="just"/>
            <a:endParaRPr lang="ru-RU" sz="2000" b="1" dirty="0">
              <a:solidFill>
                <a:schemeClr val="accent1"/>
              </a:solidFill>
              <a:latin typeface="Garamond" panose="02020404030301010803" pitchFamily="18" charset="0"/>
            </a:endParaRPr>
          </a:p>
          <a:p>
            <a:pPr algn="just"/>
            <a:r>
              <a:rPr lang="ru-RU" sz="2000" dirty="0">
                <a:latin typeface="Garamond" panose="02020404030301010803" pitchFamily="18" charset="0"/>
              </a:rPr>
              <a:t>представляет собой комбинацию ингаляционного антагониста </a:t>
            </a:r>
            <a:r>
              <a:rPr lang="ru-RU" sz="2000" dirty="0" err="1">
                <a:latin typeface="Garamond" panose="02020404030301010803" pitchFamily="18" charset="0"/>
              </a:rPr>
              <a:t>мускариновых</a:t>
            </a:r>
            <a:r>
              <a:rPr lang="ru-RU" sz="2000" dirty="0">
                <a:latin typeface="Garamond" panose="02020404030301010803" pitchFamily="18" charset="0"/>
              </a:rPr>
              <a:t> </a:t>
            </a:r>
            <a:r>
              <a:rPr lang="ru-RU" sz="2000" dirty="0" err="1">
                <a:latin typeface="Garamond" panose="02020404030301010803" pitchFamily="18" charset="0"/>
              </a:rPr>
              <a:t>холинорецепторов</a:t>
            </a:r>
            <a:r>
              <a:rPr lang="ru-RU" sz="2000" dirty="0">
                <a:latin typeface="Garamond" panose="02020404030301010803" pitchFamily="18" charset="0"/>
              </a:rPr>
              <a:t> длительного действия и ингаляционного бета2-адреномиметика длительного действия.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3834325" y="2466055"/>
            <a:ext cx="734290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>
                <a:latin typeface="Garamond" panose="02020404030301010803" pitchFamily="18" charset="0"/>
              </a:rPr>
              <a:t>Показание: поддерживающая </a:t>
            </a:r>
            <a:r>
              <a:rPr lang="ru-RU" sz="2000" dirty="0" err="1">
                <a:latin typeface="Garamond" panose="02020404030301010803" pitchFamily="18" charset="0"/>
              </a:rPr>
              <a:t>бронхорасширяющая</a:t>
            </a:r>
            <a:r>
              <a:rPr lang="ru-RU" sz="2000" dirty="0">
                <a:latin typeface="Garamond" panose="02020404030301010803" pitchFamily="18" charset="0"/>
              </a:rPr>
              <a:t> терапия, направленная на облегчение симптомов хронической </a:t>
            </a:r>
            <a:r>
              <a:rPr lang="ru-RU" sz="2000" dirty="0" err="1">
                <a:latin typeface="Garamond" panose="02020404030301010803" pitchFamily="18" charset="0"/>
              </a:rPr>
              <a:t>обструктивной</a:t>
            </a:r>
            <a:r>
              <a:rPr lang="ru-RU" sz="2000" dirty="0">
                <a:latin typeface="Garamond" panose="02020404030301010803" pitchFamily="18" charset="0"/>
              </a:rPr>
              <a:t> болезни легких.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3834325" y="3544173"/>
            <a:ext cx="756746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latin typeface="Garamond" panose="02020404030301010803" pitchFamily="18" charset="0"/>
              </a:rPr>
              <a:t>Противопоказан при тяжелых аллергических реакциях на белок молока</a:t>
            </a: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709A7EA-FC4E-3C66-9EAC-884AFF1BF3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58448-F942-4244-9F78-EBDB100381BF}" type="slidenum">
              <a:rPr lang="ru-RU" smtClean="0"/>
              <a:t>25</a:t>
            </a:fld>
            <a:endParaRPr lang="ru-RU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0D4F3BE5-F410-9E11-4A50-4500B0FF21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6172" y="3803880"/>
            <a:ext cx="3081612" cy="307749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26DA70F-78C7-2B44-5C0B-A98C6DBD38FB}"/>
              </a:ext>
            </a:extLst>
          </p:cNvPr>
          <p:cNvSpPr txBox="1"/>
          <p:nvPr/>
        </p:nvSpPr>
        <p:spPr>
          <a:xfrm>
            <a:off x="3834324" y="4450595"/>
            <a:ext cx="744390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b="1" dirty="0">
                <a:solidFill>
                  <a:schemeClr val="accent1"/>
                </a:solidFill>
                <a:latin typeface="Garamond" panose="02020404030301010803" pitchFamily="18" charset="0"/>
              </a:rPr>
              <a:t>ГЛИКОПИРРОНИЯ БРОМИД+ИНДАКАТЕРОЛ</a:t>
            </a:r>
          </a:p>
          <a:p>
            <a:r>
              <a:rPr lang="ru-RU" sz="2000" dirty="0">
                <a:latin typeface="Garamond" panose="02020404030301010803" pitchFamily="18" charset="0"/>
              </a:rPr>
              <a:t>Ингаляционный М-</a:t>
            </a:r>
            <a:r>
              <a:rPr lang="ru-RU" sz="2000" dirty="0" err="1">
                <a:latin typeface="Garamond" panose="02020404030301010803" pitchFamily="18" charset="0"/>
              </a:rPr>
              <a:t>холиноблокатор</a:t>
            </a:r>
            <a:r>
              <a:rPr lang="ru-RU" sz="2000" dirty="0">
                <a:latin typeface="Garamond" panose="02020404030301010803" pitchFamily="18" charset="0"/>
              </a:rPr>
              <a:t> длительного действия +</a:t>
            </a:r>
          </a:p>
          <a:p>
            <a:r>
              <a:rPr lang="ru-RU" sz="2000" dirty="0">
                <a:latin typeface="Garamond" panose="02020404030301010803" pitchFamily="18" charset="0"/>
              </a:rPr>
              <a:t>селективный бета</a:t>
            </a:r>
            <a:r>
              <a:rPr lang="ru-RU" sz="2000" baseline="-25000" dirty="0">
                <a:latin typeface="Garamond" panose="02020404030301010803" pitchFamily="18" charset="0"/>
              </a:rPr>
              <a:t>2</a:t>
            </a:r>
            <a:r>
              <a:rPr lang="ru-RU" sz="2000" dirty="0">
                <a:latin typeface="Garamond" panose="02020404030301010803" pitchFamily="18" charset="0"/>
              </a:rPr>
              <a:t>-адреномиметик </a:t>
            </a:r>
            <a:r>
              <a:rPr lang="ru-RU" sz="2000" dirty="0" err="1">
                <a:latin typeface="Garamond" panose="02020404030301010803" pitchFamily="18" charset="0"/>
              </a:rPr>
              <a:t>ультрадлительного</a:t>
            </a:r>
            <a:r>
              <a:rPr lang="ru-RU" sz="2000" dirty="0">
                <a:latin typeface="Garamond" panose="02020404030301010803" pitchFamily="18" charset="0"/>
              </a:rPr>
              <a:t> действия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4AFA0A94-AB02-15FA-1A0B-5529CAA3C5B8}"/>
              </a:ext>
            </a:extLst>
          </p:cNvPr>
          <p:cNvSpPr/>
          <p:nvPr/>
        </p:nvSpPr>
        <p:spPr>
          <a:xfrm>
            <a:off x="3856902" y="5592811"/>
            <a:ext cx="688893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>
                <a:latin typeface="Garamond" panose="02020404030301010803" pitchFamily="18" charset="0"/>
              </a:rPr>
              <a:t>Эффект препарата наступает уже через 5 мин после ингаляции и остается неизменным на протяжении 24 ч, обеспечивая стойкое значимое улучшение функции легких</a:t>
            </a:r>
          </a:p>
        </p:txBody>
      </p:sp>
    </p:spTree>
    <p:extLst>
      <p:ext uri="{BB962C8B-B14F-4D97-AF65-F5344CB8AC3E}">
        <p14:creationId xmlns:p14="http://schemas.microsoft.com/office/powerpoint/2010/main" val="140240426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4178" y="3429000"/>
            <a:ext cx="6716889" cy="283277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06400" y="337863"/>
            <a:ext cx="11379200" cy="46782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latin typeface="Garamond" panose="02020404030301010803" pitchFamily="18" charset="0"/>
              </a:rPr>
              <a:t>Не глотать капсулы с порошком для ингаляций.</a:t>
            </a:r>
          </a:p>
          <a:p>
            <a:endParaRPr lang="ru-RU" sz="2000" dirty="0">
              <a:latin typeface="Garamond" panose="02020404030301010803" pitchFamily="18" charset="0"/>
            </a:endParaRPr>
          </a:p>
          <a:p>
            <a:r>
              <a:rPr lang="ru-RU" sz="2000" dirty="0">
                <a:latin typeface="Garamond" panose="02020404030301010803" pitchFamily="18" charset="0"/>
              </a:rPr>
              <a:t>Использовать только </a:t>
            </a:r>
            <a:r>
              <a:rPr lang="ru-RU" sz="2000" dirty="0" err="1">
                <a:latin typeface="Garamond" panose="02020404030301010803" pitchFamily="18" charset="0"/>
              </a:rPr>
              <a:t>бризхалер</a:t>
            </a:r>
            <a:r>
              <a:rPr lang="ru-RU" sz="2000" dirty="0">
                <a:latin typeface="Garamond" panose="02020404030301010803" pitchFamily="18" charset="0"/>
              </a:rPr>
              <a:t>, находящийся в упаковке.</a:t>
            </a:r>
          </a:p>
          <a:p>
            <a:endParaRPr lang="ru-RU" sz="2000" dirty="0">
              <a:latin typeface="Garamond" panose="02020404030301010803" pitchFamily="18" charset="0"/>
            </a:endParaRPr>
          </a:p>
          <a:p>
            <a:r>
              <a:rPr lang="ru-RU" sz="2000" dirty="0">
                <a:latin typeface="Garamond" panose="02020404030301010803" pitchFamily="18" charset="0"/>
              </a:rPr>
              <a:t>Капсулы должны храниться в блистере и извлекаться непосредственно перед использованием.</a:t>
            </a:r>
          </a:p>
          <a:p>
            <a:endParaRPr lang="ru-RU" sz="2000" dirty="0">
              <a:latin typeface="Garamond" panose="02020404030301010803" pitchFamily="18" charset="0"/>
            </a:endParaRPr>
          </a:p>
          <a:p>
            <a:r>
              <a:rPr lang="ru-RU" sz="2000" dirty="0">
                <a:latin typeface="Garamond" panose="02020404030301010803" pitchFamily="18" charset="0"/>
              </a:rPr>
              <a:t>Никогда не вкладывать капсулу в мундштук </a:t>
            </a:r>
            <a:r>
              <a:rPr lang="ru-RU" sz="2000" dirty="0" err="1">
                <a:latin typeface="Garamond" panose="02020404030301010803" pitchFamily="18" charset="0"/>
              </a:rPr>
              <a:t>бризхалера</a:t>
            </a:r>
            <a:r>
              <a:rPr lang="ru-RU" sz="2000" dirty="0">
                <a:latin typeface="Garamond" panose="02020404030301010803" pitchFamily="18" charset="0"/>
              </a:rPr>
              <a:t>.</a:t>
            </a:r>
          </a:p>
          <a:p>
            <a:endParaRPr lang="ru-RU" sz="2000" dirty="0">
              <a:latin typeface="Garamond" panose="02020404030301010803" pitchFamily="18" charset="0"/>
            </a:endParaRPr>
          </a:p>
          <a:p>
            <a:r>
              <a:rPr lang="ru-RU" sz="2000" dirty="0">
                <a:latin typeface="Garamond" panose="02020404030301010803" pitchFamily="18" charset="0"/>
              </a:rPr>
              <a:t>Не нажимать на прокалывающее устройство более 1 раза.</a:t>
            </a:r>
          </a:p>
          <a:p>
            <a:endParaRPr lang="ru-RU" sz="2000" dirty="0">
              <a:latin typeface="Garamond" panose="02020404030301010803" pitchFamily="18" charset="0"/>
            </a:endParaRPr>
          </a:p>
          <a:p>
            <a:r>
              <a:rPr lang="ru-RU" sz="2000" dirty="0">
                <a:latin typeface="Garamond" panose="02020404030301010803" pitchFamily="18" charset="0"/>
              </a:rPr>
              <a:t>Никогда не дуть в мундштук </a:t>
            </a:r>
            <a:r>
              <a:rPr lang="ru-RU" sz="2000" dirty="0" err="1">
                <a:latin typeface="Garamond" panose="02020404030301010803" pitchFamily="18" charset="0"/>
              </a:rPr>
              <a:t>бризхалера</a:t>
            </a:r>
            <a:r>
              <a:rPr lang="ru-RU" sz="2000" dirty="0">
                <a:latin typeface="Garamond" panose="02020404030301010803" pitchFamily="18" charset="0"/>
              </a:rPr>
              <a:t>.</a:t>
            </a:r>
          </a:p>
          <a:p>
            <a:endParaRPr lang="ru-RU" sz="2000" dirty="0">
              <a:latin typeface="Garamond" panose="02020404030301010803" pitchFamily="18" charset="0"/>
            </a:endParaRPr>
          </a:p>
          <a:p>
            <a:r>
              <a:rPr lang="ru-RU" sz="2000" dirty="0">
                <a:latin typeface="Garamond" panose="02020404030301010803" pitchFamily="18" charset="0"/>
              </a:rPr>
              <a:t>Всегда прокалывать капсулу до ингаляции.</a:t>
            </a:r>
          </a:p>
          <a:p>
            <a:endParaRPr lang="ru-RU" sz="2000" dirty="0">
              <a:latin typeface="Garamond" panose="02020404030301010803" pitchFamily="18" charset="0"/>
            </a:endParaRPr>
          </a:p>
          <a:p>
            <a:r>
              <a:rPr lang="ru-RU" sz="2000" dirty="0">
                <a:latin typeface="Garamond" panose="02020404030301010803" pitchFamily="18" charset="0"/>
              </a:rPr>
              <a:t>Не мыть и не разбирать </a:t>
            </a:r>
            <a:r>
              <a:rPr lang="ru-RU" sz="2000" dirty="0" err="1">
                <a:latin typeface="Garamond" panose="02020404030301010803" pitchFamily="18" charset="0"/>
              </a:rPr>
              <a:t>бризхалер</a:t>
            </a:r>
            <a:r>
              <a:rPr lang="ru-RU" sz="2000" dirty="0">
                <a:latin typeface="Garamond" panose="02020404030301010803" pitchFamily="18" charset="0"/>
              </a:rPr>
              <a:t>.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997372" y="337863"/>
            <a:ext cx="30308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>
                <a:solidFill>
                  <a:srgbClr val="00B0F0"/>
                </a:solidFill>
              </a:rPr>
              <a:t>БРИЗХАЛЕР</a:t>
            </a: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9EDC05D1-2DA4-3069-4081-A04A0138AF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58448-F942-4244-9F78-EBDB100381BF}" type="slidenum">
              <a:rPr lang="ru-RU" smtClean="0"/>
              <a:t>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384381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434F40B-DC8C-5CCA-D4E9-5ED53A4E88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5" y="-357973"/>
            <a:ext cx="10364451" cy="1596177"/>
          </a:xfrm>
        </p:spPr>
        <p:txBody>
          <a:bodyPr/>
          <a:lstStyle/>
          <a:p>
            <a:r>
              <a:rPr lang="ru-RU" b="1" dirty="0">
                <a:solidFill>
                  <a:srgbClr val="0070C0"/>
                </a:solidFill>
              </a:rPr>
              <a:t>Контрольные вопросы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B8CDC9C-C327-D1D5-7A56-CCEAFC46E6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3774" y="961626"/>
            <a:ext cx="10364452" cy="5286774"/>
          </a:xfrm>
        </p:spPr>
        <p:txBody>
          <a:bodyPr>
            <a:normAutofit fontScale="92500" lnSpcReduction="20000"/>
          </a:bodyPr>
          <a:lstStyle/>
          <a:p>
            <a:pPr marL="457200" indent="-457200" algn="just">
              <a:buFont typeface="+mj-lt"/>
              <a:buAutoNum type="arabicPeriod"/>
            </a:pPr>
            <a:r>
              <a:rPr lang="ru-RU" dirty="0"/>
              <a:t>Что такое кашель? Когда показано применение противокашлевых препаратов?</a:t>
            </a:r>
          </a:p>
          <a:p>
            <a:pPr marL="457200" indent="-457200" algn="just">
              <a:buFont typeface="+mj-lt"/>
              <a:buAutoNum type="arabicPeriod"/>
            </a:pPr>
            <a:r>
              <a:rPr lang="ru-RU" dirty="0"/>
              <a:t>Классификация противокашлевых препаратов.</a:t>
            </a:r>
          </a:p>
          <a:p>
            <a:pPr marL="457200" indent="-457200" algn="just">
              <a:buFont typeface="+mj-lt"/>
              <a:buAutoNum type="arabicPeriod"/>
            </a:pPr>
            <a:r>
              <a:rPr lang="ru-RU" dirty="0"/>
              <a:t>Характеристика кодеина и препаратов, в состав которых входит кодеин.</a:t>
            </a:r>
          </a:p>
          <a:p>
            <a:pPr marL="457200" indent="-457200" algn="just">
              <a:buFont typeface="+mj-lt"/>
              <a:buAutoNum type="arabicPeriod"/>
            </a:pPr>
            <a:r>
              <a:rPr lang="ru-RU" dirty="0" err="1"/>
              <a:t>Бутамират</a:t>
            </a:r>
            <a:r>
              <a:rPr lang="ru-RU" dirty="0"/>
              <a:t> – характеристика, применение, лекарственные формы.</a:t>
            </a:r>
          </a:p>
          <a:p>
            <a:pPr marL="457200" indent="-457200" algn="just">
              <a:buFont typeface="+mj-lt"/>
              <a:buAutoNum type="arabicPeriod"/>
            </a:pPr>
            <a:r>
              <a:rPr lang="ru-RU" dirty="0" err="1"/>
              <a:t>Преноксдиазин</a:t>
            </a:r>
            <a:r>
              <a:rPr lang="ru-RU" dirty="0"/>
              <a:t> – фармакологические эффекты, применение.</a:t>
            </a:r>
          </a:p>
          <a:p>
            <a:pPr marL="457200" indent="-457200" algn="just">
              <a:buFont typeface="+mj-lt"/>
              <a:buAutoNum type="arabicPeriod"/>
            </a:pPr>
            <a:r>
              <a:rPr lang="ru-RU" dirty="0"/>
              <a:t>Назовите лекарственные растения отхаркивающего действия. Какие действующие вещества содержат эти растения?</a:t>
            </a:r>
          </a:p>
          <a:p>
            <a:pPr marL="457200" indent="-457200" algn="just">
              <a:buFont typeface="+mj-lt"/>
              <a:buAutoNum type="arabicPeriod"/>
            </a:pPr>
            <a:r>
              <a:rPr lang="ru-RU" dirty="0"/>
              <a:t>Приведите примеры препаратов отхаркивающего действия.</a:t>
            </a:r>
          </a:p>
          <a:p>
            <a:pPr marL="457200" indent="-457200" algn="just">
              <a:buFont typeface="+mj-lt"/>
              <a:buAutoNum type="arabicPeriod"/>
            </a:pPr>
            <a:r>
              <a:rPr lang="ru-RU" dirty="0"/>
              <a:t>Муколитики – характеристика группы на примере препарата амброксол. В чем отличие бромгексина от амброксола?</a:t>
            </a:r>
          </a:p>
          <a:p>
            <a:pPr marL="457200" indent="-457200" algn="just">
              <a:buFont typeface="+mj-lt"/>
              <a:buAutoNum type="arabicPeriod"/>
            </a:pPr>
            <a:r>
              <a:rPr lang="ru-RU" dirty="0" err="1"/>
              <a:t>Бронхолитики</a:t>
            </a:r>
            <a:r>
              <a:rPr lang="ru-RU" dirty="0"/>
              <a:t> – классификация, применение.</a:t>
            </a:r>
          </a:p>
          <a:p>
            <a:pPr marL="457200" indent="-457200" algn="just">
              <a:buFont typeface="+mj-lt"/>
              <a:buAutoNum type="arabicPeriod"/>
            </a:pPr>
            <a:r>
              <a:rPr lang="ru-RU" dirty="0"/>
              <a:t>Фармакологические эффекты, применение и побочные эффекты препарата аминофиллин.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8CE0A25A-28C9-F7CE-3F91-1D820FA4DE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58448-F942-4244-9F78-EBDB100381BF}" type="slidenum">
              <a:rPr lang="ru-RU" smtClean="0"/>
              <a:t>27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73589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A1B78AF-4CC7-4D5D-BEB3-E9A2F33A5C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>
                <a:solidFill>
                  <a:schemeClr val="bg2">
                    <a:lumMod val="75000"/>
                  </a:schemeClr>
                </a:solidFill>
                <a:latin typeface="Garamond" panose="02020404030301010803" pitchFamily="18" charset="0"/>
              </a:rPr>
              <a:t>Кашель – защитно-рефлекторный акт, направленный на выведение из бронхов и ВДП мокроты и инородных тел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306C7517-F4A0-46AA-9961-57A3AF65A8E1}"/>
              </a:ext>
            </a:extLst>
          </p:cNvPr>
          <p:cNvSpPr/>
          <p:nvPr/>
        </p:nvSpPr>
        <p:spPr>
          <a:xfrm>
            <a:off x="913775" y="2421593"/>
            <a:ext cx="10364451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dirty="0">
                <a:solidFill>
                  <a:schemeClr val="bg2">
                    <a:lumMod val="50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Противокашлевые препараты: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2400" dirty="0">
                <a:latin typeface="Garamond" panose="02020404030301010803" pitchFamily="18" charset="0"/>
                <a:ea typeface="Times New Roman" panose="02020603050405020304" pitchFamily="18" charset="0"/>
              </a:rPr>
              <a:t>кашель неэффективен (непродуктивен) или даже способствует движению секрета вглубь легких: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2400" dirty="0">
                <a:latin typeface="Garamond" panose="02020404030301010803" pitchFamily="18" charset="0"/>
                <a:ea typeface="Times New Roman" panose="02020603050405020304" pitchFamily="18" charset="0"/>
              </a:rPr>
              <a:t>хронический бронхит,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2400" dirty="0">
                <a:latin typeface="Garamond" panose="02020404030301010803" pitchFamily="18" charset="0"/>
                <a:ea typeface="Times New Roman" panose="02020603050405020304" pitchFamily="18" charset="0"/>
              </a:rPr>
              <a:t>рефлекторный кашель,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2400" dirty="0">
                <a:latin typeface="Garamond" panose="02020404030301010803" pitchFamily="18" charset="0"/>
                <a:ea typeface="Times New Roman" panose="02020603050405020304" pitchFamily="18" charset="0"/>
              </a:rPr>
              <a:t>эмфизема (заболевание дыхательных путей, характеризующееся патологическим расширением воздушных пространств конечных бронхиол, которое сопровождается разрушением альвеолярных стенок),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2400" dirty="0">
                <a:latin typeface="Garamond" panose="02020404030301010803" pitchFamily="18" charset="0"/>
                <a:ea typeface="Times New Roman" panose="02020603050405020304" pitchFamily="18" charset="0"/>
              </a:rPr>
              <a:t>муковисцидоз</a:t>
            </a:r>
            <a:endParaRPr lang="ru-RU" sz="2400" dirty="0">
              <a:latin typeface="Garamond" panose="02020404030301010803" pitchFamily="18" charset="0"/>
            </a:endParaRP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7030E176-753F-548C-D4F1-B9511D2228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58448-F942-4244-9F78-EBDB100381BF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8013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AAA6F2A-AD19-4DB1-A1E7-C55F0A1F82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4265" y="1027804"/>
            <a:ext cx="10364451" cy="815172"/>
          </a:xfrm>
        </p:spPr>
        <p:txBody>
          <a:bodyPr>
            <a:normAutofit fontScale="90000"/>
          </a:bodyPr>
          <a:lstStyle/>
          <a:p>
            <a:r>
              <a:rPr lang="ru-RU" b="1" dirty="0">
                <a:solidFill>
                  <a:srgbClr val="0070C0"/>
                </a:solidFill>
                <a:latin typeface="Garamond" panose="02020404030301010803" pitchFamily="18" charset="0"/>
              </a:rPr>
              <a:t>Классификация противокашлевых препаратов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A38DC5DC-BCD4-44B5-9985-6362A12F8A29}"/>
              </a:ext>
            </a:extLst>
          </p:cNvPr>
          <p:cNvSpPr/>
          <p:nvPr/>
        </p:nvSpPr>
        <p:spPr>
          <a:xfrm>
            <a:off x="784265" y="2413338"/>
            <a:ext cx="10623469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>
              <a:spcAft>
                <a:spcPts val="0"/>
              </a:spcAft>
              <a:buFont typeface="+mj-lt"/>
              <a:buAutoNum type="arabicPeriod"/>
            </a:pPr>
            <a:r>
              <a:rPr lang="ru-RU" sz="2800" dirty="0">
                <a:latin typeface="Garamond" panose="02020404030301010803" pitchFamily="18" charset="0"/>
                <a:ea typeface="Times New Roman" panose="02020603050405020304" pitchFamily="18" charset="0"/>
              </a:rPr>
              <a:t>Средства центрального типа действия – </a:t>
            </a:r>
          </a:p>
          <a:p>
            <a:pPr marL="285750" lvl="0" indent="-285750" algn="just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2800" dirty="0">
                <a:latin typeface="Garamond" panose="02020404030301010803" pitchFamily="18" charset="0"/>
                <a:ea typeface="Times New Roman" panose="02020603050405020304" pitchFamily="18" charset="0"/>
              </a:rPr>
              <a:t>наркотические анальгетики </a:t>
            </a:r>
            <a:r>
              <a:rPr lang="ru-RU" sz="2800" dirty="0">
                <a:solidFill>
                  <a:srgbClr val="FF0000"/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КОДЕИН</a:t>
            </a:r>
            <a:r>
              <a:rPr lang="ru-RU" sz="2800" dirty="0">
                <a:latin typeface="Garamond" panose="02020404030301010803" pitchFamily="18" charset="0"/>
                <a:ea typeface="Times New Roman" panose="02020603050405020304" pitchFamily="18" charset="0"/>
              </a:rPr>
              <a:t>, </a:t>
            </a:r>
          </a:p>
          <a:p>
            <a:pPr marL="285750" lvl="0" indent="-285750" algn="just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2800" dirty="0">
                <a:latin typeface="Garamond" panose="02020404030301010803" pitchFamily="18" charset="0"/>
                <a:ea typeface="Times New Roman" panose="02020603050405020304" pitchFamily="18" charset="0"/>
              </a:rPr>
              <a:t>ненаркотические средства - </a:t>
            </a:r>
            <a:r>
              <a:rPr lang="ru-RU" sz="2800" dirty="0">
                <a:solidFill>
                  <a:srgbClr val="FF0000"/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ГЛАУЦИНА ГИДРОХЛОРИД+ЭФЕДРИН</a:t>
            </a:r>
            <a:r>
              <a:rPr lang="ru-RU" sz="2800" dirty="0">
                <a:latin typeface="Garamond" panose="02020404030301010803" pitchFamily="18" charset="0"/>
                <a:ea typeface="Times New Roman" panose="02020603050405020304" pitchFamily="18" charset="0"/>
              </a:rPr>
              <a:t> (БРОНХОЛИТИН), </a:t>
            </a:r>
            <a:r>
              <a:rPr lang="ru-RU" sz="2800" dirty="0">
                <a:solidFill>
                  <a:srgbClr val="FF0000"/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БУТАМИРАТ</a:t>
            </a:r>
            <a:r>
              <a:rPr lang="ru-RU" sz="2800" dirty="0">
                <a:latin typeface="Garamond" panose="02020404030301010803" pitchFamily="18" charset="0"/>
                <a:ea typeface="Times New Roman" panose="02020603050405020304" pitchFamily="18" charset="0"/>
              </a:rPr>
              <a:t> (СИНЕКОД),  </a:t>
            </a:r>
          </a:p>
          <a:p>
            <a:pPr lvl="0" algn="just">
              <a:spcAft>
                <a:spcPts val="0"/>
              </a:spcAft>
            </a:pPr>
            <a:r>
              <a:rPr lang="ru-RU" sz="2800" dirty="0">
                <a:latin typeface="Garamond" panose="02020404030301010803" pitchFamily="18" charset="0"/>
                <a:ea typeface="Times New Roman" panose="02020603050405020304" pitchFamily="18" charset="0"/>
              </a:rPr>
              <a:t>2. Средства периферического типа действия – </a:t>
            </a:r>
            <a:r>
              <a:rPr lang="ru-RU" sz="2800" dirty="0">
                <a:solidFill>
                  <a:srgbClr val="FF0000"/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ПРЕНОКСДИАЗИН</a:t>
            </a:r>
            <a:r>
              <a:rPr lang="ru-RU" sz="2800" dirty="0">
                <a:latin typeface="Garamond" panose="02020404030301010803" pitchFamily="18" charset="0"/>
                <a:ea typeface="Times New Roman" panose="02020603050405020304" pitchFamily="18" charset="0"/>
              </a:rPr>
              <a:t> (ЛИБЕКСИН). 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AF4B3940-66DD-D0BC-07A0-298A739631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58448-F942-4244-9F78-EBDB100381BF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25594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5ADE433-5CC4-48BE-AF2C-19150E2941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088" y="683731"/>
            <a:ext cx="3240536" cy="623261"/>
          </a:xfrm>
        </p:spPr>
        <p:txBody>
          <a:bodyPr/>
          <a:lstStyle/>
          <a:p>
            <a:r>
              <a:rPr lang="ru-RU" b="1" dirty="0">
                <a:solidFill>
                  <a:srgbClr val="0070C0"/>
                </a:solidFill>
                <a:latin typeface="Garamond" panose="02020404030301010803" pitchFamily="18" charset="0"/>
              </a:rPr>
              <a:t>КОДЕИН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7DE438BE-2B76-4ADD-8BCC-0769E5B18A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80578" y="0"/>
            <a:ext cx="6581775" cy="1990725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2665CB35-CBA7-4CD3-8E37-117AC47718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131733"/>
            <a:ext cx="3635023" cy="2726267"/>
          </a:xfrm>
          <a:prstGeom prst="rect">
            <a:avLst/>
          </a:prstGeom>
        </p:spPr>
      </p:pic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F028B2AC-5FAF-4632-A4A6-49B706AD7905}"/>
              </a:ext>
            </a:extLst>
          </p:cNvPr>
          <p:cNvSpPr/>
          <p:nvPr/>
        </p:nvSpPr>
        <p:spPr>
          <a:xfrm>
            <a:off x="3860801" y="1990725"/>
            <a:ext cx="7857067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2400" dirty="0">
                <a:latin typeface="Garamond" panose="02020404030301010803" pitchFamily="18" charset="0"/>
                <a:ea typeface="Times New Roman" panose="02020603050405020304" pitchFamily="18" charset="0"/>
              </a:rPr>
              <a:t>Агонист опиоидных рецепторов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2400" dirty="0">
                <a:latin typeface="Garamond" panose="02020404030301010803" pitchFamily="18" charset="0"/>
                <a:ea typeface="Times New Roman" panose="02020603050405020304" pitchFamily="18" charset="0"/>
              </a:rPr>
              <a:t>Уменьшает возбудимость кашлевого центра.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2400" dirty="0">
                <a:latin typeface="Garamond" panose="02020404030301010803" pitchFamily="18" charset="0"/>
                <a:ea typeface="Times New Roman" panose="02020603050405020304" pitchFamily="18" charset="0"/>
              </a:rPr>
              <a:t>Активация опиоидных рецепторов в кишечнике вызывает расслабление гладких мышц, снижение перистальтики и спазм всех сфинктеров.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2400" dirty="0">
                <a:latin typeface="Garamond" panose="02020404030301010803" pitchFamily="18" charset="0"/>
                <a:ea typeface="Times New Roman" panose="02020603050405020304" pitchFamily="18" charset="0"/>
              </a:rPr>
              <a:t>Обладает анальгетическим действием, в меньшей степени, чем морфин угнетает дыхание, реже вызывает </a:t>
            </a:r>
            <a:r>
              <a:rPr lang="ru-RU" sz="2400" dirty="0" err="1">
                <a:latin typeface="Garamond" panose="02020404030301010803" pitchFamily="18" charset="0"/>
                <a:ea typeface="Times New Roman" panose="02020603050405020304" pitchFamily="18" charset="0"/>
              </a:rPr>
              <a:t>миоз</a:t>
            </a:r>
            <a:r>
              <a:rPr lang="ru-RU" sz="2400" dirty="0">
                <a:latin typeface="Garamond" panose="02020404030301010803" pitchFamily="18" charset="0"/>
                <a:ea typeface="Times New Roman" panose="02020603050405020304" pitchFamily="18" charset="0"/>
              </a:rPr>
              <a:t>, тошноту, рвоту и запоры.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2400" dirty="0">
                <a:latin typeface="Garamond" panose="02020404030301010803" pitchFamily="18" charset="0"/>
                <a:ea typeface="Times New Roman" panose="02020603050405020304" pitchFamily="18" charset="0"/>
              </a:rPr>
              <a:t>В небольших дозах не вызывает угнетения дыхательного центра, не нарушает функцию мерцательного эпителия и не уменьшает бронхиальную секрецию,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2400" dirty="0">
                <a:latin typeface="Garamond" panose="02020404030301010803" pitchFamily="18" charset="0"/>
                <a:ea typeface="Times New Roman" panose="02020603050405020304" pitchFamily="18" charset="0"/>
              </a:rPr>
              <a:t>усиливает действие анальгетиков, снотворных и седативных ЛП.</a:t>
            </a:r>
            <a:endParaRPr lang="ru-RU" sz="2400" dirty="0">
              <a:latin typeface="Garamond" panose="02020404030301010803" pitchFamily="18" charset="0"/>
            </a:endParaRP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161779B8-6AE5-10D2-E381-50AAFC4988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58448-F942-4244-9F78-EBDB100381BF}" type="slidenum">
              <a:rPr lang="ru-RU" smtClean="0"/>
              <a:t>5</a:t>
            </a:fld>
            <a:endParaRPr lang="ru-RU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BA3871E-7394-B2FF-3D23-E71872D53B30}"/>
              </a:ext>
            </a:extLst>
          </p:cNvPr>
          <p:cNvSpPr txBox="1"/>
          <p:nvPr/>
        </p:nvSpPr>
        <p:spPr>
          <a:xfrm>
            <a:off x="732117" y="3075057"/>
            <a:ext cx="217078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Bahnschrift Condensed" panose="020B0502040204020203" pitchFamily="34" charset="0"/>
              </a:rPr>
              <a:t>Papaver </a:t>
            </a:r>
            <a:r>
              <a:rPr lang="en-US" sz="2000" dirty="0" err="1">
                <a:solidFill>
                  <a:schemeClr val="tx2">
                    <a:lumMod val="75000"/>
                  </a:schemeClr>
                </a:solidFill>
                <a:latin typeface="Bahnschrift Condensed" panose="020B0502040204020203" pitchFamily="34" charset="0"/>
              </a:rPr>
              <a:t>somniferum</a:t>
            </a:r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Bahnschrift Condensed" panose="020B0502040204020203" pitchFamily="34" charset="0"/>
              </a:rPr>
              <a:t> – </a:t>
            </a:r>
            <a:endParaRPr lang="ru-RU" sz="2000" dirty="0">
              <a:solidFill>
                <a:schemeClr val="tx2">
                  <a:lumMod val="75000"/>
                </a:schemeClr>
              </a:solidFill>
              <a:latin typeface="Bahnschrift Condensed" panose="020B0502040204020203" pitchFamily="34" charset="0"/>
            </a:endParaRPr>
          </a:p>
          <a:p>
            <a:pPr algn="ctr"/>
            <a:r>
              <a:rPr lang="ru-RU" sz="2000" dirty="0">
                <a:solidFill>
                  <a:schemeClr val="tx2">
                    <a:lumMod val="75000"/>
                  </a:schemeClr>
                </a:solidFill>
                <a:latin typeface="Bahnschrift Condensed" panose="020B0502040204020203" pitchFamily="34" charset="0"/>
              </a:rPr>
              <a:t>Мак снотворный</a:t>
            </a:r>
          </a:p>
        </p:txBody>
      </p:sp>
    </p:spTree>
    <p:extLst>
      <p:ext uri="{BB962C8B-B14F-4D97-AF65-F5344CB8AC3E}">
        <p14:creationId xmlns:p14="http://schemas.microsoft.com/office/powerpoint/2010/main" val="26126210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5ADE433-5CC4-48BE-AF2C-19150E2941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0265" y="313717"/>
            <a:ext cx="3240536" cy="623261"/>
          </a:xfrm>
        </p:spPr>
        <p:txBody>
          <a:bodyPr/>
          <a:lstStyle/>
          <a:p>
            <a:r>
              <a:rPr lang="ru-RU" b="1" dirty="0">
                <a:solidFill>
                  <a:srgbClr val="0070C0"/>
                </a:solidFill>
                <a:latin typeface="Garamond" panose="02020404030301010803" pitchFamily="18" charset="0"/>
              </a:rPr>
              <a:t>КОДЕИН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E7ACE10-0123-4F38-8E10-06BB54209CE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646" t="9663" r="3505" b="15455"/>
          <a:stretch/>
        </p:blipFill>
        <p:spPr>
          <a:xfrm>
            <a:off x="601543" y="2979126"/>
            <a:ext cx="3606633" cy="1556901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1C425E5-A10C-4C58-A9BC-C4D310E7CE5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988" t="33910" r="9835" b="33333"/>
          <a:stretch/>
        </p:blipFill>
        <p:spPr>
          <a:xfrm>
            <a:off x="620265" y="1162003"/>
            <a:ext cx="3606633" cy="149214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6C720E3-D612-4545-B544-D2117F0D75DA}"/>
              </a:ext>
            </a:extLst>
          </p:cNvPr>
          <p:cNvSpPr txBox="1"/>
          <p:nvPr/>
        </p:nvSpPr>
        <p:spPr>
          <a:xfrm>
            <a:off x="4973009" y="331006"/>
            <a:ext cx="680186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err="1">
                <a:latin typeface="Garamond" panose="02020404030301010803" pitchFamily="18" charset="0"/>
              </a:rPr>
              <a:t>Кодеин+трава</a:t>
            </a:r>
            <a:r>
              <a:rPr lang="ru-RU" sz="2400" dirty="0">
                <a:latin typeface="Garamond" panose="02020404030301010803" pitchFamily="18" charset="0"/>
              </a:rPr>
              <a:t> </a:t>
            </a:r>
            <a:r>
              <a:rPr lang="ru-RU" sz="2400" dirty="0" err="1">
                <a:latin typeface="Garamond" panose="02020404030301010803" pitchFamily="18" charset="0"/>
              </a:rPr>
              <a:t>термопсиса+натрия</a:t>
            </a:r>
            <a:r>
              <a:rPr lang="ru-RU" sz="2400" dirty="0">
                <a:latin typeface="Garamond" panose="02020404030301010803" pitchFamily="18" charset="0"/>
              </a:rPr>
              <a:t> гидрокарбонат+</a:t>
            </a:r>
          </a:p>
          <a:p>
            <a:r>
              <a:rPr lang="ru-RU" sz="2400" dirty="0">
                <a:latin typeface="Garamond" panose="02020404030301010803" pitchFamily="18" charset="0"/>
              </a:rPr>
              <a:t>корень солодки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FC07E0D4-26CE-48C6-BEA3-887C254C61AA}"/>
              </a:ext>
            </a:extLst>
          </p:cNvPr>
          <p:cNvSpPr/>
          <p:nvPr/>
        </p:nvSpPr>
        <p:spPr>
          <a:xfrm>
            <a:off x="4721272" y="1162004"/>
            <a:ext cx="6578905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ru-RU" sz="2000" dirty="0">
                <a:latin typeface="Garamond" panose="02020404030301010803" pitchFamily="18" charset="0"/>
              </a:rPr>
              <a:t>уменьшает интенсивность и частоту кашля (кодеин), 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ru-RU" sz="2000" dirty="0">
                <a:latin typeface="Garamond" panose="02020404030301010803" pitchFamily="18" charset="0"/>
              </a:rPr>
              <a:t>повышает секрецию бронхиальных желез (термопсис)  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ru-RU" sz="2000" dirty="0">
                <a:latin typeface="Garamond" panose="02020404030301010803" pitchFamily="18" charset="0"/>
              </a:rPr>
              <a:t>понижает вязкость мокроты за счет защелачивания (гидрокарбонат натрия); 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ru-RU" sz="2000" dirty="0">
                <a:latin typeface="Garamond" panose="02020404030301010803" pitchFamily="18" charset="0"/>
              </a:rPr>
              <a:t>оказывает противовоспалительное и спазмолитическое действие (корень солодки).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6C25946-0DBB-4355-86AF-1B2D2EE37F1D}"/>
              </a:ext>
            </a:extLst>
          </p:cNvPr>
          <p:cNvSpPr txBox="1"/>
          <p:nvPr/>
        </p:nvSpPr>
        <p:spPr>
          <a:xfrm>
            <a:off x="5339644" y="6157662"/>
            <a:ext cx="12073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rgbClr val="FF0000"/>
                </a:solidFill>
                <a:latin typeface="Garamond" panose="02020404030301010803" pitchFamily="18" charset="0"/>
              </a:rPr>
              <a:t>От 2-х лет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63538A2-288E-4E2A-9CC2-76FAD84B557E}"/>
              </a:ext>
            </a:extLst>
          </p:cNvPr>
          <p:cNvSpPr txBox="1"/>
          <p:nvPr/>
        </p:nvSpPr>
        <p:spPr>
          <a:xfrm>
            <a:off x="5115893" y="3526743"/>
            <a:ext cx="61302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err="1">
                <a:latin typeface="Garamond" panose="02020404030301010803" pitchFamily="18" charset="0"/>
              </a:rPr>
              <a:t>Кодеин+терпингидрат+натрия</a:t>
            </a:r>
            <a:r>
              <a:rPr lang="ru-RU" sz="2400" dirty="0">
                <a:latin typeface="Garamond" panose="02020404030301010803" pitchFamily="18" charset="0"/>
              </a:rPr>
              <a:t> гидрокарбонат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5DD64622-7D65-43BB-90C3-34B27B0F86F8}"/>
              </a:ext>
            </a:extLst>
          </p:cNvPr>
          <p:cNvSpPr/>
          <p:nvPr/>
        </p:nvSpPr>
        <p:spPr>
          <a:xfrm>
            <a:off x="4780064" y="4218670"/>
            <a:ext cx="680186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dirty="0">
                <a:latin typeface="Garamond" panose="02020404030301010803" pitchFamily="18" charset="0"/>
              </a:rPr>
              <a:t> </a:t>
            </a:r>
            <a:r>
              <a:rPr lang="ru-RU" sz="2400" dirty="0" err="1">
                <a:latin typeface="Garamond" panose="02020404030301010803" pitchFamily="18" charset="0"/>
              </a:rPr>
              <a:t>Терпингидрат</a:t>
            </a:r>
            <a:r>
              <a:rPr lang="ru-RU" sz="2400" dirty="0">
                <a:latin typeface="Garamond" panose="02020404030301010803" pitchFamily="18" charset="0"/>
              </a:rPr>
              <a:t> улучшает </a:t>
            </a:r>
            <a:r>
              <a:rPr lang="ru-RU" sz="2400" i="1" dirty="0" err="1">
                <a:latin typeface="Garamond" panose="02020404030301010803" pitchFamily="18" charset="0"/>
              </a:rPr>
              <a:t>мукоцилиарный</a:t>
            </a:r>
            <a:r>
              <a:rPr lang="ru-RU" sz="2400" i="1" dirty="0">
                <a:latin typeface="Garamond" panose="02020404030301010803" pitchFamily="18" charset="0"/>
              </a:rPr>
              <a:t> клиренс </a:t>
            </a:r>
            <a:r>
              <a:rPr lang="ru-RU" sz="2400" dirty="0">
                <a:latin typeface="Garamond" panose="02020404030301010803" pitchFamily="18" charset="0"/>
              </a:rPr>
              <a:t>— это неспецифический механизм, осуществляющий местную защиту слизистой оболочки органов дыхания от внешних воздействий, включая инфекцию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9FD4598-B880-4676-AA23-36C6D2F36D3D}"/>
              </a:ext>
            </a:extLst>
          </p:cNvPr>
          <p:cNvSpPr txBox="1"/>
          <p:nvPr/>
        </p:nvSpPr>
        <p:spPr>
          <a:xfrm>
            <a:off x="300622" y="440681"/>
            <a:ext cx="4732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>
                <a:solidFill>
                  <a:srgbClr val="FF0000"/>
                </a:solidFill>
                <a:latin typeface="Garamond" panose="02020404030301010803" pitchFamily="18" charset="0"/>
              </a:rPr>
              <a:t>Rp</a:t>
            </a:r>
            <a:endParaRPr lang="ru-RU" b="1" dirty="0">
              <a:solidFill>
                <a:srgbClr val="FF0000"/>
              </a:solidFill>
              <a:latin typeface="Garamond" panose="02020404030301010803" pitchFamily="18" charset="0"/>
            </a:endParaRP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C3893705-00DB-9A8B-7805-AF9DCDB3A6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58448-F942-4244-9F78-EBDB100381BF}" type="slidenum">
              <a:rPr lang="ru-RU" smtClean="0"/>
              <a:t>6</a:t>
            </a:fld>
            <a:endParaRPr lang="ru-RU"/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FA793E8A-A0F3-723B-2BDC-FFD88DDD2A1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t="28096" b="30562"/>
          <a:stretch/>
        </p:blipFill>
        <p:spPr>
          <a:xfrm>
            <a:off x="-346442" y="4691572"/>
            <a:ext cx="5173949" cy="2008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97119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879B28E-B220-424F-8CF2-062AFABBD2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3138936" cy="1232861"/>
          </a:xfrm>
        </p:spPr>
        <p:txBody>
          <a:bodyPr>
            <a:normAutofit/>
          </a:bodyPr>
          <a:lstStyle/>
          <a:p>
            <a:r>
              <a:rPr lang="ru-RU" sz="2800" b="1" dirty="0">
                <a:solidFill>
                  <a:srgbClr val="0070C0"/>
                </a:solidFill>
                <a:latin typeface="Garamond" panose="02020404030301010803" pitchFamily="18" charset="0"/>
              </a:rPr>
              <a:t>БУТАМИРАТ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DC7E5F7-8507-4CA5-A078-E3F3D60DAF0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218" b="12922"/>
          <a:stretch/>
        </p:blipFill>
        <p:spPr>
          <a:xfrm>
            <a:off x="108473" y="4306703"/>
            <a:ext cx="3138936" cy="244397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4" name="AutoShape 2" descr="https://www.piluli.ru/images/smacs_images/products/000/268/324/original_sinekod_kapli_dlya_priema_vnutr_5_mgml_20_ml_www_piluli_ru_eapt104820.JPG">
            <a:extLst>
              <a:ext uri="{FF2B5EF4-FFF2-40B4-BE49-F238E27FC236}">
                <a16:creationId xmlns:a16="http://schemas.microsoft.com/office/drawing/2014/main" id="{83DE9FFB-B238-4449-BD31-C5CCD9174D8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BD251209-A6B7-4610-A408-2E588027A673}"/>
              </a:ext>
            </a:extLst>
          </p:cNvPr>
          <p:cNvSpPr/>
          <p:nvPr/>
        </p:nvSpPr>
        <p:spPr>
          <a:xfrm>
            <a:off x="2968339" y="308920"/>
            <a:ext cx="8384817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2000" dirty="0">
                <a:latin typeface="Garamond" panose="02020404030301010803" pitchFamily="18" charset="0"/>
              </a:rPr>
              <a:t>Подавляет кашель, обладая прямым влиянием на кашлевой центр.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2000" dirty="0">
                <a:latin typeface="Garamond" panose="02020404030301010803" pitchFamily="18" charset="0"/>
              </a:rPr>
              <a:t>Оказывает </a:t>
            </a:r>
            <a:r>
              <a:rPr lang="ru-RU" sz="2000" dirty="0" err="1">
                <a:latin typeface="Garamond" panose="02020404030301010803" pitchFamily="18" charset="0"/>
              </a:rPr>
              <a:t>бронходилатирующий</a:t>
            </a:r>
            <a:r>
              <a:rPr lang="ru-RU" sz="2000" dirty="0">
                <a:latin typeface="Garamond" panose="02020404030301010803" pitchFamily="18" charset="0"/>
              </a:rPr>
              <a:t> эффект (расширяет бронхи) и противовоспалительное действие.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2000" dirty="0">
                <a:latin typeface="Garamond" panose="02020404030301010803" pitchFamily="18" charset="0"/>
              </a:rPr>
              <a:t>Способствует облегчению дыхания, снижает сопротивление дыхательных путей и оксигенацию крови (насыщает кровь кислородом).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9D8D06F-A805-4986-A44D-BDE2538B8D23}"/>
              </a:ext>
            </a:extLst>
          </p:cNvPr>
          <p:cNvSpPr txBox="1"/>
          <p:nvPr/>
        </p:nvSpPr>
        <p:spPr>
          <a:xfrm>
            <a:off x="1919111" y="4414022"/>
            <a:ext cx="10150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rgbClr val="FF0000"/>
                </a:solidFill>
                <a:latin typeface="Garamond" panose="02020404030301010803" pitchFamily="18" charset="0"/>
              </a:rPr>
              <a:t>От 3 лет</a:t>
            </a:r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D7F7F602-2D31-46FC-94B2-0355F81B2F75}"/>
              </a:ext>
            </a:extLst>
          </p:cNvPr>
          <p:cNvSpPr/>
          <p:nvPr/>
        </p:nvSpPr>
        <p:spPr>
          <a:xfrm>
            <a:off x="2014837" y="2167742"/>
            <a:ext cx="6096000" cy="1015663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ru-RU" sz="2000" i="1" dirty="0">
                <a:latin typeface="Garamond" panose="02020404030301010803" pitchFamily="18" charset="0"/>
              </a:rPr>
              <a:t>Внутрь,</a:t>
            </a:r>
            <a:r>
              <a:rPr lang="ru-RU" sz="2000" dirty="0">
                <a:latin typeface="Garamond" panose="02020404030301010803" pitchFamily="18" charset="0"/>
              </a:rPr>
              <a:t> перед едой. </a:t>
            </a:r>
          </a:p>
          <a:p>
            <a:pPr algn="just"/>
            <a:r>
              <a:rPr lang="ru-RU" sz="2000" i="1" dirty="0">
                <a:latin typeface="Garamond" panose="02020404030301010803" pitchFamily="18" charset="0"/>
              </a:rPr>
              <a:t>Капли</a:t>
            </a:r>
            <a:r>
              <a:rPr lang="ru-RU" sz="2000" dirty="0">
                <a:latin typeface="Garamond" panose="02020404030301010803" pitchFamily="18" charset="0"/>
              </a:rPr>
              <a:t>: детям от 2 </a:t>
            </a:r>
            <a:r>
              <a:rPr lang="ru-RU" sz="2000" dirty="0" err="1">
                <a:latin typeface="Garamond" panose="02020404030301010803" pitchFamily="18" charset="0"/>
              </a:rPr>
              <a:t>мес</a:t>
            </a:r>
            <a:r>
              <a:rPr lang="ru-RU" sz="2000" dirty="0">
                <a:latin typeface="Garamond" panose="02020404030301010803" pitchFamily="18" charset="0"/>
              </a:rPr>
              <a:t> </a:t>
            </a:r>
          </a:p>
          <a:p>
            <a:pPr algn="just"/>
            <a:r>
              <a:rPr lang="ru-RU" sz="2000" i="1" dirty="0">
                <a:latin typeface="Garamond" panose="02020404030301010803" pitchFamily="18" charset="0"/>
              </a:rPr>
              <a:t>Сироп (отмеривают мерным колпачком):</a:t>
            </a:r>
            <a:r>
              <a:rPr lang="ru-RU" sz="2000" dirty="0">
                <a:latin typeface="Garamond" panose="02020404030301010803" pitchFamily="18" charset="0"/>
              </a:rPr>
              <a:t> детям от 3 лет</a:t>
            </a:r>
          </a:p>
        </p:txBody>
      </p:sp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2E8BE1D3-B7F4-44A3-A8F6-F48D2F5A32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21346" y="4208607"/>
            <a:ext cx="3398940" cy="254920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DE9A3325-D5DF-4491-A6F0-19FFE0C08151}"/>
              </a:ext>
            </a:extLst>
          </p:cNvPr>
          <p:cNvSpPr txBox="1"/>
          <p:nvPr/>
        </p:nvSpPr>
        <p:spPr>
          <a:xfrm>
            <a:off x="3442458" y="4414022"/>
            <a:ext cx="145905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>
                <a:solidFill>
                  <a:srgbClr val="FF0000"/>
                </a:solidFill>
                <a:latin typeface="Garamond" panose="02020404030301010803" pitchFamily="18" charset="0"/>
              </a:rPr>
              <a:t>20мг – с 6 лет</a:t>
            </a:r>
          </a:p>
          <a:p>
            <a:r>
              <a:rPr lang="ru-RU" sz="1600" b="1" dirty="0">
                <a:solidFill>
                  <a:srgbClr val="FF0000"/>
                </a:solidFill>
                <a:latin typeface="Garamond" panose="02020404030301010803" pitchFamily="18" charset="0"/>
              </a:rPr>
              <a:t>50мг – с 18 лет</a:t>
            </a:r>
          </a:p>
        </p:txBody>
      </p:sp>
      <p:pic>
        <p:nvPicPr>
          <p:cNvPr id="1030" name="Picture 6" descr="http://gripptips.ru/wp-content/uploads/2017/04/Bol-v-grudi-pri-ORVI-7.jpg">
            <a:extLst>
              <a:ext uri="{FF2B5EF4-FFF2-40B4-BE49-F238E27FC236}">
                <a16:creationId xmlns:a16="http://schemas.microsoft.com/office/drawing/2014/main" id="{E2ABBDD8-4210-4DC9-9049-9E94B108CE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2515" y="2048470"/>
            <a:ext cx="3276600" cy="32766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311DCD02-A866-4480-B116-BA9A7235572D}"/>
              </a:ext>
            </a:extLst>
          </p:cNvPr>
          <p:cNvSpPr/>
          <p:nvPr/>
        </p:nvSpPr>
        <p:spPr>
          <a:xfrm>
            <a:off x="2151291" y="3375722"/>
            <a:ext cx="500945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latin typeface="Garamond" panose="02020404030301010803" pitchFamily="18" charset="0"/>
              </a:rPr>
              <a:t>ПЭ: Тошнота, диарея, головокружение, аллергические реакции.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91FD7B73-0D3F-4880-9F11-0FE334167C0D}"/>
              </a:ext>
            </a:extLst>
          </p:cNvPr>
          <p:cNvSpPr/>
          <p:nvPr/>
        </p:nvSpPr>
        <p:spPr>
          <a:xfrm>
            <a:off x="6994224" y="5527399"/>
            <a:ext cx="4701065" cy="923330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dirty="0">
                <a:latin typeface="Garamond" panose="02020404030301010803" pitchFamily="18" charset="0"/>
              </a:rPr>
              <a:t>В период лечения не рекомендуется употреблять алкогольные напитки и ЛП, угнетающие ЦНС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B22389D-F745-865B-55FC-B941C15E34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58448-F942-4244-9F78-EBDB100381BF}" type="slidenum">
              <a:rPr lang="ru-RU" smtClean="0"/>
              <a:t>7</a:t>
            </a:fld>
            <a:endParaRPr lang="ru-RU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4E09B1E-2D13-30D9-3749-8500B50EFAA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9440" t="2527" r="30271" b="1175"/>
          <a:stretch/>
        </p:blipFill>
        <p:spPr>
          <a:xfrm>
            <a:off x="311809" y="946863"/>
            <a:ext cx="1342521" cy="320886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707775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879B28E-B220-424F-8CF2-062AFABBD2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1256" y="0"/>
            <a:ext cx="5794744" cy="1232861"/>
          </a:xfrm>
        </p:spPr>
        <p:txBody>
          <a:bodyPr>
            <a:normAutofit/>
          </a:bodyPr>
          <a:lstStyle/>
          <a:p>
            <a:r>
              <a:rPr lang="ru-RU" sz="2800" b="1" dirty="0" err="1">
                <a:solidFill>
                  <a:srgbClr val="0070C0"/>
                </a:solidFill>
                <a:latin typeface="Garamond" panose="02020404030301010803" pitchFamily="18" charset="0"/>
              </a:rPr>
              <a:t>БУТАМИРАТ+гвайфенезин</a:t>
            </a:r>
            <a:endParaRPr lang="ru-RU" sz="2800" b="1" dirty="0">
              <a:solidFill>
                <a:srgbClr val="0070C0"/>
              </a:solidFill>
              <a:latin typeface="Garamond" panose="02020404030301010803" pitchFamily="18" charset="0"/>
            </a:endParaRPr>
          </a:p>
        </p:txBody>
      </p:sp>
      <p:sp>
        <p:nvSpPr>
          <p:cNvPr id="14" name="AutoShape 2" descr="https://www.piluli.ru/images/smacs_images/products/000/268/324/original_sinekod_kapli_dlya_priema_vnutr_5_mgml_20_ml_www_piluli_ru_eapt104820.JPG">
            <a:extLst>
              <a:ext uri="{FF2B5EF4-FFF2-40B4-BE49-F238E27FC236}">
                <a16:creationId xmlns:a16="http://schemas.microsoft.com/office/drawing/2014/main" id="{83DE9FFB-B238-4449-BD31-C5CCD9174D8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3F1449E-216A-4B01-AFD1-1130984CDD0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5065" y="1007788"/>
            <a:ext cx="2658140" cy="265814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E18079C-D5CA-4B3D-9424-76CE7386E1B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256" y="4566036"/>
            <a:ext cx="2483561" cy="2483561"/>
          </a:xfrm>
          <a:prstGeom prst="rect">
            <a:avLst/>
          </a:prstGeom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0A765F2F-C6AE-473A-9953-48DAEC6ADA2A}"/>
              </a:ext>
            </a:extLst>
          </p:cNvPr>
          <p:cNvSpPr/>
          <p:nvPr/>
        </p:nvSpPr>
        <p:spPr>
          <a:xfrm>
            <a:off x="4150241" y="1063256"/>
            <a:ext cx="6912869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2000" dirty="0" err="1">
                <a:latin typeface="Garamond" panose="02020404030301010803" pitchFamily="18" charset="0"/>
              </a:rPr>
              <a:t>Гвайфенезин</a:t>
            </a:r>
            <a:r>
              <a:rPr lang="ru-RU" sz="2000" dirty="0">
                <a:latin typeface="Garamond" panose="02020404030301010803" pitchFamily="18" charset="0"/>
              </a:rPr>
              <a:t> повышает секрецию бронхиальных желез и снижает вязкость слизи.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2000" dirty="0">
                <a:latin typeface="Garamond" panose="02020404030301010803" pitchFamily="18" charset="0"/>
              </a:rPr>
              <a:t>Повышение секреции вызывается как прямым действием на бронхиальные железы — стимуляцией выделения секрета из бронхиальных желез, так и рефлекторным путем, когда происходит раздражение афферентных парасимпатических волокон слизистой оболочки желудка и угнетение дыхательного центра.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2000" dirty="0">
                <a:latin typeface="Garamond" panose="02020404030301010803" pitchFamily="18" charset="0"/>
              </a:rPr>
              <a:t>Слизь, продуцируемая бронхиальными железами, усиливает активность реснитчатого эпителия, вследствие чего облегчается эвакуация слизи из бронхов и ее откашливание.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F497D301-D1FB-4073-8592-C14E33FC0A41}"/>
              </a:ext>
            </a:extLst>
          </p:cNvPr>
          <p:cNvSpPr/>
          <p:nvPr/>
        </p:nvSpPr>
        <p:spPr>
          <a:xfrm>
            <a:off x="4313274" y="5020997"/>
            <a:ext cx="6096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ru-RU" b="1" dirty="0">
                <a:solidFill>
                  <a:srgbClr val="FF0000"/>
                </a:solidFill>
                <a:latin typeface="Garamond" panose="02020404030301010803" pitchFamily="18" charset="0"/>
              </a:rPr>
              <a:t>От 12 лет — для таблеток, от 6 </a:t>
            </a:r>
            <a:r>
              <a:rPr lang="ru-RU" b="1" dirty="0" err="1">
                <a:solidFill>
                  <a:srgbClr val="FF0000"/>
                </a:solidFill>
                <a:latin typeface="Garamond" panose="02020404030301010803" pitchFamily="18" charset="0"/>
              </a:rPr>
              <a:t>мес</a:t>
            </a:r>
            <a:r>
              <a:rPr lang="ru-RU" b="1" dirty="0">
                <a:solidFill>
                  <a:srgbClr val="FF0000"/>
                </a:solidFill>
                <a:latin typeface="Garamond" panose="02020404030301010803" pitchFamily="18" charset="0"/>
              </a:rPr>
              <a:t> — для капель для приема внутрь</a:t>
            </a:r>
          </a:p>
          <a:p>
            <a:pPr algn="just"/>
            <a:endParaRPr lang="ru-RU" b="1" dirty="0">
              <a:solidFill>
                <a:srgbClr val="FF0000"/>
              </a:solidFill>
              <a:latin typeface="Garamond" panose="02020404030301010803" pitchFamily="18" charset="0"/>
            </a:endParaRPr>
          </a:p>
          <a:p>
            <a:pPr algn="just"/>
            <a:r>
              <a:rPr lang="ru-RU" b="1" dirty="0">
                <a:solidFill>
                  <a:srgbClr val="FF0000"/>
                </a:solidFill>
                <a:latin typeface="Garamond" panose="02020404030301010803" pitchFamily="18" charset="0"/>
              </a:rPr>
              <a:t>После еды, дозируют в зависимости от массы тела, интервал между приемами – 6-8 часов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B60A4924-B3F5-A10D-CE88-A31601BFD5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58448-F942-4244-9F78-EBDB100381BF}" type="slidenum">
              <a:rPr lang="ru-RU" smtClean="0"/>
              <a:t>8</a:t>
            </a:fld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370D2A3-EECB-0D9A-4E1B-E5DD5CABEF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4005" y="3731694"/>
            <a:ext cx="2792262" cy="1467029"/>
          </a:xfrm>
          <a:prstGeom prst="rect">
            <a:avLst/>
          </a:prstGeom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F18402BA-2459-F810-0B2B-C385A5ED31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0064" y="949512"/>
            <a:ext cx="2693210" cy="2693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566552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526B2A4-D7A6-438F-9849-6B318D5A30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55806" y="-242721"/>
            <a:ext cx="4997927" cy="1189019"/>
          </a:xfrm>
        </p:spPr>
        <p:txBody>
          <a:bodyPr>
            <a:normAutofit/>
          </a:bodyPr>
          <a:lstStyle/>
          <a:p>
            <a:r>
              <a:rPr lang="ru-RU" sz="2800" b="1" dirty="0" err="1">
                <a:solidFill>
                  <a:schemeClr val="accent1">
                    <a:lumMod val="75000"/>
                  </a:schemeClr>
                </a:solidFill>
                <a:latin typeface="Garamond" panose="02020404030301010803" pitchFamily="18" charset="0"/>
              </a:rPr>
              <a:t>Глауцин+эфедрин</a:t>
            </a:r>
            <a:r>
              <a:rPr lang="ru-RU" sz="2800" b="1" dirty="0">
                <a:solidFill>
                  <a:schemeClr val="accent1">
                    <a:lumMod val="75000"/>
                  </a:schemeClr>
                </a:solidFill>
                <a:latin typeface="Garamond" panose="02020404030301010803" pitchFamily="18" charset="0"/>
              </a:rPr>
              <a:t> 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0A1112EF-9309-4FA8-9878-3EC1992DB5B6}"/>
              </a:ext>
            </a:extLst>
          </p:cNvPr>
          <p:cNvSpPr/>
          <p:nvPr/>
        </p:nvSpPr>
        <p:spPr>
          <a:xfrm>
            <a:off x="2390737" y="591066"/>
            <a:ext cx="812327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>
              <a:spcAft>
                <a:spcPts val="0"/>
              </a:spcAft>
            </a:pPr>
            <a:r>
              <a:rPr lang="ru-RU" dirty="0">
                <a:latin typeface="Garamond" panose="02020404030301010803" pitchFamily="18" charset="0"/>
                <a:ea typeface="Times New Roman" panose="02020603050405020304" pitchFamily="18" charset="0"/>
              </a:rPr>
              <a:t>ГЛАУЦИН – алкалоид растения мачок желтый </a:t>
            </a:r>
            <a:r>
              <a:rPr lang="ru-RU" i="1" dirty="0">
                <a:latin typeface="Garamond" panose="02020404030301010803" pitchFamily="18" charset="0"/>
                <a:ea typeface="Times New Roman" panose="02020603050405020304" pitchFamily="18" charset="0"/>
              </a:rPr>
              <a:t>(</a:t>
            </a:r>
            <a:r>
              <a:rPr lang="ru-RU" i="1" dirty="0" err="1">
                <a:latin typeface="Garamond" panose="02020404030301010803" pitchFamily="18" charset="0"/>
                <a:ea typeface="Times New Roman" panose="02020603050405020304" pitchFamily="18" charset="0"/>
              </a:rPr>
              <a:t>Glaucium</a:t>
            </a:r>
            <a:r>
              <a:rPr lang="ru-RU" i="1" dirty="0">
                <a:latin typeface="Garamond" panose="02020404030301010803" pitchFamily="18" charset="0"/>
                <a:ea typeface="Times New Roman" panose="02020603050405020304" pitchFamily="18" charset="0"/>
              </a:rPr>
              <a:t> </a:t>
            </a:r>
            <a:r>
              <a:rPr lang="ru-RU" i="1" dirty="0" err="1">
                <a:latin typeface="Garamond" panose="02020404030301010803" pitchFamily="18" charset="0"/>
                <a:ea typeface="Times New Roman" panose="02020603050405020304" pitchFamily="18" charset="0"/>
              </a:rPr>
              <a:t>flavum</a:t>
            </a:r>
            <a:r>
              <a:rPr lang="ru-RU" i="1" dirty="0">
                <a:latin typeface="Garamond" panose="02020404030301010803" pitchFamily="18" charset="0"/>
                <a:ea typeface="Times New Roman" panose="02020603050405020304" pitchFamily="18" charset="0"/>
              </a:rPr>
              <a:t>)</a:t>
            </a:r>
            <a:r>
              <a:rPr lang="ru-RU" dirty="0">
                <a:latin typeface="Garamond" panose="02020404030301010803" pitchFamily="18" charset="0"/>
                <a:ea typeface="Times New Roman" panose="02020603050405020304" pitchFamily="18" charset="0"/>
              </a:rPr>
              <a:t>.</a:t>
            </a:r>
          </a:p>
          <a:p>
            <a:pPr marL="285750" indent="-285750" algn="just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dirty="0">
                <a:latin typeface="Garamond" panose="02020404030301010803" pitchFamily="18" charset="0"/>
                <a:ea typeface="Times New Roman" panose="02020603050405020304" pitchFamily="18" charset="0"/>
              </a:rPr>
              <a:t>угнетение кашлевого центра</a:t>
            </a:r>
          </a:p>
          <a:p>
            <a:pPr marL="285750" indent="-285750" algn="just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dirty="0">
                <a:latin typeface="Garamond" panose="02020404030301010803" pitchFamily="18" charset="0"/>
                <a:ea typeface="Times New Roman" panose="02020603050405020304" pitchFamily="18" charset="0"/>
              </a:rPr>
              <a:t>седативное действие на ЦНС</a:t>
            </a:r>
          </a:p>
          <a:p>
            <a:pPr marL="285750" indent="-285750" algn="just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dirty="0">
                <a:latin typeface="Garamond" panose="02020404030301010803" pitchFamily="18" charset="0"/>
                <a:ea typeface="Times New Roman" panose="02020603050405020304" pitchFamily="18" charset="0"/>
              </a:rPr>
              <a:t>не приводит к угнетению дыхания, развитию запоров и лекарственной зависимости</a:t>
            </a:r>
          </a:p>
          <a:p>
            <a:pPr marL="285750" indent="-285750" algn="just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dirty="0">
                <a:latin typeface="Garamond" panose="02020404030301010803" pitchFamily="18" charset="0"/>
                <a:ea typeface="Times New Roman" panose="02020603050405020304" pitchFamily="18" charset="0"/>
              </a:rPr>
              <a:t>ослабляет спазм гладкой мускулатуры бронхов при бронхите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FBC7486-469C-426C-8304-3CEF9CAF62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45033" y="0"/>
            <a:ext cx="1746967" cy="2094614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4D0B792B-4BD8-4ACC-A289-DA3C9288836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5530" t="22946" r="35168" b="19034"/>
          <a:stretch/>
        </p:blipFill>
        <p:spPr>
          <a:xfrm>
            <a:off x="382773" y="1047307"/>
            <a:ext cx="2009553" cy="397904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4065947-5BEB-4C90-9C09-C3F52383F997}"/>
              </a:ext>
            </a:extLst>
          </p:cNvPr>
          <p:cNvSpPr txBox="1"/>
          <p:nvPr/>
        </p:nvSpPr>
        <p:spPr>
          <a:xfrm>
            <a:off x="455488" y="5241851"/>
            <a:ext cx="178766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rgbClr val="FF0000"/>
                </a:solidFill>
                <a:latin typeface="Garamond" panose="02020404030301010803" pitchFamily="18" charset="0"/>
              </a:rPr>
              <a:t>У детей от 3 лет</a:t>
            </a:r>
          </a:p>
          <a:p>
            <a:r>
              <a:rPr lang="ru-RU" b="1" dirty="0">
                <a:solidFill>
                  <a:srgbClr val="FF0000"/>
                </a:solidFill>
                <a:latin typeface="Garamond" panose="02020404030301010803" pitchFamily="18" charset="0"/>
              </a:rPr>
              <a:t>После еды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49961D1-CC0C-45EA-A278-0C2CBB970979}"/>
              </a:ext>
            </a:extLst>
          </p:cNvPr>
          <p:cNvSpPr txBox="1"/>
          <p:nvPr/>
        </p:nvSpPr>
        <p:spPr>
          <a:xfrm>
            <a:off x="218885" y="570223"/>
            <a:ext cx="4732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>
                <a:solidFill>
                  <a:srgbClr val="FF0000"/>
                </a:solidFill>
                <a:latin typeface="Garamond" panose="02020404030301010803" pitchFamily="18" charset="0"/>
              </a:rPr>
              <a:t>Rp</a:t>
            </a:r>
            <a:endParaRPr lang="ru-RU" b="1" dirty="0">
              <a:solidFill>
                <a:srgbClr val="FF0000"/>
              </a:solidFill>
              <a:latin typeface="Garamond" panose="02020404030301010803" pitchFamily="18" charset="0"/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86C1DDE7-8FE7-47B7-89F3-12CBE9774D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83157" y="4917726"/>
            <a:ext cx="2918391" cy="1940274"/>
          </a:xfrm>
          <a:prstGeom prst="rect">
            <a:avLst/>
          </a:prstGeom>
        </p:spPr>
      </p:pic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24FCEE9D-77A7-41D0-AFEA-350CE6702352}"/>
              </a:ext>
            </a:extLst>
          </p:cNvPr>
          <p:cNvSpPr/>
          <p:nvPr/>
        </p:nvSpPr>
        <p:spPr>
          <a:xfrm>
            <a:off x="2673485" y="2391050"/>
            <a:ext cx="7787709" cy="258532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latin typeface="Garamond" panose="02020404030301010803" pitchFamily="18" charset="0"/>
              </a:rPr>
              <a:t>ЭФЕДРИН – алкалоид в различных видах эфедры </a:t>
            </a:r>
            <a:r>
              <a:rPr lang="ru-RU" i="1" dirty="0">
                <a:latin typeface="Garamond" panose="02020404030301010803" pitchFamily="18" charset="0"/>
              </a:rPr>
              <a:t>(</a:t>
            </a:r>
            <a:r>
              <a:rPr lang="ru-RU" i="1" dirty="0" err="1">
                <a:latin typeface="Garamond" panose="02020404030301010803" pitchFamily="18" charset="0"/>
              </a:rPr>
              <a:t>Ephedra</a:t>
            </a:r>
            <a:r>
              <a:rPr lang="ru-RU" i="1" dirty="0">
                <a:latin typeface="Garamond" panose="02020404030301010803" pitchFamily="18" charset="0"/>
              </a:rPr>
              <a:t> L.)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err="1">
                <a:latin typeface="Garamond" panose="02020404030301010803" pitchFamily="18" charset="0"/>
              </a:rPr>
              <a:t>адреномиметик</a:t>
            </a:r>
            <a:r>
              <a:rPr lang="ru-RU" dirty="0">
                <a:latin typeface="Garamond" panose="02020404030301010803" pitchFamily="18" charset="0"/>
              </a:rPr>
              <a:t> непрямого действия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latin typeface="Garamond" panose="02020404030301010803" pitchFamily="18" charset="0"/>
              </a:rPr>
              <a:t>сужая сосуды, умешает отек слизистой бронхов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latin typeface="Garamond" panose="02020404030301010803" pitchFamily="18" charset="0"/>
              </a:rPr>
              <a:t>вызывает </a:t>
            </a:r>
            <a:r>
              <a:rPr lang="ru-RU" dirty="0" err="1">
                <a:latin typeface="Garamond" panose="02020404030301010803" pitchFamily="18" charset="0"/>
              </a:rPr>
              <a:t>бронхолитический</a:t>
            </a:r>
            <a:r>
              <a:rPr lang="ru-RU" dirty="0">
                <a:latin typeface="Garamond" panose="02020404030301010803" pitchFamily="18" charset="0"/>
              </a:rPr>
              <a:t> (</a:t>
            </a:r>
            <a:r>
              <a:rPr lang="ru-RU" dirty="0" err="1">
                <a:latin typeface="Garamond" panose="02020404030301010803" pitchFamily="18" charset="0"/>
              </a:rPr>
              <a:t>бронхорасширяющий</a:t>
            </a:r>
            <a:r>
              <a:rPr lang="ru-RU" dirty="0">
                <a:latin typeface="Garamond" panose="02020404030301010803" pitchFamily="18" charset="0"/>
              </a:rPr>
              <a:t>) эффект,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latin typeface="Garamond" panose="02020404030301010803" pitchFamily="18" charset="0"/>
              </a:rPr>
              <a:t>стимулирует деятельность сердца (увеличивает частоту и силу сокращений),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latin typeface="Garamond" panose="02020404030301010803" pitchFamily="18" charset="0"/>
              </a:rPr>
              <a:t>подавляет перистальтику кишечника,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latin typeface="Garamond" panose="02020404030301010803" pitchFamily="18" charset="0"/>
              </a:rPr>
              <a:t>расширяет зрачок (не влияя на аккомодацию и внутриглазное давление),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latin typeface="Garamond" panose="02020404030301010803" pitchFamily="18" charset="0"/>
              </a:rPr>
              <a:t>повышает тонус скелетных мышц, вызывает гипергликемию.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dirty="0">
              <a:latin typeface="Garamond" panose="02020404030301010803" pitchFamily="18" charset="0"/>
            </a:endParaRP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A0D949C9-0427-4418-95E6-CEFB131EF069}"/>
              </a:ext>
            </a:extLst>
          </p:cNvPr>
          <p:cNvSpPr/>
          <p:nvPr/>
        </p:nvSpPr>
        <p:spPr>
          <a:xfrm>
            <a:off x="2431767" y="5366039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 algn="just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dirty="0">
                <a:latin typeface="Garamond" panose="02020404030301010803" pitchFamily="18" charset="0"/>
                <a:ea typeface="Times New Roman" panose="02020603050405020304" pitchFamily="18" charset="0"/>
              </a:rPr>
              <a:t>препарат назначают для подавления кашля при трахеитах, фарингитах, острых бронхитах, коклюше</a:t>
            </a: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A2454CC2-C709-4425-8315-0FE521184367}"/>
              </a:ext>
            </a:extLst>
          </p:cNvPr>
          <p:cNvSpPr/>
          <p:nvPr/>
        </p:nvSpPr>
        <p:spPr>
          <a:xfrm>
            <a:off x="2580936" y="4719708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ru-RU" dirty="0">
                <a:latin typeface="Garamond" panose="02020404030301010803" pitchFamily="18" charset="0"/>
              </a:rPr>
              <a:t>Масло базилика оказывает незначительное седативное, противомикробное и спазмолитическое действие</a:t>
            </a: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CC8EE23E-5AEF-491C-9A27-01EEAD220FE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091" y="5888182"/>
            <a:ext cx="894337" cy="894337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37438A46-29EE-40DD-BB79-84448CAE6EDC}"/>
              </a:ext>
            </a:extLst>
          </p:cNvPr>
          <p:cNvSpPr txBox="1"/>
          <p:nvPr/>
        </p:nvSpPr>
        <p:spPr>
          <a:xfrm>
            <a:off x="1661785" y="6103686"/>
            <a:ext cx="686598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latin typeface="Garamond" panose="02020404030301010803" pitchFamily="18" charset="0"/>
              </a:rPr>
              <a:t>Заболевания сердца, глаукома, гиперплазия простаты, тиреотоксикоз, </a:t>
            </a:r>
          </a:p>
          <a:p>
            <a:r>
              <a:rPr lang="ru-RU" dirty="0">
                <a:latin typeface="Garamond" panose="02020404030301010803" pitchFamily="18" charset="0"/>
              </a:rPr>
              <a:t>феохромоцитома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1FA6C571-5F65-30E0-A367-FCB25466B1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58448-F942-4244-9F78-EBDB100381BF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4018733"/>
      </p:ext>
    </p:extLst>
  </p:cSld>
  <p:clrMapOvr>
    <a:masterClrMapping/>
  </p:clrMapOvr>
</p:sld>
</file>

<file path=ppt/theme/theme1.xml><?xml version="1.0" encoding="utf-8"?>
<a:theme xmlns:a="http://schemas.openxmlformats.org/drawingml/2006/main" name="Капля">
  <a:themeElements>
    <a:clrScheme name="Капля">
      <a:dk1>
        <a:sysClr val="windowText" lastClr="000000"/>
      </a:dk1>
      <a:lt1>
        <a:sysClr val="window" lastClr="FFFFFF"/>
      </a:lt1>
      <a:dk2>
        <a:srgbClr val="355071"/>
      </a:dk2>
      <a:lt2>
        <a:srgbClr val="AABED7"/>
      </a:lt2>
      <a:accent1>
        <a:srgbClr val="2FA3EE"/>
      </a:accent1>
      <a:accent2>
        <a:srgbClr val="4BCAAD"/>
      </a:accent2>
      <a:accent3>
        <a:srgbClr val="86C157"/>
      </a:accent3>
      <a:accent4>
        <a:srgbClr val="D99C3F"/>
      </a:accent4>
      <a:accent5>
        <a:srgbClr val="CE6633"/>
      </a:accent5>
      <a:accent6>
        <a:srgbClr val="A35DD1"/>
      </a:accent6>
      <a:hlink>
        <a:srgbClr val="56BCFE"/>
      </a:hlink>
      <a:folHlink>
        <a:srgbClr val="97C5E3"/>
      </a:folHlink>
    </a:clrScheme>
    <a:fontScheme name="Капля">
      <a:majorFont>
        <a:latin typeface="Tw Cen M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Капля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130000"/>
                <a:satMod val="150000"/>
                <a:lumMod val="112000"/>
              </a:schemeClr>
            </a:gs>
            <a:gs pos="100000">
              <a:schemeClr val="phClr">
                <a:shade val="92000"/>
                <a:satMod val="140000"/>
                <a:lumMod val="11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A633B6A3-9E7F-4C10-9C98-2517A3134361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Капля</Template>
  <TotalTime>735</TotalTime>
  <Words>2133</Words>
  <Application>Microsoft Office PowerPoint</Application>
  <PresentationFormat>Широкоэкранный</PresentationFormat>
  <Paragraphs>243</Paragraphs>
  <Slides>27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34" baseType="lpstr">
      <vt:lpstr>Arial</vt:lpstr>
      <vt:lpstr>Bahnschrift Condensed</vt:lpstr>
      <vt:lpstr>Calibri</vt:lpstr>
      <vt:lpstr>Garamond</vt:lpstr>
      <vt:lpstr>Tw Cen MT</vt:lpstr>
      <vt:lpstr>Wingdings</vt:lpstr>
      <vt:lpstr>Капля</vt:lpstr>
      <vt:lpstr>4.3. Лекарственные препараты, влияющие на функцию органов дыхания</vt:lpstr>
      <vt:lpstr>Презентация PowerPoint</vt:lpstr>
      <vt:lpstr>Кашель – защитно-рефлекторный акт, направленный на выведение из бронхов и ВДП мокроты и инородных тел</vt:lpstr>
      <vt:lpstr>Классификация противокашлевых препаратов</vt:lpstr>
      <vt:lpstr>КОДЕИН</vt:lpstr>
      <vt:lpstr>КОДЕИН</vt:lpstr>
      <vt:lpstr>БУТАМИРАТ</vt:lpstr>
      <vt:lpstr>БУТАМИРАТ+гвайфенезин</vt:lpstr>
      <vt:lpstr>Глауцин+эфедрин </vt:lpstr>
      <vt:lpstr>преноксдиазин</vt:lpstr>
      <vt:lpstr>Отхаркивающие Препараты</vt:lpstr>
      <vt:lpstr>Отхаркивающие препараты</vt:lpstr>
      <vt:lpstr>Отхаркивающие препараты</vt:lpstr>
      <vt:lpstr>Отхаркивающие препараты</vt:lpstr>
      <vt:lpstr>Отхаркивающие препараты</vt:lpstr>
      <vt:lpstr>Отхаркивающие препараты</vt:lpstr>
      <vt:lpstr>Муколитические препараты</vt:lpstr>
      <vt:lpstr>бромгексин</vt:lpstr>
      <vt:lpstr>амброксол</vt:lpstr>
      <vt:lpstr>ацетилцистеин</vt:lpstr>
      <vt:lpstr>карбоцистеин</vt:lpstr>
      <vt:lpstr>бронхолитики</vt:lpstr>
      <vt:lpstr>бронхолитики</vt:lpstr>
      <vt:lpstr>аминофиллин</vt:lpstr>
      <vt:lpstr>бронхолитики</vt:lpstr>
      <vt:lpstr>Презентация PowerPoint</vt:lpstr>
      <vt:lpstr>Контрольные вопросы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Лекарственные препараты, влияющие на функцию органов дыхания</dc:title>
  <dc:creator>Olga</dc:creator>
  <cp:lastModifiedBy>Калинина Ольга Сергеевна</cp:lastModifiedBy>
  <cp:revision>83</cp:revision>
  <dcterms:created xsi:type="dcterms:W3CDTF">2018-09-16T13:33:27Z</dcterms:created>
  <dcterms:modified xsi:type="dcterms:W3CDTF">2023-09-10T05:12:44Z</dcterms:modified>
</cp:coreProperties>
</file>