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84" r:id="rId5"/>
    <p:sldId id="262" r:id="rId6"/>
    <p:sldId id="263" r:id="rId7"/>
    <p:sldId id="264" r:id="rId8"/>
    <p:sldId id="271" r:id="rId9"/>
    <p:sldId id="283" r:id="rId10"/>
    <p:sldId id="272" r:id="rId11"/>
    <p:sldId id="280" r:id="rId12"/>
    <p:sldId id="274" r:id="rId13"/>
    <p:sldId id="276" r:id="rId14"/>
    <p:sldId id="275" r:id="rId15"/>
    <p:sldId id="273" r:id="rId16"/>
    <p:sldId id="277" r:id="rId17"/>
    <p:sldId id="281" r:id="rId18"/>
    <p:sldId id="282" r:id="rId19"/>
    <p:sldId id="28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0" autoAdjust="0"/>
    <p:restoredTop sz="94660"/>
  </p:normalViewPr>
  <p:slideViewPr>
    <p:cSldViewPr snapToGrid="0">
      <p:cViewPr varScale="1">
        <p:scale>
          <a:sx n="85" d="100"/>
          <a:sy n="85" d="100"/>
        </p:scale>
        <p:origin x="69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0D368-7AE4-4959-946E-27CC544BFAC3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AC320-338A-44E6-A2BB-FD116C05F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500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2DBA963E-17EF-49F2-9A99-56E4E0E8C49D}" type="datetime1">
              <a:rPr lang="ru-RU" smtClean="0"/>
              <a:t>22.09.2024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470F146-A391-40EE-9620-EBC67F3BD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58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757A-042F-48AF-8E4B-1BD4D4BFFDBA}" type="datetime1">
              <a:rPr lang="ru-RU" smtClean="0"/>
              <a:t>22.09.2024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93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C1C9F4C-D762-4F92-9CFA-3B0290A2B4B1}" type="datetime1">
              <a:rPr lang="ru-RU" smtClean="0"/>
              <a:t>22.09.2024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470F146-A391-40EE-9620-EBC67F3BD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402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3125F-4BCA-42BF-858F-E649E5CECF5F}" type="datetime1">
              <a:rPr lang="ru-RU" smtClean="0"/>
              <a:t>22.09.2024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20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1523596-7F58-4386-A57C-8FF290C02A47}" type="datetime1">
              <a:rPr lang="ru-RU" smtClean="0"/>
              <a:t>22.09.2024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470F146-A391-40EE-9620-EBC67F3BD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91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FBD204F-A1A0-4FD8-BDA3-AAE198619155}" type="datetime1">
              <a:rPr lang="ru-RU" smtClean="0"/>
              <a:t>22.09.2024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470F146-A391-40EE-9620-EBC67F3BD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7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A78DB5B-FCD7-491D-9999-51D5C8DDD8A0}" type="datetime1">
              <a:rPr lang="ru-RU" smtClean="0"/>
              <a:t>22.09.2024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470F146-A391-40EE-9620-EBC67F3BD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588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2668-71BE-4ECB-A7CA-630A5A0B6AC5}" type="datetime1">
              <a:rPr lang="ru-RU" smtClean="0"/>
              <a:t>22.09.2024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494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337F0636-B66E-4924-AAC4-2585ACD7B26A}" type="datetime1">
              <a:rPr lang="ru-RU" smtClean="0"/>
              <a:t>22.09.2024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470F146-A391-40EE-9620-EBC67F3BD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7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D677-01C6-4593-9CCF-B87C898699A2}" type="datetime1">
              <a:rPr lang="ru-RU" smtClean="0"/>
              <a:t>22.09.2024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272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75F3CA3-E79B-4A69-9FE8-AED743C7BA88}" type="datetime1">
              <a:rPr lang="ru-RU" smtClean="0"/>
              <a:t>22.09.2024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0470F146-A391-40EE-9620-EBC67F3BD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870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C787C-3787-4B5C-BCC4-D7ABD6E3076A}" type="datetime1">
              <a:rPr lang="ru-RU" smtClean="0"/>
              <a:t>22.09.2024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0F146-A391-40EE-9620-EBC67F3BD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00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824CA3-5830-4D41-A91E-BB903BE45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990FC9E-77D0-472E-AE09-A4E649768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618" y="4152658"/>
            <a:ext cx="5135049" cy="193205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4.2.</a:t>
            </a:r>
            <a:r>
              <a:rPr lang="en-US" b="1" dirty="0">
                <a:solidFill>
                  <a:schemeClr val="tx1"/>
                </a:solidFill>
              </a:rPr>
              <a:t>7</a:t>
            </a:r>
            <a:r>
              <a:rPr lang="ru-RU" b="1" dirty="0">
                <a:solidFill>
                  <a:schemeClr val="tx1"/>
                </a:solidFill>
              </a:rPr>
              <a:t>. Лекарственные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препараты для лечения атеросклероза</a:t>
            </a:r>
          </a:p>
        </p:txBody>
      </p:sp>
    </p:spTree>
    <p:extLst>
      <p:ext uri="{BB962C8B-B14F-4D97-AF65-F5344CB8AC3E}">
        <p14:creationId xmlns:p14="http://schemas.microsoft.com/office/powerpoint/2010/main" val="270765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45FD56-2E68-4966-8300-D2615A174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1" t="17775" r="16095" b="13745"/>
          <a:stretch/>
        </p:blipFill>
        <p:spPr>
          <a:xfrm>
            <a:off x="770203" y="3961990"/>
            <a:ext cx="3735834" cy="25504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F1036-7019-4A8F-8340-6114E7AEC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Фенофибрат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E023CD-1311-4039-8A95-6B696FB72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5361" y="731541"/>
            <a:ext cx="7012710" cy="578087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/>
              <a:t>производное </a:t>
            </a:r>
            <a:r>
              <a:rPr lang="ru-RU" sz="2000" dirty="0" err="1"/>
              <a:t>фиброевой</a:t>
            </a:r>
            <a:r>
              <a:rPr lang="ru-RU" sz="2000" dirty="0"/>
              <a:t> кислоты, способной изменять содержание липидов в организме человека. </a:t>
            </a:r>
          </a:p>
          <a:p>
            <a:pPr algn="just"/>
            <a:r>
              <a:rPr lang="ru-RU" sz="2000" dirty="0"/>
              <a:t>понижает уровень триглицеридов и, в меньшей степени, — холестерина в крови</a:t>
            </a:r>
          </a:p>
          <a:p>
            <a:pPr algn="just"/>
            <a:r>
              <a:rPr lang="ru-RU" sz="2000" dirty="0"/>
              <a:t>нарушает синтез жирных кислот и холестерина, </a:t>
            </a:r>
          </a:p>
          <a:p>
            <a:pPr algn="just"/>
            <a:r>
              <a:rPr lang="ru-RU" sz="2000" dirty="0"/>
              <a:t>способствует повышению числа ЛПНП-рецепторов в печени. </a:t>
            </a:r>
          </a:p>
          <a:p>
            <a:pPr algn="just"/>
            <a:r>
              <a:rPr lang="ru-RU" sz="2000" dirty="0"/>
              <a:t>уменьшает агрегацию тромбоцитов, </a:t>
            </a:r>
          </a:p>
          <a:p>
            <a:pPr algn="just"/>
            <a:r>
              <a:rPr lang="ru-RU" sz="2000" dirty="0"/>
              <a:t>может несколько понизить уровень глюкозы в крови у больных сахарным диабетом, </a:t>
            </a:r>
          </a:p>
          <a:p>
            <a:pPr algn="just"/>
            <a:r>
              <a:rPr lang="ru-RU" sz="2000" dirty="0"/>
              <a:t>снижает уровень мочевой кислоты в крови.</a:t>
            </a:r>
          </a:p>
          <a:p>
            <a:pPr algn="just"/>
            <a:r>
              <a:rPr lang="ru-RU" sz="2000" dirty="0"/>
              <a:t>ПЭ: диспепсия, диффузная миалгия, </a:t>
            </a:r>
            <a:r>
              <a:rPr lang="ru-RU" sz="2000" i="1" dirty="0" err="1"/>
              <a:t>рабдомиолиз</a:t>
            </a:r>
            <a:r>
              <a:rPr lang="ru-RU" sz="2000" dirty="0"/>
              <a:t> - разрушение мышечной ткани и поступление продуктов распада в системный кровоток</a:t>
            </a:r>
          </a:p>
          <a:p>
            <a:endParaRPr lang="ru-RU" sz="2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A25B24-B17C-41F3-BA5A-46BD5D81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10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1D77F7-DE90-1C28-C649-F9B331285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04" y="388023"/>
            <a:ext cx="3773352" cy="3773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2D9B6D-3DE7-45E1-B530-438F3AA5ACFA}"/>
              </a:ext>
            </a:extLst>
          </p:cNvPr>
          <p:cNvSpPr txBox="1"/>
          <p:nvPr/>
        </p:nvSpPr>
        <p:spPr>
          <a:xfrm>
            <a:off x="5222809" y="218450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>
                <a:solidFill>
                  <a:srgbClr val="C00000"/>
                </a:solidFill>
              </a:rPr>
              <a:t>Фенофибрат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038AE-F4FE-1427-BB8E-3DE1D0DAE2CF}"/>
              </a:ext>
            </a:extLst>
          </p:cNvPr>
          <p:cNvSpPr txBox="1"/>
          <p:nvPr/>
        </p:nvSpPr>
        <p:spPr>
          <a:xfrm>
            <a:off x="590879" y="120656"/>
            <a:ext cx="1781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>
                <a:solidFill>
                  <a:srgbClr val="C00000"/>
                </a:solidFill>
              </a:rPr>
              <a:t>Фибраты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437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9EEC4-9520-453A-AAA9-1E787700E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42" y="272062"/>
            <a:ext cx="3498979" cy="1079075"/>
          </a:xfrm>
        </p:spPr>
        <p:txBody>
          <a:bodyPr>
            <a:normAutofit fontScale="90000"/>
          </a:bodyPr>
          <a:lstStyle/>
          <a:p>
            <a:r>
              <a:rPr lang="ru-RU" sz="4800" b="1" dirty="0" err="1">
                <a:solidFill>
                  <a:srgbClr val="C00000"/>
                </a:solidFill>
              </a:rPr>
              <a:t>Статины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5141DB-5ADD-4735-8F18-6255E8D1CF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4" b="9216"/>
          <a:stretch/>
        </p:blipFill>
        <p:spPr>
          <a:xfrm>
            <a:off x="93940" y="1351137"/>
            <a:ext cx="6695469" cy="237988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31968E9-AFD4-45A8-8BB9-84C4C723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11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FCB7FC-989E-F8AE-4A4B-047917E99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011" y="480060"/>
            <a:ext cx="5182049" cy="577341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C503F6-E2EB-B8DF-ACC9-70618E565178}"/>
              </a:ext>
            </a:extLst>
          </p:cNvPr>
          <p:cNvSpPr txBox="1"/>
          <p:nvPr/>
        </p:nvSpPr>
        <p:spPr>
          <a:xfrm>
            <a:off x="369343" y="4827879"/>
            <a:ext cx="629110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/>
              <a:t>*ГМГ-</a:t>
            </a:r>
            <a:r>
              <a:rPr lang="ru-RU" dirty="0" err="1"/>
              <a:t>КоА</a:t>
            </a:r>
            <a:r>
              <a:rPr lang="ru-RU" dirty="0"/>
              <a:t>-редуктаза </a:t>
            </a:r>
          </a:p>
          <a:p>
            <a:pPr algn="just"/>
            <a:r>
              <a:rPr lang="ru-RU" dirty="0"/>
              <a:t>(3-гидрокси-3-метил-глутарил-коэнзим а-редуктаза) - это фермент, контролирующий скорость продукции холестерина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B431B2-3A6A-CC2F-7FE2-4A66E0F13B48}"/>
              </a:ext>
            </a:extLst>
          </p:cNvPr>
          <p:cNvSpPr txBox="1"/>
          <p:nvPr/>
        </p:nvSpPr>
        <p:spPr>
          <a:xfrm>
            <a:off x="10469880" y="163611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4331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D7281-4B57-424A-9456-C7C3FBC14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</a:t>
            </a:r>
            <a:r>
              <a:rPr lang="ru-RU" dirty="0"/>
              <a:t>поколение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600FEC-4686-4FDD-9B6C-0600DA66B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60" y="-402923"/>
            <a:ext cx="3933250" cy="393325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71B679-BD4E-49AD-8BB9-E27A709FD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4" y="3271928"/>
            <a:ext cx="4083756" cy="408375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490FB5B-813C-4C51-AAA7-59E489D4DFE9}"/>
              </a:ext>
            </a:extLst>
          </p:cNvPr>
          <p:cNvSpPr/>
          <p:nvPr/>
        </p:nvSpPr>
        <p:spPr>
          <a:xfrm>
            <a:off x="4715565" y="291730"/>
            <a:ext cx="71937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При пероральном приеме гидролизуются с образованием активного метаболита, ингибирующего ГМГ-</a:t>
            </a:r>
            <a:r>
              <a:rPr lang="ru-RU" sz="2000" dirty="0" err="1"/>
              <a:t>Коа</a:t>
            </a:r>
            <a:r>
              <a:rPr lang="ru-RU" sz="2000" dirty="0"/>
              <a:t> -редуктазу.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Снижают как повышенный, так и нормальный уровень холестерина, концентрацию ЛПНП и ЛПОНП. В результате увеличивается соотношение ЛПВП и ЛПНП.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Повышают содержание ЛПВП и снижает концентрацию триглицеридов.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DEB89CD-943C-4284-9180-D67A7B8ECE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39" r="1089" b="13297"/>
          <a:stretch/>
        </p:blipFill>
        <p:spPr>
          <a:xfrm>
            <a:off x="4525410" y="3196507"/>
            <a:ext cx="4083756" cy="2117299"/>
          </a:xfrm>
          <a:prstGeom prst="rect">
            <a:avLst/>
          </a:prstGeom>
        </p:spPr>
      </p:pic>
      <p:pic>
        <p:nvPicPr>
          <p:cNvPr id="16" name="Объект 4">
            <a:extLst>
              <a:ext uri="{FF2B5EF4-FFF2-40B4-BE49-F238E27FC236}">
                <a16:creationId xmlns:a16="http://schemas.microsoft.com/office/drawing/2014/main" id="{9589B4CC-C6E2-482A-8D1E-79E0CA7DB2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" t="26639" r="6034" b="28621"/>
          <a:stretch/>
        </p:blipFill>
        <p:spPr>
          <a:xfrm>
            <a:off x="8680300" y="2767672"/>
            <a:ext cx="2991955" cy="1525311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78C6BE5-4D64-416A-855B-DDCBB77F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12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259DB7-E163-0577-42C5-E1ABF9D6B5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331" b="11152"/>
          <a:stretch/>
        </p:blipFill>
        <p:spPr>
          <a:xfrm>
            <a:off x="8312464" y="4522285"/>
            <a:ext cx="3466171" cy="192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63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75087-AD06-401D-915E-CE1632F25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422" y="2051633"/>
            <a:ext cx="3498979" cy="2456442"/>
          </a:xfrm>
        </p:spPr>
        <p:txBody>
          <a:bodyPr/>
          <a:lstStyle/>
          <a:p>
            <a:r>
              <a:rPr lang="en-US" dirty="0"/>
              <a:t>II</a:t>
            </a:r>
            <a:r>
              <a:rPr lang="ru-RU" dirty="0"/>
              <a:t> поколение</a:t>
            </a:r>
            <a:br>
              <a:rPr lang="ru-RU" dirty="0"/>
            </a:br>
            <a:r>
              <a:rPr lang="ru-RU" dirty="0" err="1"/>
              <a:t>Флувастатин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6CA34C-6FF2-4049-943D-B1F6D919B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4705" y="493469"/>
            <a:ext cx="6281873" cy="5815085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Ингибирование биосинтеза холестерина приводит к уменьшению содержания холестерина в </a:t>
            </a:r>
            <a:r>
              <a:rPr lang="ru-RU" sz="2000" dirty="0" err="1"/>
              <a:t>гепатоцитах</a:t>
            </a:r>
            <a:r>
              <a:rPr lang="ru-RU" sz="2000" dirty="0"/>
              <a:t>, </a:t>
            </a:r>
          </a:p>
          <a:p>
            <a:pPr algn="just"/>
            <a:r>
              <a:rPr lang="ru-RU" sz="2000" dirty="0"/>
              <a:t>Стимулируется синтез рецепторов ЛПНП,</a:t>
            </a:r>
          </a:p>
          <a:p>
            <a:pPr algn="just"/>
            <a:r>
              <a:rPr lang="ru-RU" sz="2000" dirty="0"/>
              <a:t>Увеличивается захват частиц ЛПНП,</a:t>
            </a:r>
          </a:p>
          <a:p>
            <a:pPr algn="just"/>
            <a:r>
              <a:rPr lang="ru-RU" sz="2000" dirty="0"/>
              <a:t>Конечным результатом этих биохимических процессов является уменьшение плазменной концентрации холестерина.</a:t>
            </a:r>
          </a:p>
          <a:p>
            <a:pPr algn="just"/>
            <a:r>
              <a:rPr lang="ru-RU" sz="2000" dirty="0"/>
              <a:t>Требуется соблюдать осторожность при назначении ингибиторов ГМГ-</a:t>
            </a:r>
            <a:r>
              <a:rPr lang="ru-RU" sz="2000" dirty="0" err="1"/>
              <a:t>КоА</a:t>
            </a:r>
            <a:r>
              <a:rPr lang="ru-RU" sz="2000" dirty="0"/>
              <a:t> редуктазы или других гипохолестеринемических средств пациентам, получающим другие препараты (например </a:t>
            </a:r>
            <a:r>
              <a:rPr lang="ru-RU" sz="2000" dirty="0" err="1"/>
              <a:t>кетоконазол</a:t>
            </a:r>
            <a:r>
              <a:rPr lang="ru-RU" sz="2000" dirty="0"/>
              <a:t>, </a:t>
            </a:r>
            <a:r>
              <a:rPr lang="ru-RU" sz="2000" dirty="0" err="1"/>
              <a:t>спиронолактон</a:t>
            </a:r>
            <a:r>
              <a:rPr lang="ru-RU" sz="2000" dirty="0"/>
              <a:t>), способные снижать уровень эндогенных стероидных гормонов.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0870C9-1398-428D-A230-41C88F836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13</a:t>
            </a:fld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3229722-D12F-DBC8-DE99-05AA77487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76" y="3578146"/>
            <a:ext cx="3598334" cy="359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87C6BF-7C72-B030-D798-8405EA66A7DD}"/>
              </a:ext>
            </a:extLst>
          </p:cNvPr>
          <p:cNvSpPr txBox="1"/>
          <p:nvPr/>
        </p:nvSpPr>
        <p:spPr>
          <a:xfrm>
            <a:off x="3465689" y="1083733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9+</a:t>
            </a:r>
          </a:p>
        </p:txBody>
      </p:sp>
    </p:spTree>
    <p:extLst>
      <p:ext uri="{BB962C8B-B14F-4D97-AF65-F5344CB8AC3E}">
        <p14:creationId xmlns:p14="http://schemas.microsoft.com/office/powerpoint/2010/main" val="3452056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FC126-A637-4371-A9E2-73EFD7332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 </a:t>
            </a:r>
            <a:r>
              <a:rPr lang="ru-RU" dirty="0"/>
              <a:t>поколение</a:t>
            </a:r>
            <a:br>
              <a:rPr lang="ru-RU" dirty="0"/>
            </a:br>
            <a:r>
              <a:rPr lang="ru-RU" dirty="0" err="1"/>
              <a:t>Аторвастатин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A0D5815-CA6A-4481-8D19-27F9868BF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2" y="-367374"/>
            <a:ext cx="3567289" cy="356728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279D2A-6B1E-4E65-A982-7C968D415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9" y="3578146"/>
            <a:ext cx="3938122" cy="393812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A33078-6170-4982-A977-BF84B9303A3F}"/>
              </a:ext>
            </a:extLst>
          </p:cNvPr>
          <p:cNvSpPr/>
          <p:nvPr/>
        </p:nvSpPr>
        <p:spPr>
          <a:xfrm>
            <a:off x="4927599" y="845424"/>
            <a:ext cx="677897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Конкурентно селективно ингибирует ГМГ-</a:t>
            </a:r>
            <a:r>
              <a:rPr lang="ru-RU" sz="2000" dirty="0" err="1"/>
              <a:t>КоА</a:t>
            </a:r>
            <a:r>
              <a:rPr lang="ru-RU" sz="2000" dirty="0"/>
              <a:t>-редуктазу.</a:t>
            </a:r>
          </a:p>
          <a:p>
            <a:pPr algn="just"/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Триглицериды и холестерин в печени включаются в состав ЛПОНП, поступают в плазму и транспортируются в периферические ткани. </a:t>
            </a:r>
          </a:p>
          <a:p>
            <a:pPr algn="just"/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Тормозит синтез холестерина в печени, увеличивая число ЛПНП-рецепторов на поверхности клеток, способствует усилению захвата и катаболизма ЛПНП.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Подавляет образование ЛПНП и число частиц ЛПНП.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Уменьшает уровень холестерина у больных гомозиготной семейной гиперхолестеринемией, которая обычно устойчива к терапии </a:t>
            </a:r>
            <a:r>
              <a:rPr lang="ru-RU" sz="2000" dirty="0" err="1"/>
              <a:t>гиполипидемическими</a:t>
            </a:r>
            <a:r>
              <a:rPr lang="ru-RU" sz="2000" dirty="0"/>
              <a:t> средствами.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19395C-A9E9-480F-B474-66CEEB51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43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4107C-D920-4415-8AD3-68DA9BD9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</a:t>
            </a:r>
            <a:r>
              <a:rPr lang="ru-RU" dirty="0"/>
              <a:t> поколение</a:t>
            </a:r>
            <a:br>
              <a:rPr lang="ru-RU" dirty="0"/>
            </a:br>
            <a:r>
              <a:rPr lang="ru-RU" dirty="0" err="1"/>
              <a:t>Розувастатин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E0A8C57-004E-4056-92BD-A3AAAEF94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4" y="-89835"/>
            <a:ext cx="3683369" cy="368336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A75709-8762-4464-BA08-7C6F85B39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1" y="3578146"/>
            <a:ext cx="3818834" cy="38188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413CCF-6BB5-B5A4-6B7F-731BE4412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132" y="47910"/>
            <a:ext cx="3036711" cy="170359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1108BDB-1807-445F-A667-19321F7889CC}"/>
              </a:ext>
            </a:extLst>
          </p:cNvPr>
          <p:cNvSpPr/>
          <p:nvPr/>
        </p:nvSpPr>
        <p:spPr>
          <a:xfrm>
            <a:off x="4746410" y="1862660"/>
            <a:ext cx="671688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Селективный конкурентный ингибитор ГМГ-</a:t>
            </a:r>
            <a:r>
              <a:rPr lang="ru-RU" dirty="0" err="1"/>
              <a:t>КоА</a:t>
            </a:r>
            <a:r>
              <a:rPr lang="ru-RU" dirty="0"/>
              <a:t>-редуктазы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Увеличивает число рецепторов ЛПНП на поверхности </a:t>
            </a:r>
            <a:r>
              <a:rPr lang="ru-RU" dirty="0" err="1"/>
              <a:t>гепатоцитов</a:t>
            </a:r>
            <a:r>
              <a:rPr lang="ru-RU" dirty="0"/>
              <a:t>, что приводит к усилению захвата и катаболизма ЛПНП, уменьшая общую концентрацию ЛПНП и ЛПОНП. </a:t>
            </a:r>
          </a:p>
          <a:p>
            <a:pPr algn="just"/>
            <a:r>
              <a:rPr lang="ru-RU" dirty="0"/>
              <a:t>показания: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гиперхолестеринемия</a:t>
            </a:r>
            <a:r>
              <a:rPr lang="ru-RU" dirty="0"/>
              <a:t> (вне зависимости от расы, пола или возраста), в т.ч. у пациентов с сахарным диабетом.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первичная профилактика основных сердечно-сосудистых осложнений (инсульта, инфаркта, артериальной </a:t>
            </a:r>
            <a:r>
              <a:rPr lang="ru-RU" dirty="0" err="1"/>
              <a:t>реваскуляризации</a:t>
            </a:r>
            <a:r>
              <a:rPr lang="ru-RU" dirty="0"/>
              <a:t>) у взрослых пациентов без клинических признаков ишемической болезни сердца (ИБС), но с повышенным риском ее развития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Розувастатин</a:t>
            </a:r>
            <a:r>
              <a:rPr lang="ru-RU" dirty="0"/>
              <a:t> в 1,5-2 раза лучше снижает уровень ЛПНП чем </a:t>
            </a:r>
            <a:r>
              <a:rPr lang="ru-RU" dirty="0" err="1"/>
              <a:t>аторвастатин</a:t>
            </a:r>
            <a:r>
              <a:rPr lang="ru-RU" dirty="0"/>
              <a:t>, в 4 раза чем </a:t>
            </a:r>
            <a:r>
              <a:rPr lang="ru-RU" dirty="0" err="1"/>
              <a:t>симвастатин</a:t>
            </a:r>
            <a:r>
              <a:rPr lang="ru-RU" dirty="0"/>
              <a:t>, в 8 раз чем </a:t>
            </a:r>
            <a:r>
              <a:rPr lang="ru-RU" dirty="0" err="1"/>
              <a:t>правастатин</a:t>
            </a:r>
            <a:r>
              <a:rPr lang="ru-RU" dirty="0"/>
              <a:t> или </a:t>
            </a:r>
            <a:r>
              <a:rPr lang="ru-RU" dirty="0" err="1"/>
              <a:t>ловастатин</a:t>
            </a:r>
            <a:r>
              <a:rPr lang="ru-RU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B569458-FE81-4088-849F-EEF8C6C12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15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CEE340-B59E-5331-75B2-A262B40EF5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362" b="23786"/>
          <a:stretch/>
        </p:blipFill>
        <p:spPr>
          <a:xfrm>
            <a:off x="4746410" y="47910"/>
            <a:ext cx="3515115" cy="18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26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E73DD-89D8-49CF-BB2B-21FE6F2C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Питавастатин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CCCEDC-7201-4F98-AD22-936FF7098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21" y="-60755"/>
            <a:ext cx="3318398" cy="33183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F60B6C-F9C4-4DFC-B655-F6EF8A78EF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14675" r="21156" b="12441"/>
          <a:stretch/>
        </p:blipFill>
        <p:spPr>
          <a:xfrm>
            <a:off x="888631" y="4165361"/>
            <a:ext cx="3318398" cy="2457044"/>
          </a:xfrm>
          <a:prstGeom prst="rect">
            <a:avLst/>
          </a:prstGeom>
        </p:spPr>
      </p:pic>
      <p:sp>
        <p:nvSpPr>
          <p:cNvPr id="15" name="Объект 14">
            <a:extLst>
              <a:ext uri="{FF2B5EF4-FFF2-40B4-BE49-F238E27FC236}">
                <a16:creationId xmlns:a16="http://schemas.microsoft.com/office/drawing/2014/main" id="{77B9060A-ACA6-42FB-80E0-5DFE0EB79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496" y="1730501"/>
            <a:ext cx="6281873" cy="5248622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выписывают пациентам, как альтернативу </a:t>
            </a:r>
            <a:r>
              <a:rPr lang="ru-RU" sz="2000" dirty="0" err="1"/>
              <a:t>розувастатину</a:t>
            </a:r>
            <a:r>
              <a:rPr lang="ru-RU" sz="2000" dirty="0"/>
              <a:t> при его непереносимости</a:t>
            </a:r>
          </a:p>
          <a:p>
            <a:pPr algn="just"/>
            <a:r>
              <a:rPr lang="ru-RU" sz="2000" dirty="0"/>
              <a:t>низкая частота взаимодействий с другими препаратами</a:t>
            </a:r>
          </a:p>
          <a:p>
            <a:pPr algn="just"/>
            <a:r>
              <a:rPr lang="ru-RU" sz="2000" dirty="0"/>
              <a:t>установлено эквивалентное снижение уровня ХС ЛПНП при использовании </a:t>
            </a:r>
            <a:r>
              <a:rPr lang="ru-RU" sz="2000" dirty="0" err="1"/>
              <a:t>питавастатина</a:t>
            </a:r>
            <a:r>
              <a:rPr lang="ru-RU" sz="2000" dirty="0"/>
              <a:t> в дозе 1-4 мг и </a:t>
            </a:r>
            <a:r>
              <a:rPr lang="ru-RU" sz="2000" dirty="0" err="1"/>
              <a:t>аторвастатина</a:t>
            </a:r>
            <a:r>
              <a:rPr lang="ru-RU" sz="2000" dirty="0"/>
              <a:t> в дозе 10-20 мг </a:t>
            </a:r>
          </a:p>
          <a:p>
            <a:pPr algn="just"/>
            <a:r>
              <a:rPr lang="ru-RU" sz="2000" dirty="0"/>
              <a:t>обладает сильным эффектом увеличения ЛПВП без негативного влияния на обмен глюкозы, что делает его пригодным для длительного приема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7F28B2A-4D3F-432E-869A-071993A6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477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BD504-A837-453F-8973-74721D38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Преимущества приема </a:t>
            </a:r>
            <a:r>
              <a:rPr lang="ru-RU" sz="3600" dirty="0" err="1"/>
              <a:t>статинов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9A2422-B08F-4B88-9767-CB410F065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388" y="259645"/>
            <a:ext cx="7183501" cy="6164070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Снижение смертности от сердечных причин в течение первых пяти лет;</a:t>
            </a:r>
          </a:p>
          <a:p>
            <a:pPr algn="just"/>
            <a:r>
              <a:rPr lang="ru-RU" dirty="0"/>
              <a:t>Снижение риска возникновения инсульта и инфаркта на 30%;</a:t>
            </a:r>
          </a:p>
          <a:p>
            <a:pPr algn="just"/>
            <a:r>
              <a:rPr lang="ru-RU" dirty="0"/>
              <a:t>Эффективность – снижение уровня холестерина при постоянном применении до 55% от исходно высокого уровня. Для оценки эффективности пациенту следует каждый месяц сдавать анализ крови на содержание холестерина;</a:t>
            </a:r>
          </a:p>
          <a:p>
            <a:pPr algn="just"/>
            <a:r>
              <a:rPr lang="ru-RU" dirty="0"/>
              <a:t>Безопасность – прием </a:t>
            </a:r>
            <a:r>
              <a:rPr lang="ru-RU" dirty="0" err="1"/>
              <a:t>статинов</a:t>
            </a:r>
            <a:r>
              <a:rPr lang="ru-RU" dirty="0"/>
              <a:t> последнего поколения в терапевтических дозах не оказывает значимого токсического влияния на организм пациента, а риск развития побочных эффектов крайне низкий. </a:t>
            </a:r>
          </a:p>
          <a:p>
            <a:pPr algn="just"/>
            <a:r>
              <a:rPr lang="ru-RU" dirty="0"/>
              <a:t>Большое количество аналогов с одним действующим веществом в разных ценовых категориях, что помогает осуществить выбор препарата с учетом финансовых возможностей пациента.</a:t>
            </a:r>
          </a:p>
          <a:p>
            <a:pPr algn="just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8B7281-E966-4A88-AD87-D8CBB72A8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988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5CCC3-7253-4E37-82A7-871AE62EB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Эзетимиб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8388EB-C9A2-4428-B034-0C9258659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8" y="-416357"/>
            <a:ext cx="3994503" cy="3994503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4061A0B-4085-4289-9A2F-A93DADA4B790}"/>
              </a:ext>
            </a:extLst>
          </p:cNvPr>
          <p:cNvSpPr/>
          <p:nvPr/>
        </p:nvSpPr>
        <p:spPr>
          <a:xfrm>
            <a:off x="4989689" y="661971"/>
            <a:ext cx="692700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селективный ингибитор абсорбции ХС в тонком кишечнике</a:t>
            </a:r>
          </a:p>
          <a:p>
            <a:pPr algn="just"/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препятствует всасыванию ХС, что приводит к уменьшению поступления ХС из кишечника в печень, за счет чего снижаются запасы холестерина в печени и увеличивается выведение его из крови</a:t>
            </a:r>
          </a:p>
          <a:p>
            <a:pPr algn="just"/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молекулярной мишенью действия </a:t>
            </a:r>
            <a:r>
              <a:rPr lang="ru-RU" sz="2000" dirty="0" err="1"/>
              <a:t>эзетимиба</a:t>
            </a:r>
            <a:r>
              <a:rPr lang="ru-RU" sz="2000" dirty="0"/>
              <a:t> является белок-транспортер ХС в </a:t>
            </a:r>
            <a:r>
              <a:rPr lang="ru-RU" sz="2000" dirty="0" err="1"/>
              <a:t>энтероцитах</a:t>
            </a:r>
            <a:r>
              <a:rPr lang="ru-RU" sz="2000" dirty="0"/>
              <a:t> — т.н. белок </a:t>
            </a:r>
            <a:r>
              <a:rPr lang="ru-RU" sz="2000" dirty="0" err="1"/>
              <a:t>Ниманна</a:t>
            </a:r>
            <a:r>
              <a:rPr lang="ru-RU" sz="2000" dirty="0"/>
              <a:t>-Пика, участвующий в синтезе ХС</a:t>
            </a:r>
          </a:p>
          <a:p>
            <a:pPr algn="just"/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err="1"/>
              <a:t>эзетимиб</a:t>
            </a:r>
            <a:r>
              <a:rPr lang="ru-RU" sz="2000" dirty="0"/>
              <a:t>, назначаемый в комбинации со статинами, снижает уровень общего холестерина, ХС ЛПНП и триглицеридов (ТГ) и повышает уровень ХС ЛПВП у пациентов с гиперхолестеринемией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B2F7FAE-0C15-4207-81F5-228A880A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18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9D9076-4041-63E8-D3B6-DFE322053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68" y="4267698"/>
            <a:ext cx="4149173" cy="23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44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6A61F-D3B8-C6FE-A5B5-D8FE832C7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Контрольные вопросы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BCE24-3A95-7DB7-4628-7D79D5F21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508000"/>
            <a:ext cx="6281873" cy="5543808"/>
          </a:xfrm>
        </p:spPr>
        <p:txBody>
          <a:bodyPr>
            <a:normAutofit fontScale="92500" lnSpcReduction="20000"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/>
              <a:t>Что такое атеросклероз? Каковы факторы, предрасполагающие к его развитию?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Что такое холестерин? ЛПНП? ЛПОНП? ЛПВП?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Каков механизм формирования атеросклеротической бляшки?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err="1"/>
              <a:t>Фибраты</a:t>
            </a:r>
            <a:r>
              <a:rPr lang="ru-RU" dirty="0"/>
              <a:t> в терапии атеросклероза.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Классификация и механизм действия статинов.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В чем отличие препаратов </a:t>
            </a:r>
            <a:r>
              <a:rPr lang="en-US" dirty="0"/>
              <a:t>I</a:t>
            </a:r>
            <a:r>
              <a:rPr lang="ru-RU" dirty="0"/>
              <a:t> поколения статинов от остальных?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Характеристика препарата </a:t>
            </a:r>
            <a:r>
              <a:rPr lang="ru-RU" dirty="0" err="1"/>
              <a:t>розувастатин</a:t>
            </a:r>
            <a:r>
              <a:rPr lang="ru-RU" dirty="0"/>
              <a:t>, его преимущества.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Статины </a:t>
            </a:r>
            <a:r>
              <a:rPr lang="en-US" dirty="0"/>
              <a:t>IV</a:t>
            </a:r>
            <a:r>
              <a:rPr lang="ru-RU" dirty="0"/>
              <a:t> поколения, их преимущества.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Почему статины являются препаратами выбора в терапии атеросклероза?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 </a:t>
            </a:r>
            <a:r>
              <a:rPr lang="ru-RU" dirty="0" err="1"/>
              <a:t>Эзетимиб</a:t>
            </a:r>
            <a:r>
              <a:rPr lang="ru-RU" dirty="0"/>
              <a:t>: механизм действия, применение, комбинирование.</a:t>
            </a:r>
          </a:p>
          <a:p>
            <a:pPr marL="342900" indent="-342900" algn="just">
              <a:buFont typeface="+mj-lt"/>
              <a:buAutoNum type="arabicPeriod"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2A5BCA-0F35-1962-CBDE-5F3702B7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878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31B28-A900-477A-90E0-AA174626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680" y="2199276"/>
            <a:ext cx="3498979" cy="2456442"/>
          </a:xfrm>
        </p:spPr>
        <p:txBody>
          <a:bodyPr>
            <a:noAutofit/>
          </a:bodyPr>
          <a:lstStyle/>
          <a:p>
            <a:r>
              <a:rPr lang="ru-RU" sz="3200" dirty="0"/>
              <a:t>Атеросклероз –</a:t>
            </a:r>
            <a:br>
              <a:rPr lang="ru-RU" sz="3200" dirty="0"/>
            </a:br>
            <a:r>
              <a:rPr lang="ru-RU" altLang="ru-RU" sz="3200" dirty="0">
                <a:cs typeface="Times New Roman" panose="02020603050405020304" pitchFamily="18" charset="0"/>
              </a:rPr>
              <a:t> (</a:t>
            </a:r>
            <a:r>
              <a:rPr lang="en-US" altLang="ru-RU" sz="3200" dirty="0" err="1">
                <a:cs typeface="Times New Roman" panose="02020603050405020304" pitchFamily="18" charset="0"/>
              </a:rPr>
              <a:t>Athere</a:t>
            </a:r>
            <a:r>
              <a:rPr lang="en-US" altLang="ru-RU" sz="3200" dirty="0"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cs typeface="Times New Roman" panose="02020603050405020304" pitchFamily="18" charset="0"/>
              </a:rPr>
              <a:t>– кашица, </a:t>
            </a:r>
            <a:r>
              <a:rPr lang="en-US" altLang="ru-RU" sz="3200" dirty="0" err="1">
                <a:cs typeface="Times New Roman" panose="02020603050405020304" pitchFamily="18" charset="0"/>
              </a:rPr>
              <a:t>sklerosis</a:t>
            </a:r>
            <a:r>
              <a:rPr lang="en-US" altLang="ru-RU" sz="3200" dirty="0">
                <a:cs typeface="Times New Roman" panose="02020603050405020304" pitchFamily="18" charset="0"/>
              </a:rPr>
              <a:t> </a:t>
            </a:r>
            <a:r>
              <a:rPr lang="ru-RU" altLang="ru-RU" sz="3200" dirty="0">
                <a:cs typeface="Times New Roman" panose="02020603050405020304" pitchFamily="18" charset="0"/>
              </a:rPr>
              <a:t>– уплотнение (греч.)) 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72C9A3-472D-4760-AC66-4D9A3DAA7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140" y="536838"/>
            <a:ext cx="6682140" cy="2890659"/>
          </a:xfrm>
        </p:spPr>
        <p:txBody>
          <a:bodyPr>
            <a:normAutofit/>
          </a:bodyPr>
          <a:lstStyle/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системное хроническое заболевание, поражающее артерии эластического (аорта и ее ветви) и мышечно-эластического (артерии сердца, головного мозга и др.) типов.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во внутренней оболочке артериальных сосудов формируются очаги липидных, главным образом, холестериновых отложений (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атероматозные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бляшки), что вызывает сужение просвета сосудов вплоть до их полной облитерации.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C531C3-EA0F-43CC-AF58-01BC18019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61" y="3324206"/>
            <a:ext cx="5834898" cy="3213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E3FD34-BD82-47CD-97D7-F6765F439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3827" r="2839" b="12757"/>
          <a:stretch/>
        </p:blipFill>
        <p:spPr>
          <a:xfrm>
            <a:off x="779088" y="116391"/>
            <a:ext cx="3725332" cy="2169058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905DC3-A0F5-4FBA-96AA-BCB026027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020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EE7EB4-B6D9-4B34-8AAD-60265BE9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Липиды плазмы крови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88DB16-A7DC-4B4B-9E00-B2A976A35876}"/>
              </a:ext>
            </a:extLst>
          </p:cNvPr>
          <p:cNvSpPr txBox="1">
            <a:spLocks noChangeArrowheads="1"/>
          </p:cNvSpPr>
          <p:nvPr/>
        </p:nvSpPr>
        <p:spPr>
          <a:xfrm>
            <a:off x="4624036" y="491948"/>
            <a:ext cx="7037386" cy="544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Холестерин (ХС)</a:t>
            </a:r>
          </a:p>
          <a:p>
            <a:pPr algn="just"/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Триглицериды (ТГ)</a:t>
            </a:r>
          </a:p>
          <a:p>
            <a:pPr algn="just"/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Фосфолипиды (ФЛ)</a:t>
            </a:r>
          </a:p>
          <a:p>
            <a:pPr algn="just">
              <a:buFont typeface="Arial" panose="020B0604020202020204" pitchFamily="34" charset="0"/>
              <a:buNone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Наибольшее значение в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атерогенезе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имеют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холестерин и триглицериды</a:t>
            </a:r>
          </a:p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транспортной формой липидов являются липопротеины, в которых ХС, ТГ и ФЛ связаны с белками –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апопротеинами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транспортной формой </a:t>
            </a:r>
          </a:p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триглицеридов являются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хиломикроны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ЛПОНП </a:t>
            </a: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(липопротеины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низкой плотности), </a:t>
            </a:r>
          </a:p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холестерина – ЛПНП (липопротеиды низкой плотности), </a:t>
            </a:r>
          </a:p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фосфолипидов – ЛПВП (липопротеиды высокой плотности).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76DD6E-331B-49BD-916E-AE70D665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514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3"/>
          <p:cNvSpPr txBox="1">
            <a:spLocks/>
          </p:cNvSpPr>
          <p:nvPr/>
        </p:nvSpPr>
        <p:spPr bwMode="auto">
          <a:xfrm>
            <a:off x="892724" y="429646"/>
            <a:ext cx="9132888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0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sp>
        <p:nvSpPr>
          <p:cNvPr id="6" name="Rectangle 35"/>
          <p:cNvSpPr>
            <a:spLocks noChangeArrowheads="1"/>
          </p:cNvSpPr>
          <p:nvPr/>
        </p:nvSpPr>
        <p:spPr bwMode="auto">
          <a:xfrm>
            <a:off x="7211916" y="2516539"/>
            <a:ext cx="83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>
                <a:solidFill>
                  <a:schemeClr val="bg1"/>
                </a:solidFill>
              </a:rPr>
              <a:t>в</a:t>
            </a:r>
            <a:endParaRPr lang="ru-RU" sz="280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/>
          <p:nvPr/>
        </p:nvSpPr>
        <p:spPr>
          <a:xfrm>
            <a:off x="7830829" y="225135"/>
            <a:ext cx="3565525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Липопротеины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—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транспортное средство для жиров с холестерином в кровеносном русле</a:t>
            </a:r>
          </a:p>
        </p:txBody>
      </p:sp>
      <p:sp>
        <p:nvSpPr>
          <p:cNvPr id="8" name="Plus 9"/>
          <p:cNvSpPr/>
          <p:nvPr/>
        </p:nvSpPr>
        <p:spPr bwMode="auto">
          <a:xfrm>
            <a:off x="4304410" y="687139"/>
            <a:ext cx="431800" cy="344487"/>
          </a:xfrm>
          <a:prstGeom prst="mathPl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>
              <a:defRPr/>
            </a:pPr>
            <a:endParaRPr lang="ru-RU">
              <a:cs typeface="+mn-cs"/>
            </a:endParaRPr>
          </a:p>
        </p:txBody>
      </p:sp>
      <p:sp>
        <p:nvSpPr>
          <p:cNvPr id="9" name="Rectangle 27"/>
          <p:cNvSpPr>
            <a:spLocks noChangeArrowheads="1"/>
          </p:cNvSpPr>
          <p:nvPr/>
        </p:nvSpPr>
        <p:spPr bwMode="auto">
          <a:xfrm>
            <a:off x="795646" y="631503"/>
            <a:ext cx="36023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Жиры (в том числе холестерин)</a:t>
            </a:r>
          </a:p>
        </p:txBody>
      </p:sp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4725891" y="608369"/>
            <a:ext cx="2607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Белковые компоненты</a:t>
            </a:r>
          </a:p>
        </p:txBody>
      </p:sp>
      <p:sp>
        <p:nvSpPr>
          <p:cNvPr id="11" name="Equal 12"/>
          <p:cNvSpPr/>
          <p:nvPr/>
        </p:nvSpPr>
        <p:spPr bwMode="auto">
          <a:xfrm>
            <a:off x="7333336" y="680654"/>
            <a:ext cx="360362" cy="288925"/>
          </a:xfrm>
          <a:prstGeom prst="mathEqual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>
              <a:defRPr/>
            </a:pPr>
            <a:endParaRPr lang="ru-RU">
              <a:cs typeface="+mn-cs"/>
            </a:endParaRPr>
          </a:p>
        </p:txBody>
      </p: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8885141" y="1671989"/>
            <a:ext cx="990600" cy="990600"/>
            <a:chOff x="7541840" y="2726432"/>
            <a:chExt cx="990600" cy="990600"/>
          </a:xfrm>
        </p:grpSpPr>
        <p:sp>
          <p:nvSpPr>
            <p:cNvPr id="13" name="Flowchart: Connector 14"/>
            <p:cNvSpPr/>
            <p:nvPr/>
          </p:nvSpPr>
          <p:spPr bwMode="auto">
            <a:xfrm>
              <a:off x="7541840" y="2726432"/>
              <a:ext cx="990600" cy="990600"/>
            </a:xfrm>
            <a:prstGeom prst="flowChartConnector">
              <a:avLst/>
            </a:prstGeom>
            <a:solidFill>
              <a:srgbClr val="00B05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Moon 57"/>
            <p:cNvSpPr>
              <a:spLocks noChangeArrowheads="1"/>
            </p:cNvSpPr>
            <p:nvPr/>
          </p:nvSpPr>
          <p:spPr bwMode="auto">
            <a:xfrm rot="-5400000">
              <a:off x="7846640" y="3107432"/>
              <a:ext cx="304800" cy="609600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/>
              <a:endParaRPr lang="ru-RU"/>
            </a:p>
          </p:txBody>
        </p:sp>
        <p:sp>
          <p:nvSpPr>
            <p:cNvPr id="15" name="Flowchart: Connector 60"/>
            <p:cNvSpPr>
              <a:spLocks noChangeArrowheads="1"/>
            </p:cNvSpPr>
            <p:nvPr/>
          </p:nvSpPr>
          <p:spPr bwMode="auto">
            <a:xfrm>
              <a:off x="7846640" y="2955032"/>
              <a:ext cx="76200" cy="228600"/>
            </a:xfrm>
            <a:prstGeom prst="flowChartConnector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/>
              <a:endParaRPr lang="ru-RU"/>
            </a:p>
          </p:txBody>
        </p:sp>
        <p:sp>
          <p:nvSpPr>
            <p:cNvPr id="16" name="Flowchart: Connector 61"/>
            <p:cNvSpPr>
              <a:spLocks noChangeArrowheads="1"/>
            </p:cNvSpPr>
            <p:nvPr/>
          </p:nvSpPr>
          <p:spPr bwMode="auto">
            <a:xfrm>
              <a:off x="8075240" y="2955032"/>
              <a:ext cx="76200" cy="228600"/>
            </a:xfrm>
            <a:prstGeom prst="flowChartConnector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/>
              <a:endParaRPr lang="ru-RU"/>
            </a:p>
          </p:txBody>
        </p:sp>
      </p:grpSp>
      <p:sp>
        <p:nvSpPr>
          <p:cNvPr id="17" name="Rectangle 36"/>
          <p:cNvSpPr/>
          <p:nvPr/>
        </p:nvSpPr>
        <p:spPr>
          <a:xfrm>
            <a:off x="8366149" y="2878489"/>
            <a:ext cx="256198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ЛП</a:t>
            </a:r>
            <a:r>
              <a:rPr lang="ru-RU" sz="2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—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ажный холестерин»</a:t>
            </a:r>
          </a:p>
        </p:txBody>
      </p:sp>
      <p:sp>
        <p:nvSpPr>
          <p:cNvPr id="18" name="Rectangle 37"/>
          <p:cNvSpPr/>
          <p:nvPr/>
        </p:nvSpPr>
        <p:spPr>
          <a:xfrm>
            <a:off x="892724" y="2949926"/>
            <a:ext cx="26838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ЛП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 –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ехороший холестерин»</a:t>
            </a:r>
          </a:p>
        </p:txBody>
      </p:sp>
      <p:sp>
        <p:nvSpPr>
          <p:cNvPr id="19" name="Flowchart: Off-page Connector 41"/>
          <p:cNvSpPr/>
          <p:nvPr/>
        </p:nvSpPr>
        <p:spPr bwMode="auto">
          <a:xfrm>
            <a:off x="8306609" y="4041934"/>
            <a:ext cx="2376264" cy="1584176"/>
          </a:xfrm>
          <a:prstGeom prst="flowChartOffpageConnector">
            <a:avLst/>
          </a:prstGeom>
          <a:gradFill>
            <a:gsLst>
              <a:gs pos="0">
                <a:srgbClr val="0070C0"/>
              </a:gs>
              <a:gs pos="48000">
                <a:schemeClr val="bg1"/>
              </a:gs>
              <a:gs pos="100000">
                <a:schemeClr val="bg1"/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Rectangle 42"/>
          <p:cNvSpPr/>
          <p:nvPr/>
        </p:nvSpPr>
        <p:spPr>
          <a:xfrm>
            <a:off x="8377935" y="4246070"/>
            <a:ext cx="2233612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Удаляют избыток холестерина, </a:t>
            </a:r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высокий уровень снижает риск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развития атеросклероза</a:t>
            </a:r>
          </a:p>
        </p:txBody>
      </p:sp>
      <p:pic>
        <p:nvPicPr>
          <p:cNvPr id="21" name="Picture 4" descr="http://vascular-murman.ucoz.ru/_si/0/19384007.jpg"/>
          <p:cNvPicPr>
            <a:picLocks noChangeAspect="1" noChangeArrowheads="1"/>
          </p:cNvPicPr>
          <p:nvPr/>
        </p:nvPicPr>
        <p:blipFill>
          <a:blip r:embed="rId2" cstate="print"/>
          <a:srcRect l="69867" t="58409" r="8267" b="16716"/>
          <a:stretch>
            <a:fillRect/>
          </a:stretch>
        </p:blipFill>
        <p:spPr bwMode="auto">
          <a:xfrm>
            <a:off x="3844829" y="1467201"/>
            <a:ext cx="4392612" cy="3382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Flowchart: Connector 49"/>
          <p:cNvSpPr/>
          <p:nvPr/>
        </p:nvSpPr>
        <p:spPr bwMode="auto">
          <a:xfrm>
            <a:off x="6437340" y="3597998"/>
            <a:ext cx="228600" cy="228600"/>
          </a:xfrm>
          <a:prstGeom prst="flowChartConnector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Flowchart: Connector 50"/>
          <p:cNvSpPr/>
          <p:nvPr/>
        </p:nvSpPr>
        <p:spPr bwMode="auto">
          <a:xfrm>
            <a:off x="5789268" y="3814022"/>
            <a:ext cx="228600" cy="228600"/>
          </a:xfrm>
          <a:prstGeom prst="flowChartConnector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Flowchart: Connector 51"/>
          <p:cNvSpPr/>
          <p:nvPr/>
        </p:nvSpPr>
        <p:spPr bwMode="auto">
          <a:xfrm>
            <a:off x="4709148" y="2661894"/>
            <a:ext cx="228600" cy="228600"/>
          </a:xfrm>
          <a:prstGeom prst="flowChartConnector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Flowchart: Connector 52"/>
          <p:cNvSpPr/>
          <p:nvPr/>
        </p:nvSpPr>
        <p:spPr bwMode="auto">
          <a:xfrm>
            <a:off x="6005292" y="3814022"/>
            <a:ext cx="533400" cy="457200"/>
          </a:xfrm>
          <a:prstGeom prst="flowChartConnector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Flowchart: Connector 53"/>
          <p:cNvSpPr/>
          <p:nvPr/>
        </p:nvSpPr>
        <p:spPr bwMode="auto">
          <a:xfrm>
            <a:off x="6509348" y="4246070"/>
            <a:ext cx="457200" cy="381000"/>
          </a:xfrm>
          <a:prstGeom prst="flowChartConnector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Flowchart: Connector 54"/>
          <p:cNvSpPr/>
          <p:nvPr/>
        </p:nvSpPr>
        <p:spPr bwMode="auto">
          <a:xfrm>
            <a:off x="5357220" y="3237958"/>
            <a:ext cx="152400" cy="152400"/>
          </a:xfrm>
          <a:prstGeom prst="flowChartConnector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Flowchart: Connector 55"/>
          <p:cNvSpPr/>
          <p:nvPr/>
        </p:nvSpPr>
        <p:spPr bwMode="auto">
          <a:xfrm>
            <a:off x="6365332" y="3453982"/>
            <a:ext cx="152400" cy="152400"/>
          </a:xfrm>
          <a:prstGeom prst="flowChartConnector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Flowchart: Connector 56"/>
          <p:cNvSpPr/>
          <p:nvPr/>
        </p:nvSpPr>
        <p:spPr bwMode="auto">
          <a:xfrm>
            <a:off x="6077300" y="3093942"/>
            <a:ext cx="381000" cy="381000"/>
          </a:xfrm>
          <a:prstGeom prst="flowChartConnector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Flowchart: Connector 57"/>
          <p:cNvSpPr/>
          <p:nvPr/>
        </p:nvSpPr>
        <p:spPr bwMode="auto">
          <a:xfrm>
            <a:off x="5789268" y="3237958"/>
            <a:ext cx="228600" cy="228600"/>
          </a:xfrm>
          <a:prstGeom prst="flowChartConnector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Down Arrow 67"/>
          <p:cNvSpPr>
            <a:spLocks noChangeArrowheads="1"/>
          </p:cNvSpPr>
          <p:nvPr/>
        </p:nvSpPr>
        <p:spPr bwMode="auto">
          <a:xfrm rot="17234925" flipH="1">
            <a:off x="4337747" y="1490220"/>
            <a:ext cx="193675" cy="2776538"/>
          </a:xfrm>
          <a:prstGeom prst="downArrow">
            <a:avLst>
              <a:gd name="adj1" fmla="val 50000"/>
              <a:gd name="adj2" fmla="val 50043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/>
            <a:endParaRPr lang="ru-RU"/>
          </a:p>
        </p:txBody>
      </p:sp>
      <p:sp>
        <p:nvSpPr>
          <p:cNvPr id="32" name="Down Arrow 68"/>
          <p:cNvSpPr>
            <a:spLocks noChangeArrowheads="1"/>
          </p:cNvSpPr>
          <p:nvPr/>
        </p:nvSpPr>
        <p:spPr bwMode="auto">
          <a:xfrm rot="18079920" flipH="1">
            <a:off x="4238529" y="1776764"/>
            <a:ext cx="131762" cy="2722562"/>
          </a:xfrm>
          <a:prstGeom prst="downArrow">
            <a:avLst>
              <a:gd name="adj1" fmla="val 50000"/>
              <a:gd name="adj2" fmla="val 50031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/>
            <a:endParaRPr lang="ru-RU"/>
          </a:p>
        </p:txBody>
      </p:sp>
      <p:grpSp>
        <p:nvGrpSpPr>
          <p:cNvPr id="33" name="Group 45"/>
          <p:cNvGrpSpPr>
            <a:grpSpLocks/>
          </p:cNvGrpSpPr>
          <p:nvPr/>
        </p:nvGrpSpPr>
        <p:grpSpPr bwMode="auto">
          <a:xfrm>
            <a:off x="2117629" y="1797401"/>
            <a:ext cx="990600" cy="990600"/>
            <a:chOff x="1187624" y="3429000"/>
            <a:chExt cx="990600" cy="990600"/>
          </a:xfrm>
        </p:grpSpPr>
        <p:sp>
          <p:nvSpPr>
            <p:cNvPr id="34" name="Flowchart: Connector 13"/>
            <p:cNvSpPr/>
            <p:nvPr/>
          </p:nvSpPr>
          <p:spPr bwMode="auto">
            <a:xfrm>
              <a:off x="1187624" y="3429000"/>
              <a:ext cx="990600" cy="990600"/>
            </a:xfrm>
            <a:prstGeom prst="flowChartConnector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5" name="Moon 56"/>
            <p:cNvSpPr>
              <a:spLocks noChangeArrowheads="1"/>
            </p:cNvSpPr>
            <p:nvPr/>
          </p:nvSpPr>
          <p:spPr bwMode="auto">
            <a:xfrm rot="5400000">
              <a:off x="1522512" y="3725416"/>
              <a:ext cx="304800" cy="609600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/>
              <a:endParaRPr lang="ru-RU"/>
            </a:p>
          </p:txBody>
        </p:sp>
        <p:sp>
          <p:nvSpPr>
            <p:cNvPr id="36" name="Flowchart: Connector 58"/>
            <p:cNvSpPr>
              <a:spLocks noChangeArrowheads="1"/>
            </p:cNvSpPr>
            <p:nvPr/>
          </p:nvSpPr>
          <p:spPr bwMode="auto">
            <a:xfrm>
              <a:off x="1522512" y="3573016"/>
              <a:ext cx="76200" cy="228600"/>
            </a:xfrm>
            <a:prstGeom prst="flowChartConnector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/>
              <a:endParaRPr lang="ru-RU"/>
            </a:p>
          </p:txBody>
        </p:sp>
        <p:sp>
          <p:nvSpPr>
            <p:cNvPr id="37" name="Flowchart: Connector 59"/>
            <p:cNvSpPr>
              <a:spLocks noChangeArrowheads="1"/>
            </p:cNvSpPr>
            <p:nvPr/>
          </p:nvSpPr>
          <p:spPr bwMode="auto">
            <a:xfrm>
              <a:off x="1751112" y="3573016"/>
              <a:ext cx="76200" cy="228600"/>
            </a:xfrm>
            <a:prstGeom prst="flowChartConnector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/>
              <a:endParaRPr lang="ru-RU"/>
            </a:p>
          </p:txBody>
        </p:sp>
      </p:grpSp>
      <p:sp>
        <p:nvSpPr>
          <p:cNvPr id="38" name="Flowchart: Off-page Connector 43"/>
          <p:cNvSpPr/>
          <p:nvPr/>
        </p:nvSpPr>
        <p:spPr bwMode="auto">
          <a:xfrm rot="10800000">
            <a:off x="1592166" y="3947182"/>
            <a:ext cx="2808310" cy="1656184"/>
          </a:xfrm>
          <a:prstGeom prst="flowChartOffpageConnector">
            <a:avLst/>
          </a:prstGeom>
          <a:gradFill>
            <a:gsLst>
              <a:gs pos="0">
                <a:srgbClr val="0070C0"/>
              </a:gs>
              <a:gs pos="48000">
                <a:schemeClr val="bg1"/>
              </a:gs>
              <a:gs pos="100000">
                <a:schemeClr val="bg1"/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Rectangle 70"/>
          <p:cNvSpPr>
            <a:spLocks noChangeArrowheads="1"/>
          </p:cNvSpPr>
          <p:nvPr/>
        </p:nvSpPr>
        <p:spPr bwMode="auto">
          <a:xfrm>
            <a:off x="1663613" y="4315577"/>
            <a:ext cx="26654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Высокий уровень повышает риск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развития атеросклеротических бляшек</a:t>
            </a:r>
          </a:p>
        </p:txBody>
      </p:sp>
      <p:sp>
        <p:nvSpPr>
          <p:cNvPr id="40" name="Flowchart: Connector 58"/>
          <p:cNvSpPr/>
          <p:nvPr/>
        </p:nvSpPr>
        <p:spPr bwMode="auto">
          <a:xfrm>
            <a:off x="6797380" y="4246070"/>
            <a:ext cx="216024" cy="216024"/>
          </a:xfrm>
          <a:prstGeom prst="flowChartConnector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Flowchart: Connector 59"/>
          <p:cNvSpPr/>
          <p:nvPr/>
        </p:nvSpPr>
        <p:spPr bwMode="auto">
          <a:xfrm>
            <a:off x="4981900" y="1897189"/>
            <a:ext cx="381000" cy="381000"/>
          </a:xfrm>
          <a:prstGeom prst="flowChartConnector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Flowchart: Connector 60"/>
          <p:cNvSpPr/>
          <p:nvPr/>
        </p:nvSpPr>
        <p:spPr bwMode="auto">
          <a:xfrm>
            <a:off x="6509348" y="2877918"/>
            <a:ext cx="228600" cy="228600"/>
          </a:xfrm>
          <a:prstGeom prst="flowChartConnector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Flowchart: Connector 61"/>
          <p:cNvSpPr/>
          <p:nvPr/>
        </p:nvSpPr>
        <p:spPr bwMode="auto">
          <a:xfrm>
            <a:off x="4565132" y="1725790"/>
            <a:ext cx="228600" cy="228600"/>
          </a:xfrm>
          <a:prstGeom prst="flowChartConnector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Flowchart: Connector 62"/>
          <p:cNvSpPr/>
          <p:nvPr/>
        </p:nvSpPr>
        <p:spPr bwMode="auto">
          <a:xfrm>
            <a:off x="5573244" y="2229846"/>
            <a:ext cx="228600" cy="228600"/>
          </a:xfrm>
          <a:prstGeom prst="flowChartConnector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Flowchart: Connector 63"/>
          <p:cNvSpPr/>
          <p:nvPr/>
        </p:nvSpPr>
        <p:spPr bwMode="auto">
          <a:xfrm>
            <a:off x="7013404" y="3670006"/>
            <a:ext cx="457200" cy="381000"/>
          </a:xfrm>
          <a:prstGeom prst="flowChartConnector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Down Arrow 69"/>
          <p:cNvSpPr>
            <a:spLocks noChangeArrowheads="1"/>
          </p:cNvSpPr>
          <p:nvPr/>
        </p:nvSpPr>
        <p:spPr bwMode="auto">
          <a:xfrm rot="3044637">
            <a:off x="8089803" y="2140302"/>
            <a:ext cx="112713" cy="1903412"/>
          </a:xfrm>
          <a:prstGeom prst="downArrow">
            <a:avLst>
              <a:gd name="adj1" fmla="val 50000"/>
              <a:gd name="adj2" fmla="val 50505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D779CE9-5E1F-48B7-8FC6-517EF937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4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41B8C2-26B9-FB14-AEC8-55868D7BA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386" y="5117219"/>
            <a:ext cx="10629811" cy="3247541"/>
          </a:xfrm>
        </p:spPr>
        <p:txBody>
          <a:bodyPr>
            <a:normAutofit/>
          </a:bodyPr>
          <a:lstStyle/>
          <a:p>
            <a:pPr algn="just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ЛПНП, ЛПОНП – доставляют атерогенный холестерин из крови в сосудистую стенку</a:t>
            </a:r>
          </a:p>
          <a:p>
            <a:pPr algn="just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ЛПВП – способны извлекать холестерин из сосудистой стенки</a:t>
            </a:r>
          </a:p>
          <a:p>
            <a:pPr algn="just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0070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5 -0.35846 C -0.154 -0.34228 -0.14514 -0.32609 -0.14514 -0.31337 C -0.14514 -0.30065 -0.17101 -0.30342 -0.1625 -0.28168 C -0.154 -0.26018 -0.10521 -0.21739 -0.0941 -0.1827 C -0.08299 -0.14801 -0.10938 -0.0969 -0.09549 -0.07447 C -0.0816 -0.05227 -0.02657 -0.06221 -0.01077 -0.04972 C 0.00503 -0.03747 -0.00243 -0.00694 -0.0007 6.01295E-7 " pathEditMode="relative" rAng="0" ptsTypes="aaaaaaA">
                                      <p:cBhvr>
                                        <p:cTn id="3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179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-0.10916 C 0.01684 -0.1006 0.02483 -0.09181 0.02587 -0.08487 C 0.02691 -0.07794 0.0158 -0.07331 0.01563 -0.06753 C 0.01546 -0.06175 0.02657 -0.05712 0.02466 -0.05018 C 0.02275 -0.04325 0.00799 -0.03446 0.00382 -0.02613 C -0.00034 -0.01781 0.00018 -0.00439 -4.72222E-6 6.93802E-7 " pathEditMode="relative" ptsTypes="aaaaaA">
                                      <p:cBhvr>
                                        <p:cTn id="3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54 -0.25138 C -0.12743 -0.21207 -0.11615 -0.17206 -0.1033 -0.14477 C -0.09045 -0.11748 -0.07344 -0.11262 -0.06129 -0.08857 C -0.04913 -0.06452 -0.04011 -0.01457 -0.03004 -2.61795E-6 C -0.01979 0.01503 -0.00573 -2.61795E-6 2.22222E-6 -2.61795E-6 " pathEditMode="relative" rAng="0" ptsTypes="aaaaA">
                                      <p:cBhvr>
                                        <p:cTn id="4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133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59 -0.21647 C -0.17153 -0.20583 -0.18229 -0.19519 -0.17865 -0.1871 C -0.175 -0.179 -0.15104 -0.17669 -0.13854 -0.16813 C -0.12604 -0.15958 -0.11493 -0.13992 -0.10348 -0.13529 C -0.09202 -0.13067 -0.07674 -0.14848 -0.06962 -0.14038 C -0.0625 -0.13229 -0.06841 -0.1006 -0.06059 -0.08673 C -0.05278 -0.07285 -0.03091 -0.07216 -0.02292 -0.05736 C -0.01493 -0.04255 -0.01632 -0.0081 -0.0125 0.00139 C -0.00868 0.01087 -0.00139 -0.00023 0.00052 -0.00023 " pathEditMode="relative" ptsTypes="aaaaaaaaA">
                                      <p:cBhvr>
                                        <p:cTn id="4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14 -0.36333 C -0.26805 -0.35038 -0.26978 -0.33719 -0.26753 -0.32702 C -0.26527 -0.31684 -0.25815 -0.31222 -0.25312 -0.30274 C -0.24808 -0.29325 -0.246 -0.27429 -0.23767 -0.2699 C -0.22933 -0.2655 -0.21128 -0.28562 -0.2026 -0.27683 C -0.19392 -0.26805 -0.20138 -0.23197 -0.18558 -0.21786 C -0.16978 -0.20375 -0.12395 -0.21254 -0.1078 -0.19196 C -0.09166 -0.17138 -0.10103 -0.11749 -0.08819 -0.09506 C -0.07534 -0.07263 -0.04149 -0.07008 -0.03107 -0.05713 C -0.02065 -0.04418 -0.03107 -0.02683 -0.02586 -0.01735 C -0.02065 -0.00787 -0.00433 -0.00232 6.66667E-6 -6.47549E-6 " pathEditMode="relative" ptsTypes="aaaaaaaaaaA">
                                      <p:cBhvr>
                                        <p:cTn id="4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72 -0.41536 C -0.15243 -0.40079 -0.14496 -0.38622 -0.1441 -0.37558 C -0.14323 -0.36494 -0.15972 -0.36147 -0.15451 -0.3513 C -0.14931 -0.34112 -0.1224 -0.33164 -0.11302 -0.31499 C -0.10365 -0.29834 -0.10816 -0.27128 -0.09861 -0.25093 C -0.08906 -0.23057 -0.06962 -0.21415 -0.05573 -0.19218 C -0.04184 -0.17021 -0.02812 -0.13552 -0.01562 -0.11957 C -0.00312 -0.10361 0.01684 -0.11679 0.01944 -0.0969 C 0.02205 -0.07701 0.00347 -0.01619 -3.61111E-6 -2.39593E-6 " pathEditMode="relative" ptsTypes="aaaaaaaaA">
                                      <p:cBhvr>
                                        <p:cTn id="4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1 -0.22896 C -0.029 -0.21925 -0.01372 -0.20976 -0.00643 -0.19982 C 0.00087 -0.18987 -0.00591 -0.17739 2.5E-6 -0.16906 C 0.0059 -0.16027 0.0283 -0.16999 0.02864 -0.14732 C 0.02899 -0.12489 0.00729 -0.05366 0.0026 -0.03238 C -0.00209 -0.0111 -0.00104 -0.01619 2.5E-6 -0.02105 " pathEditMode="relative" rAng="0" ptsTypes="aaaaaA">
                                      <p:cBhvr>
                                        <p:cTn id="49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109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79 -0.33904 C -0.09809 -0.32123 -0.10139 -0.30319 -0.09618 -0.29232 C -0.09097 -0.28145 -0.07048 -0.28238 -0.06371 -0.27336 C -0.05694 -0.26434 -0.06909 -0.24676 -0.0559 -0.23867 C -0.04271 -0.23058 0.00434 -0.2352 0.01545 -0.22479 C 0.02657 -0.21439 0.01372 -0.1945 0.01042 -0.17646 C 0.00712 -0.15842 -0.00833 -0.1346 -0.00399 -0.11587 C 0.00035 -0.09713 0.03559 -0.08303 0.03629 -0.06383 C 0.03698 -0.04464 0.00625 -0.01087 -1.11111E-6 1.3876E-7 " pathEditMode="relative" ptsTypes="aaaaaaaaA">
                                      <p:cBhvr>
                                        <p:cTn id="5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61 -0.2271 C -0.15711 -0.21022 -0.16562 -0.1931 -0.16805 -0.17691 C -0.17048 -0.16073 -0.16753 -0.13991 -0.16284 -0.1302 C -0.15815 -0.12049 -0.14444 -0.12604 -0.1394 -0.11817 C -0.13437 -0.11031 -0.13576 -0.09366 -0.13298 -0.08348 C -0.1302 -0.07331 -0.13541 -0.06845 -0.12256 -0.05758 C -0.10972 -0.04671 -0.07152 -0.03214 -0.05642 -0.0178 C -0.04131 -0.00346 -0.03454 0.01712 -0.03159 0.02891 C -0.02864 0.04071 -0.0335 0.04695 -0.03819 0.0532 " pathEditMode="relative" rAng="0" ptsTypes="aaaaaaaaA">
                                      <p:cBhvr>
                                        <p:cTn id="53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0" y="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6 -0.16443 C -0.20017 -0.17993 -0.19757 -0.19519 -0.1908 -0.19889 C -0.18403 -0.20259 -0.17812 -0.19265 -0.16232 -0.18686 C -0.14653 -0.18108 -0.11423 -0.17114 -0.096 -0.16443 C -0.07778 -0.15772 -0.06632 -0.15356 -0.05312 -0.14709 C -0.03993 -0.14061 -0.02812 -0.12905 -0.01684 -0.12627 C -0.00555 -0.1235 0.01111 -0.13783 0.01441 -0.12974 C 0.01771 -0.12165 0.00052 -0.09667 0.00261 -0.07771 C 0.00469 -0.05874 0.02778 -0.02845 0.02726 -0.01549 C 0.02674 -0.00254 0.00452 -0.0037 -2.5E-6 -6.29047E-7 " pathEditMode="relative" rAng="0" ptsTypes="aaaaaaaaaA">
                                      <p:cBhvr>
                                        <p:cTn id="9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00" y="630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39 -0.08302 C -0.20382 -0.09991 -0.20607 -0.11656 -0.20139 -0.12627 C -0.1967 -0.13599 -0.1835 -0.14477 -0.17274 -0.142 C -0.16198 -0.13922 -0.1592 -0.10985 -0.13646 -0.10893 C -0.11371 -0.108 -0.0592 -0.15472 -0.03646 -0.13668 C -0.01371 -0.11864 -0.00694 -0.05944 -1.94444E-6 9.25069E-9 " pathEditMode="relative" rAng="0" ptsTypes="aaaaaA">
                                      <p:cBhvr>
                                        <p:cTn id="96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6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9 0.19819 C 0.03177 0.20051 0.03264 0.20305 0.03993 0.19819 C 0.04722 0.19334 0.07257 0.17946 0.075 0.16882 C 0.07743 0.15819 0.05295 0.14732 0.05416 0.13413 C 0.05538 0.12095 0.0783 0.10731 0.08281 0.08927 C 0.08732 0.07123 0.09305 0.03931 0.08142 0.02521 C 0.06979 0.0111 0.02569 0.01457 0.01267 0.00439 C -0.00035 -0.00578 0.00451 -0.0296 0.00347 -0.03539 " pathEditMode="relative" rAng="0" ptsTypes="aaaaaaaA">
                                      <p:cBhvr>
                                        <p:cTn id="9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-114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93 0.29417 C 0.0559 0.27382 0.04306 0.25347 0.04549 0.24213 C 0.04792 0.2308 0.07795 0.23843 0.08316 0.22664 C 0.08837 0.21484 0.07882 0.19195 0.07674 0.17114 C 0.07465 0.15032 0.07917 0.11378 0.07014 0.10199 C 0.06111 0.09019 0.02865 0.10638 0.02222 0.10037 C 0.0158 0.09435 0.03334 0.07539 0.03125 0.06568 C 0.02917 0.05596 0.01441 0.05226 0.0092 0.04139 C 0.00399 0.03052 0.00156 0.00578 -1.66667E-6 2.58094E-6 " pathEditMode="relative" rAng="0" ptsTypes="aaaaaaaaA">
                                      <p:cBhvr>
                                        <p:cTn id="100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1470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14 0.25948 C 0.08212 0.24375 0.09428 0.22826 0.09619 0.21623 C 0.09809 0.20421 0.07674 0.19472 0.08195 0.18686 C 0.08716 0.179 0.13004 0.17784 0.12726 0.16952 C 0.12448 0.16119 0.06928 0.15101 0.06494 0.13668 C 0.06059 0.12234 0.10122 0.10522 0.10139 0.08302 C 0.10157 0.06082 0.08316 0.01734 0.06632 0.00347 C 0.04948 -0.01041 0.01112 0.00046 -4.44444E-6 3.23774E-6 " pathEditMode="relative" rAng="0" ptsTypes="aaaaaaaA">
                                      <p:cBhvr>
                                        <p:cTn id="10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-1350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43 0.31823 C 0.21893 0.31337 0.23143 0.30875 0.23368 0.30273 C 0.23594 0.29672 0.2191 0.2914 0.21945 0.28192 C 0.21979 0.27244 0.24271 0.25949 0.23629 0.24561 C 0.22986 0.23173 0.19098 0.21693 0.18038 0.19889 C 0.16979 0.18086 0.179 0.15935 0.17257 0.13668 C 0.16615 0.11402 0.14948 0.08257 0.1415 0.06222 C 0.13351 0.04186 0.13629 0.02406 0.12466 0.01388 C 0.11302 0.0037 0.08663 0.00602 0.07136 0.00162 C 0.05608 -0.00277 0.04288 -0.01202 0.03247 -0.01225 C 0.02205 -0.01248 0.00243 -0.01295 0.00903 -4.28307E-6 C 0.01563 0.01296 0.07275 0.05528 0.07257 0.06568 C 0.0724 0.07609 0.01945 0.07123 0.00764 0.06222 C -0.00416 0.0532 0.00243 0.02244 0.00122 0.01203 C -2.77778E-6 0.00162 0.00052 0.00209 -2.77778E-6 -4.28307E-6 " pathEditMode="relative" rAng="0" ptsTypes="aaaaaaaaaaaaaaA">
                                      <p:cBhvr>
                                        <p:cTn id="104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-1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31" grpId="0" animBg="1"/>
      <p:bldP spid="32" grpId="0" animBg="1"/>
      <p:bldP spid="39" grpId="0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946B175-BCC4-497E-A15A-D07CFF29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5</a:t>
            </a:fld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B73015E-526F-EFBE-C7AF-80E1225EB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1143"/>
            <a:ext cx="121920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968ADC-ED15-5900-CB27-72C4CD70CD36}"/>
              </a:ext>
            </a:extLst>
          </p:cNvPr>
          <p:cNvSpPr txBox="1"/>
          <p:nvPr/>
        </p:nvSpPr>
        <p:spPr>
          <a:xfrm>
            <a:off x="4741334" y="277392"/>
            <a:ext cx="6092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Прогрессирование атеросклероза</a:t>
            </a:r>
          </a:p>
        </p:txBody>
      </p:sp>
    </p:spTree>
    <p:extLst>
      <p:ext uri="{BB962C8B-B14F-4D97-AF65-F5344CB8AC3E}">
        <p14:creationId xmlns:p14="http://schemas.microsoft.com/office/powerpoint/2010/main" val="547101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05BF4-4526-4A2F-8CE0-0635B749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340" y="1780516"/>
            <a:ext cx="3498979" cy="2456442"/>
          </a:xfrm>
        </p:spPr>
        <p:txBody>
          <a:bodyPr>
            <a:normAutofit/>
          </a:bodyPr>
          <a:lstStyle/>
          <a:p>
            <a:r>
              <a:rPr lang="ru-RU" sz="3600" dirty="0"/>
              <a:t>Этиология атеросклероза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4133717-AF32-42F1-920F-85B2E0702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6351" y="0"/>
            <a:ext cx="7279394" cy="4262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40EEAE-E910-42D6-90CB-DE1BA573C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404" y="4138437"/>
            <a:ext cx="643501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Корригируемые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артериальная     гипертензия;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курение;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несбалансированное питание (потребление высококалорийной пищи, богатой насыщенными жирами и холестерином);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избыточная масса тела;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гиподинамия (недостаточная физическая активность).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DD448A9A-4F52-4ABC-8AB0-B0EE8A8013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618397"/>
              </p:ext>
            </p:extLst>
          </p:nvPr>
        </p:nvGraphicFramePr>
        <p:xfrm>
          <a:off x="166255" y="3594471"/>
          <a:ext cx="2296726" cy="326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тография Photo Editor" r:id="rId3" imgW="23466667" imgH="33352381" progId="">
                  <p:embed/>
                </p:oleObj>
              </mc:Choice>
              <mc:Fallback>
                <p:oleObj name="Фотография Photo Editor" r:id="rId3" imgW="23466667" imgH="33352381" progId="">
                  <p:embed/>
                  <p:pic>
                    <p:nvPicPr>
                      <p:cNvPr id="15363" name="Object 2">
                        <a:extLst>
                          <a:ext uri="{FF2B5EF4-FFF2-40B4-BE49-F238E27FC236}">
                            <a16:creationId xmlns:a16="http://schemas.microsoft.com/office/drawing/2014/main" id="{8B486115-CBFC-4D71-9641-68CC22DDB4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55" y="3594471"/>
                        <a:ext cx="2296726" cy="326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BFE0717-CAF5-4614-9757-1FE9C47AD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402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D1CDD-C819-4AD9-9739-D74358DD6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33" y="101425"/>
            <a:ext cx="3498979" cy="245644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Возможные внешние признаки атеросклероза</a:t>
            </a:r>
          </a:p>
        </p:txBody>
      </p:sp>
      <p:sp>
        <p:nvSpPr>
          <p:cNvPr id="4" name="Содержимое 5">
            <a:extLst>
              <a:ext uri="{FF2B5EF4-FFF2-40B4-BE49-F238E27FC236}">
                <a16:creationId xmlns:a16="http://schemas.microsoft.com/office/drawing/2014/main" id="{1EEE6A4F-F448-4387-BFD2-7D0338DF3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0133" y="320040"/>
            <a:ext cx="7354147" cy="4170962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выраженного и нередко преждевременного старения, несоответствие внешнего вида и возраста человека (пациент выглядит старше своих лет);</a:t>
            </a: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Раннее поседение волос на голове и груди (у мужчин);</a:t>
            </a: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Множественные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ксантомы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 и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ксантелазмы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(2), часто сочетаются с образованием холестериновых желчных камней;</a:t>
            </a: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arcus </a:t>
            </a: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senilis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(старческая дуга (3) – матовое или серое кольцо по краю радужки глаза, обусловленное отложением липидов;</a:t>
            </a: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Диагональная складка мочки уха – так называемый косой излом (симптом Хортона) (4).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C2B84B6-DB77-497A-A49F-86B26F5D3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4BBBEE-8E81-012C-95D5-FDFAAD49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67" y="4548561"/>
            <a:ext cx="3156491" cy="22647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C8106A-5549-00DD-B806-33FDC17B1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004" y="4799131"/>
            <a:ext cx="4133170" cy="19381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344CA9-348F-2C8F-54E9-5D8550712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00" y="2717637"/>
            <a:ext cx="3353091" cy="3353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DB5A7C-0415-D1D3-7F5F-D0002FFEF1ED}"/>
              </a:ext>
            </a:extLst>
          </p:cNvPr>
          <p:cNvSpPr txBox="1"/>
          <p:nvPr/>
        </p:nvSpPr>
        <p:spPr>
          <a:xfrm>
            <a:off x="3046133" y="515902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AEC34F-214F-BB71-EF3C-81275C69D89C}"/>
              </a:ext>
            </a:extLst>
          </p:cNvPr>
          <p:cNvSpPr txBox="1"/>
          <p:nvPr/>
        </p:nvSpPr>
        <p:spPr>
          <a:xfrm>
            <a:off x="6592711" y="478969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21CA7-5203-4AF4-9788-E201FFB4ABD6}"/>
              </a:ext>
            </a:extLst>
          </p:cNvPr>
          <p:cNvSpPr txBox="1"/>
          <p:nvPr/>
        </p:nvSpPr>
        <p:spPr>
          <a:xfrm>
            <a:off x="7845778" y="497435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FD63F943-1C4C-A465-FE94-23B2F1DBB26B}"/>
              </a:ext>
            </a:extLst>
          </p:cNvPr>
          <p:cNvCxnSpPr/>
          <p:nvPr/>
        </p:nvCxnSpPr>
        <p:spPr>
          <a:xfrm flipV="1">
            <a:off x="4730044" y="5528354"/>
            <a:ext cx="293512" cy="542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AA94599-E700-B1D1-C5CF-5FCF600E43F0}"/>
              </a:ext>
            </a:extLst>
          </p:cNvPr>
          <p:cNvSpPr txBox="1"/>
          <p:nvPr/>
        </p:nvSpPr>
        <p:spPr>
          <a:xfrm>
            <a:off x="4420344" y="607072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2165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61D9E-14F7-4CB8-BF02-05578AE27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Атеросклероз артерий нижних конечностей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86BA86-C3F9-4C98-8A7B-52117DF442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74711" y="2182229"/>
            <a:ext cx="6281738" cy="5248275"/>
          </a:xfrm>
        </p:spPr>
        <p:txBody>
          <a:bodyPr/>
          <a:lstStyle/>
          <a:p>
            <a:pPr eaLnBrk="1" hangingPunct="1"/>
            <a:endParaRPr lang="ru-RU" altLang="ru-RU" sz="2400" dirty="0"/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слабость, боль, парестезии</a:t>
            </a: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перемежающейся хромоты</a:t>
            </a: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похолодание и зябкость стоп</a:t>
            </a: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ослабление пульсации артерий тыла стопы и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заднеберцовой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артерии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0C6399-5385-40E4-8E43-4EA250BA3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711" y="208118"/>
            <a:ext cx="4770227" cy="358012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14EA1F5-A675-473F-8222-98EF1950E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717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06536-2B1C-495C-9473-782BB00B2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2581A16-7AE1-40A6-A525-75B2B9F6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F146-A391-40EE-9620-EBC67F3BDD9F}" type="slidenum">
              <a:rPr lang="ru-RU" smtClean="0"/>
              <a:t>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7D79EC-F5D1-69E0-739C-F997A3205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9572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8A14CF-13B0-A87C-3623-7CF80950B9BE}"/>
              </a:ext>
            </a:extLst>
          </p:cNvPr>
          <p:cNvSpPr txBox="1"/>
          <p:nvPr/>
        </p:nvSpPr>
        <p:spPr>
          <a:xfrm>
            <a:off x="101601" y="59018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это увеличение концентрации общего холестерина в плазме крови выше 5 ммоль/л.</a:t>
            </a:r>
          </a:p>
        </p:txBody>
      </p:sp>
    </p:spTree>
    <p:extLst>
      <p:ext uri="{BB962C8B-B14F-4D97-AF65-F5344CB8AC3E}">
        <p14:creationId xmlns:p14="http://schemas.microsoft.com/office/powerpoint/2010/main" val="1416279375"/>
      </p:ext>
    </p:extLst>
  </p:cSld>
  <p:clrMapOvr>
    <a:masterClrMapping/>
  </p:clrMapOvr>
</p:sld>
</file>

<file path=ppt/theme/theme1.xml><?xml version="1.0" encoding="utf-8"?>
<a:theme xmlns:a="http://schemas.openxmlformats.org/drawingml/2006/main" name="Атлас">
  <a:themeElements>
    <a:clrScheme name="Атлас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Атлас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тлас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TM16401371[[fn=Атлас]]</Template>
  <TotalTime>677</TotalTime>
  <Words>1142</Words>
  <Application>Microsoft Office PowerPoint</Application>
  <PresentationFormat>Широкоэкранный</PresentationFormat>
  <Paragraphs>147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Garamond</vt:lpstr>
      <vt:lpstr>Rockwell</vt:lpstr>
      <vt:lpstr>Times New Roman</vt:lpstr>
      <vt:lpstr>Wingdings</vt:lpstr>
      <vt:lpstr>Атлас</vt:lpstr>
      <vt:lpstr>Фотография Photo Editor</vt:lpstr>
      <vt:lpstr>4.2.7. Лекарственные  препараты для лечения атеросклероза</vt:lpstr>
      <vt:lpstr>Атеросклероз –  (Athere – кашица, sklerosis – уплотнение (греч.)) </vt:lpstr>
      <vt:lpstr>Липиды плазмы крови</vt:lpstr>
      <vt:lpstr>Презентация PowerPoint</vt:lpstr>
      <vt:lpstr>Презентация PowerPoint</vt:lpstr>
      <vt:lpstr>Этиология атеросклероза</vt:lpstr>
      <vt:lpstr>Возможные внешние признаки атеросклероза</vt:lpstr>
      <vt:lpstr>Атеросклероз артерий нижних конечностей</vt:lpstr>
      <vt:lpstr>Презентация PowerPoint</vt:lpstr>
      <vt:lpstr>Фенофибрат</vt:lpstr>
      <vt:lpstr>Статины</vt:lpstr>
      <vt:lpstr>I поколение</vt:lpstr>
      <vt:lpstr>II поколение Флувастатин</vt:lpstr>
      <vt:lpstr>III поколение Аторвастатин</vt:lpstr>
      <vt:lpstr>IV поколение Розувастатин</vt:lpstr>
      <vt:lpstr>Питавастатин</vt:lpstr>
      <vt:lpstr>Преимущества приема статинов</vt:lpstr>
      <vt:lpstr>Эзетимиб</vt:lpstr>
      <vt:lpstr>Контрольные вопросы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Лекарственные препараты для лечения атеросклероза</dc:title>
  <dc:creator>Olga</dc:creator>
  <cp:lastModifiedBy>Калинина Ольга Сергеевна</cp:lastModifiedBy>
  <cp:revision>49</cp:revision>
  <dcterms:created xsi:type="dcterms:W3CDTF">2018-10-07T15:19:09Z</dcterms:created>
  <dcterms:modified xsi:type="dcterms:W3CDTF">2024-09-22T15:12:50Z</dcterms:modified>
</cp:coreProperties>
</file>