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61" r:id="rId3"/>
    <p:sldId id="264" r:id="rId4"/>
    <p:sldId id="299" r:id="rId5"/>
    <p:sldId id="300" r:id="rId6"/>
    <p:sldId id="301" r:id="rId7"/>
    <p:sldId id="302" r:id="rId8"/>
    <p:sldId id="323" r:id="rId9"/>
    <p:sldId id="324" r:id="rId10"/>
    <p:sldId id="327" r:id="rId11"/>
    <p:sldId id="267" r:id="rId12"/>
    <p:sldId id="297" r:id="rId13"/>
    <p:sldId id="320" r:id="rId14"/>
    <p:sldId id="321" r:id="rId15"/>
    <p:sldId id="322" r:id="rId16"/>
    <p:sldId id="325" r:id="rId17"/>
    <p:sldId id="268" r:id="rId18"/>
    <p:sldId id="269" r:id="rId19"/>
    <p:sldId id="298" r:id="rId20"/>
    <p:sldId id="303" r:id="rId21"/>
    <p:sldId id="305" r:id="rId22"/>
    <p:sldId id="306" r:id="rId23"/>
    <p:sldId id="328" r:id="rId24"/>
    <p:sldId id="307" r:id="rId25"/>
    <p:sldId id="326" r:id="rId26"/>
    <p:sldId id="308" r:id="rId27"/>
    <p:sldId id="309" r:id="rId28"/>
    <p:sldId id="310" r:id="rId29"/>
    <p:sldId id="311" r:id="rId30"/>
    <p:sldId id="318" r:id="rId31"/>
    <p:sldId id="317" r:id="rId32"/>
    <p:sldId id="319" r:id="rId33"/>
    <p:sldId id="304" r:id="rId34"/>
    <p:sldId id="259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33586BA-2212-4C41-B694-C080C87BDE51}">
          <p14:sldIdLst>
            <p14:sldId id="256"/>
            <p14:sldId id="261"/>
            <p14:sldId id="264"/>
            <p14:sldId id="299"/>
            <p14:sldId id="300"/>
            <p14:sldId id="301"/>
            <p14:sldId id="302"/>
            <p14:sldId id="323"/>
            <p14:sldId id="324"/>
            <p14:sldId id="327"/>
            <p14:sldId id="267"/>
            <p14:sldId id="297"/>
            <p14:sldId id="320"/>
            <p14:sldId id="321"/>
            <p14:sldId id="322"/>
            <p14:sldId id="325"/>
            <p14:sldId id="268"/>
            <p14:sldId id="269"/>
            <p14:sldId id="298"/>
            <p14:sldId id="303"/>
            <p14:sldId id="305"/>
            <p14:sldId id="306"/>
            <p14:sldId id="328"/>
            <p14:sldId id="307"/>
            <p14:sldId id="326"/>
            <p14:sldId id="308"/>
            <p14:sldId id="309"/>
            <p14:sldId id="310"/>
            <p14:sldId id="311"/>
            <p14:sldId id="318"/>
            <p14:sldId id="317"/>
            <p14:sldId id="319"/>
            <p14:sldId id="304"/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97C8"/>
    <a:srgbClr val="71A934"/>
    <a:srgbClr val="E2F0D9"/>
    <a:srgbClr val="479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77" autoAdjust="0"/>
    <p:restoredTop sz="86364" autoAdjust="0"/>
  </p:normalViewPr>
  <p:slideViewPr>
    <p:cSldViewPr snapToGrid="0">
      <p:cViewPr varScale="1">
        <p:scale>
          <a:sx n="76" d="100"/>
          <a:sy n="76" d="100"/>
        </p:scale>
        <p:origin x="126" y="45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87FE3-5DDB-48EF-8513-C1FDFC39384A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C8790-B886-4ACB-92E3-D96489C28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904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C8790-B886-4ACB-92E3-D96489C285E0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892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C8790-B886-4ACB-92E3-D96489C285E0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31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6098400" cy="6858000"/>
          </a:xfrm>
          <a:prstGeom prst="rect">
            <a:avLst/>
          </a:prstGeom>
          <a:solidFill>
            <a:srgbClr val="1B9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90828" y="1514217"/>
            <a:ext cx="5026644" cy="2380691"/>
          </a:xfrm>
        </p:spPr>
        <p:txBody>
          <a:bodyPr anchor="b"/>
          <a:lstStyle>
            <a:lvl1pPr algn="ctr">
              <a:defRPr sz="6000">
                <a:latin typeface="Book Antiqua" panose="0204060205030503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90828" y="4141878"/>
            <a:ext cx="5026644" cy="2013150"/>
          </a:xfrm>
        </p:spPr>
        <p:txBody>
          <a:bodyPr/>
          <a:lstStyle>
            <a:lvl1pPr marL="0" indent="0" algn="ctr">
              <a:buNone/>
              <a:defRPr sz="2400">
                <a:latin typeface="Blogger Sans Light" panose="02000506030000020004" pitchFamily="50" charset="0"/>
                <a:ea typeface="Blogger Sans Light" panose="0200050603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38200" y="643943"/>
            <a:ext cx="46997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Book Antiqua" panose="02040602050305030304" pitchFamily="18" charset="0"/>
              </a:rPr>
              <a:t>КАЗАНСКИЙ</a:t>
            </a:r>
            <a: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</a:p>
          <a:p>
            <a: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ГОСУДАРСТВЕННЫЙ</a:t>
            </a:r>
            <a:b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МЕДИЦИНСКИЙ </a:t>
            </a:r>
          </a:p>
          <a:p>
            <a: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УНИВЕРСИТЕТ</a:t>
            </a:r>
            <a:endParaRPr lang="ru-RU" sz="32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>
            <a:off x="619930" y="656823"/>
            <a:ext cx="0" cy="204774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3" t="24722" r="68312" b="37500"/>
          <a:stretch/>
        </p:blipFill>
        <p:spPr>
          <a:xfrm>
            <a:off x="1653363" y="3349989"/>
            <a:ext cx="257175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44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latin typeface="Book Antiqua" panose="02040602050305030304" pitchFamily="18" charset="0"/>
                <a:ea typeface="Blogger Sans" panose="02000506030000020004" pitchFamily="50" charset="0"/>
              </a:rPr>
              <a:t>Спасибо</a:t>
            </a:r>
            <a:r>
              <a:rPr lang="ru-RU" sz="6000" baseline="0" dirty="0">
                <a:latin typeface="Book Antiqua" panose="02040602050305030304" pitchFamily="18" charset="0"/>
                <a:ea typeface="Blogger Sans" panose="02000506030000020004" pitchFamily="50" charset="0"/>
              </a:rPr>
              <a:t> </a:t>
            </a:r>
          </a:p>
          <a:p>
            <a:pPr algn="ctr"/>
            <a:r>
              <a:rPr lang="ru-RU" sz="6000" baseline="0" dirty="0">
                <a:latin typeface="Book Antiqua" panose="02040602050305030304" pitchFamily="18" charset="0"/>
                <a:ea typeface="Blogger Sans" panose="02000506030000020004" pitchFamily="50" charset="0"/>
              </a:rPr>
              <a:t>за внимание!</a:t>
            </a:r>
            <a:endParaRPr lang="ru-RU" sz="600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524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1" y="0"/>
            <a:ext cx="12191999" cy="682534"/>
          </a:xfrm>
          <a:prstGeom prst="rect">
            <a:avLst/>
          </a:prstGeom>
          <a:solidFill>
            <a:srgbClr val="1B9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19" name="Группа 18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7" name="Прямоугольный треугольник 6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 userDrawn="1"/>
        </p:nvSpPr>
        <p:spPr>
          <a:xfrm>
            <a:off x="838199" y="156601"/>
            <a:ext cx="444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КАЗАНСКИЙ ГОСУДАРСТВЕННЫЙ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6908800" y="156601"/>
            <a:ext cx="444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МЕДИЦИНСКИЙ УНИВЕРСИТЕТ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1" t="25164" r="68316" b="37465"/>
          <a:stretch/>
        </p:blipFill>
        <p:spPr>
          <a:xfrm>
            <a:off x="5729308" y="0"/>
            <a:ext cx="682582" cy="67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32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13" name="Группа 12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4" name="Прямоугольный треугольник 13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" name="Прямая соединительная линия 14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3333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Группа 10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2" name="Прямоугольный треугольник 11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3" name="Прямая соединительная линия 12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11874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9" name="Группа 8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0" name="Прямоугольный треугольник 9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9863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Группа 7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9" name="Прямоугольный треугольник 8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" name="Прямая соединительная линия 9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3674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6" name="Группа 5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7" name="Прямоугольный треугольник 6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836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3" b="3603"/>
          <a:stretch/>
        </p:blipFill>
        <p:spPr>
          <a:xfrm>
            <a:off x="-956" y="-21771"/>
            <a:ext cx="12192956" cy="6879771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latin typeface="Book Antiqua" panose="02040602050305030304" pitchFamily="18" charset="0"/>
                <a:ea typeface="Blogger Sans" panose="02000506030000020004" pitchFamily="50" charset="0"/>
              </a:rPr>
              <a:t>Благодарим</a:t>
            </a:r>
            <a:r>
              <a:rPr lang="ru-RU" sz="6000" baseline="0" dirty="0">
                <a:latin typeface="Book Antiqua" panose="02040602050305030304" pitchFamily="18" charset="0"/>
                <a:ea typeface="Blogger Sans" panose="02000506030000020004" pitchFamily="50" charset="0"/>
              </a:rPr>
              <a:t> </a:t>
            </a:r>
          </a:p>
          <a:p>
            <a:pPr algn="ctr"/>
            <a:r>
              <a:rPr lang="ru-RU" sz="6000" baseline="0" dirty="0">
                <a:latin typeface="Book Antiqua" panose="02040602050305030304" pitchFamily="18" charset="0"/>
                <a:ea typeface="Blogger Sans" panose="02000506030000020004" pitchFamily="50" charset="0"/>
              </a:rPr>
              <a:t>за внимание!</a:t>
            </a:r>
            <a:endParaRPr lang="ru-RU" sz="600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87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3" b="3603"/>
          <a:stretch/>
        </p:blipFill>
        <p:spPr>
          <a:xfrm>
            <a:off x="-956" y="-21771"/>
            <a:ext cx="12192956" cy="6879771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latin typeface="Book Antiqua" panose="02040602050305030304" pitchFamily="18" charset="0"/>
                <a:ea typeface="Blogger Sans" panose="02000506030000020004" pitchFamily="50" charset="0"/>
              </a:rPr>
              <a:t>Благодарю</a:t>
            </a:r>
            <a:r>
              <a:rPr lang="ru-RU" sz="6000" baseline="0" dirty="0">
                <a:latin typeface="Book Antiqua" panose="02040602050305030304" pitchFamily="18" charset="0"/>
                <a:ea typeface="Blogger Sans" panose="02000506030000020004" pitchFamily="50" charset="0"/>
              </a:rPr>
              <a:t> </a:t>
            </a:r>
          </a:p>
          <a:p>
            <a:pPr algn="ctr"/>
            <a:r>
              <a:rPr lang="ru-RU" sz="6000" baseline="0" dirty="0">
                <a:latin typeface="Book Antiqua" panose="02040602050305030304" pitchFamily="18" charset="0"/>
                <a:ea typeface="Blogger Sans" panose="02000506030000020004" pitchFamily="50" charset="0"/>
              </a:rPr>
              <a:t>за внимание!</a:t>
            </a:r>
            <a:endParaRPr lang="ru-RU" sz="600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236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65915"/>
            <a:ext cx="10515600" cy="7247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737600" y="6356350"/>
            <a:ext cx="130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logger Sans" panose="02000506030000020004" pitchFamily="50" charset="0"/>
                <a:ea typeface="Blogger Sans" panose="02000506030000020004" pitchFamily="50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391774" y="6356350"/>
            <a:ext cx="96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896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9" r:id="rId9"/>
    <p:sldLayoutId id="2147483658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ook Antiqua" panose="020406020503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7554/eLife.19607.002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7554/eLife.19607.002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ncbi.nlm.nih.gov/core/lw/2.0/html/tileshop_pmc/tileshop_pmc_inline.html?title=Click%20on%20image%20to%20zoom&amp;p=PMC3&amp;id=6089379_nihms969404f1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016/j.ydbio.2018.04.010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389/fevo.2018.00053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389/fevo.2018.00053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389/fevo.2018.00053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palaeontologyonline.com/articles/2018/patterns-palaeontology-earliest-skeletons/figure1-8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www.palaeontologyonline.com/articles/2018/patterns-palaeontology-earliest-skeletons/figure2-7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www.ncbi.nlm.nih.gov/core/lw/2.0/html/tileshop_pmc/tileshop_pmc_inline.html?title=Click%20on%20image%20to%20zoom&amp;p=PMC3&amp;id=3237026_ORT-0300-9734-082-393_g001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3109/17453674.2011.588861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109/17453674.2011.588861" TargetMode="External"/><Relationship Id="rId7" Type="http://schemas.openxmlformats.org/officeDocument/2006/relationships/hyperlink" Target="https://www.ammonit.ru/foto/21697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hyperlink" Target="https://www.ncbi.nlm.nih.gov/core/lw/2.0/html/tileshop_pmc/tileshop_pmc_inline.html?title=Click%20on%20image%20to%20zoom&amp;p=PMC3&amp;id=3237026_ORT-0300-9734-082-393_g002.jp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www.ncbi.nlm.nih.gov/core/lw/2.0/html/tileshop_pmc/tileshop_pmc_inline.html?title=Click%20on%20image%20to%20zoom&amp;p=PMC3&amp;id=3237026_ORT-0300-9734-082-393_g003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3109/17453674.2011.588861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86/s40851-014-0007-7" TargetMode="External"/><Relationship Id="rId2" Type="http://schemas.openxmlformats.org/officeDocument/2006/relationships/hyperlink" Target="https://doi.org/10.3109/17453674.2011.58886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3390/cells11040595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48400" y="756210"/>
            <a:ext cx="5569220" cy="2672790"/>
          </a:xfrm>
        </p:spPr>
        <p:txBody>
          <a:bodyPr>
            <a:noAutofit/>
          </a:bodyPr>
          <a:lstStyle/>
          <a:p>
            <a:pPr algn="l"/>
            <a:r>
              <a:rPr lang="ru-RU" sz="3600" dirty="0">
                <a:latin typeface="Times New Roman" panose="02020603050405020304" pitchFamily="18" charset="0"/>
              </a:rPr>
              <a:t>Современные представления </a:t>
            </a:r>
            <a:r>
              <a:rPr lang="ru-RU" sz="3600">
                <a:latin typeface="Times New Roman" panose="02020603050405020304" pitchFamily="18" charset="0"/>
              </a:rPr>
              <a:t>о механизмах </a:t>
            </a:r>
            <a:r>
              <a:rPr lang="ru-RU" sz="3600" dirty="0">
                <a:latin typeface="Times New Roman" panose="02020603050405020304" pitchFamily="18" charset="0"/>
              </a:rPr>
              <a:t>эволюции локомоторного аппарата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90828" y="3721099"/>
            <a:ext cx="5026644" cy="1506465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921938" y="5227564"/>
            <a:ext cx="3919234" cy="11898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1600" dirty="0">
                <a:latin typeface="Bookman Old Style" panose="02050604050505020204" pitchFamily="18" charset="0"/>
              </a:rPr>
              <a:t>Тяпкина Оксана Викторовна</a:t>
            </a:r>
          </a:p>
          <a:p>
            <a:pPr eaLnBrk="1" hangingPunct="1"/>
            <a:r>
              <a:rPr lang="ru-RU" altLang="ru-RU" sz="1600" dirty="0">
                <a:latin typeface="Bookman Old Style" panose="02050604050505020204" pitchFamily="18" charset="0"/>
              </a:rPr>
              <a:t>к.б.н., доцент кафедры медицинской биологии и генетики КГМУ</a:t>
            </a:r>
            <a:r>
              <a:rPr lang="ru-RU" sz="16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28EB6BB7-AE7D-6E2F-EF64-6F89D08B49AF}"/>
              </a:ext>
            </a:extLst>
          </p:cNvPr>
          <p:cNvSpPr txBox="1">
            <a:spLocks/>
          </p:cNvSpPr>
          <p:nvPr/>
        </p:nvSpPr>
        <p:spPr>
          <a:xfrm>
            <a:off x="1092638" y="6204482"/>
            <a:ext cx="3919234" cy="4259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1600">
                <a:solidFill>
                  <a:schemeClr val="bg1"/>
                </a:solidFill>
                <a:latin typeface="Bookman Old Style" panose="02050604050505020204" pitchFamily="18" charset="0"/>
              </a:rPr>
              <a:t>2024 </a:t>
            </a:r>
            <a:r>
              <a:rPr lang="ru-RU" altLang="ru-RU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г.</a:t>
            </a:r>
            <a:endParaRPr lang="ru-RU" sz="1600" dirty="0">
              <a:solidFill>
                <a:schemeClr val="bg1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64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9B3FC4A-A552-4DB9-C335-D0F8644E2A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0579" t="36432" r="20660" b="19462"/>
          <a:stretch/>
        </p:blipFill>
        <p:spPr>
          <a:xfrm>
            <a:off x="206297" y="1551325"/>
            <a:ext cx="6616701" cy="397315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56B933-D575-BDAD-00E6-99A8A9186DCE}"/>
              </a:ext>
            </a:extLst>
          </p:cNvPr>
          <p:cNvSpPr txBox="1"/>
          <p:nvPr/>
        </p:nvSpPr>
        <p:spPr>
          <a:xfrm>
            <a:off x="7010400" y="1690688"/>
            <a:ext cx="41783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Филогенитическое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дерево показывает эволюционную связь между генами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саркомерного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белка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тяжелой цепи миозина человека (эта кладограмма не отражает точный масштаб). </a:t>
            </a:r>
            <a:endParaRPr lang="ru-RU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Гены тяжелой цепи миозина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саркомера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Располагаются на  хромосомах человека (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.), псевдоним белка (NS означает отсутствие спецификации) и первичная мышечная ткань экспрессии перечислены в таблице.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6FA91F-6FAE-7C85-7AD1-96B5F3ECB1B6}"/>
              </a:ext>
            </a:extLst>
          </p:cNvPr>
          <p:cNvSpPr txBox="1"/>
          <p:nvPr/>
        </p:nvSpPr>
        <p:spPr>
          <a:xfrm>
            <a:off x="1066800" y="6050913"/>
            <a:ext cx="7137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https://www.ncbi.nlm.nih.gov/pmc/articles/PMC6402096/#CR26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5A7D53E-7C63-FFB3-44BB-A0B80F5FB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721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4FA3B1D-BFB8-F081-D7DC-BD888187A215}"/>
              </a:ext>
            </a:extLst>
          </p:cNvPr>
          <p:cNvSpPr txBox="1"/>
          <p:nvPr/>
        </p:nvSpPr>
        <p:spPr>
          <a:xfrm>
            <a:off x="6877050" y="1397000"/>
            <a:ext cx="5314950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4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Гладкие и поперечно-полосатые мышцы </a:t>
            </a:r>
            <a:r>
              <a:rPr lang="ru-RU" sz="1400" b="0" i="0" u="none" strike="noStrike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билатерий</a:t>
            </a:r>
            <a:r>
              <a:rPr lang="ru-RU" sz="14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разделяются до последнего общего предка </a:t>
            </a:r>
            <a:r>
              <a:rPr lang="ru-RU" sz="1400" b="0" i="0" u="none" strike="noStrike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первичноротых</a:t>
            </a:r>
            <a:r>
              <a:rPr lang="ru-RU" sz="14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400" b="0" i="0" u="none" strike="noStrike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вторичноротых</a:t>
            </a:r>
            <a:r>
              <a:rPr lang="ru-RU" sz="14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Миоциты </a:t>
            </a:r>
            <a:r>
              <a:rPr lang="ru-RU" sz="1400" b="0" i="0" u="none" strike="noStrike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билатерий</a:t>
            </a:r>
            <a:r>
              <a:rPr lang="ru-RU" sz="14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разделяются на две </a:t>
            </a:r>
            <a:r>
              <a:rPr lang="ru-RU" sz="1400" b="0" i="0" u="none" strike="noStrike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монофилетические</a:t>
            </a:r>
            <a:r>
              <a:rPr lang="ru-RU" sz="14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клады типов клеток: предковая клада </a:t>
            </a:r>
            <a:r>
              <a:rPr lang="ru-RU" sz="1400" b="0" i="1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SM-MHC</a:t>
            </a:r>
            <a:r>
              <a:rPr lang="ru-RU" sz="14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+ медленно сокращающихся (зеленая) и предковая клада </a:t>
            </a:r>
            <a:r>
              <a:rPr lang="ru-RU" sz="1400" b="0" i="1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ST-MHC</a:t>
            </a:r>
            <a:r>
              <a:rPr lang="ru-RU" sz="14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+ быстро сокращающихся (оранжевая). Гипотетические отношения миоцитов </a:t>
            </a:r>
            <a:r>
              <a:rPr lang="ru-RU" sz="1400" b="0" i="0" u="none" strike="noStrike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билатерий</a:t>
            </a:r>
            <a:r>
              <a:rPr lang="ru-RU" sz="14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 сократительными клетками </a:t>
            </a:r>
            <a:r>
              <a:rPr lang="ru-RU" sz="1400" b="0" i="1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SM-MHC</a:t>
            </a:r>
            <a:r>
              <a:rPr lang="ru-RU" sz="14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+ и </a:t>
            </a:r>
            <a:r>
              <a:rPr lang="ru-RU" sz="1400" b="0" i="1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ST-MHC</a:t>
            </a:r>
            <a:r>
              <a:rPr lang="ru-RU" sz="14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+ </a:t>
            </a:r>
            <a:r>
              <a:rPr lang="ru-RU" sz="1400" b="0" i="0" u="none" strike="noStrike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небилатерий</a:t>
            </a:r>
            <a:r>
              <a:rPr lang="ru-RU" sz="14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обозначены пунктирными линиями.</a:t>
            </a:r>
          </a:p>
          <a:p>
            <a:pPr algn="l"/>
            <a:r>
              <a:rPr lang="ru-RU" sz="1400" b="0" i="0" u="none" strike="noStrike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Апомера</a:t>
            </a:r>
            <a:r>
              <a:rPr lang="ru-RU" sz="14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производный набор </a:t>
            </a:r>
            <a:r>
              <a:rPr lang="ru-RU" sz="1400" b="0" i="0" u="none" strike="noStrike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эффекторных</a:t>
            </a:r>
            <a:r>
              <a:rPr lang="ru-RU" sz="14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генов, общих для </a:t>
            </a:r>
            <a:r>
              <a:rPr lang="ru-RU" sz="1400" b="0" i="0" u="none" strike="noStrike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монофилетической</a:t>
            </a:r>
            <a:r>
              <a:rPr lang="ru-RU" sz="14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группы типов клеток. Ультраструктура лишь частично отражает эволюционные отношения, поскольку </a:t>
            </a:r>
            <a:r>
              <a:rPr lang="ru-RU" sz="1400" b="0" i="0" u="none" strike="noStrike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исчерченность</a:t>
            </a:r>
            <a:r>
              <a:rPr lang="ru-RU" sz="14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может развиваться конвергентно (как у </a:t>
            </a:r>
            <a:r>
              <a:rPr lang="ru-RU" sz="1400" b="0" i="0" u="none" strike="noStrike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медузозойных</a:t>
            </a:r>
            <a:r>
              <a:rPr lang="ru-RU" sz="14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кооптироваться (как в миоцитах кишечника насекомых или в </a:t>
            </a:r>
            <a:r>
              <a:rPr lang="ru-RU" sz="1400" b="0" i="0" u="none" strike="noStrike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кардиомиоцитах</a:t>
            </a:r>
            <a:r>
              <a:rPr lang="ru-RU" sz="14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позвоночных и насекомых), быть размытой или утрачиваться (как у </a:t>
            </a:r>
            <a:r>
              <a:rPr lang="ru-RU" sz="1400" b="0" i="0" u="none" strike="noStrike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планарий</a:t>
            </a:r>
            <a:r>
              <a:rPr lang="ru-RU" sz="14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Преобразование гладких миоцитов в исчерченные произошло путем кооптации белков </a:t>
            </a:r>
            <a:r>
              <a:rPr lang="ru-RU" sz="1400" b="0" i="0" u="none" strike="noStrike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исчерченности</a:t>
            </a:r>
            <a:r>
              <a:rPr lang="ru-RU" sz="14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b="0" i="0" u="none" strike="noStrike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титин</a:t>
            </a:r>
            <a:r>
              <a:rPr lang="ru-RU" sz="14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0" i="0" u="none" strike="noStrike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Zasp</a:t>
            </a:r>
            <a:r>
              <a:rPr lang="ru-RU" sz="14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/LDB3) и быстрого сократительного модуля (ST-MHC, ST-MRLC, комплекс </a:t>
            </a:r>
            <a:r>
              <a:rPr lang="ru-RU" sz="1400" b="0" i="0" u="none" strike="noStrike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тропонина</a:t>
            </a:r>
            <a:r>
              <a:rPr lang="ru-RU" sz="14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в </a:t>
            </a:r>
            <a:r>
              <a:rPr lang="ru-RU" sz="1400" b="0" i="0" u="none" strike="noStrike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кардиомиоцитах</a:t>
            </a:r>
            <a:r>
              <a:rPr lang="ru-RU" sz="14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насекомых и миоцитах кишечника, а также в </a:t>
            </a:r>
            <a:r>
              <a:rPr lang="ru-RU" sz="1400" b="0" i="0" u="none" strike="noStrike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кардиомиоцитах</a:t>
            </a:r>
            <a:r>
              <a:rPr lang="ru-RU" sz="14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позвоночных. Узлы могут представлять либо дупликации типов клеток (обозначены двумя частично перекрывающимися кругами), либо события видообразования, как типично для дерева типов клеток</a:t>
            </a:r>
            <a:r>
              <a:rPr lang="ru-RU" sz="1200" b="0" i="0" dirty="0">
                <a:effectLst/>
                <a:latin typeface="Fira Sans" panose="020B0503050000020004" pitchFamily="34" charset="0"/>
              </a:rPr>
              <a:t>.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E352EF38-5F20-BD74-1C95-20E4D3B255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7A2C2F-DE3C-B9BA-6332-254940E61C45}"/>
              </a:ext>
            </a:extLst>
          </p:cNvPr>
          <p:cNvSpPr txBox="1"/>
          <p:nvPr/>
        </p:nvSpPr>
        <p:spPr>
          <a:xfrm>
            <a:off x="495300" y="903744"/>
            <a:ext cx="9829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40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Эволюционное древо типов сократительных клеток животных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A1122C5-2D4C-EAAD-3EE3-9CDB9B8979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630" t="17221" r="11037" b="19076"/>
          <a:stretch/>
        </p:blipFill>
        <p:spPr>
          <a:xfrm>
            <a:off x="247650" y="1397000"/>
            <a:ext cx="6629400" cy="4368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A0CF985-8AB0-9126-FE7F-2C61E7514EA4}"/>
              </a:ext>
            </a:extLst>
          </p:cNvPr>
          <p:cNvSpPr txBox="1"/>
          <p:nvPr/>
        </p:nvSpPr>
        <p:spPr>
          <a:xfrm>
            <a:off x="247650" y="6150690"/>
            <a:ext cx="6102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 dirty="0">
                <a:solidFill>
                  <a:srgbClr val="087ACC"/>
                </a:solidFill>
                <a:effectLst/>
                <a:latin typeface="Noto Sans" panose="020B0502040504020204" pitchFamily="34" charset="0"/>
                <a:hlinkClick r:id="rId3"/>
              </a:rPr>
              <a:t>https://doi.org/10.7554/eLife.19607.002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D902ABB-70CB-6917-68E8-61F1E8311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483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E352EF38-5F20-BD74-1C95-20E4D3B255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16AAECD-C973-E699-989E-C579CD42DA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778" t="15370" r="11629" b="23148"/>
          <a:stretch/>
        </p:blipFill>
        <p:spPr>
          <a:xfrm>
            <a:off x="483529" y="1441450"/>
            <a:ext cx="6664784" cy="4279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758D7F-D52D-75AD-7038-3CC1931CA50E}"/>
              </a:ext>
            </a:extLst>
          </p:cNvPr>
          <p:cNvSpPr txBox="1"/>
          <p:nvPr/>
        </p:nvSpPr>
        <p:spPr>
          <a:xfrm>
            <a:off x="273050" y="887274"/>
            <a:ext cx="113411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40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Ультраструктура и основные регуляторные комплексы типов миоцитов</a:t>
            </a:r>
            <a:endParaRPr lang="ru-RU" sz="2400" i="0" u="none" strike="noStrike" dirty="0">
              <a:solidFill>
                <a:srgbClr val="2121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3741E7-584E-9735-2ABB-E59350CF9153}"/>
              </a:ext>
            </a:extLst>
          </p:cNvPr>
          <p:cNvSpPr txBox="1"/>
          <p:nvPr/>
        </p:nvSpPr>
        <p:spPr>
          <a:xfrm>
            <a:off x="7161871" y="1446411"/>
            <a:ext cx="45466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Схема</a:t>
            </a:r>
            <a:r>
              <a:rPr lang="ru-RU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Ультраструктура гладких и поперечнополосатых мышечных волокон. </a:t>
            </a:r>
            <a:r>
              <a:rPr lang="ru-RU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Электронно-плотные гранулы, называемые «плотными тельцами», разделяют соседние миофибриллы. Плотные тельца разбросаны в гладких мышцах, но выровнены в поперечнополосатых мышцах, образуя </a:t>
            </a:r>
            <a:r>
              <a:rPr lang="en-US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Z-</a:t>
            </a:r>
            <a:r>
              <a:rPr lang="ru-RU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линии. </a:t>
            </a:r>
            <a:r>
              <a:rPr lang="en-US" b="1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 </a:t>
            </a:r>
            <a:r>
              <a:rPr lang="en-US" b="1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b="1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регуляторные комплексы (</a:t>
            </a:r>
            <a:r>
              <a:rPr lang="en-US" b="0" i="0" u="none" strike="noStrike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CoRC</a:t>
            </a:r>
            <a:r>
              <a:rPr lang="en-US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факторов транскрипции для дифференциации различных типов миоцитов у позвоночных. Состав комплексов из для скелетных миоцитов, для гладких миоцитов и</a:t>
            </a:r>
            <a:r>
              <a:rPr lang="en-US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b="0" i="0" u="none" strike="noStrike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кардиомиоцитов</a:t>
            </a:r>
            <a:r>
              <a:rPr lang="ru-RU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Гены-мишени из для скелетных миоцитов, для гладких миоцитов и для </a:t>
            </a:r>
            <a:r>
              <a:rPr lang="ru-RU" b="0" i="0" u="none" strike="noStrike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кардиомиоцитов</a:t>
            </a:r>
            <a:r>
              <a:rPr lang="ru-RU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FEA482-A94F-8FA4-8E36-687F45E7A906}"/>
              </a:ext>
            </a:extLst>
          </p:cNvPr>
          <p:cNvSpPr txBox="1"/>
          <p:nvPr/>
        </p:nvSpPr>
        <p:spPr>
          <a:xfrm>
            <a:off x="673100" y="636218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 dirty="0">
                <a:solidFill>
                  <a:srgbClr val="087ACC"/>
                </a:solidFill>
                <a:effectLst/>
                <a:latin typeface="Noto Sans" panose="020B0502040504020204" pitchFamily="34" charset="0"/>
                <a:hlinkClick r:id="rId3"/>
              </a:rPr>
              <a:t>https://doi.org/10.7554/eLife.19607.002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435BD6D-A698-159C-9DA6-7D795B390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21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861FB1-7858-28C9-41FE-2C79B3965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03BF8C-0BE6-5F80-A84D-1C243AED3450}"/>
              </a:ext>
            </a:extLst>
          </p:cNvPr>
          <p:cNvSpPr txBox="1"/>
          <p:nvPr/>
        </p:nvSpPr>
        <p:spPr>
          <a:xfrm>
            <a:off x="812800" y="1013401"/>
            <a:ext cx="96647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организмах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многоклеточных эволюция мышц прошла несколько ключевых этапов:</a:t>
            </a:r>
          </a:p>
          <a:p>
            <a:pPr algn="l"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</a:rPr>
              <a:t> Простейшие организмы</a:t>
            </a:r>
            <a:r>
              <a:rPr lang="ru-RU" dirty="0">
                <a:latin typeface="Times New Roman" panose="02020603050405020304" pitchFamily="18" charset="0"/>
              </a:rPr>
              <a:t>: Первые мышечные клетки появились у многоклеточных организмов, таких как губки, которые использовали простые сокращения для перемещения воды.</a:t>
            </a:r>
          </a:p>
          <a:p>
            <a:pPr algn="l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</a:rPr>
              <a:t>Мышечные ткани: </a:t>
            </a:r>
            <a:r>
              <a:rPr lang="ru-RU" dirty="0">
                <a:latin typeface="Times New Roman" panose="02020603050405020304" pitchFamily="18" charset="0"/>
              </a:rPr>
              <a:t>У более сложных организмов, таких как кишечнополостные (например, медузы), развились первичные мышечные ткани, позволяющие им сокращаться и активно двигаться.</a:t>
            </a:r>
          </a:p>
          <a:p>
            <a:pPr algn="l"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</a:rPr>
              <a:t> Усложнение поперечно-полосатых мышц: </a:t>
            </a:r>
            <a:r>
              <a:rPr lang="ru-RU" dirty="0">
                <a:latin typeface="Times New Roman" panose="02020603050405020304" pitchFamily="18" charset="0"/>
              </a:rPr>
              <a:t>У хордовых животных поперечно-полосатые мышцы специализируются для выполнения более сложных и быстрых движений. Начиная с рыб и амфибий обособляется мускулатура головы, а так же конечностей.</a:t>
            </a:r>
          </a:p>
          <a:p>
            <a:pPr algn="l"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</a:rPr>
              <a:t> Специализация мышц: </a:t>
            </a:r>
            <a:r>
              <a:rPr lang="ru-RU" dirty="0">
                <a:latin typeface="Times New Roman" panose="02020603050405020304" pitchFamily="18" charset="0"/>
              </a:rPr>
              <a:t>У рептилий, птиц и млекопитающих мышцы стали более специализированными, обеспечивая различные функции, такие как поддержка, движение и терморегуляция.</a:t>
            </a:r>
          </a:p>
          <a:p>
            <a:pPr algn="l"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</a:rPr>
              <a:t> Координация и контроль: </a:t>
            </a:r>
            <a:r>
              <a:rPr lang="ru-RU" dirty="0">
                <a:latin typeface="Times New Roman" panose="02020603050405020304" pitchFamily="18" charset="0"/>
              </a:rPr>
              <a:t>С развитием нервной системы появилась возможность координировать мышечные сокращения, что позволило животным выполнять сложные двигательные задачи.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2ACBB70-FA02-60E8-BAEC-FBFD2EB90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184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5FF72E-E0AB-4123-0018-6C4168E1A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EFAFA0-5C43-57A6-1A87-1CECE8B46DA0}"/>
              </a:ext>
            </a:extLst>
          </p:cNvPr>
          <p:cNvSpPr txBox="1"/>
          <p:nvPr/>
        </p:nvSpPr>
        <p:spPr>
          <a:xfrm>
            <a:off x="812800" y="1013401"/>
            <a:ext cx="9664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Поперечно-полосатая мускулатура впервые появляется у </a:t>
            </a:r>
            <a:r>
              <a:rPr lang="ru-RU" b="1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Червей (</a:t>
            </a:r>
            <a:r>
              <a:rPr lang="ru-RU" b="1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Annelida</a:t>
            </a:r>
            <a:r>
              <a:rPr lang="ru-RU" b="1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Например, у многощетинковых червей (</a:t>
            </a:r>
            <a:r>
              <a:rPr lang="ru-RU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Polychaeta</a:t>
            </a:r>
            <a:r>
              <a:rPr lang="ru-RU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и кольчатых червей (</a:t>
            </a:r>
            <a:r>
              <a:rPr lang="ru-RU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Oligochaeta</a:t>
            </a:r>
            <a:r>
              <a:rPr lang="ru-RU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3D7CB20-5833-EEEB-1E4B-622A0A7A05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83"/>
          <a:stretch/>
        </p:blipFill>
        <p:spPr bwMode="auto">
          <a:xfrm>
            <a:off x="2425700" y="1659732"/>
            <a:ext cx="5537200" cy="414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7BFCDB-9AE5-05D8-E51C-1AA7D71FDB35}"/>
              </a:ext>
            </a:extLst>
          </p:cNvPr>
          <p:cNvSpPr txBox="1"/>
          <p:nvPr/>
        </p:nvSpPr>
        <p:spPr>
          <a:xfrm>
            <a:off x="609600" y="6083281"/>
            <a:ext cx="8026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https://cs13.pikabu.ru/post_img/big/2023/03/28/5/1679989289120383892.jpg</a:t>
            </a: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A144953-0D94-59F3-ED1B-7BEE3400B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552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DE4255E-C0EB-E870-AB4F-804BE552F801}"/>
              </a:ext>
            </a:extLst>
          </p:cNvPr>
          <p:cNvSpPr txBox="1"/>
          <p:nvPr/>
        </p:nvSpPr>
        <p:spPr>
          <a:xfrm>
            <a:off x="1206500" y="596848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https://www.britannica.com/science/muscle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2CAB3B-B75D-010C-EB18-1B5BDFE2AD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1" t="21481" r="1555" b="14186"/>
          <a:stretch/>
        </p:blipFill>
        <p:spPr>
          <a:xfrm>
            <a:off x="645500" y="520184"/>
            <a:ext cx="10189799" cy="5347216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4FE7597-07C6-B7CD-3B87-2549693C4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580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66607D-C6F6-C711-7B16-5C07C6876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823073-7DBA-293A-1B8A-4C14478A2225}"/>
              </a:ext>
            </a:extLst>
          </p:cNvPr>
          <p:cNvSpPr txBox="1"/>
          <p:nvPr/>
        </p:nvSpPr>
        <p:spPr>
          <a:xfrm>
            <a:off x="812800" y="1013401"/>
            <a:ext cx="9664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Эволюционной инновацией млекопитающих является </a:t>
            </a:r>
            <a:r>
              <a:rPr lang="ru-RU" sz="1800" b="0" i="0" u="none" strike="noStrike" baseline="0" dirty="0">
                <a:latin typeface="TimesNewRomanPSMT"/>
              </a:rPr>
              <a:t>дыхательная мышца диафрагма, которая формирует управляемое дно грудной клетки.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>
              <a:latin typeface="Times New Roman" panose="02020603050405020304" pitchFamily="18" charset="0"/>
            </a:endParaRPr>
          </a:p>
        </p:txBody>
      </p:sp>
      <p:pic>
        <p:nvPicPr>
          <p:cNvPr id="2" name="Рисунок 1">
            <a:hlinkClick r:id="rId2" tgtFrame="&quot;tileshopwindow&quot;"/>
            <a:extLst>
              <a:ext uri="{FF2B5EF4-FFF2-40B4-BE49-F238E27FC236}">
                <a16:creationId xmlns:a16="http://schemas.microsoft.com/office/drawing/2014/main" id="{5F49DF60-CFF9-82A6-BEF5-C9F8D76BED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306063"/>
            <a:ext cx="4875212" cy="377197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414EF8-4F3A-C70B-90C5-9502ED44384E}"/>
              </a:ext>
            </a:extLst>
          </p:cNvPr>
          <p:cNvSpPr txBox="1"/>
          <p:nvPr/>
        </p:nvSpPr>
        <p:spPr>
          <a:xfrm>
            <a:off x="1255712" y="1659732"/>
            <a:ext cx="51323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Анатомия диафрагмы взрослого человека,</a:t>
            </a:r>
          </a:p>
          <a:p>
            <a:pPr fontAlgn="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краниальный вид.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60B8E8-571B-42C6-BECB-DE720814C2D5}"/>
              </a:ext>
            </a:extLst>
          </p:cNvPr>
          <p:cNvSpPr txBox="1"/>
          <p:nvPr/>
        </p:nvSpPr>
        <p:spPr>
          <a:xfrm>
            <a:off x="5645150" y="1759816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Диафрагма — это поперечно-полосатая мышца млекопитающих, необходимая для дыхания и разделения грудной и брюшной полостей. Дефекты внутриутробного развития диафрагмы являются обычным явлением и являются причиной часто смертельного врожденного дефекта — врожденной диафрагмальной грыжи.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3B64BF-4725-5692-71EA-CC2321AC6244}"/>
              </a:ext>
            </a:extLst>
          </p:cNvPr>
          <p:cNvSpPr txBox="1"/>
          <p:nvPr/>
        </p:nvSpPr>
        <p:spPr>
          <a:xfrm>
            <a:off x="3048000" y="6232074"/>
            <a:ext cx="609600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u="sng" kern="100" dirty="0">
                <a:solidFill>
                  <a:srgbClr val="0563C1"/>
                </a:solidFill>
                <a:effectLst/>
                <a:latin typeface="BlinkMacSystemFont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https://doi.org/10.1016/j.ydbio.2018.04.010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E85DA7-1D18-E473-9381-EFBD4B8C9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393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4FA3B1D-BFB8-F081-D7DC-BD888187A215}"/>
              </a:ext>
            </a:extLst>
          </p:cNvPr>
          <p:cNvSpPr txBox="1"/>
          <p:nvPr/>
        </p:nvSpPr>
        <p:spPr>
          <a:xfrm>
            <a:off x="495300" y="4330700"/>
            <a:ext cx="112014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Различия между мышцами головы обыкновенных шимпанзе, бонобо и людей. Нет никаких существенных различий относительно наличия/отсутствия мышц у взрослых обыкновенных </a:t>
            </a:r>
            <a:r>
              <a:rPr lang="ru-RU" i="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шимпанзе (слева) и бонобо (в центре), единственное незначительное различие (показано серым цветом на схеме обыкновенного шимпанзе) заключается в том, что у </a:t>
            </a:r>
            <a:r>
              <a:rPr lang="ru-RU" i="0" dirty="0" err="1">
                <a:solidFill>
                  <a:srgbClr val="2828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omohyoideus</a:t>
            </a:r>
            <a:r>
              <a:rPr lang="ru-RU" i="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нет промежуточного сухожилия у бонобо, в отличие от обыкновенных шимпанзе (и людей). Напротив, между бонобо и людьми (справа) существует множество различий относительно наличия/отсутствия мышц в нормальном фенотипе (показано цветами и/или с метками на </a:t>
            </a:r>
            <a:r>
              <a:rPr lang="ru-RU" b="0" i="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схеме человека). </a:t>
            </a:r>
            <a:endParaRPr lang="ru-RU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D6B664-B0FC-2C79-134A-3F8D164AA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600" y="673100"/>
            <a:ext cx="8686800" cy="3657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FCCF9B-3055-FDBF-669E-ECB72D3314D3}"/>
              </a:ext>
            </a:extLst>
          </p:cNvPr>
          <p:cNvSpPr txBox="1"/>
          <p:nvPr/>
        </p:nvSpPr>
        <p:spPr>
          <a:xfrm>
            <a:off x="1295400" y="64886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 dirty="0">
                <a:effectLst/>
                <a:latin typeface="MuseoSans"/>
                <a:hlinkClick r:id="rId3"/>
              </a:rPr>
              <a:t>https://doi.org/10.3389/fevo.2018.00053</a:t>
            </a: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9A1E78D-2764-C0A6-F57B-B8703A0DF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062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4FA3B1D-BFB8-F081-D7DC-BD888187A215}"/>
              </a:ext>
            </a:extLst>
          </p:cNvPr>
          <p:cNvSpPr txBox="1"/>
          <p:nvPr/>
        </p:nvSpPr>
        <p:spPr>
          <a:xfrm>
            <a:off x="5384800" y="1135786"/>
            <a:ext cx="59690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i="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Различия между мышцами передних конечностей обыкновенных шимпанзе, бонобо и людей. Единственное последовательное различие между бонобо (в центре) и обыкновенными шимпанзе (слева) относительно наличия/отсутствия мышц (показано цветами на схемах обыкновенных шимпанзе и бонобо заключается в том, что у первых </a:t>
            </a:r>
            <a:r>
              <a:rPr lang="ru-RU" i="0" dirty="0" err="1">
                <a:solidFill>
                  <a:srgbClr val="2828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интерметакарпальные</a:t>
            </a:r>
            <a:r>
              <a:rPr lang="ru-RU" i="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кости 1–4 обычно срастаются с </a:t>
            </a:r>
            <a:r>
              <a:rPr lang="ru-RU" i="0" dirty="0" err="1">
                <a:solidFill>
                  <a:srgbClr val="2828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flexores</a:t>
            </a:r>
            <a:r>
              <a:rPr lang="ru-RU" i="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0" dirty="0" err="1">
                <a:solidFill>
                  <a:srgbClr val="2828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breves</a:t>
            </a:r>
            <a:r>
              <a:rPr lang="ru-RU" i="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0" dirty="0" err="1">
                <a:solidFill>
                  <a:srgbClr val="2828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profundi</a:t>
            </a:r>
            <a:r>
              <a:rPr lang="ru-RU" i="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3, 5, 6 и 8, образуя дорсальные межкостные мышцы 1–4 (* у бонобо), как и у людей. Напротив, между бонобо и людьми (справа) существует множество различий относительно наличия/отсутствия мышц (показано цветами и/или с метками на схеме человека; мышцы, присутствующие у шимпанзе и не присутствующие у людей, показаны черным цветом у шимпанзе). </a:t>
            </a:r>
            <a:endParaRPr lang="ru-RU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6502FF6-7D38-84C3-1FDD-EC3F74DD4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0" y="985046"/>
            <a:ext cx="4109023" cy="55046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67B5A4-92AC-C1B6-106F-4C08054B2527}"/>
              </a:ext>
            </a:extLst>
          </p:cNvPr>
          <p:cNvSpPr txBox="1"/>
          <p:nvPr/>
        </p:nvSpPr>
        <p:spPr>
          <a:xfrm>
            <a:off x="5156200" y="612036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 dirty="0">
                <a:effectLst/>
                <a:latin typeface="MuseoSans"/>
                <a:hlinkClick r:id="rId3"/>
              </a:rPr>
              <a:t>https://doi.org/10.3389/fevo.2018.00053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BAFE965-273B-E909-6392-735699703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309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4FA3B1D-BFB8-F081-D7DC-BD888187A215}"/>
              </a:ext>
            </a:extLst>
          </p:cNvPr>
          <p:cNvSpPr txBox="1"/>
          <p:nvPr/>
        </p:nvSpPr>
        <p:spPr>
          <a:xfrm>
            <a:off x="5549900" y="1123086"/>
            <a:ext cx="56388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i="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Различия между мышцами задних конечностей обыкновенных шимпанзе, бонобо и людей. Единственное последовательное различие между бонобо (в центре) и обыкновенными шимпанзе (слева) относительно наличия/отсутствия мышц (показано цветами на схеме обыкновенных шимпанзе) заключается в том, что у последних обычно отсутствует </a:t>
            </a:r>
            <a:r>
              <a:rPr lang="ru-RU" i="0" dirty="0" err="1">
                <a:solidFill>
                  <a:srgbClr val="2828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сканзориус</a:t>
            </a:r>
            <a:r>
              <a:rPr lang="ru-RU" i="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как и у людей. Напротив, существует множество различий между бонобо и людьми (справа) относительно наличия/отсутствия мышц (показано цветами и/или с метками на схеме человека; мышцы, присутствующие у шимпанзе и не присутствующие у людей, показаны черным цветом у шимпанзе).</a:t>
            </a:r>
            <a:endParaRPr lang="ru-RU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543E8B-2A07-3422-AD4A-33CBC93D5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93220"/>
            <a:ext cx="3176836" cy="54932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CF4156-3FED-FEB9-1603-23678E6610A4}"/>
              </a:ext>
            </a:extLst>
          </p:cNvPr>
          <p:cNvSpPr txBox="1"/>
          <p:nvPr/>
        </p:nvSpPr>
        <p:spPr>
          <a:xfrm>
            <a:off x="4660900" y="628649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82828"/>
                </a:solidFill>
                <a:effectLst/>
                <a:latin typeface="MuseoSans"/>
              </a:rPr>
              <a:t> </a:t>
            </a:r>
            <a:r>
              <a:rPr lang="en-US" b="0" i="0" u="none" strike="noStrike" dirty="0">
                <a:effectLst/>
                <a:latin typeface="MuseoSans"/>
                <a:hlinkClick r:id="rId3"/>
              </a:rPr>
              <a:t>https://doi.org/10.3389/fevo.2018.00053</a:t>
            </a: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514C8F-A39B-EFA5-BA1A-5992F5378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212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88B078-2EC8-41CD-C0BE-C46C4D1A1FB4}"/>
              </a:ext>
            </a:extLst>
          </p:cNvPr>
          <p:cNvSpPr txBox="1"/>
          <p:nvPr/>
        </p:nvSpPr>
        <p:spPr>
          <a:xfrm>
            <a:off x="812800" y="1013401"/>
            <a:ext cx="96647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Локомоция (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Locomotion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происходит от латинских слов «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locus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 -место и «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motio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 -движение») — это способность живого организма перемещаться в пространстве, является важным аспектом для адаптации к окружающей среде и выживанию организмов, поскольку способствует обеспечению безопасности, поиска пищи и убежища, а также партнёра для размножения.</a:t>
            </a:r>
            <a:endParaRPr lang="ru-RU" sz="2400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7E94BCB-B2E1-C3E7-22D7-F3B6ADE99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074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CEFD88-C546-EE7D-9963-B155F40E7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51E80CC-F8B4-163E-A6D4-B57610EA90A3}"/>
              </a:ext>
            </a:extLst>
          </p:cNvPr>
          <p:cNvSpPr txBox="1"/>
          <p:nvPr/>
        </p:nvSpPr>
        <p:spPr>
          <a:xfrm>
            <a:off x="1612900" y="1065986"/>
            <a:ext cx="6096000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Откуда взялась кость?</a:t>
            </a:r>
            <a:endParaRPr lang="ru-RU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188675-6FA1-A635-3597-BC8E5A83AEFB}"/>
              </a:ext>
            </a:extLst>
          </p:cNvPr>
          <p:cNvSpPr txBox="1"/>
          <p:nvPr/>
        </p:nvSpPr>
        <p:spPr>
          <a:xfrm>
            <a:off x="1219200" y="1794986"/>
            <a:ext cx="9601200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Кость специфична для позвоночных и возникла как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биоминерализация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вокруг базальной мембраны горла или кожи, что привело к образованию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зубоподобных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структур и защитных щитков у животных с мягким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хрящеподобным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эндоскелетом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Когда появился механизм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биминерализации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  <a:p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Считается, что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биоминерализация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развивалась независимо в разных типах посредством кооптации ранее существовавших программ развития.</a:t>
            </a:r>
          </a:p>
          <a:p>
            <a:endParaRPr lang="ru-RU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Биоминерализация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— это процесс, при котором организмы используют минералы для создания твердых структур (тканей), таких как зубы, скелеты и раковины, которые защищают и поддерживают их. 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00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33BDE43-D606-C95D-291D-22E6896E1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997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77BE0C-7355-A727-9F47-936CEAFF1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AB2508-43BE-6373-DC46-DC648B274967}"/>
              </a:ext>
            </a:extLst>
          </p:cNvPr>
          <p:cNvSpPr txBox="1"/>
          <p:nvPr/>
        </p:nvSpPr>
        <p:spPr>
          <a:xfrm>
            <a:off x="448837" y="1487328"/>
            <a:ext cx="11049000" cy="2146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Самые ранние скелеты были построены вовсе не животными, а микроорганизмами. Самые древние ископаемые скелеты</a:t>
            </a:r>
            <a:r>
              <a:rPr lang="ru-RU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датируются более 700 миллионами лет. Эти крошечные скелеты варьируются от </a:t>
            </a:r>
            <a:r>
              <a:rPr lang="ru-RU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бутылкообразных</a:t>
            </a: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структур до сложных чешуек с тонкими шипами и перфорациями, которые, покрывали внешнюю часть одноклеточного организма, как кольчуга. Эти скелеты были построены простейшими, одноклеточными </a:t>
            </a:r>
            <a:r>
              <a:rPr lang="ru-RU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эукариотами</a:t>
            </a: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Еще около 700 миллионов лет назад несколько видов этих пионерных маленьких строителей скелетов эволюционировали, что предполагает, что их стратегия существования оказалось успешной.</a:t>
            </a:r>
            <a:endParaRPr lang="ru-RU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239428-DD6A-206A-61BD-58CCA50E5006}"/>
              </a:ext>
            </a:extLst>
          </p:cNvPr>
          <p:cNvSpPr txBox="1"/>
          <p:nvPr/>
        </p:nvSpPr>
        <p:spPr>
          <a:xfrm>
            <a:off x="742950" y="624953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https://www.palaeontologyonline.com/glossary/e/eukaryotes/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E69817-171D-820E-71C1-B496067CC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9160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903984-BAFA-C198-255A-1F643087F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72E1D9-2DE0-7E5F-D8F1-38F50533A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819477"/>
            <a:ext cx="5940425" cy="54470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E37D3D-9B82-916D-0D17-8668103A6630}"/>
              </a:ext>
            </a:extLst>
          </p:cNvPr>
          <p:cNvSpPr txBox="1"/>
          <p:nvPr/>
        </p:nvSpPr>
        <p:spPr>
          <a:xfrm>
            <a:off x="6686549" y="819477"/>
            <a:ext cx="4759325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Биота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Эдиакара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подразделена на три временно перекрывающихся сообщества (или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палеосообщества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состоящих из различных осадочных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слоев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1 мягкотелая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авалонская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ассоциация (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рангеоморфы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древесные формы и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нелистовидные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морфогруппы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изначально занимала более глубокие морские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силикокластические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слои, но представители также встречаются в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среднеглубинных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карбонатных и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силикокластических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слоях &lt;560 млн лет назад; 2. мягкотелая беломорская ассоциация (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эрниеттоморфы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дикинсониоморфы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трирадиаломорфы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пента/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окторадиаломорфы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билатераломорфы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кимберелломорфы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проблемные слои) занимала мелководные и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среднеглубинные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морские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силикокластические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слои; а мягкотелое и скелетное (кальцинированное)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палеосообщество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Нама (преобладают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клаудиноморфы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встречается преимущественно в мелководных морских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силикокластических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карбонатных слоях. 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28CABB-24D1-52B2-4633-DDDE9687BDFD}"/>
              </a:ext>
            </a:extLst>
          </p:cNvPr>
          <p:cNvSpPr txBox="1"/>
          <p:nvPr/>
        </p:nvSpPr>
        <p:spPr>
          <a:xfrm>
            <a:off x="1914524" y="6266507"/>
            <a:ext cx="7151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https://www.ncbi.nlm.nih.gov/pmc/articles/PMC11290527/#R24</a:t>
            </a: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19A58E8-2925-8759-D3EB-B54CBFBD6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3664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77BE0C-7355-A727-9F47-936CEAFF1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/>
            <a:extLst>
              <a:ext uri="{FF2B5EF4-FFF2-40B4-BE49-F238E27FC236}">
                <a16:creationId xmlns:a16="http://schemas.microsoft.com/office/drawing/2014/main" id="{7D872879-77BD-D7AF-5D52-BB708A2C40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320" y="1099319"/>
            <a:ext cx="4483479" cy="42847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923820-A3E7-8C9C-AB8C-4FB2CD0E0262}"/>
              </a:ext>
            </a:extLst>
          </p:cNvPr>
          <p:cNvSpPr txBox="1"/>
          <p:nvPr/>
        </p:nvSpPr>
        <p:spPr>
          <a:xfrm>
            <a:off x="370778" y="1099319"/>
            <a:ext cx="60960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Скелетные Метазоа </a:t>
            </a:r>
            <a:r>
              <a:rPr lang="ru-RU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эдиакарского</a:t>
            </a: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периода.</a:t>
            </a:r>
          </a:p>
          <a:p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— </a:t>
            </a:r>
            <a:r>
              <a:rPr lang="ru-RU" sz="1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Namacalathus</a:t>
            </a: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из группы Нама, Намибия.</a:t>
            </a:r>
          </a:p>
          <a:p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 — </a:t>
            </a:r>
            <a:r>
              <a:rPr lang="ru-RU" sz="1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Cloudina</a:t>
            </a:r>
            <a:r>
              <a:rPr lang="ru-RU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hartmanae</a:t>
            </a: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из группы Нама, Намибия.</a:t>
            </a:r>
          </a:p>
          <a:p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— Реконструкция </a:t>
            </a:r>
            <a:r>
              <a:rPr lang="ru-RU" sz="1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Cloudina</a:t>
            </a: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, показывающая структуру ее скелета, стопка конусов, вложенных один в другой.</a:t>
            </a:r>
          </a:p>
          <a:p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 — </a:t>
            </a:r>
            <a:r>
              <a:rPr lang="ru-RU" sz="1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Namacalathus</a:t>
            </a:r>
            <a:r>
              <a:rPr lang="ru-RU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hermanastes</a:t>
            </a: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, реконструированный как </a:t>
            </a:r>
            <a:r>
              <a:rPr lang="ru-RU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лофофорат</a:t>
            </a: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Авторское право на изображение принадлежит Джону </a:t>
            </a:r>
            <a:r>
              <a:rPr lang="ru-RU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Сиббику</a:t>
            </a: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впервые опубликовано в </a:t>
            </a:r>
            <a:r>
              <a:rPr lang="ru-RU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Zhuravlev</a:t>
            </a: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(2015). E — </a:t>
            </a:r>
            <a:r>
              <a:rPr lang="ru-RU" sz="1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Namapoikia</a:t>
            </a: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из группы Нама, Намибия. Изображение из Wood </a:t>
            </a:r>
            <a:r>
              <a:rPr lang="ru-RU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(2002).</a:t>
            </a:r>
            <a:endParaRPr lang="ru-R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239428-DD6A-206A-61BD-58CCA50E5006}"/>
              </a:ext>
            </a:extLst>
          </p:cNvPr>
          <p:cNvSpPr txBox="1"/>
          <p:nvPr/>
        </p:nvSpPr>
        <p:spPr>
          <a:xfrm>
            <a:off x="742950" y="624953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https://www.palaeontologyonline.com/glossary/e/eukaryotes/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E69817-171D-820E-71C1-B496067CC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9453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4839D5-40E8-9DF1-0735-8A036DC69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 2">
            <a:hlinkClick r:id="rId2"/>
            <a:extLst>
              <a:ext uri="{FF2B5EF4-FFF2-40B4-BE49-F238E27FC236}">
                <a16:creationId xmlns:a16="http://schemas.microsoft.com/office/drawing/2014/main" id="{65F4B291-7847-E079-5E60-43031D0A99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484362"/>
            <a:ext cx="5177790" cy="388927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A667FC-3CEE-78E6-2F86-B9A9C880C26B}"/>
              </a:ext>
            </a:extLst>
          </p:cNvPr>
          <p:cNvSpPr txBox="1"/>
          <p:nvPr/>
        </p:nvSpPr>
        <p:spPr>
          <a:xfrm>
            <a:off x="5753100" y="1186914"/>
            <a:ext cx="6096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Эдиакарское</a:t>
            </a: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рифовое сообщество, основанное на окаменелостях из южной Намибии. </a:t>
            </a:r>
          </a:p>
          <a:p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— Сгустившийся микробный осадок (</a:t>
            </a:r>
            <a:r>
              <a:rPr lang="ru-RU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тромболит</a:t>
            </a: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— Трещина рифа.</a:t>
            </a:r>
          </a:p>
          <a:p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— Строматолиты, покрывающие стенки трещины рифа.</a:t>
            </a:r>
          </a:p>
          <a:p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— </a:t>
            </a:r>
            <a:r>
              <a:rPr lang="ru-RU" sz="1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Cloudina</a:t>
            </a:r>
            <a:r>
              <a:rPr lang="ru-RU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строящая рифы на открытых поверхностях рифа.</a:t>
            </a:r>
          </a:p>
          <a:p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— </a:t>
            </a:r>
            <a:r>
              <a:rPr lang="ru-RU" sz="1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Namapoikia</a:t>
            </a: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, растущая на стенках трещины рифа.</a:t>
            </a:r>
          </a:p>
          <a:p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— </a:t>
            </a:r>
            <a:r>
              <a:rPr lang="ru-RU" sz="1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Namacalathus</a:t>
            </a: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, растущий между холмами микробного осадка.</a:t>
            </a:r>
          </a:p>
          <a:p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— Кристаллы арагонита, образующиеся из морской воды и растущие на скелетах </a:t>
            </a:r>
            <a:r>
              <a:rPr lang="ru-RU" sz="1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Cloudina</a:t>
            </a:r>
            <a:r>
              <a:rPr lang="ru-RU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r>
              <a:rPr lang="ru-RU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 — Скелеты </a:t>
            </a:r>
            <a:r>
              <a:rPr lang="ru-RU" sz="1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Namacalathus</a:t>
            </a:r>
            <a:r>
              <a:rPr lang="ru-RU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погребенные под микробными матами.</a:t>
            </a:r>
          </a:p>
          <a:p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 — Скелеты </a:t>
            </a:r>
            <a:r>
              <a:rPr lang="ru-RU" sz="1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Namacalathus</a:t>
            </a: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, скапливающиеся в промежутках между микробными холмами.</a:t>
            </a:r>
            <a:endParaRPr lang="ru-R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5C0015-C07E-8C3A-7272-E28D5BC5BD87}"/>
              </a:ext>
            </a:extLst>
          </p:cNvPr>
          <p:cNvSpPr txBox="1"/>
          <p:nvPr/>
        </p:nvSpPr>
        <p:spPr>
          <a:xfrm>
            <a:off x="914400" y="618438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https://www.palaeontologyonline.com/glossary/e/eukaryotes/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4B858FF-E100-4996-5618-6413B3C1B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2846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4839D5-40E8-9DF1-0735-8A036DC69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4B858FF-E100-4996-5618-6413B3C1B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25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7BBEBE-B4B0-ED6D-F33A-EFF499D9DA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10" y="1788643"/>
            <a:ext cx="7592036" cy="32807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C54B9D-1D90-C646-B74A-A840AD33B632}"/>
              </a:ext>
            </a:extLst>
          </p:cNvPr>
          <p:cNvSpPr txBox="1"/>
          <p:nvPr/>
        </p:nvSpPr>
        <p:spPr>
          <a:xfrm>
            <a:off x="557474" y="5280789"/>
            <a:ext cx="100473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формирование скелета у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вторичноротых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Цветовой код как в </a:t>
            </a:r>
            <a:r>
              <a:rPr lang="ru-RU" sz="1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 добавлением зеленого цвета, указывающий на использование хряща скелетогенной тканью. Квадраты указывают на эволюционное происхождение определенной скелетной ткани.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6491B8-50C6-6D3F-442F-219D1665F4E6}"/>
              </a:ext>
            </a:extLst>
          </p:cNvPr>
          <p:cNvSpPr txBox="1"/>
          <p:nvPr/>
        </p:nvSpPr>
        <p:spPr>
          <a:xfrm>
            <a:off x="760141" y="653881"/>
            <a:ext cx="102238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0"/>
              </a:spcBef>
              <a:spcAft>
                <a:spcPts val="2000"/>
              </a:spcAft>
            </a:pPr>
            <a:r>
              <a:rPr lang="ru-RU" sz="240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Эволюция программы </a:t>
            </a:r>
            <a:r>
              <a:rPr lang="ru-RU" sz="240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биоминерализации</a:t>
            </a:r>
            <a:r>
              <a:rPr lang="ru-RU" sz="240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и используемых минерало</a:t>
            </a:r>
            <a:r>
              <a:rPr lang="ru-RU" sz="2400" dirty="0">
                <a:solidFill>
                  <a:srgbClr val="333333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в.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0755BF-2B1E-7CDB-1B98-A6975033A99B}"/>
              </a:ext>
            </a:extLst>
          </p:cNvPr>
          <p:cNvSpPr txBox="1"/>
          <p:nvPr/>
        </p:nvSpPr>
        <p:spPr>
          <a:xfrm>
            <a:off x="7906128" y="1023213"/>
            <a:ext cx="389186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А.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альцификация в типах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книдарий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первичноротых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Цифры, выделенные красным, представляют собой предполагаемое время дивергенции в миллионах лет (MA). Светло-голубой цвет указывает на использование различных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полиморфов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CaCO3, включая, помимо прочего, кальцит, арагонит или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ватерит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Темно-синий цвет указывает на использование кальцита, а фиолетовый цвет указывает на использование апатита. Черный цвет указывает на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неминерализующие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виды.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5CE5AE-D95C-F236-2D07-BF6D37788320}"/>
              </a:ext>
            </a:extLst>
          </p:cNvPr>
          <p:cNvSpPr txBox="1"/>
          <p:nvPr/>
        </p:nvSpPr>
        <p:spPr>
          <a:xfrm>
            <a:off x="949711" y="6240721"/>
            <a:ext cx="98446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https://www.ncbi.nlm.nih.gov/pmc/articles/PMC8870065/#B30-cells-11-00595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57244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67635A-A583-B848-ADF8-E3E180BC0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E80DC66-E540-A3F0-4952-990A0BCA6CB7}"/>
              </a:ext>
            </a:extLst>
          </p:cNvPr>
          <p:cNvSpPr txBox="1"/>
          <p:nvPr/>
        </p:nvSpPr>
        <p:spPr>
          <a:xfrm>
            <a:off x="1612900" y="1065986"/>
            <a:ext cx="8369300" cy="1225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появилось раньше: зубы или щит?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F91E4F-85F9-EFB6-1FCE-83EBABF85474}"/>
              </a:ext>
            </a:extLst>
          </p:cNvPr>
          <p:cNvSpPr txBox="1"/>
          <p:nvPr/>
        </p:nvSpPr>
        <p:spPr>
          <a:xfrm>
            <a:off x="927100" y="1538585"/>
            <a:ext cx="10820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Самые ранние минерализованные структуры в линии позвоночных были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зубоподобными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структурами -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одонтодами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Д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вижущей силой этого развития было хищничество и защита от хищников.</a:t>
            </a:r>
            <a:endParaRPr lang="ru-RU" dirty="0"/>
          </a:p>
        </p:txBody>
      </p:sp>
      <p:pic>
        <p:nvPicPr>
          <p:cNvPr id="4" name="Рисунок 3">
            <a:hlinkClick r:id="rId2" tgtFrame="&quot;tileshopwindow&quot;"/>
            <a:extLst>
              <a:ext uri="{FF2B5EF4-FFF2-40B4-BE49-F238E27FC236}">
                <a16:creationId xmlns:a16="http://schemas.microsoft.com/office/drawing/2014/main" id="{02A76891-3A96-CCCB-32F9-8B9B8DD2BA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" y="2934514"/>
            <a:ext cx="5548400" cy="284668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7C9CD1-7671-ED10-DF28-21E5A270ED31}"/>
              </a:ext>
            </a:extLst>
          </p:cNvPr>
          <p:cNvSpPr txBox="1"/>
          <p:nvPr/>
        </p:nvSpPr>
        <p:spPr>
          <a:xfrm>
            <a:off x="6096000" y="2495464"/>
            <a:ext cx="57785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Происхождение кости. Осаждение гидроксиапатита вокруг базальной мембраны кожи привело к образованию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эмалеподобных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и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дентиноподобных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тканей, которые сформировали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одонтоды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ставшие предшественниками зубов и чешуек. Распространение минерализации глубже в дерме сформировало щиты, состоящие из бесклеточной, а позднее и клеточной кости. 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AD5D39-15E2-3E09-49EF-220C3AFF7795}"/>
              </a:ext>
            </a:extLst>
          </p:cNvPr>
          <p:cNvSpPr txBox="1"/>
          <p:nvPr/>
        </p:nvSpPr>
        <p:spPr>
          <a:xfrm>
            <a:off x="2273300" y="6220112"/>
            <a:ext cx="6096000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https://doi.org/10.3109/17453674.2011.588861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7D9D5C8-501B-00BA-CD84-AD6F81350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5263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6D3CA5-C716-9D59-EFD0-852C363695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0AA9448-D031-AB97-65C1-C6B572B5A821}"/>
              </a:ext>
            </a:extLst>
          </p:cNvPr>
          <p:cNvSpPr txBox="1"/>
          <p:nvPr/>
        </p:nvSpPr>
        <p:spPr>
          <a:xfrm>
            <a:off x="2057400" y="769978"/>
            <a:ext cx="5778500" cy="468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Роль хищничества.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89C9C3-5B5C-9236-062E-8DE8511122CA}"/>
              </a:ext>
            </a:extLst>
          </p:cNvPr>
          <p:cNvSpPr txBox="1"/>
          <p:nvPr/>
        </p:nvSpPr>
        <p:spPr>
          <a:xfrm>
            <a:off x="586086" y="5445084"/>
            <a:ext cx="6096000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https://doi.org/10.3109/17453674.2011.588861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hlinkClick r:id="rId4" tgtFrame="&quot;tileshopwindow&quot;"/>
            <a:extLst>
              <a:ext uri="{FF2B5EF4-FFF2-40B4-BE49-F238E27FC236}">
                <a16:creationId xmlns:a16="http://schemas.microsoft.com/office/drawing/2014/main" id="{87C8098A-A161-169D-09F2-FC99DCEF7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72" y="1285725"/>
            <a:ext cx="9959378" cy="263523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822A75-038E-0A67-C5C8-8EA2C5468756}"/>
              </a:ext>
            </a:extLst>
          </p:cNvPr>
          <p:cNvSpPr txBox="1"/>
          <p:nvPr/>
        </p:nvSpPr>
        <p:spPr>
          <a:xfrm>
            <a:off x="624186" y="4176378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Конодонты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u-RU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Conodonta</a:t>
            </a:r>
            <a:r>
              <a:rPr lang="ru-RU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- группа тонких мягкотелых самых ранних позвоночных с хрящевым скелетом, у которых не было челюстей, именно их ископаемые известны в отложениях возрастом 500 млн лет. </a:t>
            </a:r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78879E5-E55E-E12C-01D5-0111084A4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600" y="3920962"/>
            <a:ext cx="4203700" cy="226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C409E2-F4D3-7909-4EC7-4366E9DEE2E3}"/>
              </a:ext>
            </a:extLst>
          </p:cNvPr>
          <p:cNvSpPr txBox="1"/>
          <p:nvPr/>
        </p:nvSpPr>
        <p:spPr>
          <a:xfrm>
            <a:off x="4000500" y="6038751"/>
            <a:ext cx="6997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 err="1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Конодонтовые</a:t>
            </a:r>
            <a:r>
              <a:rPr lang="ru-RU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 элементы из глин </a:t>
            </a:r>
            <a:r>
              <a:rPr lang="ru-RU" dirty="0">
                <a:solidFill>
                  <a:srgbClr val="001034"/>
                </a:solidFill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каменноугольного</a:t>
            </a:r>
            <a:r>
              <a:rPr lang="ru-RU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 возраста, Московская область. Фото © А. Качалкин с сайта </a:t>
            </a:r>
            <a:r>
              <a:rPr lang="ru-RU" b="0" i="0" u="none" strike="noStrike" dirty="0">
                <a:solidFill>
                  <a:srgbClr val="001034"/>
                </a:solidFill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  <a:hlinkClick r:id="rId7"/>
              </a:rPr>
              <a:t>ammonit.ru</a:t>
            </a:r>
            <a:endParaRPr lang="ru-RU" dirty="0">
              <a:latin typeface="Times New Roman" panose="02020603050405020304" pitchFamily="18" charset="0"/>
              <a:ea typeface="Microsoft JhengHei U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C2E3318-FEB0-21D8-AE18-21CCBE946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8523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6496F4-CF9C-88D5-61D3-7EC1BA7626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5754404-98E7-649B-4635-DF2603643D0D}"/>
              </a:ext>
            </a:extLst>
          </p:cNvPr>
          <p:cNvSpPr txBox="1"/>
          <p:nvPr/>
        </p:nvSpPr>
        <p:spPr>
          <a:xfrm>
            <a:off x="876300" y="736323"/>
            <a:ext cx="9855200" cy="1464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генные сети, управляющие эволюцией скелета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Стрелки указывают на положительные взаимодействия, а горизонтальные линии — на отрицательные. Схема изображает сигнальные пути, как они в настоящее время понимаются, но большинство процессов находятся в стадии интенсивного изучения.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hlinkClick r:id="rId2" tgtFrame="&quot;tileshopwindow&quot;"/>
            <a:extLst>
              <a:ext uri="{FF2B5EF4-FFF2-40B4-BE49-F238E27FC236}">
                <a16:creationId xmlns:a16="http://schemas.microsoft.com/office/drawing/2014/main" id="{24A60538-C2D0-FB7A-27AF-AA1A605E30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2456139"/>
            <a:ext cx="9454284" cy="366553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B3B343-4D4E-61D5-EA5D-08080BA47E8E}"/>
              </a:ext>
            </a:extLst>
          </p:cNvPr>
          <p:cNvSpPr txBox="1"/>
          <p:nvPr/>
        </p:nvSpPr>
        <p:spPr>
          <a:xfrm>
            <a:off x="2273300" y="6220112"/>
            <a:ext cx="6096000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https://doi.org/10.3109/17453674.2011.588861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FEB3F87-A7E3-4338-8D1F-74020BB79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8623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9C6F83-F196-29A1-D51F-421198B41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AE3F6B6-C964-2664-A41C-4B8C1E0DAFEB}"/>
              </a:ext>
            </a:extLst>
          </p:cNvPr>
          <p:cNvSpPr txBox="1"/>
          <p:nvPr/>
        </p:nvSpPr>
        <p:spPr>
          <a:xfrm>
            <a:off x="927100" y="1009564"/>
            <a:ext cx="9156700" cy="768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Эволюция пассивной части локомоторного аппарата - скелета.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Виды скелета: внешний, внутренний, гидростатический.</a:t>
            </a:r>
            <a:endParaRPr lang="ru-RU" sz="2000" dirty="0">
              <a:latin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22F96F9-BF9C-45D4-903C-BCD618F1D7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87" y="2002472"/>
            <a:ext cx="7250113" cy="35107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1E57D7-A045-4DB8-A466-B5C99FE5B2D8}"/>
              </a:ext>
            </a:extLst>
          </p:cNvPr>
          <p:cNvSpPr txBox="1"/>
          <p:nvPr/>
        </p:nvSpPr>
        <p:spPr>
          <a:xfrm>
            <a:off x="1106487" y="5513216"/>
            <a:ext cx="6096000" cy="670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виды скелета животных. Позвоночные: рыбы; беспозвоночные: насекомые и дождевые черви.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9FA3333-02DE-AF79-E41A-DC70C30D3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923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88B078-2EC8-41CD-C0BE-C46C4D1A1FB4}"/>
              </a:ext>
            </a:extLst>
          </p:cNvPr>
          <p:cNvSpPr txBox="1"/>
          <p:nvPr/>
        </p:nvSpPr>
        <p:spPr>
          <a:xfrm>
            <a:off x="812800" y="1013401"/>
            <a:ext cx="9664700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этапы </a:t>
            </a:r>
            <a:r>
              <a:rPr lang="ru-RU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эволюции передвижения 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можно охарактеризовать следующим образом: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простейшие формы локомоции у одноклеточных организмов для перемещения в водной среде (движение с помощью псевдоподий (</a:t>
            </a:r>
            <a:r>
              <a:rPr lang="ru-RU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амебоидное движение)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жгутиков, ресничек);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появление примитивных способов передвижения у многоклеточных организмов таких как беспозвоночные (кишечнополостные и черви) использовали волнообразные движения тела для ползания и плавания (ползание с помощью мышц и отростков; плавание с помощью волнообразных движений тела);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эволюция локомоции при освоении наземных экосистем у первых позвоночных (ходьба на плавниках, затем на четырех конечностях);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 развитие суставов, мышц и костей для более эффективного передвижения (появление специализированных форм локомоции: бег, прыжки, полет у птиц и летучих мышей; плавание с помощью ласт, плавников, хвоста у водных позвоночных);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5) дальнейшая адаптация локомоции к разнообразным средам обитания (приспособления для лазания, роющие конечности, видоизменение конечностей).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C591758-1E7C-769F-E6DB-9925FA056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6893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8E7FD7-93DF-16CB-C897-56105CBC06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D355AFC-A042-EB96-3333-617F819062EE}"/>
              </a:ext>
            </a:extLst>
          </p:cNvPr>
          <p:cNvSpPr txBox="1"/>
          <p:nvPr/>
        </p:nvSpPr>
        <p:spPr>
          <a:xfrm>
            <a:off x="927100" y="1009564"/>
            <a:ext cx="9156700" cy="3868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</a:rPr>
              <a:t>С точки зрения сравнительной морфологии, включая палеонтологию, было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высказано предположение, что две линии скелетных систем 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эндоскелет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экзоскелет — преуспели в эволюции позвоночных.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ндоскелет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состоит из костей, заранее образованных из хрящей и их эволюционных производных, или гомологов. Большинство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эндоскелетных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костей, например костей осевого скелета и скелета конечностей, расположены вместе с мышцами в глубоких слоях тела.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Самый ранний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эндоскелет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линии позвоночных представлял собой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неколлагеновый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неминерализованный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хрящевой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эндоскелет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Он б</a:t>
            </a:r>
            <a:r>
              <a:rPr lang="ru-RU" sz="2000" dirty="0">
                <a:latin typeface="Times New Roman" panose="02020603050405020304" pitchFamily="18" charset="0"/>
              </a:rPr>
              <a:t>ыл связан в основном с глоткой у таких таксонов, как ланцетники, миноги и </a:t>
            </a:r>
            <a:r>
              <a:rPr lang="ru-RU" sz="2000" dirty="0" err="1">
                <a:latin typeface="Times New Roman" panose="02020603050405020304" pitchFamily="18" charset="0"/>
              </a:rPr>
              <a:t>миксины</a:t>
            </a:r>
            <a:r>
              <a:rPr lang="ru-RU" sz="2000" dirty="0"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000" dirty="0">
              <a:latin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CE128EB-F2CB-856A-D8E4-CBC3A790D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4714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D03A05-CBBA-AEAB-2832-5509332E0D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63A8694-F49D-7C9C-8C96-9DB860119376}"/>
              </a:ext>
            </a:extLst>
          </p:cNvPr>
          <p:cNvSpPr txBox="1"/>
          <p:nvPr/>
        </p:nvSpPr>
        <p:spPr>
          <a:xfrm>
            <a:off x="533400" y="666664"/>
            <a:ext cx="10934700" cy="5694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направления эволюции внутреннего скелета представителей хордовых:</a:t>
            </a:r>
            <a:r>
              <a:rPr lang="ru-RU" sz="20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6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Осевой скелет:</a:t>
            </a:r>
            <a:endParaRPr lang="ru-RU" sz="1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buSzPts val="1000"/>
              <a:tabLst>
                <a:tab pos="457200" algn="l"/>
              </a:tabLst>
            </a:pPr>
            <a:r>
              <a:rPr lang="ru-RU" sz="16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6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16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орда</a:t>
            </a:r>
            <a:r>
              <a:rPr lang="ru-RU" sz="1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У примитивных хордовых (например, у ланцетников) осевой скелет представлен </a:t>
            </a:r>
            <a:r>
              <a:rPr lang="ru-RU" sz="1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нотохордой</a:t>
            </a:r>
            <a:r>
              <a:rPr lang="ru-RU" sz="1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которая обеспечивает поддержку и гибкость.</a:t>
            </a:r>
            <a:endParaRPr lang="ru-RU" sz="16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buSzPts val="1000"/>
              <a:tabLst>
                <a:tab pos="457200" algn="l"/>
              </a:tabLst>
            </a:pPr>
            <a:r>
              <a:rPr lang="ru-RU" sz="16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Позвоночник</a:t>
            </a:r>
            <a:r>
              <a:rPr lang="ru-RU" sz="1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У более продвинутых хордовых (например, у млекопитающих) </a:t>
            </a:r>
            <a:r>
              <a:rPr lang="ru-RU" sz="1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нотохорда</a:t>
            </a:r>
            <a:r>
              <a:rPr lang="ru-RU" sz="1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замещается на позвоночник, состоящий из позвонков. Это позволяет улучшить защиту спинного мозга и увеличить подвижность.</a:t>
            </a:r>
            <a:endParaRPr lang="ru-RU" sz="16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buSzPts val="1000"/>
              <a:tabLst>
                <a:tab pos="457200" algn="l"/>
              </a:tabLst>
            </a:pPr>
            <a:r>
              <a:rPr lang="ru-RU" sz="16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Эволюция позвонков</a:t>
            </a:r>
            <a:r>
              <a:rPr lang="ru-RU" sz="1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Различные группы хордовых развили разные типы позвонков (например, амфибии имеют более гибкие позвонки, чем млекопитающие).</a:t>
            </a:r>
            <a:endParaRPr lang="ru-RU" sz="16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Скелет конечностей</a:t>
            </a:r>
            <a:endParaRPr lang="ru-RU" sz="1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buSzPts val="1000"/>
              <a:tabLst>
                <a:tab pos="457200" algn="l"/>
              </a:tabLst>
            </a:pPr>
            <a:r>
              <a:rPr lang="ru-RU" sz="16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Лимбальная</a:t>
            </a:r>
            <a:r>
              <a:rPr lang="ru-RU" sz="16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структура</a:t>
            </a:r>
            <a:r>
              <a:rPr lang="ru-RU" sz="1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У древних хордовых конечности были простыми выростами. Эволюция привела к формированию более сложных структур, таких как плечевой пояс и таз.</a:t>
            </a:r>
            <a:endParaRPr lang="ru-RU" sz="16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buSzPts val="1000"/>
              <a:tabLst>
                <a:tab pos="457200" algn="l"/>
              </a:tabLst>
            </a:pPr>
            <a:r>
              <a:rPr lang="ru-RU" sz="16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Переход к наземной жизни</a:t>
            </a:r>
            <a:r>
              <a:rPr lang="ru-RU" sz="1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У наземных позвоночных (например, у рептилий и млекопитающих) конечности адаптировались для поддержки веса тела и передвижения по суше, что привело к изменению формы и структуры костей.</a:t>
            </a:r>
            <a:endParaRPr lang="ru-RU" sz="16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buSzPts val="1000"/>
              <a:tabLst>
                <a:tab pos="457200" algn="l"/>
              </a:tabLst>
            </a:pPr>
            <a:r>
              <a:rPr lang="ru-RU" sz="16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Разнообразие конечностей</a:t>
            </a:r>
            <a:r>
              <a:rPr lang="ru-RU" sz="1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У разных групп (птицы, млекопитающие, рептилии) конечности адаптировались к различным условиям жизни (например, крылья у птиц, плавники у рыб).</a:t>
            </a:r>
            <a:endParaRPr lang="ru-RU" sz="16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Скелет головы</a:t>
            </a:r>
            <a:endParaRPr lang="ru-RU" sz="1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buSzPts val="1000"/>
              <a:tabLst>
                <a:tab pos="457200" algn="l"/>
              </a:tabLst>
            </a:pPr>
            <a:r>
              <a:rPr lang="ru-RU" sz="16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Череп</a:t>
            </a:r>
            <a:r>
              <a:rPr lang="ru-RU" sz="1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У примитивных хордовых череп был менее развит. С течением времени череп стал более сложным, обеспечивая защиту мозга и органам чувств.</a:t>
            </a:r>
            <a:endParaRPr lang="ru-RU" sz="16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buSzPts val="1000"/>
              <a:tabLst>
                <a:tab pos="457200" algn="l"/>
              </a:tabLst>
            </a:pPr>
            <a:r>
              <a:rPr lang="ru-RU" sz="16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Эволюция челюстей</a:t>
            </a:r>
            <a:r>
              <a:rPr lang="ru-RU" sz="1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У некоторых групп (например, у хрящевых рыб) произошла эволюция челюстей, что позволило улучшить захват и переработку пищи.</a:t>
            </a:r>
            <a:endParaRPr lang="ru-RU" sz="16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buSzPts val="1000"/>
              <a:tabLst>
                <a:tab pos="457200" algn="l"/>
              </a:tabLst>
            </a:pPr>
            <a:r>
              <a:rPr lang="ru-RU" sz="16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Разделение на отделы</a:t>
            </a:r>
            <a:r>
              <a:rPr lang="ru-RU" sz="1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У млекопитающих череп разделяется на мозговой и лицевой отделы, что способствует лучшей функциональности и адаптации.</a:t>
            </a:r>
            <a:endParaRPr lang="ru-RU" sz="16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6D7BF91-E6A6-96BA-315F-FEAE0907E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7974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06D9E0-416F-CFEE-C4DD-52EB25F6B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603756-2EB4-18D5-032B-73C1509C3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018" y="806319"/>
            <a:ext cx="10692606" cy="724773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гравитации в эволюции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локомоторной функции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Рисунок 8" descr="3858515518_Misurkin.jpg">
            <a:extLst>
              <a:ext uri="{FF2B5EF4-FFF2-40B4-BE49-F238E27FC236}">
                <a16:creationId xmlns:a16="http://schemas.microsoft.com/office/drawing/2014/main" id="{78FD7033-CBDE-B6B0-CF25-095A3A4AD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584" y="1609269"/>
            <a:ext cx="2420937" cy="3146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8" descr="photo-2-600x398.jpg">
            <a:extLst>
              <a:ext uri="{FF2B5EF4-FFF2-40B4-BE49-F238E27FC236}">
                <a16:creationId xmlns:a16="http://schemas.microsoft.com/office/drawing/2014/main" id="{865B071C-CEEB-747A-6B71-55955CA058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19" y="1814997"/>
            <a:ext cx="4434682" cy="294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BD7DDDD-36AA-C958-8119-B4CE32EF3F04}"/>
              </a:ext>
            </a:extLst>
          </p:cNvPr>
          <p:cNvSpPr txBox="1">
            <a:spLocks/>
          </p:cNvSpPr>
          <p:nvPr/>
        </p:nvSpPr>
        <p:spPr bwMode="auto">
          <a:xfrm>
            <a:off x="5968603" y="4642722"/>
            <a:ext cx="5930901" cy="1759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После возвращения на Землю у космонавтов регистрируется нарушение локомоторной функции, что требует посторонней помощи при передвижении и продолжительного периода реабилитации.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C4219A7E-A0D0-B6FF-24EF-6A2C01745E60}"/>
              </a:ext>
            </a:extLst>
          </p:cNvPr>
          <p:cNvSpPr txBox="1">
            <a:spLocks/>
          </p:cNvSpPr>
          <p:nvPr/>
        </p:nvSpPr>
        <p:spPr bwMode="auto">
          <a:xfrm>
            <a:off x="544113" y="4813457"/>
            <a:ext cx="5043488" cy="123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Космонавт отряда космонавтов Роскосмоса на Международной космической станции пребывает в состоянии невесомости.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8A02B4C-1A20-DFA6-5D47-79BBE800D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3156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066A14-96B7-D0BF-22F7-3091371B3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292CAD-DAB4-D7C4-605D-6CB8D56C578D}"/>
              </a:ext>
            </a:extLst>
          </p:cNvPr>
          <p:cNvSpPr txBox="1"/>
          <p:nvPr/>
        </p:nvSpPr>
        <p:spPr>
          <a:xfrm>
            <a:off x="812800" y="1013401"/>
            <a:ext cx="9664700" cy="3506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Литература:</a:t>
            </a:r>
          </a:p>
          <a:p>
            <a:pPr indent="-228600" algn="just">
              <a:buAutoNum type="arabicPeriod"/>
            </a:pPr>
            <a:r>
              <a:rPr lang="ru-RU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Ярыгин</a:t>
            </a:r>
          </a:p>
          <a:p>
            <a:pPr algn="just"/>
            <a:r>
              <a:rPr lang="ru-RU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Комов С.В.,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Свирежев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Ю.М. (1999). Общая экология: учебник для вузов. Москва: Высшая школа</a:t>
            </a:r>
            <a:endParaRPr lang="ru-RU" sz="1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3.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Рупперт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Э. Э.  Зоология беспозвоночных: Функциональные и эволюционные аспекты: учебник для студ. вузов : в 4 т. Т. 1. Протисты и низшие многоклеточные / Эдвард Э.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Рупперт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Ричард С. Фокс, Роберт Д. Варне; пер. с англ. Т. А.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Ганф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Н.В.Ленцман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Е.В.Сабанеевой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под ред.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А.А.Добровольского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А.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И.Грановича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— М.: Издательский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«Академия», 2008. — 496 с. ISBN 978-5-7695-3493-5 (Т. 1) (рус.). ISBN 0-03-025982-7 (англ.).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Wagner, D. O., &amp;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Aspenberg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P. (2011). Where did bone come from?. 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Acta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orthopaedica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82(4), 393–398.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https://doi.org/10.3109/17453674.2011.588861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Hirasawa, T., &amp;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Kuratani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 (2015). Evolution of the vertebrate skeleton: morphology, embryology, and development. 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Zoological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letters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1, 2.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https://doi.org/10.1186/s40851-014-0007-7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en-US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Ben-</a:t>
            </a:r>
            <a:r>
              <a:rPr lang="en-US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Tabou</a:t>
            </a:r>
            <a:r>
              <a:rPr lang="en-US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de-Leon S. (2022). The Evolution of Biomineralization through the Co-Option of Organic Scaffold Forming Networks. </a:t>
            </a:r>
            <a:r>
              <a:rPr lang="en-US" sz="14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Cells</a:t>
            </a: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4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(4), 595. </a:t>
            </a:r>
            <a:r>
              <a:rPr lang="en-US" sz="14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ru-RU" sz="14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</a:t>
            </a:r>
            <a:r>
              <a:rPr lang="en-US" sz="1400" u="sng" kern="100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doi</a:t>
            </a:r>
            <a:r>
              <a:rPr lang="ru-RU" sz="14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14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org</a:t>
            </a:r>
            <a:r>
              <a:rPr lang="ru-RU" sz="14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/10.3390/</a:t>
            </a:r>
            <a:r>
              <a:rPr lang="en-US" sz="14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cells</a:t>
            </a:r>
            <a:r>
              <a:rPr lang="ru-RU" sz="1400" u="sng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11040595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DA04830-2D1A-466B-8B65-D411872C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0598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4ACD7BD-CE3C-2F6C-BB05-9BE453CFDC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315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4BE57A-7B33-102C-24CA-60A53E9FEA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D52163E-2582-8007-13D2-D3BD8337276C}"/>
              </a:ext>
            </a:extLst>
          </p:cNvPr>
          <p:cNvSpPr txBox="1"/>
          <p:nvPr/>
        </p:nvSpPr>
        <p:spPr>
          <a:xfrm>
            <a:off x="812800" y="1013401"/>
            <a:ext cx="9664700" cy="3544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Амебоидное движение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Простейшая форма локомоции - амебоидное движение, своего рода «ползание» клеток, представляющее собой одну из наиболее распространенных форм клеточной подвижности и являющееся типичным способом передвижения различных типов эукариотических клеток (перемещаются не только амёбы и родственные им формы, также и клетки определенного типа, имеющимся у всех животных и грибов (например клетки мезенхимы, иммунной системы, мигрирующие раковые клетки).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91CCD2E-DEF3-CBE8-7E66-7523DB3AD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39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B2E98A-022B-F3B0-29D6-83A03CE529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4E71DE-3A34-62F0-5E29-2B20D5C1B0F3}"/>
              </a:ext>
            </a:extLst>
          </p:cNvPr>
          <p:cNvSpPr txBox="1"/>
          <p:nvPr/>
        </p:nvSpPr>
        <p:spPr>
          <a:xfrm>
            <a:off x="431800" y="5318701"/>
            <a:ext cx="9664700" cy="10640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Упрощенная схема амебоидного движения клеток (заднего сокращения и переднего сокращения). Миозин изображен в виде коротких поперечных связок, соединяющих длинные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актиновые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микрофиламенты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цитоскелета. 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3DC2DA6-7B9B-90CA-DA4F-FB8447350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963871"/>
            <a:ext cx="9305490" cy="4354830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AC09FDB-121A-F477-0592-83E20BC40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447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8FEDEB-F08A-B6C1-CAA9-BA51CD1775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9CDCB9-13FD-1E92-44FA-1E4AAEE164F3}"/>
              </a:ext>
            </a:extLst>
          </p:cNvPr>
          <p:cNvSpPr txBox="1"/>
          <p:nvPr/>
        </p:nvSpPr>
        <p:spPr>
          <a:xfrm>
            <a:off x="812800" y="877479"/>
            <a:ext cx="10121900" cy="734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П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ростейшие и клетки многоклеточных для обеспечения локомоции используют специализированные структуры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жгутики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реснички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66FADD-793B-DC39-04D2-C85D92B21021}"/>
              </a:ext>
            </a:extLst>
          </p:cNvPr>
          <p:cNvSpPr txBox="1"/>
          <p:nvPr/>
        </p:nvSpPr>
        <p:spPr>
          <a:xfrm>
            <a:off x="546100" y="5213016"/>
            <a:ext cx="4953000" cy="961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Схема расположения цитоскелета (каркас из микротрубочек),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кинетосом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жгутиков в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эукариотной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клетки.</a:t>
            </a:r>
            <a:endParaRPr lang="ru-RU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DBB51FA-82B5-F977-C6FA-3D26086E45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1" t="11428" r="13689" b="3167"/>
          <a:stretch/>
        </p:blipFill>
        <p:spPr bwMode="auto">
          <a:xfrm>
            <a:off x="1028700" y="1700027"/>
            <a:ext cx="3771900" cy="31140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F451F91-214B-D41C-6F1A-FE1285890E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600" y="1348621"/>
            <a:ext cx="3016250" cy="35737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331AD1-DF28-D6AA-5D18-2F9FD4F6E37E}"/>
              </a:ext>
            </a:extLst>
          </p:cNvPr>
          <p:cNvSpPr txBox="1"/>
          <p:nvPr/>
        </p:nvSpPr>
        <p:spPr>
          <a:xfrm>
            <a:off x="6159500" y="5176820"/>
            <a:ext cx="4953000" cy="665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Тонкое строение жгутика или реснички простейших (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Choanoflagellata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868C09F-29BD-A80B-DEA4-1648F273C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523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E91168-FD50-EDDC-F882-E499BD614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76022C-2335-0694-0FF0-286D5A3B1CE9}"/>
              </a:ext>
            </a:extLst>
          </p:cNvPr>
          <p:cNvSpPr txBox="1"/>
          <p:nvPr/>
        </p:nvSpPr>
        <p:spPr>
          <a:xfrm>
            <a:off x="812800" y="1013401"/>
            <a:ext cx="9664700" cy="3440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организмах многоклеточных (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Metazoa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и в частности человека, подвижность клеток имеет решающее значение для жизни и является основополагающей для установления соответствующей организации всех многоклеточных организмов, играя центральную роль во множестве важных биологических процесс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ах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(эмбриогенез, морфогенез, органогенез, развитие нервной системы,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ремоделирование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взрослых тканей, заживление ран, иммунные реакции, ангиогенез, регенерация и восстановление тканей, дифференциация клеток).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Нарушение регуляции движений клеток у человека вовлечено в такие патологические процессы как метастатическая прогрессия злокачественных опухолей, атеросклероз и различные сосудистые заболевания, врожденные патологии мозга, остеоартрит, ревматоидный артрит, нарушения слуха, астма, хроническая обструктивная болезнь легких, рассеянный склероз, псориаз, болезнь Крона и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иммуноопосредованные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актинопатии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08ECDD6-FF2F-61FF-931B-14C35369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595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2F5821-9BB5-AC3E-3DDC-61FEC6790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Строение поперечно-полосатой мышцы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0222F4-2E58-1554-C5E7-B8030ECE0CFD}"/>
              </a:ext>
            </a:extLst>
          </p:cNvPr>
          <p:cNvSpPr txBox="1"/>
          <p:nvPr/>
        </p:nvSpPr>
        <p:spPr>
          <a:xfrm>
            <a:off x="1562100" y="626058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https://www.britannica.com/science/muscle</a:t>
            </a:r>
            <a:endParaRPr lang="ru-RU" dirty="0"/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CEF065BB-99AE-0750-FD06-35A0974503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5202" t="16172" r="5869" b="8865"/>
          <a:stretch/>
        </p:blipFill>
        <p:spPr>
          <a:xfrm>
            <a:off x="484386" y="1690688"/>
            <a:ext cx="4836914" cy="3261863"/>
          </a:xfr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FC0C0BC-50C8-2946-0511-7F093808F10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407" r="1555" b="8712"/>
          <a:stretch/>
        </p:blipFill>
        <p:spPr>
          <a:xfrm>
            <a:off x="5511800" y="1720580"/>
            <a:ext cx="5041900" cy="3231971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062F995-1D7B-6BC8-6FE3-2DA8B4FF2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651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5A7D53E-7C63-FFB3-44BB-A0B80F5FB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9</a:t>
            </a:fld>
            <a:endParaRPr lang="ru-RU"/>
          </a:p>
        </p:txBody>
      </p:sp>
      <p:pic>
        <p:nvPicPr>
          <p:cNvPr id="1026" name="Picture 2" descr="Рис. 4. Устрашающая схема, показывающая, какое астрономическое существует количество миозиновых моторов.">
            <a:extLst>
              <a:ext uri="{FF2B5EF4-FFF2-40B4-BE49-F238E27FC236}">
                <a16:creationId xmlns:a16="http://schemas.microsoft.com/office/drawing/2014/main" id="{B771D04F-668A-BFEC-2237-4A560DF754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45" y="1818242"/>
            <a:ext cx="52637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ED655A-DC9B-AF36-53D0-CB942A98E70E}"/>
              </a:ext>
            </a:extLst>
          </p:cNvPr>
          <p:cNvSpPr txBox="1"/>
          <p:nvPr/>
        </p:nvSpPr>
        <p:spPr>
          <a:xfrm>
            <a:off x="475445" y="6169580"/>
            <a:ext cx="105905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https://elementy.ru/novosti_nauki/432005/Povorot_i_zamok_novaya_model_myshechnogo_sokrashcheniya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49EDCD-2573-7DF5-B108-0E81A542CD24}"/>
              </a:ext>
            </a:extLst>
          </p:cNvPr>
          <p:cNvSpPr txBox="1"/>
          <p:nvPr/>
        </p:nvSpPr>
        <p:spPr>
          <a:xfrm>
            <a:off x="381000" y="802053"/>
            <a:ext cx="53581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Схема, показывающая, какое астрономическое существует количество </a:t>
            </a:r>
            <a:r>
              <a:rPr lang="ru-RU" b="0" i="0" dirty="0" err="1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миозиновых</a:t>
            </a:r>
            <a:r>
              <a:rPr lang="ru-RU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моторов.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Рис. 5. Вот примеры функций, которые могут выполнять в клетке миозины различных видов. Они могут тянуть вдоль актиновой нити какой-либо груз (в данном случае везикулу), могут сдвигать актиновую нить относительно другой актиновой нити либо относительно мембраны и могут, наконец, обеспечивать мышечное сокращение.">
            <a:extLst>
              <a:ext uri="{FF2B5EF4-FFF2-40B4-BE49-F238E27FC236}">
                <a16:creationId xmlns:a16="http://schemas.microsoft.com/office/drawing/2014/main" id="{6CA31DDC-FE1D-75DD-75F2-7D5FB34737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6" r="11798"/>
          <a:stretch/>
        </p:blipFill>
        <p:spPr bwMode="auto">
          <a:xfrm>
            <a:off x="6577012" y="661977"/>
            <a:ext cx="429577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B425C91-0384-8E02-3EDB-FBC158EED357}"/>
              </a:ext>
            </a:extLst>
          </p:cNvPr>
          <p:cNvSpPr txBox="1"/>
          <p:nvPr/>
        </p:nvSpPr>
        <p:spPr>
          <a:xfrm>
            <a:off x="6097860" y="4100608"/>
            <a:ext cx="609414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римеры функций, которые могут выполнять в клетке миозины различных видов.  Они могут тянуть вдоль </a:t>
            </a:r>
            <a:r>
              <a:rPr lang="ru-RU" b="0" i="0" dirty="0" err="1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актиновой</a:t>
            </a:r>
            <a:r>
              <a:rPr lang="ru-RU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нити какой-либо груз (в данном случае везикулу), могут сдвигать </a:t>
            </a:r>
            <a:r>
              <a:rPr lang="ru-RU" b="0" i="0" dirty="0" err="1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актиновую</a:t>
            </a:r>
            <a:r>
              <a:rPr lang="ru-RU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нить относительно другой </a:t>
            </a:r>
            <a:r>
              <a:rPr lang="ru-RU" b="0" i="0" dirty="0" err="1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актиновой</a:t>
            </a:r>
            <a:r>
              <a:rPr lang="ru-RU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нити либо относительно мембраны и могут, наконец, обеспечивать мышечное сокращение.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2097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11534</TotalTime>
  <Words>3167</Words>
  <Application>Microsoft Office PowerPoint</Application>
  <PresentationFormat>Широкоэкранный</PresentationFormat>
  <Paragraphs>164</Paragraphs>
  <Slides>34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8" baseType="lpstr">
      <vt:lpstr>Arial</vt:lpstr>
      <vt:lpstr>BlinkMacSystemFont</vt:lpstr>
      <vt:lpstr>Blogger Sans</vt:lpstr>
      <vt:lpstr>Blogger Sans Light</vt:lpstr>
      <vt:lpstr>Book Antiqua</vt:lpstr>
      <vt:lpstr>Bookman Old Style</vt:lpstr>
      <vt:lpstr>Calibri</vt:lpstr>
      <vt:lpstr>Cambria</vt:lpstr>
      <vt:lpstr>Fira Sans</vt:lpstr>
      <vt:lpstr>MuseoSans</vt:lpstr>
      <vt:lpstr>Noto Sans</vt:lpstr>
      <vt:lpstr>Times New Roman</vt:lpstr>
      <vt:lpstr>TimesNewRomanPSMT</vt:lpstr>
      <vt:lpstr>Тема Office</vt:lpstr>
      <vt:lpstr>Современные представления о механизмах эволюции локомоторного аппарата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Строение поперечно-полосатой мышцы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Роль гравитации в эволюции локомоторной функции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Dmitriy</dc:creator>
  <cp:lastModifiedBy>Oksana Victorovna Tyapkina</cp:lastModifiedBy>
  <cp:revision>848</cp:revision>
  <dcterms:created xsi:type="dcterms:W3CDTF">2020-04-23T06:28:02Z</dcterms:created>
  <dcterms:modified xsi:type="dcterms:W3CDTF">2024-10-07T15:01:50Z</dcterms:modified>
</cp:coreProperties>
</file>