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63" r:id="rId2"/>
    <p:sldId id="350" r:id="rId3"/>
    <p:sldId id="264" r:id="rId4"/>
    <p:sldId id="366" r:id="rId5"/>
    <p:sldId id="383" r:id="rId6"/>
    <p:sldId id="265" r:id="rId7"/>
    <p:sldId id="352" r:id="rId8"/>
    <p:sldId id="353" r:id="rId9"/>
    <p:sldId id="354" r:id="rId10"/>
    <p:sldId id="355" r:id="rId11"/>
    <p:sldId id="379" r:id="rId12"/>
    <p:sldId id="351" r:id="rId13"/>
    <p:sldId id="270" r:id="rId14"/>
    <p:sldId id="380" r:id="rId15"/>
    <p:sldId id="266" r:id="rId16"/>
    <p:sldId id="381" r:id="rId17"/>
    <p:sldId id="382" r:id="rId18"/>
    <p:sldId id="356" r:id="rId19"/>
    <p:sldId id="367" r:id="rId20"/>
    <p:sldId id="357" r:id="rId21"/>
    <p:sldId id="358" r:id="rId22"/>
    <p:sldId id="378" r:id="rId23"/>
    <p:sldId id="377" r:id="rId24"/>
    <p:sldId id="385" r:id="rId25"/>
    <p:sldId id="386" r:id="rId26"/>
    <p:sldId id="368" r:id="rId27"/>
    <p:sldId id="369" r:id="rId28"/>
    <p:sldId id="370" r:id="rId29"/>
    <p:sldId id="371" r:id="rId30"/>
    <p:sldId id="376" r:id="rId31"/>
    <p:sldId id="372" r:id="rId32"/>
    <p:sldId id="373" r:id="rId33"/>
    <p:sldId id="374" r:id="rId34"/>
    <p:sldId id="375" r:id="rId35"/>
    <p:sldId id="359" r:id="rId36"/>
    <p:sldId id="360" r:id="rId37"/>
    <p:sldId id="361" r:id="rId38"/>
    <p:sldId id="362" r:id="rId39"/>
    <p:sldId id="363" r:id="rId40"/>
    <p:sldId id="364" r:id="rId41"/>
    <p:sldId id="365" r:id="rId42"/>
    <p:sldId id="384" r:id="rId43"/>
    <p:sldId id="388" r:id="rId44"/>
    <p:sldId id="387" r:id="rId45"/>
    <p:sldId id="389" r:id="rId46"/>
    <p:sldId id="390" r:id="rId47"/>
    <p:sldId id="394" r:id="rId48"/>
    <p:sldId id="391" r:id="rId49"/>
    <p:sldId id="392" r:id="rId50"/>
    <p:sldId id="393" r:id="rId5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97C8"/>
    <a:srgbClr val="71A934"/>
    <a:srgbClr val="479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84" y="-1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B332D6-E640-42C9-B250-3C94D837335F}" type="datetimeFigureOut">
              <a:rPr lang="ru-RU" smtClean="0"/>
              <a:t>19.01.2026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C75DEA-1556-4B43-AEA2-1AC80507E5DA}" type="slidenum">
              <a:rPr lang="ru-RU" smtClean="0"/>
              <a:t>‹#›</a:t>
            </a:fld>
            <a:endParaRPr lang="ru-RU"/>
          </a:p>
        </p:txBody>
      </p:sp>
    </p:spTree>
    <p:extLst>
      <p:ext uri="{BB962C8B-B14F-4D97-AF65-F5344CB8AC3E}">
        <p14:creationId xmlns:p14="http://schemas.microsoft.com/office/powerpoint/2010/main" val="2055352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2636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оугольник 6"/>
          <p:cNvSpPr/>
          <p:nvPr userDrawn="1"/>
        </p:nvSpPr>
        <p:spPr>
          <a:xfrm>
            <a:off x="0" y="0"/>
            <a:ext cx="6098400" cy="6858000"/>
          </a:xfrm>
          <a:prstGeom prst="rect">
            <a:avLst/>
          </a:prstGeom>
          <a:solidFill>
            <a:srgbClr val="1B9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ru-RU" dirty="0">
              <a:latin typeface="Book Antiqua" panose="02040602050305030304" pitchFamily="18" charset="0"/>
            </a:endParaRPr>
          </a:p>
        </p:txBody>
      </p:sp>
      <p:sp>
        <p:nvSpPr>
          <p:cNvPr id="2" name="Заголовок 1"/>
          <p:cNvSpPr>
            <a:spLocks noGrp="1"/>
          </p:cNvSpPr>
          <p:nvPr>
            <p:ph type="ctrTitle"/>
          </p:nvPr>
        </p:nvSpPr>
        <p:spPr>
          <a:xfrm>
            <a:off x="6690828" y="1514217"/>
            <a:ext cx="5026644" cy="2380691"/>
          </a:xfrm>
        </p:spPr>
        <p:txBody>
          <a:bodyPr anchor="b"/>
          <a:lstStyle>
            <a:lvl1pPr algn="ctr">
              <a:defRPr sz="6000">
                <a:latin typeface="Book Antiqua" panose="02040602050305030304" pitchFamily="18" charset="0"/>
              </a:defRPr>
            </a:lvl1pPr>
          </a:lstStyle>
          <a:p>
            <a:endParaRPr lang="ru-RU" dirty="0"/>
          </a:p>
        </p:txBody>
      </p:sp>
      <p:sp>
        <p:nvSpPr>
          <p:cNvPr id="3" name="Подзаголовок 2"/>
          <p:cNvSpPr>
            <a:spLocks noGrp="1"/>
          </p:cNvSpPr>
          <p:nvPr>
            <p:ph type="subTitle" idx="1"/>
          </p:nvPr>
        </p:nvSpPr>
        <p:spPr>
          <a:xfrm>
            <a:off x="6690828" y="4141878"/>
            <a:ext cx="5026644" cy="2013150"/>
          </a:xfrm>
        </p:spPr>
        <p:txBody>
          <a:bodyPr/>
          <a:lstStyle>
            <a:lvl1pPr marL="0" indent="0" algn="ctr">
              <a:buNone/>
              <a:defRPr sz="2400">
                <a:latin typeface="Blogger Sans Light" panose="02000506030000020004" pitchFamily="50" charset="0"/>
                <a:ea typeface="Blogger Sans Light"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TextBox 8"/>
          <p:cNvSpPr txBox="1"/>
          <p:nvPr userDrawn="1"/>
        </p:nvSpPr>
        <p:spPr>
          <a:xfrm>
            <a:off x="838200" y="643943"/>
            <a:ext cx="4699715" cy="2062103"/>
          </a:xfrm>
          <a:prstGeom prst="rect">
            <a:avLst/>
          </a:prstGeom>
          <a:noFill/>
        </p:spPr>
        <p:txBody>
          <a:bodyPr wrap="square" rtlCol="0">
            <a:spAutoFit/>
          </a:bodyPr>
          <a:lstStyle/>
          <a:p>
            <a:r>
              <a:rPr lang="ru-RU" sz="3200" dirty="0" smtClean="0">
                <a:solidFill>
                  <a:schemeClr val="bg1"/>
                </a:solidFill>
                <a:latin typeface="Book Antiqua" panose="02040602050305030304" pitchFamily="18" charset="0"/>
              </a:rPr>
              <a:t>КАЗАНСКИЙ</a:t>
            </a:r>
            <a:r>
              <a:rPr lang="ru-RU" sz="3200" baseline="0" dirty="0" smtClean="0">
                <a:solidFill>
                  <a:schemeClr val="bg1"/>
                </a:solidFill>
                <a:latin typeface="Book Antiqua" panose="02040602050305030304" pitchFamily="18" charset="0"/>
              </a:rPr>
              <a:t> </a:t>
            </a:r>
          </a:p>
          <a:p>
            <a:r>
              <a:rPr lang="ru-RU" sz="3200" baseline="0" dirty="0" smtClean="0">
                <a:solidFill>
                  <a:schemeClr val="bg1"/>
                </a:solidFill>
                <a:latin typeface="Book Antiqua" panose="02040602050305030304" pitchFamily="18" charset="0"/>
              </a:rPr>
              <a:t>ГОСУДАРСТВЕННЫЙ</a:t>
            </a:r>
            <a:br>
              <a:rPr lang="ru-RU" sz="3200" baseline="0" dirty="0" smtClean="0">
                <a:solidFill>
                  <a:schemeClr val="bg1"/>
                </a:solidFill>
                <a:latin typeface="Book Antiqua" panose="02040602050305030304" pitchFamily="18" charset="0"/>
              </a:rPr>
            </a:br>
            <a:r>
              <a:rPr lang="ru-RU" sz="3200" baseline="0" dirty="0" smtClean="0">
                <a:solidFill>
                  <a:schemeClr val="bg1"/>
                </a:solidFill>
                <a:latin typeface="Book Antiqua" panose="02040602050305030304" pitchFamily="18" charset="0"/>
              </a:rPr>
              <a:t>МЕДИЦИНСКИЙ </a:t>
            </a:r>
          </a:p>
          <a:p>
            <a:r>
              <a:rPr lang="ru-RU" sz="3200" baseline="0" dirty="0" smtClean="0">
                <a:solidFill>
                  <a:schemeClr val="bg1"/>
                </a:solidFill>
                <a:latin typeface="Book Antiqua" panose="02040602050305030304" pitchFamily="18" charset="0"/>
              </a:rPr>
              <a:t>УНИВЕРСИТЕТ</a:t>
            </a:r>
            <a:endParaRPr lang="ru-RU" sz="3200" dirty="0">
              <a:solidFill>
                <a:schemeClr val="bg1"/>
              </a:solidFill>
              <a:latin typeface="Book Antiqua" panose="02040602050305030304" pitchFamily="18" charset="0"/>
            </a:endParaRPr>
          </a:p>
        </p:txBody>
      </p:sp>
      <p:cxnSp>
        <p:nvCxnSpPr>
          <p:cNvPr id="11" name="Прямая соединительная линия 10"/>
          <p:cNvCxnSpPr/>
          <p:nvPr userDrawn="1"/>
        </p:nvCxnSpPr>
        <p:spPr>
          <a:xfrm>
            <a:off x="619930" y="656823"/>
            <a:ext cx="0" cy="204774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8143" t="24722" r="68312" b="37500"/>
          <a:stretch/>
        </p:blipFill>
        <p:spPr>
          <a:xfrm>
            <a:off x="1653363" y="3349989"/>
            <a:ext cx="2571750" cy="2590800"/>
          </a:xfrm>
          <a:prstGeom prst="rect">
            <a:avLst/>
          </a:prstGeom>
        </p:spPr>
      </p:pic>
    </p:spTree>
    <p:extLst>
      <p:ext uri="{BB962C8B-B14F-4D97-AF65-F5344CB8AC3E}">
        <p14:creationId xmlns:p14="http://schemas.microsoft.com/office/powerpoint/2010/main" val="3511644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pPr/>
              <a:t>19.01.2026</a:t>
            </a:fld>
            <a:endParaRPr lang="ru-RU" dirty="0"/>
          </a:p>
        </p:txBody>
      </p:sp>
      <p:sp>
        <p:nvSpPr>
          <p:cNvPr id="4" name="Номер слайда 3"/>
          <p:cNvSpPr>
            <a:spLocks noGrp="1"/>
          </p:cNvSpPr>
          <p:nvPr>
            <p:ph type="sldNum" sz="quarter" idx="11"/>
          </p:nvPr>
        </p:nvSpPr>
        <p:spPr/>
        <p:txBody>
          <a:bodyPr/>
          <a:lstStyle/>
          <a:p>
            <a:fld id="{3103DC6B-32C4-4B33-B068-5484795C408B}" type="slidenum">
              <a:rPr lang="ru-RU" smtClean="0"/>
              <a:t>‹#›</a:t>
            </a:fld>
            <a:endParaRPr lang="ru-RU"/>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latin typeface="Book Antiqua" panose="02040602050305030304" pitchFamily="18" charset="0"/>
                <a:ea typeface="Blogger Sans" panose="02000506030000020004" pitchFamily="50" charset="0"/>
              </a:rPr>
              <a:t>Спасибо</a:t>
            </a:r>
            <a:r>
              <a:rPr lang="ru-RU" sz="6000" baseline="0" dirty="0" smtClean="0">
                <a:latin typeface="Book Antiqua" panose="02040602050305030304" pitchFamily="18" charset="0"/>
                <a:ea typeface="Blogger Sans" panose="02000506030000020004" pitchFamily="50" charset="0"/>
              </a:rPr>
              <a:t> </a:t>
            </a:r>
          </a:p>
          <a:p>
            <a:pPr algn="ctr"/>
            <a:r>
              <a:rPr lang="ru-RU" sz="6000" baseline="0" dirty="0" smtClean="0">
                <a:latin typeface="Book Antiqua" panose="02040602050305030304" pitchFamily="18" charset="0"/>
                <a:ea typeface="Blogger Sans" panose="02000506030000020004" pitchFamily="50" charset="0"/>
              </a:rPr>
              <a:t>за внимание!</a:t>
            </a:r>
            <a:endParaRPr lang="ru-RU" sz="6000" dirty="0">
              <a:latin typeface="Book Antiqua" panose="02040602050305030304" pitchFamily="18" charset="0"/>
              <a:ea typeface="Blogger Sans" panose="02000506030000020004" pitchFamily="50" charset="0"/>
            </a:endParaRPr>
          </a:p>
        </p:txBody>
      </p:sp>
    </p:spTree>
    <p:extLst>
      <p:ext uri="{BB962C8B-B14F-4D97-AF65-F5344CB8AC3E}">
        <p14:creationId xmlns:p14="http://schemas.microsoft.com/office/powerpoint/2010/main" val="284652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4" name="Прямоугольник 13"/>
          <p:cNvSpPr/>
          <p:nvPr userDrawn="1"/>
        </p:nvSpPr>
        <p:spPr>
          <a:xfrm>
            <a:off x="1" y="0"/>
            <a:ext cx="12191999" cy="682534"/>
          </a:xfrm>
          <a:prstGeom prst="rect">
            <a:avLst/>
          </a:prstGeom>
          <a:solidFill>
            <a:srgbClr val="1B9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fld id="{007BCCCA-D0D7-4190-95BA-5D08F8F72979}" type="datetimeFigureOut">
              <a:rPr lang="ru-RU" smtClean="0"/>
              <a:t>19.01.2026</a:t>
            </a:fld>
            <a:endParaRPr lang="ru-RU" dirty="0"/>
          </a:p>
        </p:txBody>
      </p:sp>
      <p:sp>
        <p:nvSpPr>
          <p:cNvPr id="6" name="Номер слайда 5"/>
          <p:cNvSpPr>
            <a:spLocks noGrp="1"/>
          </p:cNvSpPr>
          <p:nvPr>
            <p:ph type="sldNum" sz="quarter" idx="12"/>
          </p:nvPr>
        </p:nvSpPr>
        <p:spPr/>
        <p:txBody>
          <a:bodyPr/>
          <a:lstStyle/>
          <a:p>
            <a:fld id="{3103DC6B-32C4-4B33-B068-5484795C408B}" type="slidenum">
              <a:rPr lang="ru-RU" smtClean="0"/>
              <a:t>‹#›</a:t>
            </a:fld>
            <a:endParaRPr lang="ru-RU"/>
          </a:p>
        </p:txBody>
      </p:sp>
      <p:grpSp>
        <p:nvGrpSpPr>
          <p:cNvPr id="19" name="Группа 18"/>
          <p:cNvGrpSpPr/>
          <p:nvPr userDrawn="1"/>
        </p:nvGrpSpPr>
        <p:grpSpPr>
          <a:xfrm rot="10800000" flipH="1">
            <a:off x="9170688" y="5123543"/>
            <a:ext cx="3021312" cy="1734457"/>
            <a:chOff x="8366975" y="0"/>
            <a:chExt cx="3825025" cy="2195848"/>
          </a:xfrm>
        </p:grpSpPr>
        <p:sp>
          <p:nvSpPr>
            <p:cNvPr id="7" name="Прямоугольный треугольник 6"/>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userDrawn="1"/>
        </p:nvSpPr>
        <p:spPr>
          <a:xfrm>
            <a:off x="838199" y="156601"/>
            <a:ext cx="4445001" cy="369332"/>
          </a:xfrm>
          <a:prstGeom prst="rect">
            <a:avLst/>
          </a:prstGeom>
          <a:noFill/>
        </p:spPr>
        <p:txBody>
          <a:bodyPr wrap="square" rtlCol="0">
            <a:spAutoFit/>
          </a:bodyPr>
          <a:lstStyle/>
          <a:p>
            <a:pPr algn="r"/>
            <a:r>
              <a:rPr lang="ru-RU" b="1" dirty="0" smtClean="0">
                <a:solidFill>
                  <a:schemeClr val="bg1"/>
                </a:solidFill>
                <a:latin typeface="Book Antiqua" panose="02040602050305030304" pitchFamily="18" charset="0"/>
              </a:rPr>
              <a:t>КАЗАНСКИЙ ГОСУДАРСТВЕННЫЙ</a:t>
            </a:r>
            <a:endParaRPr lang="ru-RU" b="1" dirty="0">
              <a:solidFill>
                <a:schemeClr val="bg1"/>
              </a:solidFill>
              <a:latin typeface="Book Antiqua" panose="02040602050305030304" pitchFamily="18" charset="0"/>
            </a:endParaRPr>
          </a:p>
        </p:txBody>
      </p:sp>
      <p:sp>
        <p:nvSpPr>
          <p:cNvPr id="21" name="TextBox 20"/>
          <p:cNvSpPr txBox="1"/>
          <p:nvPr userDrawn="1"/>
        </p:nvSpPr>
        <p:spPr>
          <a:xfrm>
            <a:off x="6908800" y="156601"/>
            <a:ext cx="4444999" cy="369332"/>
          </a:xfrm>
          <a:prstGeom prst="rect">
            <a:avLst/>
          </a:prstGeom>
          <a:noFill/>
        </p:spPr>
        <p:txBody>
          <a:bodyPr wrap="square" rtlCol="0">
            <a:spAutoFit/>
          </a:bodyPr>
          <a:lstStyle/>
          <a:p>
            <a:pPr algn="l"/>
            <a:r>
              <a:rPr lang="ru-RU" b="1" dirty="0" smtClean="0">
                <a:solidFill>
                  <a:schemeClr val="bg1"/>
                </a:solidFill>
                <a:latin typeface="Book Antiqua" panose="02040602050305030304" pitchFamily="18" charset="0"/>
              </a:rPr>
              <a:t>МЕДИЦИНСКИЙ УНИВЕРСИТЕТ</a:t>
            </a:r>
            <a:endParaRPr lang="ru-RU" b="1" dirty="0">
              <a:solidFill>
                <a:schemeClr val="bg1"/>
              </a:solidFill>
              <a:latin typeface="Book Antiqua" panose="02040602050305030304" pitchFamily="18" charset="0"/>
            </a:endParaRPr>
          </a:p>
        </p:txBody>
      </p:sp>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l="8101" t="25164" r="68316" b="37465"/>
          <a:stretch/>
        </p:blipFill>
        <p:spPr>
          <a:xfrm>
            <a:off x="5729308" y="0"/>
            <a:ext cx="682582" cy="679169"/>
          </a:xfrm>
          <a:prstGeom prst="rect">
            <a:avLst/>
          </a:prstGeom>
        </p:spPr>
      </p:pic>
    </p:spTree>
    <p:extLst>
      <p:ext uri="{BB962C8B-B14F-4D97-AF65-F5344CB8AC3E}">
        <p14:creationId xmlns:p14="http://schemas.microsoft.com/office/powerpoint/2010/main" val="2356326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07BCCCA-D0D7-4190-95BA-5D08F8F72979}" type="datetimeFigureOut">
              <a:rPr lang="ru-RU" smtClean="0"/>
              <a:t>19.01.2026</a:t>
            </a:fld>
            <a:endParaRPr lang="ru-RU"/>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6" name="Номер слайда 5"/>
          <p:cNvSpPr>
            <a:spLocks noGrp="1"/>
          </p:cNvSpPr>
          <p:nvPr>
            <p:ph type="sldNum" sz="quarter" idx="12"/>
          </p:nvPr>
        </p:nvSpPr>
        <p:spPr/>
        <p:txBody>
          <a:bodyPr/>
          <a:lstStyle/>
          <a:p>
            <a:fld id="{3103DC6B-32C4-4B33-B068-5484795C408B}" type="slidenum">
              <a:rPr lang="ru-RU" smtClean="0"/>
              <a:t>‹#›</a:t>
            </a:fld>
            <a:endParaRPr lang="ru-RU"/>
          </a:p>
        </p:txBody>
      </p:sp>
      <p:grpSp>
        <p:nvGrpSpPr>
          <p:cNvPr id="13" name="Группа 12"/>
          <p:cNvGrpSpPr/>
          <p:nvPr userDrawn="1"/>
        </p:nvGrpSpPr>
        <p:grpSpPr>
          <a:xfrm rot="10800000" flipH="1">
            <a:off x="9170688" y="5123543"/>
            <a:ext cx="3021312" cy="1734457"/>
            <a:chOff x="8366975" y="0"/>
            <a:chExt cx="3825025" cy="2195848"/>
          </a:xfrm>
        </p:grpSpPr>
        <p:sp>
          <p:nvSpPr>
            <p:cNvPr id="14" name="Прямоугольный треугольник 13"/>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5" name="Прямая соединительная линия 14"/>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3333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07BCCCA-D0D7-4190-95BA-5D08F8F72979}" type="datetimeFigureOut">
              <a:rPr lang="ru-RU" smtClean="0"/>
              <a:t>19.01.2026</a:t>
            </a:fld>
            <a:endParaRPr lang="ru-RU"/>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ru-RU"/>
          </a:p>
        </p:txBody>
      </p:sp>
      <p:sp>
        <p:nvSpPr>
          <p:cNvPr id="7" name="Номер слайда 6"/>
          <p:cNvSpPr>
            <a:spLocks noGrp="1"/>
          </p:cNvSpPr>
          <p:nvPr>
            <p:ph type="sldNum" sz="quarter" idx="12"/>
          </p:nvPr>
        </p:nvSpPr>
        <p:spPr/>
        <p:txBody>
          <a:bodyPr/>
          <a:lstStyle/>
          <a:p>
            <a:fld id="{3103DC6B-32C4-4B33-B068-5484795C408B}" type="slidenum">
              <a:rPr lang="ru-RU" smtClean="0"/>
              <a:t>‹#›</a:t>
            </a:fld>
            <a:endParaRPr lang="ru-RU"/>
          </a:p>
        </p:txBody>
      </p:sp>
      <p:grpSp>
        <p:nvGrpSpPr>
          <p:cNvPr id="11" name="Группа 10"/>
          <p:cNvGrpSpPr/>
          <p:nvPr userDrawn="1"/>
        </p:nvGrpSpPr>
        <p:grpSpPr>
          <a:xfrm rot="10800000" flipH="1">
            <a:off x="9170688" y="5123543"/>
            <a:ext cx="3021312" cy="1734457"/>
            <a:chOff x="8366975" y="0"/>
            <a:chExt cx="3825025" cy="2195848"/>
          </a:xfrm>
        </p:grpSpPr>
        <p:sp>
          <p:nvSpPr>
            <p:cNvPr id="12" name="Прямоугольный треугольник 11"/>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3" name="Прямая соединительная линия 12"/>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187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07BCCCA-D0D7-4190-95BA-5D08F8F72979}" type="datetimeFigureOut">
              <a:rPr lang="ru-RU" smtClean="0"/>
              <a:t>19.01.2026</a:t>
            </a:fld>
            <a:endParaRPr lang="ru-RU"/>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p>
            <a:endParaRPr lang="ru-RU"/>
          </a:p>
        </p:txBody>
      </p:sp>
      <p:sp>
        <p:nvSpPr>
          <p:cNvPr id="5" name="Номер слайда 4"/>
          <p:cNvSpPr>
            <a:spLocks noGrp="1"/>
          </p:cNvSpPr>
          <p:nvPr>
            <p:ph type="sldNum" sz="quarter" idx="12"/>
          </p:nvPr>
        </p:nvSpPr>
        <p:spPr/>
        <p:txBody>
          <a:bodyPr/>
          <a:lstStyle/>
          <a:p>
            <a:fld id="{3103DC6B-32C4-4B33-B068-5484795C408B}" type="slidenum">
              <a:rPr lang="ru-RU" smtClean="0"/>
              <a:t>‹#›</a:t>
            </a:fld>
            <a:endParaRPr lang="ru-RU"/>
          </a:p>
        </p:txBody>
      </p:sp>
      <p:grpSp>
        <p:nvGrpSpPr>
          <p:cNvPr id="9" name="Группа 8"/>
          <p:cNvGrpSpPr/>
          <p:nvPr userDrawn="1"/>
        </p:nvGrpSpPr>
        <p:grpSpPr>
          <a:xfrm rot="10800000" flipH="1">
            <a:off x="9170688" y="5123543"/>
            <a:ext cx="3021312" cy="1734457"/>
            <a:chOff x="8366975" y="0"/>
            <a:chExt cx="3825025" cy="2195848"/>
          </a:xfrm>
        </p:grpSpPr>
        <p:sp>
          <p:nvSpPr>
            <p:cNvPr id="10" name="Прямоугольный треугольник 9"/>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единительная линия 10"/>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9863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07BCCCA-D0D7-4190-95BA-5D08F8F72979}" type="datetimeFigureOut">
              <a:rPr lang="ru-RU" smtClean="0"/>
              <a:t>19.01.2026</a:t>
            </a:fld>
            <a:endParaRPr lang="ru-RU"/>
          </a:p>
        </p:txBody>
      </p:sp>
      <p:sp>
        <p:nvSpPr>
          <p:cNvPr id="3" name="Нижний колонтитул 2"/>
          <p:cNvSpPr>
            <a:spLocks noGrp="1"/>
          </p:cNvSpPr>
          <p:nvPr>
            <p:ph type="ftr" sz="quarter" idx="11"/>
          </p:nvPr>
        </p:nvSpPr>
        <p:spPr>
          <a:xfrm>
            <a:off x="4038600" y="6356350"/>
            <a:ext cx="4114800" cy="365125"/>
          </a:xfrm>
          <a:prstGeom prst="rect">
            <a:avLst/>
          </a:prstGeom>
        </p:spPr>
        <p:txBody>
          <a:bodyPr/>
          <a:lstStyle/>
          <a:p>
            <a:endParaRPr lang="ru-RU"/>
          </a:p>
        </p:txBody>
      </p:sp>
      <p:sp>
        <p:nvSpPr>
          <p:cNvPr id="4" name="Номер слайда 3"/>
          <p:cNvSpPr>
            <a:spLocks noGrp="1"/>
          </p:cNvSpPr>
          <p:nvPr>
            <p:ph type="sldNum" sz="quarter" idx="12"/>
          </p:nvPr>
        </p:nvSpPr>
        <p:spPr/>
        <p:txBody>
          <a:bodyPr/>
          <a:lstStyle/>
          <a:p>
            <a:fld id="{3103DC6B-32C4-4B33-B068-5484795C408B}" type="slidenum">
              <a:rPr lang="ru-RU" smtClean="0"/>
              <a:t>‹#›</a:t>
            </a:fld>
            <a:endParaRPr lang="ru-RU"/>
          </a:p>
        </p:txBody>
      </p:sp>
      <p:grpSp>
        <p:nvGrpSpPr>
          <p:cNvPr id="8" name="Группа 7"/>
          <p:cNvGrpSpPr/>
          <p:nvPr userDrawn="1"/>
        </p:nvGrpSpPr>
        <p:grpSpPr>
          <a:xfrm rot="10800000" flipH="1">
            <a:off x="9170688" y="5123543"/>
            <a:ext cx="3021312" cy="1734457"/>
            <a:chOff x="8366975" y="0"/>
            <a:chExt cx="3825025" cy="2195848"/>
          </a:xfrm>
        </p:grpSpPr>
        <p:sp>
          <p:nvSpPr>
            <p:cNvPr id="9" name="Прямоугольный треугольник 8"/>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 name="Прямая соединительная линия 9"/>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3674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07BCCCA-D0D7-4190-95BA-5D08F8F72979}" type="datetimeFigureOut">
              <a:rPr lang="ru-RU" smtClean="0"/>
              <a:t>19.01.2026</a:t>
            </a:fld>
            <a:endParaRPr lang="ru-RU"/>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p>
            <a:endParaRPr lang="ru-RU"/>
          </a:p>
        </p:txBody>
      </p:sp>
      <p:sp>
        <p:nvSpPr>
          <p:cNvPr id="5" name="Номер слайда 4"/>
          <p:cNvSpPr>
            <a:spLocks noGrp="1"/>
          </p:cNvSpPr>
          <p:nvPr>
            <p:ph type="sldNum" sz="quarter" idx="12"/>
          </p:nvPr>
        </p:nvSpPr>
        <p:spPr/>
        <p:txBody>
          <a:bodyPr/>
          <a:lstStyle/>
          <a:p>
            <a:fld id="{3103DC6B-32C4-4B33-B068-5484795C408B}" type="slidenum">
              <a:rPr lang="ru-RU" smtClean="0"/>
              <a:t>‹#›</a:t>
            </a:fld>
            <a:endParaRPr lang="ru-RU"/>
          </a:p>
        </p:txBody>
      </p:sp>
      <p:grpSp>
        <p:nvGrpSpPr>
          <p:cNvPr id="6" name="Группа 5"/>
          <p:cNvGrpSpPr/>
          <p:nvPr userDrawn="1"/>
        </p:nvGrpSpPr>
        <p:grpSpPr>
          <a:xfrm rot="10800000" flipH="1">
            <a:off x="9170688" y="5123543"/>
            <a:ext cx="3021312" cy="1734457"/>
            <a:chOff x="8366975" y="0"/>
            <a:chExt cx="3825025" cy="2195848"/>
          </a:xfrm>
        </p:grpSpPr>
        <p:sp>
          <p:nvSpPr>
            <p:cNvPr id="7" name="Прямоугольный треугольник 6"/>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836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533" b="3603"/>
          <a:stretch/>
        </p:blipFill>
        <p:spPr>
          <a:xfrm>
            <a:off x="-956" y="-21771"/>
            <a:ext cx="12192956" cy="6879771"/>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pPr/>
              <a:t>19.01.2026</a:t>
            </a:fld>
            <a:endParaRPr lang="ru-RU" dirty="0"/>
          </a:p>
        </p:txBody>
      </p:sp>
      <p:sp>
        <p:nvSpPr>
          <p:cNvPr id="4" name="Номер слайда 3"/>
          <p:cNvSpPr>
            <a:spLocks noGrp="1"/>
          </p:cNvSpPr>
          <p:nvPr>
            <p:ph type="sldNum" sz="quarter" idx="11"/>
          </p:nvPr>
        </p:nvSpPr>
        <p:spPr/>
        <p:txBody>
          <a:bodyPr/>
          <a:lstStyle/>
          <a:p>
            <a:fld id="{3103DC6B-32C4-4B33-B068-5484795C408B}" type="slidenum">
              <a:rPr lang="ru-RU" smtClean="0"/>
              <a:t>‹#›</a:t>
            </a:fld>
            <a:endParaRPr lang="ru-RU"/>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latin typeface="Book Antiqua" panose="02040602050305030304" pitchFamily="18" charset="0"/>
                <a:ea typeface="Blogger Sans" panose="02000506030000020004" pitchFamily="50" charset="0"/>
              </a:rPr>
              <a:t>Благодарим</a:t>
            </a:r>
            <a:r>
              <a:rPr lang="ru-RU" sz="6000" baseline="0" dirty="0" smtClean="0">
                <a:latin typeface="Book Antiqua" panose="02040602050305030304" pitchFamily="18" charset="0"/>
                <a:ea typeface="Blogger Sans" panose="02000506030000020004" pitchFamily="50" charset="0"/>
              </a:rPr>
              <a:t> </a:t>
            </a:r>
          </a:p>
          <a:p>
            <a:pPr algn="ctr"/>
            <a:r>
              <a:rPr lang="ru-RU" sz="6000" baseline="0" dirty="0" smtClean="0">
                <a:latin typeface="Book Antiqua" panose="02040602050305030304" pitchFamily="18" charset="0"/>
                <a:ea typeface="Blogger Sans" panose="02000506030000020004" pitchFamily="50" charset="0"/>
              </a:rPr>
              <a:t>за внимание!</a:t>
            </a:r>
            <a:endParaRPr lang="ru-RU" sz="6000" dirty="0">
              <a:latin typeface="Book Antiqua" panose="02040602050305030304" pitchFamily="18" charset="0"/>
              <a:ea typeface="Blogger Sans" panose="02000506030000020004" pitchFamily="50" charset="0"/>
            </a:endParaRPr>
          </a:p>
        </p:txBody>
      </p:sp>
    </p:spTree>
    <p:extLst>
      <p:ext uri="{BB962C8B-B14F-4D97-AF65-F5344CB8AC3E}">
        <p14:creationId xmlns:p14="http://schemas.microsoft.com/office/powerpoint/2010/main" val="89887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533" b="3603"/>
          <a:stretch/>
        </p:blipFill>
        <p:spPr>
          <a:xfrm>
            <a:off x="-956" y="-21771"/>
            <a:ext cx="12192956" cy="6879771"/>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pPr/>
              <a:t>19.01.2026</a:t>
            </a:fld>
            <a:endParaRPr lang="ru-RU" dirty="0"/>
          </a:p>
        </p:txBody>
      </p:sp>
      <p:sp>
        <p:nvSpPr>
          <p:cNvPr id="4" name="Номер слайда 3"/>
          <p:cNvSpPr>
            <a:spLocks noGrp="1"/>
          </p:cNvSpPr>
          <p:nvPr>
            <p:ph type="sldNum" sz="quarter" idx="11"/>
          </p:nvPr>
        </p:nvSpPr>
        <p:spPr/>
        <p:txBody>
          <a:bodyPr/>
          <a:lstStyle/>
          <a:p>
            <a:fld id="{3103DC6B-32C4-4B33-B068-5484795C408B}" type="slidenum">
              <a:rPr lang="ru-RU" smtClean="0"/>
              <a:t>‹#›</a:t>
            </a:fld>
            <a:endParaRPr lang="ru-RU"/>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latin typeface="Book Antiqua" panose="02040602050305030304" pitchFamily="18" charset="0"/>
                <a:ea typeface="Blogger Sans" panose="02000506030000020004" pitchFamily="50" charset="0"/>
              </a:rPr>
              <a:t>Благодарю</a:t>
            </a:r>
            <a:r>
              <a:rPr lang="ru-RU" sz="6000" baseline="0" dirty="0" smtClean="0">
                <a:latin typeface="Book Antiqua" panose="02040602050305030304" pitchFamily="18" charset="0"/>
                <a:ea typeface="Blogger Sans" panose="02000506030000020004" pitchFamily="50" charset="0"/>
              </a:rPr>
              <a:t> </a:t>
            </a:r>
          </a:p>
          <a:p>
            <a:pPr algn="ctr"/>
            <a:r>
              <a:rPr lang="ru-RU" sz="6000" baseline="0" dirty="0" smtClean="0">
                <a:latin typeface="Book Antiqua" panose="02040602050305030304" pitchFamily="18" charset="0"/>
                <a:ea typeface="Blogger Sans" panose="02000506030000020004" pitchFamily="50" charset="0"/>
              </a:rPr>
              <a:t>за внимание!</a:t>
            </a:r>
            <a:endParaRPr lang="ru-RU" sz="6000" dirty="0">
              <a:latin typeface="Book Antiqua" panose="02040602050305030304" pitchFamily="18" charset="0"/>
              <a:ea typeface="Blogger Sans" panose="02000506030000020004" pitchFamily="50" charset="0"/>
            </a:endParaRPr>
          </a:p>
        </p:txBody>
      </p:sp>
    </p:spTree>
    <p:extLst>
      <p:ext uri="{BB962C8B-B14F-4D97-AF65-F5344CB8AC3E}">
        <p14:creationId xmlns:p14="http://schemas.microsoft.com/office/powerpoint/2010/main" val="424723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724773"/>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737600" y="6356350"/>
            <a:ext cx="1301750" cy="365125"/>
          </a:xfrm>
          <a:prstGeom prst="rect">
            <a:avLst/>
          </a:prstGeom>
        </p:spPr>
        <p:txBody>
          <a:bodyPr vert="horz" lIns="91440" tIns="45720" rIns="91440" bIns="45720" rtlCol="0" anchor="ctr"/>
          <a:lstStyle>
            <a:lvl1pPr algn="l">
              <a:defRPr sz="1200">
                <a:solidFill>
                  <a:schemeClr val="tx1">
                    <a:tint val="75000"/>
                  </a:schemeClr>
                </a:solidFill>
                <a:latin typeface="Blogger Sans" panose="02000506030000020004" pitchFamily="50" charset="0"/>
                <a:ea typeface="Blogger Sans" panose="02000506030000020004" pitchFamily="50" charset="0"/>
              </a:defRPr>
            </a:lvl1pPr>
          </a:lstStyle>
          <a:p>
            <a:fld id="{007BCCCA-D0D7-4190-95BA-5D08F8F72979}" type="datetimeFigureOut">
              <a:rPr lang="ru-RU" smtClean="0"/>
              <a:pPr/>
              <a:t>19.01.2026</a:t>
            </a:fld>
            <a:endParaRPr lang="ru-RU" dirty="0"/>
          </a:p>
        </p:txBody>
      </p:sp>
      <p:sp>
        <p:nvSpPr>
          <p:cNvPr id="6" name="Номер слайда 5"/>
          <p:cNvSpPr>
            <a:spLocks noGrp="1"/>
          </p:cNvSpPr>
          <p:nvPr>
            <p:ph type="sldNum" sz="quarter" idx="4"/>
          </p:nvPr>
        </p:nvSpPr>
        <p:spPr>
          <a:xfrm>
            <a:off x="10391774" y="6356350"/>
            <a:ext cx="9620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3DC6B-32C4-4B33-B068-5484795C408B}" type="slidenum">
              <a:rPr lang="ru-RU" smtClean="0"/>
              <a:t>‹#›</a:t>
            </a:fld>
            <a:endParaRPr lang="ru-RU"/>
          </a:p>
        </p:txBody>
      </p:sp>
    </p:spTree>
    <p:extLst>
      <p:ext uri="{BB962C8B-B14F-4D97-AF65-F5344CB8AC3E}">
        <p14:creationId xmlns:p14="http://schemas.microsoft.com/office/powerpoint/2010/main" val="605896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9"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Book Antiqua" panose="020406020503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logger Sans Light" panose="02000506030000020004" pitchFamily="50" charset="0"/>
          <a:ea typeface="Blogger Sans Light" panose="02000506030000020004"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logger Sans Light" panose="02000506030000020004" pitchFamily="50" charset="0"/>
          <a:ea typeface="Blogger Sans Light" panose="02000506030000020004"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logger Sans Light" panose="02000506030000020004" pitchFamily="50" charset="0"/>
          <a:ea typeface="Blogger Sans Light" panose="02000506030000020004"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logger Sans Light" panose="02000506030000020004" pitchFamily="50" charset="0"/>
          <a:ea typeface="Blogger Sans Light" panose="02000506030000020004"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logger Sans Light" panose="02000506030000020004" pitchFamily="50" charset="0"/>
          <a:ea typeface="Blogger Sans Light" panose="02000506030000020004"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docs.cntd.ru/document/566006416#6540I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docs.cntd.ru/document/573004566#8PE0M0"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docs.cntd.ru/document/603803935#6500I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google.com/search?q=%D0%A0%D0%B5%D0%B3%D0%B8%D1%81%D1%82%D1%80%D0%B0%D1%86%D0%B8%D1%8F+%D0%B8+%D0%B4%D0%BE%D0%BA%D1%83%D0%BC%D0%B5%D0%BD%D1%82%D0%B0%D1%86%D0%B8%D1%8F&amp;mstk=AUtExfARh5bOnBAXH7GWiexLacXrG_KL4P8hTtHHMxb7DXrS4pksAJF8RX7a9AxjJCrQ9ApzdJUA7jsxuVvFwCVMS51t0DXiSFOTqCadnF9Eh4jTLgIFcczOFrYfYwrjbbjrjjk&amp;csui=3&amp;ved=2ahUKEwi4wvXygZeSAxUyOBAIHd_gPD8QgK4QegQIAxAD" TargetMode="External"/><Relationship Id="rId7" Type="http://schemas.openxmlformats.org/officeDocument/2006/relationships/hyperlink" Target="https://www.google.com/search?q=%D0%94%D0%B5%D0%BA%D0%BB%D0%B0%D1%80%D0%B8%D1%80%D0%BE%D0%B2%D0%B0%D0%BD%D0%B8%D0%B5+%D0%B8+%D0%BC%D0%BE%D0%BD%D0%B8%D1%82%D0%BE%D1%80%D0%B8%D0%BD%D0%B3&amp;mstk=AUtExfARh5bOnBAXH7GWiexLacXrG_KL4P8hTtHHMxb7DXrS4pksAJF8RX7a9AxjJCrQ9ApzdJUA7jsxuVvFwCVMS51t0DXiSFOTqCadnF9Eh4jTLgIFcczOFrYfYwrjbbjrjjk&amp;csui=3&amp;ved=2ahUKEwi4wvXygZeSAxUyOBAIHd_gPD8QgK4QegQIAxAL" TargetMode="External"/><Relationship Id="rId2" Type="http://schemas.openxmlformats.org/officeDocument/2006/relationships/hyperlink" Target="https://www.google.com/search?q=%D0%9C%D0%B0%D1%80%D0%BA%D0%B8%D1%80%D0%BE%D0%B2%D0%BA%D0%B0&amp;mstk=AUtExfARh5bOnBAXH7GWiexLacXrG_KL4P8hTtHHMxb7DXrS4pksAJF8RX7a9AxjJCrQ9ApzdJUA7jsxuVvFwCVMS51t0DXiSFOTqCadnF9Eh4jTLgIFcczOFrYfYwrjbbjrjjk&amp;csui=3&amp;ved=2ahUKEwi4wvXygZeSAxUyOBAIHd_gPD8QgK4QegQIAxAB" TargetMode="External"/><Relationship Id="rId1" Type="http://schemas.openxmlformats.org/officeDocument/2006/relationships/slideLayout" Target="../slideLayouts/slideLayout2.xml"/><Relationship Id="rId6" Type="http://schemas.openxmlformats.org/officeDocument/2006/relationships/hyperlink" Target="https://www.google.com/search?q=%D0%92%D0%B7%D0%B0%D0%B8%D0%BC%D0%BE%D0%B7%D0%B0%D0%BC%D0%B5%D0%BD%D1%8F%D0%B5%D0%BC%D0%BE%D1%81%D1%82%D1%8C&amp;mstk=AUtExfARh5bOnBAXH7GWiexLacXrG_KL4P8hTtHHMxb7DXrS4pksAJF8RX7a9AxjJCrQ9ApzdJUA7jsxuVvFwCVMS51t0DXiSFOTqCadnF9Eh4jTLgIFcczOFrYfYwrjbbjrjjk&amp;csui=3&amp;ved=2ahUKEwi4wvXygZeSAxUyOBAIHd_gPD8QgK4QegQIAxAJ" TargetMode="External"/><Relationship Id="rId5" Type="http://schemas.openxmlformats.org/officeDocument/2006/relationships/hyperlink" Target="https://www.google.com/search?q=%D0%9E%D0%B1%D1%80%D0%B0%D1%89%D0%B5%D0%BD%D0%B8%D0%B5+%D1%81+%D0%BE%D1%82%D1%85%D0%BE%D0%B4%D0%B0%D0%BC%D0%B8&amp;mstk=AUtExfARh5bOnBAXH7GWiexLacXrG_KL4P8hTtHHMxb7DXrS4pksAJF8RX7a9AxjJCrQ9ApzdJUA7jsxuVvFwCVMS51t0DXiSFOTqCadnF9Eh4jTLgIFcczOFrYfYwrjbbjrjjk&amp;csui=3&amp;ved=2ahUKEwi4wvXygZeSAxUyOBAIHd_gPD8QgK4QegQIAxAH" TargetMode="External"/><Relationship Id="rId4" Type="http://schemas.openxmlformats.org/officeDocument/2006/relationships/hyperlink" Target="https://www.google.com/search?q=%D0%A3%D1%87%D0%B5%D1%82+%D0%B8+%D0%BF%D0%BE%D0%B2%D0%B5%D1%80%D0%BA%D0%B0&amp;mstk=AUtExfARh5bOnBAXH7GWiexLacXrG_KL4P8hTtHHMxb7DXrS4pksAJF8RX7a9AxjJCrQ9ApzdJUA7jsxuVvFwCVMS51t0DXiSFOTqCadnF9Eh4jTLgIFcczOFrYfYwrjbbjrjjk&amp;csui=3&amp;ved=2ahUKEwi4wvXygZeSAxUyOBAIHd_gPD8QgK4QegQIAxA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roszdravnadzor.gov.ru/documents/84964"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vrachirf.ru/storage/date202412/b8/a7/ee/50/e7/b7/20/9a/4083-f0fe84-63065e.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vrachirf.ru/storage/date202412/c1/3b/35/6a/6e/87/76/a8/46cb-dcfde9-86551e.pdf" TargetMode="External"/><Relationship Id="rId2" Type="http://schemas.openxmlformats.org/officeDocument/2006/relationships/hyperlink" Target="http://publication.pravo.gov.ru/document/000120240531007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13"/>
          <p:cNvSpPr txBox="1">
            <a:spLocks noGrp="1"/>
          </p:cNvSpPr>
          <p:nvPr>
            <p:ph type="ctrTitle"/>
          </p:nvPr>
        </p:nvSpPr>
        <p:spPr>
          <a:xfrm>
            <a:off x="6174463" y="615636"/>
            <a:ext cx="6017537" cy="5130118"/>
          </a:xfrm>
          <a:prstGeom prst="rect">
            <a:avLst/>
          </a:prstGeom>
          <a:noFill/>
          <a:ln>
            <a:noFill/>
          </a:ln>
        </p:spPr>
        <p:txBody>
          <a:bodyPr spcFirstLastPara="1" vert="horz" wrap="square" lIns="91425" tIns="45700" rIns="91425" bIns="45700" rtlCol="0" anchor="t" anchorCtr="0">
            <a:normAutofit/>
          </a:bodyPr>
          <a:lstStyle/>
          <a:p>
            <a:pPr>
              <a:defRPr/>
            </a:pPr>
            <a:r>
              <a:rPr lang="ru-RU" sz="4800" i="1" dirty="0">
                <a:solidFill>
                  <a:schemeClr val="tx2"/>
                </a:solidFill>
                <a:latin typeface="Arial" charset="0"/>
              </a:rPr>
              <a:t>Лекция </a:t>
            </a:r>
            <a:r>
              <a:rPr lang="ru-RU" sz="4800" i="1" dirty="0" smtClean="0">
                <a:solidFill>
                  <a:schemeClr val="tx2"/>
                </a:solidFill>
                <a:latin typeface="Arial" charset="0"/>
              </a:rPr>
              <a:t> </a:t>
            </a:r>
            <a:r>
              <a:rPr lang="ru-RU" sz="4800" i="1" dirty="0">
                <a:solidFill>
                  <a:schemeClr val="tx2"/>
                </a:solidFill>
                <a:latin typeface="Arial" charset="0"/>
              </a:rPr>
              <a:t/>
            </a:r>
            <a:br>
              <a:rPr lang="ru-RU" sz="4800" i="1" dirty="0">
                <a:solidFill>
                  <a:schemeClr val="tx2"/>
                </a:solidFill>
                <a:latin typeface="Arial" charset="0"/>
              </a:rPr>
            </a:br>
            <a:r>
              <a:rPr lang="ru-RU" sz="4800" i="1" dirty="0" smtClean="0">
                <a:solidFill>
                  <a:schemeClr val="tx2"/>
                </a:solidFill>
                <a:latin typeface="Arial" charset="0"/>
              </a:rPr>
              <a:t/>
            </a:r>
            <a:br>
              <a:rPr lang="ru-RU" sz="4800" i="1" dirty="0" smtClean="0">
                <a:solidFill>
                  <a:schemeClr val="tx2"/>
                </a:solidFill>
                <a:latin typeface="Arial" charset="0"/>
              </a:rPr>
            </a:br>
            <a:r>
              <a:rPr lang="ru-RU" sz="3600" b="1" dirty="0" smtClean="0">
                <a:solidFill>
                  <a:schemeClr val="tx2"/>
                </a:solidFill>
                <a:effectLst>
                  <a:outerShdw blurRad="38100" dist="38100" dir="2700000" algn="tl">
                    <a:srgbClr val="C0C0C0"/>
                  </a:outerShdw>
                </a:effectLst>
                <a:latin typeface="Arial" charset="0"/>
              </a:rPr>
              <a:t>Актуальные вопросы в сфере обращения медицинских изделий</a:t>
            </a:r>
            <a:br>
              <a:rPr lang="ru-RU" sz="3600" b="1" dirty="0" smtClean="0">
                <a:solidFill>
                  <a:schemeClr val="tx2"/>
                </a:solidFill>
                <a:effectLst>
                  <a:outerShdw blurRad="38100" dist="38100" dir="2700000" algn="tl">
                    <a:srgbClr val="C0C0C0"/>
                  </a:outerShdw>
                </a:effectLst>
                <a:latin typeface="Arial" charset="0"/>
              </a:rPr>
            </a:br>
            <a:r>
              <a:rPr lang="ru-RU" sz="3600" b="1" dirty="0" smtClean="0">
                <a:solidFill>
                  <a:schemeClr val="tx2"/>
                </a:solidFill>
                <a:effectLst>
                  <a:outerShdw blurRad="38100" dist="38100" dir="2700000" algn="tl">
                    <a:srgbClr val="C0C0C0"/>
                  </a:outerShdw>
                </a:effectLst>
                <a:latin typeface="Arial" charset="0"/>
              </a:rPr>
              <a:t/>
            </a:r>
            <a:br>
              <a:rPr lang="ru-RU" sz="3600" b="1" dirty="0" smtClean="0">
                <a:solidFill>
                  <a:schemeClr val="tx2"/>
                </a:solidFill>
                <a:effectLst>
                  <a:outerShdw blurRad="38100" dist="38100" dir="2700000" algn="tl">
                    <a:srgbClr val="C0C0C0"/>
                  </a:outerShdw>
                </a:effectLst>
                <a:latin typeface="Arial" charset="0"/>
              </a:rPr>
            </a:br>
            <a:r>
              <a:rPr lang="ru-RU" sz="2000" b="1" dirty="0" smtClean="0">
                <a:solidFill>
                  <a:schemeClr val="tx2"/>
                </a:solidFill>
                <a:effectLst>
                  <a:outerShdw blurRad="38100" dist="38100" dir="2700000" algn="tl">
                    <a:srgbClr val="C0C0C0"/>
                  </a:outerShdw>
                </a:effectLst>
                <a:latin typeface="Arial" charset="0"/>
              </a:rPr>
              <a:t>доцент Института фармации </a:t>
            </a:r>
            <a:br>
              <a:rPr lang="ru-RU" sz="2000" b="1" dirty="0" smtClean="0">
                <a:solidFill>
                  <a:schemeClr val="tx2"/>
                </a:solidFill>
                <a:effectLst>
                  <a:outerShdw blurRad="38100" dist="38100" dir="2700000" algn="tl">
                    <a:srgbClr val="C0C0C0"/>
                  </a:outerShdw>
                </a:effectLst>
                <a:latin typeface="Arial" charset="0"/>
              </a:rPr>
            </a:br>
            <a:r>
              <a:rPr lang="ru-RU" sz="2000" b="1" dirty="0" smtClean="0">
                <a:solidFill>
                  <a:schemeClr val="tx2"/>
                </a:solidFill>
                <a:effectLst>
                  <a:outerShdw blurRad="38100" dist="38100" dir="2700000" algn="tl">
                    <a:srgbClr val="C0C0C0"/>
                  </a:outerShdw>
                </a:effectLst>
                <a:latin typeface="Arial" charset="0"/>
              </a:rPr>
              <a:t>Гарифуллина Г.Х.</a:t>
            </a:r>
            <a:br>
              <a:rPr lang="ru-RU" sz="2000" b="1" dirty="0" smtClean="0">
                <a:solidFill>
                  <a:schemeClr val="tx2"/>
                </a:solidFill>
                <a:effectLst>
                  <a:outerShdw blurRad="38100" dist="38100" dir="2700000" algn="tl">
                    <a:srgbClr val="C0C0C0"/>
                  </a:outerShdw>
                </a:effectLst>
                <a:latin typeface="Arial" charset="0"/>
              </a:rPr>
            </a:br>
            <a:r>
              <a:rPr lang="ru-RU" sz="2000" b="1" dirty="0" smtClean="0">
                <a:solidFill>
                  <a:schemeClr val="tx2"/>
                </a:solidFill>
                <a:effectLst>
                  <a:outerShdw blurRad="38100" dist="38100" dir="2700000" algn="tl">
                    <a:srgbClr val="C0C0C0"/>
                  </a:outerShdw>
                </a:effectLst>
                <a:latin typeface="Arial" charset="0"/>
              </a:rPr>
              <a:t>2025</a:t>
            </a:r>
            <a:endParaRPr lang="ru-RU" sz="2000" b="1" dirty="0">
              <a:solidFill>
                <a:schemeClr val="tx2"/>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3452660671"/>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18" y="678426"/>
            <a:ext cx="8827782" cy="6179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105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3677" y="720268"/>
            <a:ext cx="10972800" cy="605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40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59438"/>
            <a:ext cx="10515600" cy="724773"/>
          </a:xfrm>
        </p:spPr>
        <p:txBody>
          <a:bodyPr>
            <a:normAutofit fontScale="90000"/>
          </a:bodyPr>
          <a:lstStyle/>
          <a:p>
            <a:pPr algn="ctr"/>
            <a:r>
              <a:rPr lang="ru-RU" dirty="0" smtClean="0">
                <a:solidFill>
                  <a:srgbClr val="FF0000"/>
                </a:solidFill>
              </a:rPr>
              <a:t>Производитель </a:t>
            </a:r>
            <a:br>
              <a:rPr lang="ru-RU" dirty="0" smtClean="0">
                <a:solidFill>
                  <a:srgbClr val="FF0000"/>
                </a:solidFill>
              </a:rPr>
            </a:br>
            <a:r>
              <a:rPr lang="ru-RU" dirty="0" smtClean="0">
                <a:solidFill>
                  <a:srgbClr val="FF0000"/>
                </a:solidFill>
              </a:rPr>
              <a:t>медицинских изделий</a:t>
            </a:r>
            <a:endParaRPr lang="ru-RU" dirty="0">
              <a:solidFill>
                <a:srgbClr val="FF0000"/>
              </a:solidFill>
            </a:endParaRPr>
          </a:p>
        </p:txBody>
      </p:sp>
      <p:sp>
        <p:nvSpPr>
          <p:cNvPr id="3" name="Объект 2"/>
          <p:cNvSpPr>
            <a:spLocks noGrp="1"/>
          </p:cNvSpPr>
          <p:nvPr>
            <p:ph idx="1"/>
          </p:nvPr>
        </p:nvSpPr>
        <p:spPr>
          <a:xfrm>
            <a:off x="235974" y="1696066"/>
            <a:ext cx="11117826" cy="4852218"/>
          </a:xfrm>
        </p:spPr>
        <p:txBody>
          <a:bodyPr>
            <a:normAutofit fontScale="77500" lnSpcReduction="20000"/>
          </a:bodyPr>
          <a:lstStyle/>
          <a:p>
            <a:pPr marL="0" indent="0" algn="just">
              <a:buNone/>
            </a:pPr>
            <a:r>
              <a:rPr lang="ru-RU" dirty="0">
                <a:latin typeface="Times New Roman" pitchFamily="18" charset="0"/>
                <a:cs typeface="Times New Roman" pitchFamily="18" charset="0"/>
              </a:rPr>
              <a:t>Производитель (изготовитель) медицинского изделия разрабатывает техническую и (или) эксплуатационную документацию, в соответствии с которой осуществляются производство, изготовление, хранение, транспортировка, монтаж, наладка, применение, эксплуатация, в том числе техническое обслуживание, а также ремонт, утилизация или уничтожение медицинского изделия. Требования к содержанию технической и эксплуатационной документации производителя (изготовителя) медицинского изделия установлены </a:t>
            </a:r>
            <a:r>
              <a:rPr lang="ru-RU" dirty="0">
                <a:solidFill>
                  <a:srgbClr val="FF0000"/>
                </a:solidFill>
                <a:latin typeface="Times New Roman" pitchFamily="18" charset="0"/>
                <a:cs typeface="Times New Roman" pitchFamily="18" charset="0"/>
              </a:rPr>
              <a:t>приказом Минздрава России от 19.01.2017 N 11н.</a:t>
            </a:r>
          </a:p>
          <a:p>
            <a:pPr marL="0" indent="0" algn="just">
              <a:buNone/>
            </a:pPr>
            <a:r>
              <a:rPr lang="ru-RU" dirty="0">
                <a:latin typeface="Times New Roman" pitchFamily="18" charset="0"/>
                <a:cs typeface="Times New Roman" pitchFamily="18" charset="0"/>
              </a:rPr>
              <a:t>В соответствии с требованиями технической и эксплуатационной документации производителя (изготовителя) осуществляется:</a:t>
            </a:r>
          </a:p>
          <a:p>
            <a:pPr marL="0" indent="0" algn="just">
              <a:buNone/>
            </a:pPr>
            <a:r>
              <a:rPr lang="ru-RU" dirty="0">
                <a:latin typeface="Times New Roman" pitchFamily="18" charset="0"/>
                <a:cs typeface="Times New Roman" pitchFamily="18" charset="0"/>
              </a:rPr>
              <a:t>- производство, изготовление;</a:t>
            </a:r>
          </a:p>
          <a:p>
            <a:pPr marL="0" indent="0" algn="just">
              <a:buNone/>
            </a:pPr>
            <a:r>
              <a:rPr lang="ru-RU" dirty="0">
                <a:latin typeface="Times New Roman" pitchFamily="18" charset="0"/>
                <a:cs typeface="Times New Roman" pitchFamily="18" charset="0"/>
              </a:rPr>
              <a:t>- подтверждение соответствия;</a:t>
            </a:r>
          </a:p>
          <a:p>
            <a:pPr marL="0" indent="0" algn="just">
              <a:buNone/>
            </a:pPr>
            <a:r>
              <a:rPr lang="ru-RU" dirty="0">
                <a:latin typeface="Times New Roman" pitchFamily="18" charset="0"/>
                <a:cs typeface="Times New Roman" pitchFamily="18" charset="0"/>
              </a:rPr>
              <a:t>- хранение, транспортировка;</a:t>
            </a:r>
          </a:p>
          <a:p>
            <a:pPr marL="0" indent="0" algn="just">
              <a:buNone/>
            </a:pPr>
            <a:r>
              <a:rPr lang="ru-RU" dirty="0">
                <a:latin typeface="Times New Roman" pitchFamily="18" charset="0"/>
                <a:cs typeface="Times New Roman" pitchFamily="18" charset="0"/>
              </a:rPr>
              <a:t>- монтаж, наладка, применение, эксплуатация, в том числе техническое обслуживание, предусмотренное нормативной, технической и (или) эксплуатационной документацией производителя (изготовителя), а также ремонт, утилизация или уничтожение.</a:t>
            </a:r>
          </a:p>
          <a:p>
            <a:endParaRPr lang="ru-RU" dirty="0"/>
          </a:p>
        </p:txBody>
      </p:sp>
    </p:spTree>
    <p:extLst>
      <p:ext uri="{BB962C8B-B14F-4D97-AF65-F5344CB8AC3E}">
        <p14:creationId xmlns:p14="http://schemas.microsoft.com/office/powerpoint/2010/main" val="1754877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5973" y="908051"/>
            <a:ext cx="11371007" cy="5649913"/>
          </a:xfrm>
        </p:spPr>
        <p:txBody>
          <a:bodyPr>
            <a:normAutofit lnSpcReduction="10000"/>
          </a:bodyPr>
          <a:lstStyle/>
          <a:p>
            <a:pPr marL="0" indent="0" algn="just" fontAlgn="base">
              <a:buNone/>
            </a:pPr>
            <a:r>
              <a:rPr lang="ru-RU" sz="2000" dirty="0" smtClean="0">
                <a:latin typeface="Times New Roman" pitchFamily="18" charset="0"/>
                <a:cs typeface="Times New Roman" pitchFamily="18" charset="0"/>
              </a:rPr>
              <a:t>1. Производитель </a:t>
            </a:r>
            <a:r>
              <a:rPr lang="ru-RU" sz="2000" dirty="0">
                <a:latin typeface="Times New Roman" pitchFamily="18" charset="0"/>
                <a:cs typeface="Times New Roman" pitchFamily="18" charset="0"/>
              </a:rPr>
              <a:t>медицинских </a:t>
            </a:r>
            <a:r>
              <a:rPr lang="ru-RU" sz="2000" dirty="0" smtClean="0">
                <a:latin typeface="Times New Roman" pitchFamily="18" charset="0"/>
                <a:cs typeface="Times New Roman" pitchFamily="18" charset="0"/>
              </a:rPr>
              <a:t>изделий обеспечивает </a:t>
            </a:r>
            <a:r>
              <a:rPr lang="ru-RU" sz="2000" b="1" dirty="0">
                <a:latin typeface="Times New Roman" pitchFamily="18" charset="0"/>
                <a:cs typeface="Times New Roman" pitchFamily="18" charset="0"/>
              </a:rPr>
              <a:t>внедрение и поддержание системы менеджмента качества медицинских изделий</a:t>
            </a:r>
            <a:r>
              <a:rPr lang="ru-RU" sz="2000" dirty="0">
                <a:latin typeface="Times New Roman" pitchFamily="18" charset="0"/>
                <a:cs typeface="Times New Roman" pitchFamily="18" charset="0"/>
              </a:rPr>
              <a:t>. Требования к внедрению, поддержанию и оценке системы менеджмента качества медицинских изделий в зависимости от потенциального риска их </a:t>
            </a:r>
            <a:r>
              <a:rPr lang="ru-RU" sz="2000" dirty="0" smtClean="0">
                <a:latin typeface="Times New Roman" pitchFamily="18" charset="0"/>
                <a:cs typeface="Times New Roman" pitchFamily="18" charset="0"/>
              </a:rPr>
              <a:t>применения.</a:t>
            </a:r>
            <a:endParaRPr lang="ru-RU" sz="2000" dirty="0">
              <a:latin typeface="Times New Roman" pitchFamily="18" charset="0"/>
              <a:cs typeface="Times New Roman" pitchFamily="18" charset="0"/>
            </a:endParaRPr>
          </a:p>
          <a:p>
            <a:pPr marL="0" indent="0" algn="just" fontAlgn="base">
              <a:buNone/>
            </a:pPr>
            <a:r>
              <a:rPr lang="ru-RU" sz="2000" dirty="0" smtClean="0">
                <a:latin typeface="Times New Roman" pitchFamily="18" charset="0"/>
                <a:cs typeface="Times New Roman" pitchFamily="18" charset="0"/>
              </a:rPr>
              <a:t>2</a:t>
            </a:r>
            <a:r>
              <a:rPr lang="ru-RU" sz="2000" dirty="0">
                <a:latin typeface="Times New Roman" pitchFamily="18" charset="0"/>
                <a:cs typeface="Times New Roman" pitchFamily="18" charset="0"/>
              </a:rPr>
              <a:t>. Производитель создает и поддерживает в актуальном состоянии систему </a:t>
            </a:r>
            <a:r>
              <a:rPr lang="ru-RU" sz="2000" b="1" dirty="0">
                <a:latin typeface="Times New Roman" pitchFamily="18" charset="0"/>
                <a:cs typeface="Times New Roman" pitchFamily="18" charset="0"/>
              </a:rPr>
              <a:t>сбора и анализа данных по применению медицинских изделий</a:t>
            </a:r>
            <a:r>
              <a:rPr lang="ru-RU" sz="2000" dirty="0">
                <a:latin typeface="Times New Roman" pitchFamily="18" charset="0"/>
                <a:cs typeface="Times New Roman" pitchFamily="18" charset="0"/>
              </a:rPr>
              <a:t>, отслеживанию и выявлению побочных действий медицинских изделий в процессе эксплуатации</a:t>
            </a:r>
            <a:r>
              <a:rPr lang="ru-RU" sz="2000" dirty="0" smtClean="0">
                <a:latin typeface="Times New Roman" pitchFamily="18" charset="0"/>
                <a:cs typeface="Times New Roman" pitchFamily="18" charset="0"/>
              </a:rPr>
              <a:t>.</a:t>
            </a:r>
          </a:p>
          <a:p>
            <a:pPr marL="0" indent="0" algn="just" fontAlgn="base">
              <a:buNone/>
            </a:pPr>
            <a:r>
              <a:rPr lang="ru-RU" sz="2000" dirty="0" smtClean="0">
                <a:latin typeface="Times New Roman" pitchFamily="18" charset="0"/>
                <a:cs typeface="Times New Roman" pitchFamily="18" charset="0"/>
              </a:rPr>
              <a:t>Производитель </a:t>
            </a:r>
            <a:r>
              <a:rPr lang="ru-RU" sz="2000" b="1" dirty="0">
                <a:latin typeface="Times New Roman" pitchFamily="18" charset="0"/>
                <a:cs typeface="Times New Roman" pitchFamily="18" charset="0"/>
              </a:rPr>
              <a:t>направляет уполномоченным органам отчеты</a:t>
            </a:r>
            <a:r>
              <a:rPr lang="ru-RU" sz="2000" dirty="0">
                <a:latin typeface="Times New Roman" pitchFamily="18" charset="0"/>
                <a:cs typeface="Times New Roman" pitchFamily="18" charset="0"/>
              </a:rPr>
              <a:t>, составленные на основании опыта клинического применения отдельных видов медицинских изделий высокого класса потенциального риска </a:t>
            </a:r>
            <a:r>
              <a:rPr lang="ru-RU" sz="2000" dirty="0" smtClean="0">
                <a:latin typeface="Times New Roman" pitchFamily="18" charset="0"/>
                <a:cs typeface="Times New Roman" pitchFamily="18" charset="0"/>
              </a:rPr>
              <a:t>применения.</a:t>
            </a:r>
          </a:p>
          <a:p>
            <a:pPr marL="0" indent="0" algn="just" fontAlgn="base">
              <a:buNone/>
            </a:pPr>
            <a:r>
              <a:rPr lang="ru-RU" sz="2000" dirty="0" smtClean="0">
                <a:latin typeface="Times New Roman" pitchFamily="18" charset="0"/>
                <a:cs typeface="Times New Roman" pitchFamily="18" charset="0"/>
              </a:rPr>
              <a:t>В </a:t>
            </a:r>
            <a:r>
              <a:rPr lang="ru-RU" sz="2000" dirty="0">
                <a:latin typeface="Times New Roman" pitchFamily="18" charset="0"/>
                <a:cs typeface="Times New Roman" pitchFamily="18" charset="0"/>
              </a:rPr>
              <a:t>случае выявления несоответствия медицинских изделий общим требованиям безопасности и эффективности медицинских изделий или поступления информации о фактах и обстоятельствах, создающих угрозу жизни или здоровью людей, уполномоченный орган в 5-дневный срок уведомляет об этом уполномоченные органы других государств-членов и предпринимает меры по недопущению обращения таких медицинских изделий на территории своего государства.</a:t>
            </a:r>
            <a:br>
              <a:rPr lang="ru-RU" sz="2000" dirty="0">
                <a:latin typeface="Times New Roman" pitchFamily="18" charset="0"/>
                <a:cs typeface="Times New Roman" pitchFamily="18" charset="0"/>
              </a:rPr>
            </a:br>
            <a:endParaRPr lang="ru-RU" sz="2000" dirty="0" smtClean="0">
              <a:latin typeface="Times New Roman" pitchFamily="18" charset="0"/>
              <a:cs typeface="Times New Roman" pitchFamily="18" charset="0"/>
            </a:endParaRPr>
          </a:p>
          <a:p>
            <a:pPr marL="0" indent="0" algn="just" fontAlgn="base">
              <a:buNone/>
            </a:pPr>
            <a:r>
              <a:rPr lang="ru-RU" sz="2000" dirty="0" smtClean="0">
                <a:latin typeface="Times New Roman" pitchFamily="18" charset="0"/>
                <a:cs typeface="Times New Roman" pitchFamily="18" charset="0"/>
              </a:rPr>
              <a:t>3</a:t>
            </a:r>
            <a:r>
              <a:rPr lang="ru-RU" sz="2000" dirty="0">
                <a:latin typeface="Times New Roman" pitchFamily="18" charset="0"/>
                <a:cs typeface="Times New Roman" pitchFamily="18" charset="0"/>
              </a:rPr>
              <a:t>. В </a:t>
            </a:r>
            <a:r>
              <a:rPr lang="ru-RU" sz="2000" b="1" dirty="0">
                <a:latin typeface="Times New Roman" pitchFamily="18" charset="0"/>
                <a:cs typeface="Times New Roman" pitchFamily="18" charset="0"/>
              </a:rPr>
              <a:t>случае прекращения </a:t>
            </a:r>
            <a:r>
              <a:rPr lang="ru-RU" sz="2000" dirty="0">
                <a:latin typeface="Times New Roman" pitchFamily="18" charset="0"/>
                <a:cs typeface="Times New Roman" pitchFamily="18" charset="0"/>
              </a:rPr>
              <a:t>производства медицинского изделия производитель или его уполномоченный представитель в течение 30 календарных дней с даты принятия решения о прекращении производства медицинского изделия обязан представить соответствующую информацию в уполномоченный орган, выдавший регистрационное удостоверение медицинского изделия.</a:t>
            </a:r>
          </a:p>
          <a:p>
            <a:pPr marL="365760" indent="-283464" algn="just">
              <a:buFont typeface="Wingdings 2"/>
              <a:buChar char=""/>
              <a:defRPr/>
            </a:pPr>
            <a:endParaRPr lang="ru-RU" dirty="0">
              <a:solidFill>
                <a:schemeClr val="tx2"/>
              </a:solidFill>
            </a:endParaRPr>
          </a:p>
        </p:txBody>
      </p:sp>
    </p:spTree>
    <p:extLst>
      <p:ext uri="{BB962C8B-B14F-4D97-AF65-F5344CB8AC3E}">
        <p14:creationId xmlns:p14="http://schemas.microsoft.com/office/powerpoint/2010/main" val="3360428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a:solidFill>
                  <a:srgbClr val="FF0000"/>
                </a:solidFill>
              </a:rPr>
              <a:t>ФОРМЫ</a:t>
            </a:r>
            <a:r>
              <a:rPr lang="ru-RU" sz="3200" dirty="0" smtClean="0">
                <a:solidFill>
                  <a:srgbClr val="FF0000"/>
                </a:solidFill>
              </a:rPr>
              <a:t>ИНСПЕКТИРОВАНИЕ </a:t>
            </a:r>
            <a:r>
              <a:rPr lang="ru-RU" sz="3200" dirty="0">
                <a:solidFill>
                  <a:srgbClr val="FF0000"/>
                </a:solidFill>
              </a:rPr>
              <a:t>ПРОИЗВОДСТВА. </a:t>
            </a:r>
          </a:p>
        </p:txBody>
      </p:sp>
      <p:sp>
        <p:nvSpPr>
          <p:cNvPr id="3" name="Объект 2"/>
          <p:cNvSpPr>
            <a:spLocks noGrp="1"/>
          </p:cNvSpPr>
          <p:nvPr>
            <p:ph idx="1"/>
          </p:nvPr>
        </p:nvSpPr>
        <p:spPr>
          <a:xfrm>
            <a:off x="838200" y="1825625"/>
            <a:ext cx="10515600" cy="4530930"/>
          </a:xfrm>
        </p:spPr>
        <p:txBody>
          <a:bodyPr>
            <a:normAutofit lnSpcReduction="10000"/>
          </a:bodyPr>
          <a:lstStyle/>
          <a:p>
            <a:pPr marL="0" indent="0">
              <a:buNone/>
            </a:pPr>
            <a:r>
              <a:rPr lang="ru-RU" dirty="0" smtClean="0"/>
              <a:t>ПЕРВИЧНОЕ </a:t>
            </a:r>
            <a:r>
              <a:rPr lang="ru-RU" dirty="0"/>
              <a:t>ИНСПЕКТИРОВАНИЕ – проверка внедрения СМК; </a:t>
            </a:r>
            <a:endParaRPr lang="ru-RU" dirty="0" smtClean="0"/>
          </a:p>
          <a:p>
            <a:pPr marL="0" indent="0">
              <a:buNone/>
            </a:pPr>
            <a:r>
              <a:rPr lang="ru-RU" dirty="0" smtClean="0"/>
              <a:t>ПЕРИОДИЧЕСКОЕ </a:t>
            </a:r>
            <a:r>
              <a:rPr lang="ru-RU" dirty="0"/>
              <a:t>(плановое) – 1 раз в 5 лет </a:t>
            </a:r>
            <a:endParaRPr lang="ru-RU" dirty="0" smtClean="0"/>
          </a:p>
          <a:p>
            <a:pPr marL="0" indent="0">
              <a:buNone/>
            </a:pPr>
            <a:r>
              <a:rPr lang="ru-RU" dirty="0" smtClean="0"/>
              <a:t>ВНЕПЛАНОВОЕ</a:t>
            </a:r>
            <a:r>
              <a:rPr lang="ru-RU" dirty="0"/>
              <a:t>: </a:t>
            </a:r>
            <a:endParaRPr lang="ru-RU" dirty="0" smtClean="0"/>
          </a:p>
          <a:p>
            <a:pPr marL="0" indent="0">
              <a:buNone/>
            </a:pPr>
            <a:r>
              <a:rPr lang="ru-RU" dirty="0" smtClean="0"/>
              <a:t>• </a:t>
            </a:r>
            <a:r>
              <a:rPr lang="ru-RU" dirty="0"/>
              <a:t>при изменении перечня производственных площадок, при внесении изменении в перечень групп (подгрупп) МИ, </a:t>
            </a:r>
            <a:endParaRPr lang="ru-RU" dirty="0" smtClean="0"/>
          </a:p>
          <a:p>
            <a:pPr marL="0" indent="0">
              <a:buNone/>
            </a:pPr>
            <a:r>
              <a:rPr lang="ru-RU" dirty="0" smtClean="0"/>
              <a:t>• </a:t>
            </a:r>
            <a:r>
              <a:rPr lang="ru-RU" dirty="0"/>
              <a:t>при подтверждении устранения нарушений по результатам инспектирования, </a:t>
            </a:r>
            <a:endParaRPr lang="ru-RU" dirty="0" smtClean="0"/>
          </a:p>
          <a:p>
            <a:pPr marL="0" indent="0">
              <a:buNone/>
            </a:pPr>
            <a:r>
              <a:rPr lang="ru-RU" dirty="0" smtClean="0"/>
              <a:t>• </a:t>
            </a:r>
            <a:r>
              <a:rPr lang="ru-RU" dirty="0"/>
              <a:t>при устранении причин, приведших к выпуску недоброкачественных МИ </a:t>
            </a:r>
            <a:endParaRPr lang="ru-RU" dirty="0" smtClean="0"/>
          </a:p>
          <a:p>
            <a:pPr marL="0" indent="0">
              <a:buNone/>
            </a:pPr>
            <a:r>
              <a:rPr lang="ru-RU" dirty="0" smtClean="0"/>
              <a:t>• </a:t>
            </a:r>
            <a:r>
              <a:rPr lang="ru-RU" dirty="0"/>
              <a:t>для уже зарегистрированных изделий 2а стер, 2б, 3, подавших заявление в 2023 году</a:t>
            </a:r>
          </a:p>
        </p:txBody>
      </p:sp>
    </p:spTree>
    <p:extLst>
      <p:ext uri="{BB962C8B-B14F-4D97-AF65-F5344CB8AC3E}">
        <p14:creationId xmlns:p14="http://schemas.microsoft.com/office/powerpoint/2010/main" val="1903843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75" y="711610"/>
            <a:ext cx="8804786" cy="5998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9094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519084"/>
            <a:ext cx="10515600" cy="4657879"/>
          </a:xfrm>
        </p:spPr>
        <p:txBody>
          <a:bodyPr/>
          <a:lstStyle/>
          <a:p>
            <a:pPr marL="0" indent="0" algn="ctr">
              <a:buNone/>
            </a:pPr>
            <a:r>
              <a:rPr lang="ru-RU" dirty="0"/>
              <a:t>НОВЫЕ ПРАВИЛА РЕГИСТРАЦИИ МИ проект размещен на regulation.gov.ru </a:t>
            </a:r>
            <a:endParaRPr lang="ru-RU" dirty="0" smtClean="0"/>
          </a:p>
          <a:p>
            <a:pPr marL="0" indent="0" algn="ctr">
              <a:buNone/>
            </a:pPr>
            <a:r>
              <a:rPr lang="ru-RU" dirty="0" smtClean="0">
                <a:solidFill>
                  <a:srgbClr val="FF0000"/>
                </a:solidFill>
              </a:rPr>
              <a:t>Вступает </a:t>
            </a:r>
            <a:r>
              <a:rPr lang="ru-RU" dirty="0">
                <a:solidFill>
                  <a:srgbClr val="FF0000"/>
                </a:solidFill>
              </a:rPr>
              <a:t>в силу – с 1 апреля 2024 г </a:t>
            </a:r>
            <a:r>
              <a:rPr lang="ru-RU" dirty="0" smtClean="0">
                <a:solidFill>
                  <a:srgbClr val="FF0000"/>
                </a:solidFill>
              </a:rPr>
              <a:t> </a:t>
            </a:r>
          </a:p>
          <a:p>
            <a:pPr marL="0" indent="0" algn="ctr">
              <a:buNone/>
            </a:pPr>
            <a:r>
              <a:rPr lang="ru-RU" dirty="0" smtClean="0">
                <a:solidFill>
                  <a:srgbClr val="FF0000"/>
                </a:solidFill>
              </a:rPr>
              <a:t>Действует </a:t>
            </a:r>
            <a:r>
              <a:rPr lang="ru-RU" dirty="0">
                <a:solidFill>
                  <a:srgbClr val="FF0000"/>
                </a:solidFill>
              </a:rPr>
              <a:t>до 1 сентября 2030 года (?) </a:t>
            </a:r>
            <a:endParaRPr lang="ru-RU" dirty="0" smtClean="0">
              <a:solidFill>
                <a:srgbClr val="FF0000"/>
              </a:solidFill>
            </a:endParaRPr>
          </a:p>
          <a:p>
            <a:pPr marL="0" indent="0" algn="ctr">
              <a:buNone/>
            </a:pPr>
            <a:r>
              <a:rPr lang="ru-RU" dirty="0" smtClean="0">
                <a:solidFill>
                  <a:srgbClr val="FF0000"/>
                </a:solidFill>
              </a:rPr>
              <a:t>До </a:t>
            </a:r>
            <a:r>
              <a:rPr lang="ru-RU" dirty="0">
                <a:solidFill>
                  <a:srgbClr val="FF0000"/>
                </a:solidFill>
              </a:rPr>
              <a:t>31 декабря 2026 года (?) </a:t>
            </a:r>
            <a:endParaRPr lang="ru-RU" dirty="0" smtClean="0">
              <a:solidFill>
                <a:srgbClr val="FF0000"/>
              </a:solidFill>
            </a:endParaRPr>
          </a:p>
          <a:p>
            <a:pPr marL="0" indent="0" algn="ctr">
              <a:buNone/>
            </a:pPr>
            <a:r>
              <a:rPr lang="ru-RU" dirty="0" smtClean="0">
                <a:solidFill>
                  <a:srgbClr val="FF0000"/>
                </a:solidFill>
              </a:rPr>
              <a:t>Инспекционный </a:t>
            </a:r>
            <a:r>
              <a:rPr lang="ru-RU" dirty="0">
                <a:solidFill>
                  <a:srgbClr val="FF0000"/>
                </a:solidFill>
              </a:rPr>
              <a:t>отчет включен в перечень документов</a:t>
            </a:r>
          </a:p>
        </p:txBody>
      </p:sp>
    </p:spTree>
    <p:extLst>
      <p:ext uri="{BB962C8B-B14F-4D97-AF65-F5344CB8AC3E}">
        <p14:creationId xmlns:p14="http://schemas.microsoft.com/office/powerpoint/2010/main" val="3271626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7194" y="685695"/>
            <a:ext cx="10515600" cy="553169"/>
          </a:xfrm>
        </p:spPr>
        <p:txBody>
          <a:bodyPr>
            <a:normAutofit/>
          </a:bodyPr>
          <a:lstStyle/>
          <a:p>
            <a:pPr algn="ctr"/>
            <a:r>
              <a:rPr lang="ru-RU" sz="3200" b="1" dirty="0">
                <a:solidFill>
                  <a:srgbClr val="FF0000"/>
                </a:solidFill>
              </a:rPr>
              <a:t>НОВЫЕ ПРАВИЛА РЕГИСТРАЦИИ МИ </a:t>
            </a:r>
          </a:p>
        </p:txBody>
      </p:sp>
      <p:sp>
        <p:nvSpPr>
          <p:cNvPr id="3" name="Объект 2"/>
          <p:cNvSpPr>
            <a:spLocks noGrp="1"/>
          </p:cNvSpPr>
          <p:nvPr>
            <p:ph idx="1"/>
          </p:nvPr>
        </p:nvSpPr>
        <p:spPr>
          <a:xfrm>
            <a:off x="235974" y="1489587"/>
            <a:ext cx="11724968" cy="5176684"/>
          </a:xfrm>
        </p:spPr>
        <p:txBody>
          <a:bodyPr>
            <a:normAutofit fontScale="92500" lnSpcReduction="10000"/>
          </a:bodyPr>
          <a:lstStyle/>
          <a:p>
            <a:pPr marL="0" indent="0">
              <a:buNone/>
            </a:pPr>
            <a:r>
              <a:rPr lang="ru-RU" b="1" dirty="0" smtClean="0"/>
              <a:t>Отечественные </a:t>
            </a:r>
            <a:r>
              <a:rPr lang="ru-RU" b="1" dirty="0"/>
              <a:t>МИ </a:t>
            </a:r>
            <a:r>
              <a:rPr lang="ru-RU" dirty="0"/>
              <a:t>– сокращенные сроки экспертизы (до 1,5 месяца) при условии проведения испытаний в НИК или ВНИИМТ </a:t>
            </a:r>
            <a:endParaRPr lang="ru-RU" dirty="0" smtClean="0"/>
          </a:p>
          <a:p>
            <a:pPr marL="0" indent="0">
              <a:buNone/>
            </a:pPr>
            <a:r>
              <a:rPr lang="ru-RU" b="1" dirty="0" smtClean="0"/>
              <a:t>Ускоренный </a:t>
            </a:r>
            <a:r>
              <a:rPr lang="ru-RU" b="1" dirty="0"/>
              <a:t>механизм </a:t>
            </a:r>
            <a:r>
              <a:rPr lang="ru-RU" dirty="0"/>
              <a:t>внедрения на рынок для: МИ с низким потенциальным риском, МИ для ИВД, а также IT-решения </a:t>
            </a:r>
            <a:endParaRPr lang="ru-RU" dirty="0" smtClean="0"/>
          </a:p>
          <a:p>
            <a:pPr marL="0" indent="0">
              <a:buNone/>
            </a:pPr>
            <a:r>
              <a:rPr lang="ru-RU" b="1" dirty="0" smtClean="0"/>
              <a:t>Электронный </a:t>
            </a:r>
            <a:r>
              <a:rPr lang="ru-RU" b="1" dirty="0"/>
              <a:t>формат досье</a:t>
            </a:r>
            <a:r>
              <a:rPr lang="ru-RU" dirty="0"/>
              <a:t>. Возможность заверки ВТД и инструкции Уполномоченным представителем производителя (для зарубежных МИ) </a:t>
            </a:r>
            <a:endParaRPr lang="ru-RU" dirty="0" smtClean="0"/>
          </a:p>
          <a:p>
            <a:pPr marL="0" indent="0">
              <a:buNone/>
            </a:pPr>
            <a:r>
              <a:rPr lang="ru-RU" b="1" dirty="0" smtClean="0"/>
              <a:t>Переход </a:t>
            </a:r>
            <a:r>
              <a:rPr lang="ru-RU" b="1" dirty="0"/>
              <a:t>на реестровую модель </a:t>
            </a:r>
            <a:r>
              <a:rPr lang="ru-RU" dirty="0"/>
              <a:t>регистрации и замены бумажных РУ на запись в </a:t>
            </a:r>
            <a:r>
              <a:rPr lang="ru-RU" dirty="0" err="1" smtClean="0"/>
              <a:t>госреестре</a:t>
            </a:r>
            <a:r>
              <a:rPr lang="ru-RU" dirty="0"/>
              <a:t>  </a:t>
            </a:r>
            <a:endParaRPr lang="ru-RU" dirty="0" smtClean="0"/>
          </a:p>
          <a:p>
            <a:pPr marL="0" indent="0">
              <a:buNone/>
            </a:pPr>
            <a:r>
              <a:rPr lang="ru-RU" dirty="0" smtClean="0"/>
              <a:t>исключение </a:t>
            </a:r>
            <a:r>
              <a:rPr lang="ru-RU" dirty="0"/>
              <a:t>графы «взаимозаменяемые МИ</a:t>
            </a:r>
            <a:r>
              <a:rPr lang="ru-RU" dirty="0" smtClean="0"/>
              <a:t>»</a:t>
            </a:r>
          </a:p>
          <a:p>
            <a:pPr marL="0" indent="0">
              <a:buNone/>
            </a:pPr>
            <a:r>
              <a:rPr lang="ru-RU" b="1" dirty="0"/>
              <a:t>Упрощенная регистрация </a:t>
            </a:r>
            <a:r>
              <a:rPr lang="ru-RU" dirty="0"/>
              <a:t>изменений для производителей 1 и 2а </a:t>
            </a:r>
            <a:r>
              <a:rPr lang="ru-RU" dirty="0" err="1"/>
              <a:t>нестерил</a:t>
            </a:r>
            <a:r>
              <a:rPr lang="ru-RU" dirty="0"/>
              <a:t> при действующем инспекционном отчете </a:t>
            </a:r>
            <a:endParaRPr lang="ru-RU" dirty="0" smtClean="0"/>
          </a:p>
          <a:p>
            <a:pPr marL="0" indent="0">
              <a:buNone/>
            </a:pPr>
            <a:r>
              <a:rPr lang="ru-RU" b="1" dirty="0" smtClean="0"/>
              <a:t>Возможность </a:t>
            </a:r>
            <a:r>
              <a:rPr lang="ru-RU" b="1" dirty="0"/>
              <a:t>обжаловать экспертное заключение </a:t>
            </a:r>
            <a:r>
              <a:rPr lang="ru-RU" dirty="0"/>
              <a:t>через личный кабинет заявителя </a:t>
            </a:r>
            <a:r>
              <a:rPr lang="ru-RU" dirty="0" smtClean="0"/>
              <a:t> </a:t>
            </a:r>
          </a:p>
          <a:p>
            <a:pPr marL="0" indent="0">
              <a:buNone/>
            </a:pPr>
            <a:r>
              <a:rPr lang="ru-RU" b="1" dirty="0" smtClean="0"/>
              <a:t>Возможность </a:t>
            </a:r>
            <a:r>
              <a:rPr lang="ru-RU" b="1" dirty="0"/>
              <a:t>получать уведомления о необходимости изменений </a:t>
            </a:r>
            <a:r>
              <a:rPr lang="ru-RU" dirty="0"/>
              <a:t>через личный кабинет и обжаловать их</a:t>
            </a:r>
          </a:p>
        </p:txBody>
      </p:sp>
    </p:spTree>
    <p:extLst>
      <p:ext uri="{BB962C8B-B14F-4D97-AF65-F5344CB8AC3E}">
        <p14:creationId xmlns:p14="http://schemas.microsoft.com/office/powerpoint/2010/main" val="3530339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300" y="737418"/>
            <a:ext cx="8160775" cy="6120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9876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400" dirty="0">
                <a:solidFill>
                  <a:srgbClr val="FF0000"/>
                </a:solidFill>
                <a:latin typeface="Times New Roman" pitchFamily="18" charset="0"/>
                <a:cs typeface="Times New Roman" pitchFamily="18" charset="0"/>
              </a:rPr>
              <a:t>На территории Российской Федерации не регистрируются в соответствии с ч. 5 ст. 38 Федерального закона от 21.11.2011 N 323-ФЗ "Об основах охраны здоровья граждан в Российской Федерации":</a:t>
            </a:r>
            <a:br>
              <a:rPr lang="ru-RU" sz="2400" dirty="0">
                <a:solidFill>
                  <a:srgbClr val="FF0000"/>
                </a:solidFill>
                <a:latin typeface="Times New Roman" pitchFamily="18" charset="0"/>
                <a:cs typeface="Times New Roman" pitchFamily="18" charset="0"/>
              </a:rPr>
            </a:br>
            <a:endParaRPr lang="ru-RU" sz="24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0" y="1666568"/>
            <a:ext cx="12192000" cy="5191432"/>
          </a:xfrm>
        </p:spPr>
        <p:txBody>
          <a:bodyPr>
            <a:normAutofit fontScale="62500" lnSpcReduction="20000"/>
          </a:bodyPr>
          <a:lstStyle/>
          <a:p>
            <a:pPr marL="0" indent="0" algn="just">
              <a:buNone/>
            </a:pPr>
            <a:r>
              <a:rPr lang="ru-RU" dirty="0" smtClean="0">
                <a:latin typeface="Times New Roman" pitchFamily="18" charset="0"/>
                <a:cs typeface="Times New Roman" pitchFamily="18" charset="0"/>
              </a:rPr>
              <a:t>1</a:t>
            </a:r>
            <a:r>
              <a:rPr lang="ru-RU" dirty="0">
                <a:latin typeface="Times New Roman" pitchFamily="18" charset="0"/>
                <a:cs typeface="Times New Roman" pitchFamily="18" charset="0"/>
              </a:rPr>
              <a:t>) медицинские изделия, перечисленные в пункте 11 статьи 4 Соглашения о единых принципах и правилах обращения медицинских изделий (изделий медицинского назначения и медицинской техники) в рамках Евразийского экономического союза от 23.12.2014;</a:t>
            </a:r>
          </a:p>
          <a:p>
            <a:pPr marL="0" indent="0" algn="just">
              <a:buNone/>
            </a:pPr>
            <a:r>
              <a:rPr lang="ru-RU" dirty="0">
                <a:latin typeface="Times New Roman" pitchFamily="18" charset="0"/>
                <a:cs typeface="Times New Roman" pitchFamily="18" charset="0"/>
              </a:rPr>
              <a:t>2) медицинские изделия, ввезенные на территорию Российской Федерации для оказания медицинской помощи по жизненным показаниям конкретного пациента на основании разрешения, выданного в порядке, установленном Правительством Российской Федерации, уполномоченным федеральным органом исполнительной власти, осуществляющим функции по контролю и надзору в сфере охраны здоровья;</a:t>
            </a:r>
          </a:p>
          <a:p>
            <a:pPr marL="0" indent="0" algn="just">
              <a:buNone/>
            </a:pPr>
            <a:r>
              <a:rPr lang="ru-RU" dirty="0">
                <a:latin typeface="Times New Roman" pitchFamily="18" charset="0"/>
                <a:cs typeface="Times New Roman" pitchFamily="18" charset="0"/>
              </a:rPr>
              <a:t>3) медицинские изделия, произведенные в Российской Федерации для экспорта за пределы территории Евразийского экономического союза и не предназначенные для применения на территории Евразийского экономического союза, а также произведенные в Российской Федерации для проведения опытно-конструкторских работ, исследований (испытаний);</a:t>
            </a:r>
          </a:p>
          <a:p>
            <a:pPr marL="0" indent="0" algn="just">
              <a:buNone/>
            </a:pPr>
            <a:r>
              <a:rPr lang="ru-RU" dirty="0">
                <a:latin typeface="Times New Roman" pitchFamily="18" charset="0"/>
                <a:cs typeface="Times New Roman" pitchFamily="18" charset="0"/>
              </a:rPr>
              <a:t>4) медицинские изделия, которые предназначены для применения на территории международного медицинского кластера или на территориях инновационных научно-технологических центров;</a:t>
            </a:r>
          </a:p>
          <a:p>
            <a:pPr marL="0" indent="0" algn="just">
              <a:buNone/>
            </a:pPr>
            <a:r>
              <a:rPr lang="ru-RU" dirty="0">
                <a:latin typeface="Times New Roman" pitchFamily="18" charset="0"/>
                <a:cs typeface="Times New Roman" pitchFamily="18" charset="0"/>
              </a:rPr>
              <a:t>5) медицинские изделия, представляющие собой укладки, наборы, комплекты и аптечки, состоящие из зарегистрированных медицинских изделий (за исключением медицинских изделий, связанных с источником энергии или оборудованных источником энергии) и (или) лекарственных препаратов, объединенных общей упаковкой, при условии сохранения вторичной (потребительской) упаковки или первичной упаковки лекарственного препарата в случае, если вторичная (потребительская) упаковка не предусмотрена, производителя (изготовителя) каждого из изделий и (или) лекарственных препаратов, входящих в указанные укладки, наборы, комплекты и аптечки, и при условии сохранения ее маркировки;</a:t>
            </a:r>
          </a:p>
          <a:p>
            <a:pPr marL="0" indent="0" algn="just">
              <a:buNone/>
            </a:pPr>
            <a:r>
              <a:rPr lang="ru-RU" dirty="0">
                <a:latin typeface="Times New Roman" pitchFamily="18" charset="0"/>
                <a:cs typeface="Times New Roman" pitchFamily="18" charset="0"/>
              </a:rPr>
              <a:t>6) медицинские изделия, которые предназначены для диагностики заболеваний путем проведения исследований образцов биологического материала человека вне его организма, изготовлены в медицинской организации и применяются в медицинской организации, их изготовившей (далее - незарегистрированные медицинские изделия для диагностики </a:t>
            </a:r>
            <a:r>
              <a:rPr lang="ru-RU" dirty="0" err="1">
                <a:latin typeface="Times New Roman" pitchFamily="18" charset="0"/>
                <a:cs typeface="Times New Roman" pitchFamily="18" charset="0"/>
              </a:rPr>
              <a:t>in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vitro</a:t>
            </a:r>
            <a:r>
              <a:rPr lang="ru-RU" dirty="0">
                <a:latin typeface="Times New Roman" pitchFamily="18" charset="0"/>
                <a:cs typeface="Times New Roman" pitchFamily="18" charset="0"/>
              </a:rPr>
              <a:t>).</a:t>
            </a:r>
          </a:p>
          <a:p>
            <a:endParaRPr lang="ru-RU" dirty="0"/>
          </a:p>
        </p:txBody>
      </p:sp>
    </p:spTree>
    <p:extLst>
      <p:ext uri="{BB962C8B-B14F-4D97-AF65-F5344CB8AC3E}">
        <p14:creationId xmlns:p14="http://schemas.microsoft.com/office/powerpoint/2010/main" val="2049994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ПЛАН ЛЕКЦИИ</a:t>
            </a:r>
            <a:endParaRPr lang="ru-RU" dirty="0"/>
          </a:p>
        </p:txBody>
      </p:sp>
      <p:sp>
        <p:nvSpPr>
          <p:cNvPr id="3" name="Объект 2"/>
          <p:cNvSpPr>
            <a:spLocks noGrp="1"/>
          </p:cNvSpPr>
          <p:nvPr>
            <p:ph idx="1"/>
          </p:nvPr>
        </p:nvSpPr>
        <p:spPr/>
        <p:txBody>
          <a:bodyPr/>
          <a:lstStyle/>
          <a:p>
            <a:pPr marL="514350" indent="-514350">
              <a:buAutoNum type="arabicPeriod"/>
            </a:pPr>
            <a:r>
              <a:rPr lang="ru-RU" dirty="0" smtClean="0"/>
              <a:t>Нормативное регулирование сферы обращения медицинских изделий.</a:t>
            </a:r>
          </a:p>
          <a:p>
            <a:pPr marL="514350" indent="-514350">
              <a:buAutoNum type="arabicPeriod"/>
            </a:pPr>
            <a:r>
              <a:rPr lang="ru-RU" dirty="0" smtClean="0"/>
              <a:t>Основные термины и понятия.</a:t>
            </a:r>
          </a:p>
          <a:p>
            <a:pPr marL="514350" indent="-514350">
              <a:buAutoNum type="arabicPeriod"/>
            </a:pPr>
            <a:r>
              <a:rPr lang="ru-RU" dirty="0" smtClean="0"/>
              <a:t>Производство медицинских изделий.</a:t>
            </a:r>
          </a:p>
          <a:p>
            <a:pPr marL="514350" indent="-514350">
              <a:buAutoNum type="arabicPeriod"/>
            </a:pPr>
            <a:r>
              <a:rPr lang="ru-RU" dirty="0" smtClean="0"/>
              <a:t>Регистрация медицинских изделий.</a:t>
            </a:r>
          </a:p>
          <a:p>
            <a:pPr marL="514350" indent="-514350">
              <a:buAutoNum type="arabicPeriod"/>
            </a:pPr>
            <a:r>
              <a:rPr lang="ru-RU" dirty="0" smtClean="0"/>
              <a:t>Закуп, реализация, контроль за обращением медицинских изделий.</a:t>
            </a:r>
            <a:endParaRPr lang="ru-RU" dirty="0"/>
          </a:p>
        </p:txBody>
      </p:sp>
    </p:spTree>
    <p:extLst>
      <p:ext uri="{BB962C8B-B14F-4D97-AF65-F5344CB8AC3E}">
        <p14:creationId xmlns:p14="http://schemas.microsoft.com/office/powerpoint/2010/main" val="514591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2941" y="796966"/>
            <a:ext cx="7977819" cy="5983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953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324465" y="678426"/>
            <a:ext cx="11029335" cy="5498537"/>
          </a:xfrm>
        </p:spPr>
        <p:txBody>
          <a:bodyPr>
            <a:normAutofit fontScale="77500" lnSpcReduction="20000"/>
          </a:bodyPr>
          <a:lstStyle/>
          <a:p>
            <a:pPr marL="0" indent="0" algn="just">
              <a:buNone/>
            </a:pPr>
            <a:r>
              <a:rPr lang="ru-RU" sz="3100" b="1" dirty="0">
                <a:solidFill>
                  <a:srgbClr val="FF0000"/>
                </a:solidFill>
              </a:rPr>
              <a:t>За нарушение обращения медицинских изделий медицинским работникам может грозить уголовная </a:t>
            </a:r>
            <a:r>
              <a:rPr lang="ru-RU" sz="3100" b="1" dirty="0" smtClean="0">
                <a:solidFill>
                  <a:srgbClr val="FF0000"/>
                </a:solidFill>
              </a:rPr>
              <a:t>и административная ответственность</a:t>
            </a:r>
            <a:r>
              <a:rPr lang="ru-RU" sz="3100" b="1" dirty="0">
                <a:solidFill>
                  <a:srgbClr val="FF0000"/>
                </a:solidFill>
              </a:rPr>
              <a:t>.</a:t>
            </a:r>
          </a:p>
          <a:p>
            <a:pPr algn="just"/>
            <a:r>
              <a:rPr lang="ru-RU" sz="3100" dirty="0"/>
              <a:t>В частности, статья 238.1 УК РФ об обращении фальсифицированных, недоброкачественных, незарегистрированных лекарственных средств, медицинских изделий и фальсифицированных биологических добавок подразумевает серьезные наказания.  Как практически во всех статьях Уголовного кодекса, тяжесть наказания  идет по нарастающей.  Так за производство, сбыт или ввоз на территорию России фальсифицированных, недоброкачественных, незарегистрированных медицинских изделий, если эти деяния совершены группой лиц, предусматривается лишение свободы на срок </a:t>
            </a:r>
            <a:r>
              <a:rPr lang="ru-RU" sz="3100" dirty="0">
                <a:solidFill>
                  <a:srgbClr val="FF0000"/>
                </a:solidFill>
              </a:rPr>
              <a:t>от 5 до 8 лет, а штраф может доходить до 3 миллионов. </a:t>
            </a:r>
          </a:p>
          <a:p>
            <a:pPr algn="just"/>
            <a:r>
              <a:rPr lang="ru-RU" sz="3100" dirty="0"/>
              <a:t>В судебной практике нередко рассматриваются дела о подделках документов на медицинские изделия, что попадает под действия статьи  327.2 УК РФ «Подделка документов на лекарственные средства или медицинские изделия или упаковки лекарственных средств или медицинских изделий». За изготовление в целях использования или сбыта либо использование заведомо поддельных документов на медицинские изделия может грозить лишение свободы до трех лет, если эти же деяния совершены организованной группой, то </a:t>
            </a:r>
            <a:r>
              <a:rPr lang="ru-RU" sz="3100" dirty="0">
                <a:solidFill>
                  <a:srgbClr val="FF0000"/>
                </a:solidFill>
              </a:rPr>
              <a:t>срок лишения свободы  - от 5 до 10 лет</a:t>
            </a:r>
            <a:r>
              <a:rPr lang="ru-RU" dirty="0">
                <a:solidFill>
                  <a:srgbClr val="FF0000"/>
                </a:solidFill>
              </a:rPr>
              <a:t>.</a:t>
            </a:r>
          </a:p>
          <a:p>
            <a:endParaRPr lang="ru-RU" dirty="0"/>
          </a:p>
        </p:txBody>
      </p:sp>
    </p:spTree>
    <p:extLst>
      <p:ext uri="{BB962C8B-B14F-4D97-AF65-F5344CB8AC3E}">
        <p14:creationId xmlns:p14="http://schemas.microsoft.com/office/powerpoint/2010/main" val="3540931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5975" y="793237"/>
            <a:ext cx="11444748" cy="5740297"/>
          </a:xfrm>
        </p:spPr>
        <p:txBody>
          <a:bodyPr>
            <a:normAutofit fontScale="92500" lnSpcReduction="20000"/>
          </a:bodyPr>
          <a:lstStyle/>
          <a:p>
            <a:pPr marL="0" indent="0" algn="just">
              <a:buNone/>
            </a:pPr>
            <a:r>
              <a:rPr lang="ru-RU" b="1" dirty="0">
                <a:solidFill>
                  <a:srgbClr val="FF0000"/>
                </a:solidFill>
              </a:rPr>
              <a:t>За нарушение </a:t>
            </a:r>
            <a:r>
              <a:rPr lang="ru-RU" b="1" dirty="0"/>
              <a:t>обращения медицинских изделий медицинским работникам может грозить </a:t>
            </a:r>
            <a:r>
              <a:rPr lang="ru-RU" b="1" dirty="0" smtClean="0">
                <a:solidFill>
                  <a:srgbClr val="FF0000"/>
                </a:solidFill>
              </a:rPr>
              <a:t>административная </a:t>
            </a:r>
            <a:r>
              <a:rPr lang="ru-RU" b="1" dirty="0">
                <a:solidFill>
                  <a:srgbClr val="FF0000"/>
                </a:solidFill>
              </a:rPr>
              <a:t>ответственность.</a:t>
            </a:r>
          </a:p>
          <a:p>
            <a:pPr marL="0" indent="0" algn="just">
              <a:buNone/>
            </a:pPr>
            <a:r>
              <a:rPr lang="ru-RU" dirty="0"/>
              <a:t>К медицинским организациям наиболее часто применяются </a:t>
            </a:r>
            <a:endParaRPr lang="ru-RU" dirty="0" smtClean="0"/>
          </a:p>
          <a:p>
            <a:pPr marL="0" indent="0" algn="just">
              <a:buNone/>
            </a:pPr>
            <a:r>
              <a:rPr lang="ru-RU" dirty="0" smtClean="0"/>
              <a:t>статья</a:t>
            </a:r>
            <a:r>
              <a:rPr lang="ru-RU" dirty="0"/>
              <a:t> </a:t>
            </a:r>
            <a:r>
              <a:rPr lang="ru-RU" b="1" dirty="0"/>
              <a:t>6.28 КоАП «Нарушение установленных правил в сфере обращения медицинских изделий», </a:t>
            </a:r>
            <a:r>
              <a:rPr lang="ru-RU" dirty="0"/>
              <a:t>что влечет наложение административного штрафа на граждан в размере </a:t>
            </a:r>
            <a:r>
              <a:rPr lang="ru-RU" dirty="0">
                <a:solidFill>
                  <a:srgbClr val="FF0000"/>
                </a:solidFill>
              </a:rPr>
              <a:t>от двух тысяч до четырех тысяч рублей</a:t>
            </a:r>
            <a:r>
              <a:rPr lang="ru-RU" dirty="0"/>
              <a:t>; на должностных лиц </a:t>
            </a:r>
            <a:r>
              <a:rPr lang="ru-RU" dirty="0" smtClean="0"/>
              <a:t>- от </a:t>
            </a:r>
            <a:r>
              <a:rPr lang="ru-RU" dirty="0">
                <a:solidFill>
                  <a:srgbClr val="FF0000"/>
                </a:solidFill>
              </a:rPr>
              <a:t>пяти тысяч до десяти тысяч</a:t>
            </a:r>
            <a:r>
              <a:rPr lang="ru-RU" dirty="0"/>
              <a:t> рублей; на юридических лиц - от </a:t>
            </a:r>
            <a:r>
              <a:rPr lang="ru-RU" dirty="0">
                <a:solidFill>
                  <a:srgbClr val="FF0000"/>
                </a:solidFill>
              </a:rPr>
              <a:t>тридцати тысяч до пятидесяти тысяч </a:t>
            </a:r>
            <a:r>
              <a:rPr lang="ru-RU" dirty="0" smtClean="0">
                <a:solidFill>
                  <a:srgbClr val="FF0000"/>
                </a:solidFill>
              </a:rPr>
              <a:t>рублей</a:t>
            </a:r>
            <a:r>
              <a:rPr lang="ru-RU" dirty="0" smtClean="0"/>
              <a:t>.</a:t>
            </a:r>
          </a:p>
          <a:p>
            <a:pPr marL="0" indent="0" algn="just">
              <a:buNone/>
            </a:pPr>
            <a:r>
              <a:rPr lang="ru-RU" dirty="0" smtClean="0"/>
              <a:t>статья</a:t>
            </a:r>
            <a:r>
              <a:rPr lang="ru-RU" dirty="0"/>
              <a:t> </a:t>
            </a:r>
            <a:r>
              <a:rPr lang="ru-RU" b="1" dirty="0"/>
              <a:t>6.33. КоАП «Обращение фальсифицированных, контрафактных, недоброкачественных и незарегистрированных лекарственных средств, медицинских изделий и оборот фальсифицированных биологически активных добавок»,</a:t>
            </a:r>
            <a:r>
              <a:rPr lang="ru-RU" dirty="0"/>
              <a:t> которая влечет наложение очень серьезных штрафов.  Так, например за производство, реализацию или ввоз контрафактных, фальсифицированных или недоброкачественных медицинских изделий, на медицинскую организацию может быть наложен </a:t>
            </a:r>
            <a:r>
              <a:rPr lang="ru-RU" b="1" dirty="0"/>
              <a:t>штраф от </a:t>
            </a:r>
            <a:r>
              <a:rPr lang="ru-RU" b="1" dirty="0">
                <a:solidFill>
                  <a:srgbClr val="FF0000"/>
                </a:solidFill>
              </a:rPr>
              <a:t>1 000 000 до 5 000 000 </a:t>
            </a:r>
            <a:r>
              <a:rPr lang="ru-RU" b="1" dirty="0"/>
              <a:t> рублей</a:t>
            </a:r>
            <a:r>
              <a:rPr lang="ru-RU" dirty="0"/>
              <a:t> </a:t>
            </a:r>
            <a:r>
              <a:rPr lang="ru-RU" b="1" dirty="0"/>
              <a:t>и административное приостановление деятельности на срок </a:t>
            </a:r>
            <a:r>
              <a:rPr lang="ru-RU" b="1" dirty="0">
                <a:solidFill>
                  <a:srgbClr val="FF0000"/>
                </a:solidFill>
              </a:rPr>
              <a:t>до 90 </a:t>
            </a:r>
            <a:r>
              <a:rPr lang="ru-RU" b="1" dirty="0"/>
              <a:t>суток</a:t>
            </a:r>
            <a:r>
              <a:rPr lang="ru-RU" dirty="0"/>
              <a:t>, если  те же действия были совершены с использованием средств массовой информации или информационно-телекоммуникационных сетей, в том числе Интернета, то размер штрафа уже варьируется </a:t>
            </a:r>
            <a:r>
              <a:rPr lang="ru-RU" dirty="0">
                <a:solidFill>
                  <a:srgbClr val="FF0000"/>
                </a:solidFill>
              </a:rPr>
              <a:t>от 2 000 000 до 6 000 000 </a:t>
            </a:r>
            <a:r>
              <a:rPr lang="ru-RU" dirty="0"/>
              <a:t>рублей.</a:t>
            </a:r>
          </a:p>
          <a:p>
            <a:pPr marL="0" indent="0">
              <a:buNone/>
            </a:pPr>
            <a:endParaRPr lang="ru-RU" dirty="0"/>
          </a:p>
        </p:txBody>
      </p:sp>
    </p:spTree>
    <p:extLst>
      <p:ext uri="{BB962C8B-B14F-4D97-AF65-F5344CB8AC3E}">
        <p14:creationId xmlns:p14="http://schemas.microsoft.com/office/powerpoint/2010/main" val="1469555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2948" y="744689"/>
            <a:ext cx="10515600" cy="724773"/>
          </a:xfrm>
        </p:spPr>
        <p:txBody>
          <a:bodyPr>
            <a:normAutofit/>
          </a:bodyPr>
          <a:lstStyle/>
          <a:p>
            <a:pPr algn="ctr"/>
            <a:r>
              <a:rPr lang="ru-RU" sz="3200" dirty="0" smtClean="0">
                <a:solidFill>
                  <a:srgbClr val="FF0000"/>
                </a:solidFill>
              </a:rPr>
              <a:t>Если в аптеке обнаружены ФНК МИ,</a:t>
            </a:r>
            <a:endParaRPr lang="ru-RU" sz="3200" dirty="0">
              <a:solidFill>
                <a:srgbClr val="FF0000"/>
              </a:solidFill>
            </a:endParaRPr>
          </a:p>
        </p:txBody>
      </p:sp>
      <p:sp>
        <p:nvSpPr>
          <p:cNvPr id="3" name="Объект 2"/>
          <p:cNvSpPr>
            <a:spLocks noGrp="1"/>
          </p:cNvSpPr>
          <p:nvPr>
            <p:ph idx="1"/>
          </p:nvPr>
        </p:nvSpPr>
        <p:spPr>
          <a:xfrm>
            <a:off x="383458" y="1445342"/>
            <a:ext cx="11341510" cy="5132439"/>
          </a:xfrm>
        </p:spPr>
        <p:txBody>
          <a:bodyPr>
            <a:normAutofit fontScale="92500"/>
          </a:bodyPr>
          <a:lstStyle/>
          <a:p>
            <a:pPr marL="0" indent="0" algn="just">
              <a:buNone/>
            </a:pPr>
            <a:r>
              <a:rPr lang="ru-RU" dirty="0"/>
              <a:t>Документальное подтверждение принятых мер в отношении недоброкачественных, незарегистрированных и фальсифицированных МИ: </a:t>
            </a:r>
            <a:endParaRPr lang="ru-RU" dirty="0" smtClean="0"/>
          </a:p>
          <a:p>
            <a:pPr marL="0" indent="0" algn="just">
              <a:buNone/>
            </a:pPr>
            <a:r>
              <a:rPr lang="ru-RU" dirty="0" smtClean="0"/>
              <a:t>1</a:t>
            </a:r>
            <a:r>
              <a:rPr lang="ru-RU" dirty="0"/>
              <a:t>. В случае перемещения МИ в карантинную зону документальным подтверждением является копия акта о перемещении МИ в карантинную зону, заверенная печатью и подписью руководителя (акт подписывается комиссионно с указанием количества конкретного МИ). </a:t>
            </a:r>
          </a:p>
          <a:p>
            <a:pPr marL="0" indent="0" algn="just">
              <a:buNone/>
            </a:pPr>
            <a:r>
              <a:rPr lang="ru-RU" dirty="0"/>
              <a:t>2. В случае возврата поставщику МИ, подлежащих изъятию из обращения по письмам Росздравнадзора: - копия возвратной накладной; - копия договора с поставщиком, в котором есть пункт, оговаривающий условия возврата МИ, подлежащих изъятию из обращения по письмам Росздравнадзора. </a:t>
            </a:r>
          </a:p>
          <a:p>
            <a:pPr marL="0" indent="0" algn="just">
              <a:buNone/>
            </a:pPr>
            <a:r>
              <a:rPr lang="ru-RU" dirty="0"/>
              <a:t>3. В случае уничтожения МИ, соответственно: - копия акта по организации на списание МИ, подлежащих уничтожению; - копия акта уничтожения МИ; - копия лицензии организации, проводящей уничтожение и копия договора с этой организацией.</a:t>
            </a:r>
          </a:p>
          <a:p>
            <a:pPr marL="0" indent="0">
              <a:buNone/>
            </a:pPr>
            <a:endParaRPr lang="ru-RU" dirty="0"/>
          </a:p>
        </p:txBody>
      </p:sp>
    </p:spTree>
    <p:extLst>
      <p:ext uri="{BB962C8B-B14F-4D97-AF65-F5344CB8AC3E}">
        <p14:creationId xmlns:p14="http://schemas.microsoft.com/office/powerpoint/2010/main" val="3841213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479427"/>
          </a:xfrm>
        </p:spPr>
        <p:txBody>
          <a:bodyPr>
            <a:normAutofit fontScale="90000"/>
          </a:bodyPr>
          <a:lstStyle/>
          <a:p>
            <a:pPr algn="ctr"/>
            <a:r>
              <a:rPr lang="ru-RU" sz="3200" dirty="0">
                <a:solidFill>
                  <a:srgbClr val="FF0000"/>
                </a:solidFill>
              </a:rPr>
              <a:t>Государственный контроль</a:t>
            </a:r>
          </a:p>
        </p:txBody>
      </p:sp>
      <p:sp>
        <p:nvSpPr>
          <p:cNvPr id="3" name="Объект 2"/>
          <p:cNvSpPr>
            <a:spLocks noGrp="1"/>
          </p:cNvSpPr>
          <p:nvPr>
            <p:ph idx="1"/>
          </p:nvPr>
        </p:nvSpPr>
        <p:spPr/>
        <p:txBody>
          <a:bodyPr>
            <a:normAutofit fontScale="92500" lnSpcReduction="10000"/>
          </a:bodyPr>
          <a:lstStyle/>
          <a:p>
            <a:r>
              <a:rPr lang="ru-RU" dirty="0" smtClean="0"/>
              <a:t>Государственный </a:t>
            </a:r>
            <a:r>
              <a:rPr lang="ru-RU" dirty="0"/>
              <a:t>контроль осуществляется Федеральной службой по надзору в сфере здравоохранения и ее территориальными органами </a:t>
            </a:r>
            <a:endParaRPr lang="ru-RU" dirty="0" smtClean="0"/>
          </a:p>
          <a:p>
            <a:r>
              <a:rPr lang="ru-RU" dirty="0" smtClean="0"/>
              <a:t>Должностными </a:t>
            </a:r>
            <a:r>
              <a:rPr lang="ru-RU" dirty="0"/>
              <a:t>лицами органа государственного контроля, уполномоченными осуществлять государственный контроль </a:t>
            </a:r>
            <a:endParaRPr lang="ru-RU" dirty="0" smtClean="0"/>
          </a:p>
          <a:p>
            <a:r>
              <a:rPr lang="ru-RU" dirty="0" smtClean="0"/>
              <a:t>Предметом </a:t>
            </a:r>
            <a:r>
              <a:rPr lang="ru-RU" dirty="0"/>
              <a:t>государственного контроля являются: </a:t>
            </a:r>
            <a:endParaRPr lang="ru-RU" dirty="0" smtClean="0"/>
          </a:p>
          <a:p>
            <a:pPr marL="0" indent="0">
              <a:buNone/>
            </a:pPr>
            <a:r>
              <a:rPr lang="ru-RU" dirty="0" smtClean="0"/>
              <a:t>а</a:t>
            </a:r>
            <a:r>
              <a:rPr lang="ru-RU" dirty="0"/>
              <a:t>) соблюдение обязательных требований к обращению медицинских изделий, в том числе: требований к … реализации. </a:t>
            </a:r>
            <a:endParaRPr lang="ru-RU" dirty="0" smtClean="0"/>
          </a:p>
          <a:p>
            <a:pPr marL="0" indent="0">
              <a:buNone/>
            </a:pPr>
            <a:r>
              <a:rPr lang="ru-RU" dirty="0" smtClean="0"/>
              <a:t>в</a:t>
            </a:r>
            <a:r>
              <a:rPr lang="ru-RU" dirty="0"/>
              <a:t>) соблюдение требований к предоставлению субъектами обращения медицинских изделий информации о медицинских изделиях в соответствии с Федеральным законом "Об основах охраны здоровья граждан в Российской Федерации«.</a:t>
            </a:r>
          </a:p>
          <a:p>
            <a:endParaRPr lang="ru-RU" dirty="0"/>
          </a:p>
        </p:txBody>
      </p:sp>
    </p:spTree>
    <p:extLst>
      <p:ext uri="{BB962C8B-B14F-4D97-AF65-F5344CB8AC3E}">
        <p14:creationId xmlns:p14="http://schemas.microsoft.com/office/powerpoint/2010/main" val="3777958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200" b="1" dirty="0">
                <a:solidFill>
                  <a:srgbClr val="FF0000"/>
                </a:solidFill>
              </a:rPr>
              <a:t>Проверочный лист (фрагмент)</a:t>
            </a:r>
            <a:br>
              <a:rPr lang="ru-RU" sz="3200" b="1" dirty="0">
                <a:solidFill>
                  <a:srgbClr val="FF0000"/>
                </a:solidFill>
              </a:rPr>
            </a:br>
            <a:endParaRPr lang="ru-RU" sz="3200" b="1" dirty="0">
              <a:solidFill>
                <a:srgbClr val="FF0000"/>
              </a:solidFill>
            </a:endParaRPr>
          </a:p>
        </p:txBody>
      </p:sp>
      <p:sp>
        <p:nvSpPr>
          <p:cNvPr id="3" name="Объект 2"/>
          <p:cNvSpPr>
            <a:spLocks noGrp="1"/>
          </p:cNvSpPr>
          <p:nvPr>
            <p:ph idx="1"/>
          </p:nvPr>
        </p:nvSpPr>
        <p:spPr>
          <a:xfrm>
            <a:off x="838200" y="1356852"/>
            <a:ext cx="10515600" cy="4820111"/>
          </a:xfrm>
        </p:spPr>
        <p:txBody>
          <a:bodyPr>
            <a:normAutofit fontScale="85000" lnSpcReduction="20000"/>
          </a:bodyPr>
          <a:lstStyle/>
          <a:p>
            <a:pPr marL="0" indent="0">
              <a:buNone/>
            </a:pPr>
            <a:r>
              <a:rPr lang="ru-RU" dirty="0" smtClean="0"/>
              <a:t>Приложение </a:t>
            </a:r>
            <a:r>
              <a:rPr lang="ru-RU" dirty="0"/>
              <a:t>N 7 к приказу Федеральной службы по надзору в сфере здравоохранения от 10 января 2022 года N 1</a:t>
            </a:r>
          </a:p>
          <a:p>
            <a:pPr marL="0" indent="0">
              <a:buNone/>
            </a:pPr>
            <a:r>
              <a:rPr lang="ru-RU" dirty="0"/>
              <a:t>Проверочный лист</a:t>
            </a:r>
          </a:p>
          <a:p>
            <a:pPr marL="0" indent="0">
              <a:buNone/>
            </a:pPr>
            <a:r>
              <a:rPr lang="ru-RU" dirty="0" smtClean="0"/>
              <a:t>3</a:t>
            </a:r>
            <a:r>
              <a:rPr lang="ru-RU" dirty="0"/>
              <a:t>. Список контрольных вопросов, отражающих содержание обязательных требований, ответы на которые свидетельствуют о соблюдении или несоблюдении контролируемым лицом обязательных требований:</a:t>
            </a:r>
          </a:p>
          <a:p>
            <a:pPr marL="0" indent="0">
              <a:buNone/>
            </a:pPr>
            <a:r>
              <a:rPr lang="ru-RU" dirty="0"/>
              <a:t>Отсутствуют ли на момент проверки в проверяемой организации на хранении и/или реализуются медицинские изделия: </a:t>
            </a:r>
            <a:endParaRPr lang="ru-RU" dirty="0" smtClean="0"/>
          </a:p>
          <a:p>
            <a:pPr marL="0" indent="0">
              <a:buNone/>
            </a:pPr>
            <a:r>
              <a:rPr lang="ru-RU" dirty="0" smtClean="0"/>
              <a:t>1 </a:t>
            </a:r>
            <a:r>
              <a:rPr lang="ru-RU" dirty="0"/>
              <a:t>- недоброкачественные? </a:t>
            </a:r>
            <a:endParaRPr lang="ru-RU" dirty="0" smtClean="0"/>
          </a:p>
          <a:p>
            <a:pPr marL="0" indent="0">
              <a:buNone/>
            </a:pPr>
            <a:r>
              <a:rPr lang="ru-RU" dirty="0" smtClean="0"/>
              <a:t>2 </a:t>
            </a:r>
            <a:r>
              <a:rPr lang="ru-RU" dirty="0"/>
              <a:t>- незарегистрированные? </a:t>
            </a:r>
            <a:endParaRPr lang="ru-RU" dirty="0" smtClean="0"/>
          </a:p>
          <a:p>
            <a:pPr marL="0" indent="0">
              <a:buNone/>
            </a:pPr>
            <a:r>
              <a:rPr lang="ru-RU" dirty="0" smtClean="0"/>
              <a:t>3 </a:t>
            </a:r>
            <a:r>
              <a:rPr lang="ru-RU" dirty="0"/>
              <a:t>- фальсифицированные? </a:t>
            </a:r>
            <a:endParaRPr lang="ru-RU" dirty="0" smtClean="0"/>
          </a:p>
          <a:p>
            <a:pPr marL="0" indent="0">
              <a:buNone/>
            </a:pPr>
            <a:r>
              <a:rPr lang="ru-RU" dirty="0" smtClean="0"/>
              <a:t>4 </a:t>
            </a:r>
            <a:r>
              <a:rPr lang="ru-RU" dirty="0"/>
              <a:t>- с истекшим сроком годности? </a:t>
            </a:r>
            <a:endParaRPr lang="ru-RU" dirty="0" smtClean="0"/>
          </a:p>
          <a:p>
            <a:pPr marL="0" indent="0">
              <a:buNone/>
            </a:pPr>
            <a:r>
              <a:rPr lang="ru-RU" dirty="0" smtClean="0"/>
              <a:t>5 </a:t>
            </a:r>
            <a:r>
              <a:rPr lang="ru-RU" dirty="0"/>
              <a:t>- контрафактные?</a:t>
            </a:r>
          </a:p>
        </p:txBody>
      </p:sp>
    </p:spTree>
    <p:extLst>
      <p:ext uri="{BB962C8B-B14F-4D97-AF65-F5344CB8AC3E}">
        <p14:creationId xmlns:p14="http://schemas.microsoft.com/office/powerpoint/2010/main" val="430438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100" dirty="0">
                <a:solidFill>
                  <a:srgbClr val="FF0000"/>
                </a:solidFill>
                <a:latin typeface="Times New Roman" pitchFamily="18" charset="0"/>
                <a:cs typeface="Times New Roman" pitchFamily="18" charset="0"/>
              </a:rPr>
              <a:t>ПОРЯДОК ОСУЩЕСТВЛЕНИЯ МОНИТОРИНГА БЕЗОПАСНОСТИ МЕДИЦИНСКИХ ИЗДЕЛИЙ</a:t>
            </a:r>
            <a:r>
              <a:rPr lang="ru-RU" dirty="0"/>
              <a:t/>
            </a:r>
            <a:br>
              <a:rPr lang="ru-RU" dirty="0"/>
            </a:br>
            <a:endParaRPr lang="ru-RU" dirty="0"/>
          </a:p>
        </p:txBody>
      </p:sp>
      <p:sp>
        <p:nvSpPr>
          <p:cNvPr id="3" name="Объект 2"/>
          <p:cNvSpPr>
            <a:spLocks noGrp="1"/>
          </p:cNvSpPr>
          <p:nvPr>
            <p:ph idx="1"/>
          </p:nvPr>
        </p:nvSpPr>
        <p:spPr>
          <a:xfrm>
            <a:off x="838200" y="1592826"/>
            <a:ext cx="10515600" cy="4584137"/>
          </a:xfrm>
        </p:spPr>
        <p:txBody>
          <a:bodyPr/>
          <a:lstStyle/>
          <a:p>
            <a:pPr marL="0" indent="0" algn="ctr">
              <a:buNone/>
            </a:pPr>
            <a:r>
              <a:rPr lang="ru-RU" dirty="0"/>
              <a:t>Целью мониторинга является выявление и предотвращение побочных действий, не указанных в инструкции по применению или руководстве по эксплуатации медицинского изделия, нежелательных реакций при его применении, особенностей взаимодействия медицинских изделий между собой, фактов и обстоятельств, создающих угрозу жизни и здоровью граждан и медицинских работников при применении и эксплуатации медицинских изделий.</a:t>
            </a:r>
          </a:p>
        </p:txBody>
      </p:sp>
    </p:spTree>
    <p:extLst>
      <p:ext uri="{BB962C8B-B14F-4D97-AF65-F5344CB8AC3E}">
        <p14:creationId xmlns:p14="http://schemas.microsoft.com/office/powerpoint/2010/main" val="1472535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9710" y="1427418"/>
            <a:ext cx="10515600" cy="4825898"/>
          </a:xfrm>
        </p:spPr>
        <p:txBody>
          <a:bodyPr/>
          <a:lstStyle/>
          <a:p>
            <a:pPr marL="0" indent="0" algn="ctr">
              <a:buNone/>
            </a:pPr>
            <a:r>
              <a:rPr lang="ru-RU" dirty="0"/>
              <a:t>Мониторинг включает в себя </a:t>
            </a:r>
            <a:r>
              <a:rPr lang="ru-RU" dirty="0">
                <a:solidFill>
                  <a:srgbClr val="FF0000"/>
                </a:solidFill>
              </a:rPr>
              <a:t>сбор</a:t>
            </a:r>
            <a:r>
              <a:rPr lang="ru-RU" dirty="0"/>
              <a:t>, </a:t>
            </a:r>
            <a:r>
              <a:rPr lang="ru-RU" dirty="0">
                <a:solidFill>
                  <a:srgbClr val="FF0000"/>
                </a:solidFill>
              </a:rPr>
              <a:t>обработку, регистрацию и анализ информации о побочных действиях</a:t>
            </a:r>
            <a:r>
              <a:rPr lang="ru-RU" dirty="0"/>
              <a:t>, не указанных в инструкции по применению или руководстве по эксплуатации медицинского изделия, </a:t>
            </a:r>
            <a:r>
              <a:rPr lang="ru-RU" dirty="0">
                <a:solidFill>
                  <a:srgbClr val="FF0000"/>
                </a:solidFill>
              </a:rPr>
              <a:t>нежелательных реакций </a:t>
            </a:r>
            <a:r>
              <a:rPr lang="ru-RU" dirty="0"/>
              <a:t>при его применении, </a:t>
            </a:r>
            <a:r>
              <a:rPr lang="ru-RU" dirty="0">
                <a:solidFill>
                  <a:srgbClr val="FF0000"/>
                </a:solidFill>
              </a:rPr>
              <a:t>особенностей взаимодействия медицинских изделий между собой</a:t>
            </a:r>
            <a:r>
              <a:rPr lang="ru-RU" dirty="0"/>
              <a:t>, фактов и обстоятельств, создающих </a:t>
            </a:r>
            <a:r>
              <a:rPr lang="ru-RU" dirty="0">
                <a:solidFill>
                  <a:srgbClr val="FF0000"/>
                </a:solidFill>
              </a:rPr>
              <a:t>угрозу жизни и здоровью граждан и медицинских работников </a:t>
            </a:r>
            <a:r>
              <a:rPr lang="ru-RU" dirty="0"/>
              <a:t>при применении и эксплуатации зарегистрированных медицинских изделий (далее - информация неблагоприятных событиях), и принятие соответствующих решений.</a:t>
            </a:r>
          </a:p>
        </p:txBody>
      </p:sp>
    </p:spTree>
    <p:extLst>
      <p:ext uri="{BB962C8B-B14F-4D97-AF65-F5344CB8AC3E}">
        <p14:creationId xmlns:p14="http://schemas.microsoft.com/office/powerpoint/2010/main" val="2160566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lgn="just" fontAlgn="base">
              <a:buNone/>
            </a:pPr>
            <a:r>
              <a:rPr lang="ru-RU" b="1" dirty="0" smtClean="0">
                <a:solidFill>
                  <a:srgbClr val="FF0000"/>
                </a:solidFill>
                <a:latin typeface="Times New Roman" pitchFamily="18" charset="0"/>
                <a:cs typeface="Times New Roman" pitchFamily="18" charset="0"/>
              </a:rPr>
              <a:t>ПРИКАЗ МЗ РФ от </a:t>
            </a:r>
            <a:r>
              <a:rPr lang="ru-RU" b="1" dirty="0">
                <a:solidFill>
                  <a:srgbClr val="FF0000"/>
                </a:solidFill>
                <a:latin typeface="Times New Roman" pitchFamily="18" charset="0"/>
                <a:cs typeface="Times New Roman" pitchFamily="18" charset="0"/>
              </a:rPr>
              <a:t>19 октября 2020 года N </a:t>
            </a:r>
            <a:r>
              <a:rPr lang="ru-RU" b="1" dirty="0" smtClean="0">
                <a:solidFill>
                  <a:srgbClr val="FF0000"/>
                </a:solidFill>
                <a:latin typeface="Times New Roman" pitchFamily="18" charset="0"/>
                <a:cs typeface="Times New Roman" pitchFamily="18" charset="0"/>
              </a:rPr>
              <a:t>1113н </a:t>
            </a:r>
            <a:r>
              <a:rPr lang="ru-RU" b="1" dirty="0" smtClean="0">
                <a:latin typeface="Times New Roman" pitchFamily="18" charset="0"/>
                <a:cs typeface="Times New Roman" pitchFamily="18" charset="0"/>
              </a:rPr>
              <a:t>Об </a:t>
            </a:r>
            <a:r>
              <a:rPr lang="ru-RU" b="1" dirty="0">
                <a:latin typeface="Times New Roman" pitchFamily="18" charset="0"/>
                <a:cs typeface="Times New Roman" pitchFamily="18" charset="0"/>
              </a:rPr>
              <a:t>утверждении </a:t>
            </a:r>
            <a:r>
              <a:rPr lang="ru-RU" b="1" dirty="0" smtClean="0"/>
              <a:t>Порядка </a:t>
            </a:r>
            <a:r>
              <a:rPr lang="ru-RU" b="1" dirty="0"/>
              <a:t>сообщения субъектами обращения медицинских изделий обо всех случаях выявления побочных действий, не указанных в инструкции по применению или руководстве по эксплуатации медицинского изделия, о нежелательных реакциях при его применении, об особенностях взаимодействия медицинских изделий между собой, о фактах и об обстоятельствах, создающих угрозу жизни и здоровью граждан и медицинских работников при применении и эксплуатации медицинских изделий</a:t>
            </a:r>
            <a:endParaRPr lang="ru-RU" dirty="0"/>
          </a:p>
        </p:txBody>
      </p:sp>
    </p:spTree>
    <p:extLst>
      <p:ext uri="{BB962C8B-B14F-4D97-AF65-F5344CB8AC3E}">
        <p14:creationId xmlns:p14="http://schemas.microsoft.com/office/powerpoint/2010/main" val="1326464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002877489"/>
              </p:ext>
            </p:extLst>
          </p:nvPr>
        </p:nvGraphicFramePr>
        <p:xfrm>
          <a:off x="4999703" y="1427892"/>
          <a:ext cx="6148930" cy="5046651"/>
        </p:xfrm>
        <a:graphic>
          <a:graphicData uri="http://schemas.openxmlformats.org/drawingml/2006/table">
            <a:tbl>
              <a:tblPr firstRow="1" firstCol="1" bandRow="1">
                <a:tableStyleId>{5C22544A-7EE6-4342-B048-85BDC9FD1C3A}</a:tableStyleId>
              </a:tblPr>
              <a:tblGrid>
                <a:gridCol w="3445446"/>
                <a:gridCol w="2703484"/>
              </a:tblGrid>
              <a:tr h="247421">
                <a:tc>
                  <a:txBody>
                    <a:bodyPr/>
                    <a:lstStyle/>
                    <a:p>
                      <a:pPr algn="ctr">
                        <a:lnSpc>
                          <a:spcPct val="115000"/>
                        </a:lnSpc>
                        <a:spcAft>
                          <a:spcPts val="1000"/>
                        </a:spcAft>
                      </a:pPr>
                      <a:r>
                        <a:rPr lang="ru-RU" sz="1200" dirty="0">
                          <a:effectLst/>
                        </a:rPr>
                        <a:t>Тип события</a:t>
                      </a:r>
                      <a:endParaRPr lang="ru-RU" sz="1100" dirty="0">
                        <a:effectLst/>
                        <a:latin typeface="Calibri"/>
                        <a:ea typeface="Calibri"/>
                        <a:cs typeface="Calibri"/>
                      </a:endParaRPr>
                    </a:p>
                  </a:txBody>
                  <a:tcPr marL="68580" marR="68580" marT="0" marB="0"/>
                </a:tc>
                <a:tc>
                  <a:txBody>
                    <a:bodyPr/>
                    <a:lstStyle/>
                    <a:p>
                      <a:pPr algn="ctr">
                        <a:lnSpc>
                          <a:spcPct val="115000"/>
                        </a:lnSpc>
                        <a:spcAft>
                          <a:spcPts val="1000"/>
                        </a:spcAft>
                      </a:pPr>
                      <a:r>
                        <a:rPr lang="ru-RU" sz="1200">
                          <a:effectLst/>
                        </a:rPr>
                        <a:t>Срок обращения</a:t>
                      </a:r>
                      <a:endParaRPr lang="ru-RU" sz="1100">
                        <a:effectLst/>
                        <a:latin typeface="Calibri"/>
                        <a:ea typeface="Calibri"/>
                        <a:cs typeface="Calibri"/>
                      </a:endParaRPr>
                    </a:p>
                  </a:txBody>
                  <a:tcPr marL="68580" marR="68580" marT="0" marB="0"/>
                </a:tc>
              </a:tr>
              <a:tr h="1828278">
                <a:tc>
                  <a:txBody>
                    <a:bodyPr/>
                    <a:lstStyle/>
                    <a:p>
                      <a:pPr algn="just">
                        <a:spcAft>
                          <a:spcPts val="0"/>
                        </a:spcAft>
                      </a:pPr>
                      <a:r>
                        <a:rPr lang="ru-RU" sz="1200">
                          <a:effectLst/>
                        </a:rPr>
                        <a:t>Серьезная угроза здоровью граждан - любой тип события, которое приводит к неизбежным рискам смерти, серьезных травм или серьезных заболеваний, которые могут потребовать срочных мер по исправлению положения</a:t>
                      </a:r>
                      <a:endParaRPr lang="ru-RU" sz="1100">
                        <a:effectLst/>
                        <a:latin typeface="Calibri"/>
                        <a:ea typeface="Calibri"/>
                        <a:cs typeface="Calibri"/>
                      </a:endParaRPr>
                    </a:p>
                  </a:txBody>
                  <a:tcPr marL="68580" marR="68580" marT="0" marB="0"/>
                </a:tc>
                <a:tc>
                  <a:txBody>
                    <a:bodyPr/>
                    <a:lstStyle/>
                    <a:p>
                      <a:pPr algn="just">
                        <a:spcAft>
                          <a:spcPts val="0"/>
                        </a:spcAft>
                      </a:pPr>
                      <a:r>
                        <a:rPr lang="ru-RU" sz="1200">
                          <a:effectLst/>
                        </a:rPr>
                        <a:t>Немедленно, не позднее 2 дней со дня, когда стало известно о событии</a:t>
                      </a:r>
                      <a:endParaRPr lang="ru-RU" sz="1100">
                        <a:effectLst/>
                        <a:latin typeface="Calibri"/>
                        <a:ea typeface="Calibri"/>
                        <a:cs typeface="Calibri"/>
                      </a:endParaRPr>
                    </a:p>
                  </a:txBody>
                  <a:tcPr marL="68580" marR="68580" marT="0" marB="0"/>
                </a:tc>
              </a:tr>
              <a:tr h="2056813">
                <a:tc>
                  <a:txBody>
                    <a:bodyPr/>
                    <a:lstStyle/>
                    <a:p>
                      <a:pPr algn="just">
                        <a:spcAft>
                          <a:spcPts val="0"/>
                        </a:spcAft>
                      </a:pPr>
                      <a:r>
                        <a:rPr lang="ru-RU" sz="1200">
                          <a:effectLst/>
                        </a:rPr>
                        <a:t>Смерть или серьезный вред здоровью - угрожающее жизни заболевание или травма; необратимое нарушение строения или функции организма; необходимость медицинского вмешательства для предотвращения необратимого вреда</a:t>
                      </a:r>
                      <a:endParaRPr lang="ru-RU" sz="1100">
                        <a:effectLst/>
                        <a:latin typeface="Calibri"/>
                        <a:ea typeface="Calibri"/>
                        <a:cs typeface="Calibri"/>
                      </a:endParaRPr>
                    </a:p>
                  </a:txBody>
                  <a:tcPr marL="68580" marR="68580" marT="0" marB="0"/>
                </a:tc>
                <a:tc>
                  <a:txBody>
                    <a:bodyPr/>
                    <a:lstStyle/>
                    <a:p>
                      <a:pPr algn="just">
                        <a:spcAft>
                          <a:spcPts val="0"/>
                        </a:spcAft>
                      </a:pPr>
                      <a:r>
                        <a:rPr lang="ru-RU" sz="1200">
                          <a:effectLst/>
                        </a:rPr>
                        <a:t>Немедленно, но не позднее 10 дней со дня, когда стало известно о событии</a:t>
                      </a:r>
                      <a:endParaRPr lang="ru-RU" sz="1100">
                        <a:effectLst/>
                        <a:latin typeface="Calibri"/>
                        <a:ea typeface="Calibri"/>
                        <a:cs typeface="Calibri"/>
                      </a:endParaRPr>
                    </a:p>
                  </a:txBody>
                  <a:tcPr marL="68580" marR="68580" marT="0" marB="0"/>
                </a:tc>
              </a:tr>
              <a:tr h="914139">
                <a:tc>
                  <a:txBody>
                    <a:bodyPr/>
                    <a:lstStyle/>
                    <a:p>
                      <a:pPr algn="just">
                        <a:spcAft>
                          <a:spcPts val="0"/>
                        </a:spcAft>
                      </a:pPr>
                      <a:r>
                        <a:rPr lang="ru-RU" sz="1200" dirty="0">
                          <a:effectLst/>
                        </a:rPr>
                        <a:t>Иные события - все неблагоприятные события, по которым не требуется сокращения сроков сообщений   </a:t>
                      </a:r>
                      <a:endParaRPr lang="ru-RU" sz="1100" dirty="0">
                        <a:effectLst/>
                        <a:latin typeface="Calibri"/>
                        <a:ea typeface="Calibri"/>
                        <a:cs typeface="Calibri"/>
                      </a:endParaRPr>
                    </a:p>
                  </a:txBody>
                  <a:tcPr marL="68580" marR="68580" marT="0" marB="0"/>
                </a:tc>
                <a:tc>
                  <a:txBody>
                    <a:bodyPr/>
                    <a:lstStyle/>
                    <a:p>
                      <a:pPr algn="just">
                        <a:spcAft>
                          <a:spcPts val="0"/>
                        </a:spcAft>
                      </a:pPr>
                      <a:r>
                        <a:rPr lang="ru-RU" sz="1200" dirty="0">
                          <a:effectLst/>
                        </a:rPr>
                        <a:t>В ближайшее время, но не позднее 30 дней со дня, когда стало известно о событии</a:t>
                      </a:r>
                      <a:endParaRPr lang="ru-RU" sz="1100" dirty="0">
                        <a:effectLst/>
                        <a:latin typeface="Calibri"/>
                        <a:ea typeface="Calibri"/>
                        <a:cs typeface="Calibri"/>
                      </a:endParaRPr>
                    </a:p>
                  </a:txBody>
                  <a:tcPr marL="68580" marR="68580" marT="0" marB="0"/>
                </a:tc>
              </a:tr>
            </a:tbl>
          </a:graphicData>
        </a:graphic>
      </p:graphicFrame>
      <p:sp>
        <p:nvSpPr>
          <p:cNvPr id="5" name="Rectangle 1"/>
          <p:cNvSpPr>
            <a:spLocks noChangeArrowheads="1"/>
          </p:cNvSpPr>
          <p:nvPr/>
        </p:nvSpPr>
        <p:spPr bwMode="auto">
          <a:xfrm>
            <a:off x="619432" y="596895"/>
            <a:ext cx="1030912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Рекомендуемые сроки подачи извещений о неблагоприятных событиях</a:t>
            </a:r>
            <a:r>
              <a:rPr kumimoji="0" lang="ru-RU" sz="2400" b="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ru-RU" sz="2400" b="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с использованием медицинского изделия</a:t>
            </a:r>
            <a:endParaRPr kumimoji="0" lang="ru-RU" sz="2400" b="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6" name="Прямоугольник 5"/>
          <p:cNvSpPr/>
          <p:nvPr/>
        </p:nvSpPr>
        <p:spPr>
          <a:xfrm>
            <a:off x="353961" y="1427892"/>
            <a:ext cx="4439265" cy="5078313"/>
          </a:xfrm>
          <a:prstGeom prst="rect">
            <a:avLst/>
          </a:prstGeom>
        </p:spPr>
        <p:txBody>
          <a:bodyPr wrap="square">
            <a:spAutoFit/>
          </a:bodyPr>
          <a:lstStyle/>
          <a:p>
            <a:r>
              <a:rPr lang="ru-RU" dirty="0" smtClean="0"/>
              <a:t>в </a:t>
            </a:r>
            <a:r>
              <a:rPr lang="ru-RU" dirty="0"/>
              <a:t>течение </a:t>
            </a:r>
            <a:r>
              <a:rPr lang="ru-RU" dirty="0" smtClean="0"/>
              <a:t>20  рабочих </a:t>
            </a:r>
            <a:r>
              <a:rPr lang="ru-RU" dirty="0"/>
              <a:t>дней со дня выявления побочных действий, не указанных в инструкции по применению или руководстве по эксплуатации медицинского </a:t>
            </a:r>
            <a:r>
              <a:rPr lang="ru-RU" dirty="0" smtClean="0"/>
              <a:t>изделия</a:t>
            </a:r>
          </a:p>
          <a:p>
            <a:r>
              <a:rPr lang="ru-RU" dirty="0"/>
              <a:t>нежелательных реакций при его применении, особенностей взаимодействия медицинских изделий между собой, фактов и обстоятельств, создающих угрозу жизни и здоровью граждан и медицинских работников при применении и эксплуатации медицинских изделий (далее - неблагоприятное событие), направляют в Федеральную службу по надзору в сфере здравоохранения (далее - Служба) сообщение о неблагоприятном событии при применении медицинского изделия</a:t>
            </a:r>
          </a:p>
        </p:txBody>
      </p:sp>
    </p:spTree>
    <p:extLst>
      <p:ext uri="{BB962C8B-B14F-4D97-AF65-F5344CB8AC3E}">
        <p14:creationId xmlns:p14="http://schemas.microsoft.com/office/powerpoint/2010/main" val="1655909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1" y="460179"/>
            <a:ext cx="12192000" cy="5832475"/>
          </a:xfrm>
        </p:spPr>
        <p:txBody>
          <a:bodyPr>
            <a:noAutofit/>
          </a:bodyPr>
          <a:lstStyle/>
          <a:p>
            <a:pPr marL="0" indent="0">
              <a:buNone/>
            </a:pPr>
            <a:r>
              <a:rPr lang="ru-RU" sz="1400" b="1" dirty="0">
                <a:solidFill>
                  <a:srgbClr val="FF0000"/>
                </a:solidFill>
                <a:latin typeface="Times New Roman" pitchFamily="18" charset="0"/>
                <a:cs typeface="Times New Roman" pitchFamily="18" charset="0"/>
              </a:rPr>
              <a:t>Документы регулирующие порядок обращения медицинских изделий на территории Российской Федерации:</a:t>
            </a:r>
          </a:p>
          <a:p>
            <a:pPr marL="0" indent="0" fontAlgn="base">
              <a:buNone/>
            </a:pPr>
            <a:r>
              <a:rPr lang="ru-RU" sz="1400" b="1" dirty="0" smtClean="0">
                <a:latin typeface="Times New Roman" pitchFamily="18" charset="0"/>
                <a:cs typeface="Times New Roman" pitchFamily="18" charset="0"/>
              </a:rPr>
              <a:t>СОГЛАШЕНИЕ о </a:t>
            </a:r>
            <a:r>
              <a:rPr lang="ru-RU" sz="1400" b="1" dirty="0">
                <a:latin typeface="Times New Roman" pitchFamily="18" charset="0"/>
                <a:cs typeface="Times New Roman" pitchFamily="18" charset="0"/>
              </a:rPr>
              <a:t>единых принципах и правилах обращения медицинских изделий (изделий медицинского назначения и медицинской техники) в рамках Евразийского экономического </a:t>
            </a:r>
            <a:r>
              <a:rPr lang="ru-RU" sz="1400" b="1" dirty="0" smtClean="0">
                <a:latin typeface="Times New Roman" pitchFamily="18" charset="0"/>
                <a:cs typeface="Times New Roman" pitchFamily="18" charset="0"/>
              </a:rPr>
              <a:t>союза </a:t>
            </a:r>
            <a:r>
              <a:rPr lang="ru-RU" sz="1400" dirty="0" smtClean="0">
                <a:latin typeface="Times New Roman" pitchFamily="18" charset="0"/>
                <a:cs typeface="Times New Roman" pitchFamily="18" charset="0"/>
              </a:rPr>
              <a:t>(с </a:t>
            </a:r>
            <a:r>
              <a:rPr lang="ru-RU" sz="1400" dirty="0">
                <a:latin typeface="Times New Roman" pitchFamily="18" charset="0"/>
                <a:cs typeface="Times New Roman" pitchFamily="18" charset="0"/>
              </a:rPr>
              <a:t>изменениями на 13 февраля 2023 года)</a:t>
            </a:r>
          </a:p>
          <a:p>
            <a:pPr marL="0" indent="0">
              <a:buNone/>
            </a:pPr>
            <a:r>
              <a:rPr lang="ru-RU" sz="1400" b="1" dirty="0" smtClean="0">
                <a:latin typeface="Times New Roman" pitchFamily="18" charset="0"/>
                <a:cs typeface="Times New Roman" pitchFamily="18" charset="0"/>
              </a:rPr>
              <a:t>Федеральный </a:t>
            </a:r>
            <a:r>
              <a:rPr lang="ru-RU" sz="1400" b="1" dirty="0">
                <a:latin typeface="Times New Roman" pitchFamily="18" charset="0"/>
                <a:cs typeface="Times New Roman" pitchFamily="18" charset="0"/>
              </a:rPr>
              <a:t>закон </a:t>
            </a:r>
            <a:r>
              <a:rPr lang="ru-RU" sz="1400" dirty="0">
                <a:latin typeface="Times New Roman" pitchFamily="18" charset="0"/>
                <a:cs typeface="Times New Roman" pitchFamily="18" charset="0"/>
              </a:rPr>
              <a:t>от 21 ноября 2011 г. № 323-ФЗ «Об охране здоровья граждан в Российской Федерации», главные статьи:</a:t>
            </a:r>
          </a:p>
          <a:p>
            <a:pPr>
              <a:buFont typeface="Wingdings" panose="05000000000000000000" pitchFamily="2" charset="2"/>
              <a:buChar char="v"/>
            </a:pPr>
            <a:r>
              <a:rPr lang="ru-RU" sz="1400" dirty="0">
                <a:latin typeface="Times New Roman" pitchFamily="18" charset="0"/>
                <a:cs typeface="Times New Roman" pitchFamily="18" charset="0"/>
              </a:rPr>
              <a:t>Статья 38 «Медицинские изделия»;</a:t>
            </a:r>
          </a:p>
          <a:p>
            <a:pPr>
              <a:buFont typeface="Wingdings" panose="05000000000000000000" pitchFamily="2" charset="2"/>
              <a:buChar char="v"/>
            </a:pPr>
            <a:r>
              <a:rPr lang="ru-RU" sz="1400" dirty="0">
                <a:latin typeface="Times New Roman" pitchFamily="18" charset="0"/>
                <a:cs typeface="Times New Roman" pitchFamily="18" charset="0"/>
              </a:rPr>
              <a:t>Статья 95 «Государственный контроль за обращением медицинских изделий»;</a:t>
            </a:r>
          </a:p>
          <a:p>
            <a:pPr>
              <a:buFont typeface="Wingdings" panose="05000000000000000000" pitchFamily="2" charset="2"/>
              <a:buChar char="v"/>
            </a:pPr>
            <a:r>
              <a:rPr lang="ru-RU" sz="1400" dirty="0">
                <a:latin typeface="Times New Roman" pitchFamily="18" charset="0"/>
                <a:cs typeface="Times New Roman" pitchFamily="18" charset="0"/>
              </a:rPr>
              <a:t>Статья 96 «Мониторинг безопасности медицинских изделий».</a:t>
            </a:r>
          </a:p>
          <a:p>
            <a:pPr marL="0" indent="0" fontAlgn="base">
              <a:buNone/>
            </a:pPr>
            <a:r>
              <a:rPr lang="ru-RU" sz="1400" b="1" dirty="0" smtClean="0">
                <a:latin typeface="Times New Roman" pitchFamily="18" charset="0"/>
                <a:cs typeface="Times New Roman" pitchFamily="18" charset="0"/>
              </a:rPr>
              <a:t>Постановление </a:t>
            </a:r>
            <a:r>
              <a:rPr lang="ru-RU" sz="1400" b="1" dirty="0">
                <a:latin typeface="Times New Roman" pitchFamily="18" charset="0"/>
                <a:cs typeface="Times New Roman" pitchFamily="18" charset="0"/>
              </a:rPr>
              <a:t>Правительства РФ от 09.02.2022 N 136 "Об утверждении требований к внедрению, поддержанию и оценке системы управления качеством медицинских изделий в зависимости от потенциального риска их применения" </a:t>
            </a:r>
          </a:p>
          <a:p>
            <a:pPr marL="0" indent="0" fontAlgn="base">
              <a:buNone/>
            </a:pPr>
            <a:r>
              <a:rPr lang="ru-RU" sz="1400" b="1" dirty="0" smtClean="0">
                <a:latin typeface="Times New Roman" pitchFamily="18" charset="0"/>
                <a:cs typeface="Times New Roman" pitchFamily="18" charset="0"/>
              </a:rPr>
              <a:t>Постановление </a:t>
            </a:r>
            <a:r>
              <a:rPr lang="ru-RU" sz="1400" b="1" dirty="0">
                <a:latin typeface="Times New Roman" pitchFamily="18" charset="0"/>
                <a:cs typeface="Times New Roman" pitchFamily="18" charset="0"/>
              </a:rPr>
              <a:t>Правительства РФ от 10.02.2022 N 145 "Об утверждении Правил изъятия из обращения и уничтожения фальсифицированных медицинских изделий, недоброкачественных медицинских изделий и контрафактных медицинских изделий" </a:t>
            </a:r>
          </a:p>
          <a:p>
            <a:pPr marL="0" indent="0" fontAlgn="base">
              <a:buNone/>
            </a:pPr>
            <a:r>
              <a:rPr lang="ru-RU" sz="1400" b="1" dirty="0">
                <a:latin typeface="Times New Roman" pitchFamily="18" charset="0"/>
                <a:cs typeface="Times New Roman" pitchFamily="18" charset="0"/>
              </a:rPr>
              <a:t>П</a:t>
            </a:r>
            <a:r>
              <a:rPr lang="ru-RU" sz="1400" b="1" dirty="0" smtClean="0">
                <a:latin typeface="Times New Roman" pitchFamily="18" charset="0"/>
                <a:cs typeface="Times New Roman" pitchFamily="18" charset="0"/>
              </a:rPr>
              <a:t>остановление </a:t>
            </a:r>
            <a:r>
              <a:rPr lang="ru-RU" sz="1400" b="1" dirty="0">
                <a:latin typeface="Times New Roman" pitchFamily="18" charset="0"/>
                <a:cs typeface="Times New Roman" pitchFamily="18" charset="0"/>
              </a:rPr>
              <a:t>П</a:t>
            </a:r>
            <a:r>
              <a:rPr lang="ru-RU" sz="1400" b="1" dirty="0" smtClean="0">
                <a:latin typeface="Times New Roman" pitchFamily="18" charset="0"/>
                <a:cs typeface="Times New Roman" pitchFamily="18" charset="0"/>
              </a:rPr>
              <a:t>равительства РФ от 3 апреля 2020 года N 430 Об особенностях обращения медицинских изделий, в том числе государственной регистрации серии (партии) медицинского изделия </a:t>
            </a:r>
            <a:r>
              <a:rPr lang="ru-RU" sz="1400" dirty="0" smtClean="0">
                <a:latin typeface="Times New Roman" pitchFamily="18" charset="0"/>
                <a:cs typeface="Times New Roman" pitchFamily="18" charset="0"/>
              </a:rPr>
              <a:t>(с изменениями на 28 декабря 2021 года)</a:t>
            </a:r>
          </a:p>
          <a:p>
            <a:pPr marL="0" indent="0" fontAlgn="base">
              <a:buNone/>
            </a:pPr>
            <a:r>
              <a:rPr lang="ru-RU" sz="1400" dirty="0" smtClean="0">
                <a:latin typeface="Times New Roman" pitchFamily="18" charset="0"/>
                <a:cs typeface="Times New Roman" pitchFamily="18" charset="0"/>
              </a:rPr>
              <a:t>Постановление </a:t>
            </a:r>
            <a:r>
              <a:rPr lang="ru-RU" sz="1400" dirty="0">
                <a:latin typeface="Times New Roman" pitchFamily="18" charset="0"/>
                <a:cs typeface="Times New Roman" pitchFamily="18" charset="0"/>
              </a:rPr>
              <a:t>Правительства РФ от 16.07.2009 N 584 (ред. от 04.02.2021) "Об уведомительном порядке начала осуществления отдельных видов предпринимательской деятельности" (вместе с "Правилами представления уведомлений о начале осуществления отдельных видов предпринимательской деятельности и учета указанных уведомлений") </a:t>
            </a:r>
          </a:p>
          <a:p>
            <a:pPr marL="0" indent="0" fontAlgn="base">
              <a:buNone/>
            </a:pPr>
            <a:r>
              <a:rPr lang="ru-RU" sz="1400" b="1" dirty="0" smtClean="0">
                <a:latin typeface="Times New Roman" pitchFamily="18" charset="0"/>
                <a:cs typeface="Times New Roman" pitchFamily="18" charset="0"/>
              </a:rPr>
              <a:t>Постановление </a:t>
            </a:r>
            <a:r>
              <a:rPr lang="ru-RU" sz="1400" b="1" dirty="0">
                <a:latin typeface="Times New Roman" pitchFamily="18" charset="0"/>
                <a:cs typeface="Times New Roman" pitchFamily="18" charset="0"/>
              </a:rPr>
              <a:t>Правительства РФ от 30.06.2021 г. N 1066 </a:t>
            </a:r>
            <a:r>
              <a:rPr lang="ru-RU" sz="1400" dirty="0">
                <a:latin typeface="Times New Roman" pitchFamily="18" charset="0"/>
                <a:cs typeface="Times New Roman" pitchFamily="18" charset="0"/>
              </a:rPr>
              <a:t>"О федеральном государственном контроле (надзоре) за обращением медицинских изделий" </a:t>
            </a:r>
          </a:p>
          <a:p>
            <a:pPr marL="0" indent="0">
              <a:buNone/>
            </a:pPr>
            <a:r>
              <a:rPr lang="ru-RU" sz="1400" b="1" dirty="0" smtClean="0">
                <a:latin typeface="Times New Roman" pitchFamily="18" charset="0"/>
                <a:cs typeface="Times New Roman" pitchFamily="18" charset="0"/>
              </a:rPr>
              <a:t>Приказ </a:t>
            </a:r>
            <a:r>
              <a:rPr lang="ru-RU" sz="1400" b="1" dirty="0">
                <a:latin typeface="Times New Roman" pitchFamily="18" charset="0"/>
                <a:cs typeface="Times New Roman" pitchFamily="18" charset="0"/>
              </a:rPr>
              <a:t>Росздравнадзора от 10.01.2022 года N 1 </a:t>
            </a:r>
            <a:r>
              <a:rPr lang="ru-RU" sz="1400" dirty="0">
                <a:latin typeface="Times New Roman" pitchFamily="18" charset="0"/>
                <a:cs typeface="Times New Roman" pitchFamily="18" charset="0"/>
              </a:rPr>
              <a:t>"Об утверждении форм проверочных листов (списков контрольных вопросов, ответы на которые свидетельствуют о соблюдении или несоблюдении контролируемым лицом обязательных требований), используемых Федеральной службой по надзору в сфере здравоохранения и ее территориальными органами при осуществлении федерального государственного контроля (надзора) за обращением медицинских </a:t>
            </a:r>
            <a:r>
              <a:rPr lang="ru-RU" sz="1400" dirty="0" smtClean="0">
                <a:latin typeface="Times New Roman" pitchFamily="18" charset="0"/>
                <a:cs typeface="Times New Roman" pitchFamily="18" charset="0"/>
              </a:rPr>
              <a:t>изделий</a:t>
            </a:r>
          </a:p>
          <a:p>
            <a:pPr marL="0" indent="0">
              <a:buNone/>
            </a:pPr>
            <a:r>
              <a:rPr lang="ru-RU" sz="1400" b="1" dirty="0" smtClean="0">
                <a:latin typeface="Times New Roman" pitchFamily="18" charset="0"/>
                <a:cs typeface="Times New Roman" pitchFamily="18" charset="0"/>
              </a:rPr>
              <a:t>Приказ </a:t>
            </a:r>
            <a:r>
              <a:rPr lang="ru-RU" sz="1400" b="1" dirty="0">
                <a:latin typeface="Times New Roman" pitchFamily="18" charset="0"/>
                <a:cs typeface="Times New Roman" pitchFamily="18" charset="0"/>
              </a:rPr>
              <a:t>Минздрава России от 06.06.2012 №4н  «Об утверждении номенклатурной классификации медицинских изделий»</a:t>
            </a:r>
          </a:p>
          <a:p>
            <a:pPr marL="0" indent="0" fontAlgn="base">
              <a:buNone/>
            </a:pPr>
            <a:r>
              <a:rPr lang="ru-RU" sz="1400" b="1" dirty="0">
                <a:latin typeface="Times New Roman" pitchFamily="18" charset="0"/>
                <a:cs typeface="Times New Roman" pitchFamily="18" charset="0"/>
              </a:rPr>
              <a:t>Приказ Минздрава России </a:t>
            </a:r>
            <a:r>
              <a:rPr lang="ru-RU" sz="1400" b="1">
                <a:latin typeface="Times New Roman" pitchFamily="18" charset="0"/>
                <a:cs typeface="Times New Roman" pitchFamily="18" charset="0"/>
              </a:rPr>
              <a:t>от </a:t>
            </a:r>
            <a:r>
              <a:rPr lang="ru-RU" sz="1400" b="1" smtClean="0">
                <a:latin typeface="Times New Roman" pitchFamily="18" charset="0"/>
                <a:cs typeface="Times New Roman" pitchFamily="18" charset="0"/>
              </a:rPr>
              <a:t> </a:t>
            </a:r>
            <a:r>
              <a:rPr lang="ru-RU" sz="1400" b="1" dirty="0">
                <a:latin typeface="Times New Roman" pitchFamily="18" charset="0"/>
                <a:cs typeface="Times New Roman" pitchFamily="18" charset="0"/>
              </a:rPr>
              <a:t>15 сентября 2020 года N 980н Об утверждении </a:t>
            </a:r>
            <a:r>
              <a:rPr lang="ru-RU" sz="1400" b="1" dirty="0">
                <a:latin typeface="Times New Roman" pitchFamily="18" charset="0"/>
                <a:cs typeface="Times New Roman" pitchFamily="18" charset="0"/>
                <a:hlinkClick r:id="rId2"/>
              </a:rPr>
              <a:t>Порядка осуществления мониторинга безопасности медицинских изделий</a:t>
            </a:r>
            <a:endParaRPr lang="ru-RU" sz="1400" b="1" dirty="0">
              <a:latin typeface="Times New Roman" pitchFamily="18" charset="0"/>
              <a:cs typeface="Times New Roman" pitchFamily="18" charset="0"/>
            </a:endParaRPr>
          </a:p>
          <a:p>
            <a:pPr marL="0" indent="0" fontAlgn="base">
              <a:buNone/>
            </a:pPr>
            <a:endParaRPr lang="ru-RU" sz="1400" dirty="0">
              <a:latin typeface="Times New Roman" pitchFamily="18" charset="0"/>
              <a:cs typeface="Times New Roman" pitchFamily="18" charset="0"/>
            </a:endParaRPr>
          </a:p>
          <a:p>
            <a:pPr marL="0" indent="0" algn="just">
              <a:buNone/>
            </a:pPr>
            <a:endParaRPr lang="ru-RU" altLang="ru-RU" sz="1800" dirty="0">
              <a:latin typeface="Bookman Old Style" pitchFamily="18" charset="0"/>
              <a:cs typeface="Arial" pitchFamily="34" charset="0"/>
            </a:endParaRPr>
          </a:p>
        </p:txBody>
      </p:sp>
    </p:spTree>
    <p:extLst>
      <p:ext uri="{BB962C8B-B14F-4D97-AF65-F5344CB8AC3E}">
        <p14:creationId xmlns:p14="http://schemas.microsoft.com/office/powerpoint/2010/main" val="638176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36418"/>
            <a:ext cx="10515600" cy="582665"/>
          </a:xfrm>
        </p:spPr>
        <p:txBody>
          <a:bodyPr>
            <a:normAutofit fontScale="90000"/>
          </a:bodyPr>
          <a:lstStyle/>
          <a:p>
            <a:pPr algn="ctr"/>
            <a:r>
              <a:rPr lang="ru-RU" sz="2800" dirty="0">
                <a:solidFill>
                  <a:srgbClr val="FF0000"/>
                </a:solidFill>
              </a:rPr>
              <a:t>Мониторинг безопасности медицинских изделий предполагает использование ряда понятий.</a:t>
            </a:r>
            <a:br>
              <a:rPr lang="ru-RU" sz="2800" dirty="0">
                <a:solidFill>
                  <a:srgbClr val="FF0000"/>
                </a:solidFill>
              </a:rPr>
            </a:br>
            <a:endParaRPr lang="ru-RU" sz="2800" dirty="0">
              <a:solidFill>
                <a:srgbClr val="FF0000"/>
              </a:solidFill>
            </a:endParaRPr>
          </a:p>
        </p:txBody>
      </p:sp>
      <p:sp>
        <p:nvSpPr>
          <p:cNvPr id="3" name="Объект 2"/>
          <p:cNvSpPr>
            <a:spLocks noGrp="1"/>
          </p:cNvSpPr>
          <p:nvPr>
            <p:ph idx="1"/>
          </p:nvPr>
        </p:nvSpPr>
        <p:spPr>
          <a:xfrm>
            <a:off x="294968" y="1533832"/>
            <a:ext cx="11651226" cy="4970207"/>
          </a:xfrm>
        </p:spPr>
        <p:txBody>
          <a:bodyPr>
            <a:normAutofit fontScale="70000" lnSpcReduction="20000"/>
          </a:bodyPr>
          <a:lstStyle/>
          <a:p>
            <a:pPr marL="0" indent="0">
              <a:buNone/>
            </a:pPr>
            <a:r>
              <a:rPr lang="ru-RU" dirty="0" smtClean="0"/>
              <a:t>Под </a:t>
            </a:r>
            <a:r>
              <a:rPr lang="ru-RU" b="1" dirty="0"/>
              <a:t>неблагоприятным событием</a:t>
            </a:r>
            <a:r>
              <a:rPr lang="ru-RU" dirty="0"/>
              <a:t> (инцидентом) следует понимать любое побочное действие, не оговоренное в руководстве к эксплуатации медицинского изделия, нежелательные реакции при его применении и особенности взаимодействия изделий между собой, а также обстоятельства, представляющие угрозу для жизни и здоровья пациентов и сотрудников медицинской организации при его использовании. </a:t>
            </a:r>
          </a:p>
          <a:p>
            <a:pPr marL="0" indent="0">
              <a:buNone/>
            </a:pPr>
            <a:r>
              <a:rPr lang="ru-RU" b="1" dirty="0"/>
              <a:t>Вред</a:t>
            </a:r>
            <a:r>
              <a:rPr lang="ru-RU" dirty="0"/>
              <a:t> – причинение ущерба здоровью людей, окружающей среде или имуществу. </a:t>
            </a:r>
          </a:p>
          <a:p>
            <a:pPr marL="0" indent="0">
              <a:buNone/>
            </a:pPr>
            <a:r>
              <a:rPr lang="ru-RU" b="1" dirty="0"/>
              <a:t>Риск</a:t>
            </a:r>
            <a:r>
              <a:rPr lang="ru-RU" dirty="0"/>
              <a:t> – вероятность причинения вреда или усиления тяжести состояния пациента в результате его нанесения. </a:t>
            </a:r>
          </a:p>
          <a:p>
            <a:pPr marL="0" indent="0">
              <a:buNone/>
            </a:pPr>
            <a:r>
              <a:rPr lang="ru-RU" dirty="0"/>
              <a:t>Под </a:t>
            </a:r>
            <a:r>
              <a:rPr lang="ru-RU" b="1" dirty="0"/>
              <a:t>угрозой жизни и здоровью</a:t>
            </a:r>
            <a:r>
              <a:rPr lang="ru-RU" dirty="0"/>
              <a:t> граждан понимается риск: </a:t>
            </a:r>
          </a:p>
          <a:p>
            <a:pPr lvl="0"/>
            <a:r>
              <a:rPr lang="ru-RU" dirty="0"/>
              <a:t>смерти; </a:t>
            </a:r>
          </a:p>
          <a:p>
            <a:pPr lvl="0"/>
            <a:r>
              <a:rPr lang="ru-RU" dirty="0"/>
              <a:t>усиления тяжести состояния больного; </a:t>
            </a:r>
          </a:p>
          <a:p>
            <a:pPr lvl="0"/>
            <a:r>
              <a:rPr lang="ru-RU" dirty="0"/>
              <a:t>гибели плода, функциональных нарушений у него, а также врожденной патологии или родовой травмы; </a:t>
            </a:r>
          </a:p>
          <a:p>
            <a:pPr marL="0" indent="0">
              <a:buNone/>
            </a:pPr>
            <a:r>
              <a:rPr lang="ru-RU" dirty="0"/>
              <a:t>Под </a:t>
            </a:r>
            <a:r>
              <a:rPr lang="ru-RU" b="1" dirty="0"/>
              <a:t>серьезным вредом здоровью</a:t>
            </a:r>
            <a:r>
              <a:rPr lang="ru-RU" dirty="0"/>
              <a:t> следует понимать: </a:t>
            </a:r>
          </a:p>
          <a:p>
            <a:pPr lvl="0"/>
            <a:r>
              <a:rPr lang="ru-RU" dirty="0"/>
              <a:t>заболевание или травму, несущую угрозу для жизни больного; </a:t>
            </a:r>
          </a:p>
          <a:p>
            <a:pPr lvl="0"/>
            <a:r>
              <a:rPr lang="ru-RU" dirty="0"/>
              <a:t>необратимое функциональное или органическое нарушение в организме; </a:t>
            </a:r>
          </a:p>
          <a:p>
            <a:pPr lvl="0"/>
            <a:r>
              <a:rPr lang="ru-RU" dirty="0"/>
              <a:t>необходимость проведения оперативного вмешательства для устранения обратимого либо предотвращения необратимого вреда. </a:t>
            </a:r>
          </a:p>
          <a:p>
            <a:pPr marL="0" indent="0">
              <a:buNone/>
            </a:pPr>
            <a:endParaRPr lang="ru-RU" dirty="0"/>
          </a:p>
        </p:txBody>
      </p:sp>
    </p:spTree>
    <p:extLst>
      <p:ext uri="{BB962C8B-B14F-4D97-AF65-F5344CB8AC3E}">
        <p14:creationId xmlns:p14="http://schemas.microsoft.com/office/powerpoint/2010/main" val="3538056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smtClean="0">
                <a:solidFill>
                  <a:srgbClr val="FF0000"/>
                </a:solidFill>
              </a:rPr>
              <a:t>Действия производителей медицинских изделий</a:t>
            </a:r>
            <a:endParaRPr lang="ru-RU" sz="3200" dirty="0">
              <a:solidFill>
                <a:srgbClr val="FF0000"/>
              </a:solidFill>
            </a:endParaRPr>
          </a:p>
        </p:txBody>
      </p:sp>
      <p:sp>
        <p:nvSpPr>
          <p:cNvPr id="3" name="Объект 2"/>
          <p:cNvSpPr>
            <a:spLocks noGrp="1"/>
          </p:cNvSpPr>
          <p:nvPr>
            <p:ph idx="1"/>
          </p:nvPr>
        </p:nvSpPr>
        <p:spPr>
          <a:xfrm>
            <a:off x="176981" y="1825625"/>
            <a:ext cx="11176819" cy="4351338"/>
          </a:xfrm>
        </p:spPr>
        <p:txBody>
          <a:bodyPr>
            <a:normAutofit fontScale="77500" lnSpcReduction="20000"/>
          </a:bodyPr>
          <a:lstStyle/>
          <a:p>
            <a:pPr algn="just" fontAlgn="base"/>
            <a:r>
              <a:rPr lang="ru-RU" dirty="0" smtClean="0">
                <a:latin typeface="Times New Roman" pitchFamily="18" charset="0"/>
                <a:cs typeface="Times New Roman" pitchFamily="18" charset="0"/>
              </a:rPr>
              <a:t>Производитель </a:t>
            </a:r>
            <a:r>
              <a:rPr lang="ru-RU" dirty="0">
                <a:latin typeface="Times New Roman" pitchFamily="18" charset="0"/>
                <a:cs typeface="Times New Roman" pitchFamily="18" charset="0"/>
              </a:rPr>
              <a:t>медицинских изделий (его уполномоченный представитель) вправе выполнить корректирующие действия (до направления в Службу первоначального </a:t>
            </a:r>
            <a:r>
              <a:rPr lang="ru-RU" u="sng" dirty="0">
                <a:latin typeface="Times New Roman" pitchFamily="18" charset="0"/>
                <a:cs typeface="Times New Roman" pitchFamily="18" charset="0"/>
                <a:hlinkClick r:id="rId2"/>
              </a:rPr>
              <a:t>отчета о корректирующих действиях</a:t>
            </a:r>
            <a:r>
              <a:rPr lang="ru-RU" dirty="0">
                <a:latin typeface="Times New Roman" pitchFamily="18" charset="0"/>
                <a:cs typeface="Times New Roman" pitchFamily="18" charset="0"/>
              </a:rPr>
              <a:t> в экстренных случаях защиты пользователей или третьих лиц от угрозы смерти или серьезного ухудшения состояния здоровья. В этом случае первоначальный </a:t>
            </a:r>
            <a:r>
              <a:rPr lang="ru-RU" u="sng" dirty="0">
                <a:latin typeface="Times New Roman" pitchFamily="18" charset="0"/>
                <a:cs typeface="Times New Roman" pitchFamily="18" charset="0"/>
                <a:hlinkClick r:id="rId2"/>
              </a:rPr>
              <a:t>отчет о корректирующих действиях</a:t>
            </a:r>
            <a:r>
              <a:rPr lang="ru-RU" dirty="0">
                <a:latin typeface="Times New Roman" pitchFamily="18" charset="0"/>
                <a:cs typeface="Times New Roman" pitchFamily="18" charset="0"/>
              </a:rPr>
              <a:t> должен быть представлен в Службу не позднее чем через 2 календарных дня после выполнения производителем медицинских изделий (его уполномоченным представителем) корректирующих действий</a:t>
            </a:r>
            <a:r>
              <a:rPr lang="ru-RU" dirty="0" smtClean="0">
                <a:latin typeface="Times New Roman" pitchFamily="18" charset="0"/>
                <a:cs typeface="Times New Roman" pitchFamily="18" charset="0"/>
              </a:rPr>
              <a:t>.</a:t>
            </a:r>
          </a:p>
          <a:p>
            <a:pPr marL="0" indent="0" algn="just" fontAlgn="base">
              <a:buNone/>
            </a:pPr>
            <a:endParaRPr lang="ru-RU" dirty="0">
              <a:latin typeface="Times New Roman" pitchFamily="18" charset="0"/>
              <a:cs typeface="Times New Roman" pitchFamily="18" charset="0"/>
            </a:endParaRPr>
          </a:p>
          <a:p>
            <a:pPr algn="just" fontAlgn="base"/>
            <a:r>
              <a:rPr lang="ru-RU" dirty="0">
                <a:latin typeface="Times New Roman" pitchFamily="18" charset="0"/>
                <a:cs typeface="Times New Roman" pitchFamily="18" charset="0"/>
              </a:rPr>
              <a:t>В случае отсутствия у производителя медицинских изделий (его уполномоченного представителя) возможности проведения расследования произошедшего неблагоприятного события он должен без промедления уведомить об этом Службу</a:t>
            </a:r>
            <a:r>
              <a:rPr lang="ru-RU" dirty="0" smtClean="0">
                <a:latin typeface="Times New Roman" pitchFamily="18" charset="0"/>
                <a:cs typeface="Times New Roman" pitchFamily="18" charset="0"/>
              </a:rPr>
              <a:t>.</a:t>
            </a:r>
          </a:p>
          <a:p>
            <a:pPr marL="0" indent="0" algn="just" fontAlgn="base">
              <a:buNone/>
            </a:pP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smtClean="0">
                <a:latin typeface="Times New Roman" pitchFamily="18" charset="0"/>
                <a:cs typeface="Times New Roman" pitchFamily="18" charset="0"/>
              </a:rPr>
              <a:t>Производитель </a:t>
            </a:r>
            <a:r>
              <a:rPr lang="ru-RU" dirty="0">
                <a:latin typeface="Times New Roman" pitchFamily="18" charset="0"/>
                <a:cs typeface="Times New Roman" pitchFamily="18" charset="0"/>
              </a:rPr>
              <a:t>медицинских изделий (его уполномоченный представитель) вправе обратиться в Службу за содействием в осуществлении доступа к медицинскому изделию для определения связи применения медицинского изделия с выявленным неблагоприятным событием.</a:t>
            </a:r>
          </a:p>
          <a:p>
            <a:pPr marL="0" indent="0">
              <a:buNone/>
            </a:pPr>
            <a:endParaRPr lang="ru-RU" dirty="0"/>
          </a:p>
        </p:txBody>
      </p:sp>
    </p:spTree>
    <p:extLst>
      <p:ext uri="{BB962C8B-B14F-4D97-AF65-F5344CB8AC3E}">
        <p14:creationId xmlns:p14="http://schemas.microsoft.com/office/powerpoint/2010/main" val="2599091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224116"/>
            <a:ext cx="10515600" cy="4952847"/>
          </a:xfrm>
        </p:spPr>
        <p:txBody>
          <a:bodyPr>
            <a:normAutofit fontScale="92500" lnSpcReduction="10000"/>
          </a:bodyPr>
          <a:lstStyle/>
          <a:p>
            <a:pPr marL="0" indent="0" algn="just">
              <a:buNone/>
            </a:pPr>
            <a:r>
              <a:rPr lang="ru-RU" dirty="0">
                <a:latin typeface="Times New Roman" pitchFamily="18" charset="0"/>
                <a:cs typeface="Times New Roman" pitchFamily="18" charset="0"/>
              </a:rPr>
              <a:t>Тип и вид неблагоприятного события, указываемых в сообщениях о неблагоприятных событиях, структурируется по видам неблагоприятных событий, нежелательных реакций при применении медицинских изделий, фактов и обстоятельств, создающих угрозу причинения вреда жизни и здоровью людей при обращении зарегистрированных медицинских изделий. </a:t>
            </a:r>
            <a:endParaRPr lang="ru-RU" dirty="0" smtClean="0">
              <a:latin typeface="Times New Roman" pitchFamily="18" charset="0"/>
              <a:cs typeface="Times New Roman" pitchFamily="18" charset="0"/>
            </a:endParaRPr>
          </a:p>
          <a:p>
            <a:pPr marL="0" indent="0" algn="just">
              <a:buNone/>
            </a:pPr>
            <a:r>
              <a:rPr lang="ru-RU" dirty="0" smtClean="0">
                <a:latin typeface="Times New Roman" pitchFamily="18" charset="0"/>
                <a:cs typeface="Times New Roman" pitchFamily="18" charset="0"/>
              </a:rPr>
              <a:t>Рекомендуемый </a:t>
            </a:r>
            <a:r>
              <a:rPr lang="ru-RU" dirty="0">
                <a:latin typeface="Times New Roman" pitchFamily="18" charset="0"/>
                <a:cs typeface="Times New Roman" pitchFamily="18" charset="0"/>
              </a:rPr>
              <a:t>справочник-кодификатор видов неблагоприятных событий, нежелательных реакций при применении медицинских изделий, фактов и обстоятельств, создающих угрозу причинения вреда жизни и здоровью людей при обращении зарегистрированных медицинских изделий (далее - Кодификатор видов неблагоприятных событий), размещается на официальном сайте Службы в информационно-телекоммуникационной сети "Интернет" (далее - сеть "Интернет").</a:t>
            </a:r>
          </a:p>
        </p:txBody>
      </p:sp>
    </p:spTree>
    <p:extLst>
      <p:ext uri="{BB962C8B-B14F-4D97-AF65-F5344CB8AC3E}">
        <p14:creationId xmlns:p14="http://schemas.microsoft.com/office/powerpoint/2010/main" val="3921617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0723" y="689999"/>
            <a:ext cx="11518490" cy="578362"/>
          </a:xfrm>
        </p:spPr>
        <p:txBody>
          <a:bodyPr>
            <a:normAutofit lnSpcReduction="10000"/>
          </a:bodyPr>
          <a:lstStyle/>
          <a:p>
            <a:pPr marL="0" indent="0" algn="just" fontAlgn="base">
              <a:buNone/>
            </a:pPr>
            <a:r>
              <a:rPr lang="ru-RU" sz="1800" b="1" dirty="0" smtClean="0"/>
              <a:t>ПРИКАЗ РОСЗДРАВНАДЗОРА от 20 мая 2021 года N 4513 Об утверждении </a:t>
            </a:r>
            <a:r>
              <a:rPr lang="ru-RU" sz="1800" b="1" u="sng" dirty="0" smtClean="0">
                <a:hlinkClick r:id="rId2"/>
              </a:rPr>
              <a:t>классификации неблагоприятных событий, связанных с обращением медицинских изделий</a:t>
            </a:r>
            <a:endParaRPr lang="ru-RU" sz="1800" b="1" dirty="0" smtClean="0"/>
          </a:p>
          <a:p>
            <a:pPr marL="0" indent="0">
              <a:buNone/>
            </a:pP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001346774"/>
              </p:ext>
            </p:extLst>
          </p:nvPr>
        </p:nvGraphicFramePr>
        <p:xfrm>
          <a:off x="796413" y="1224113"/>
          <a:ext cx="9202993" cy="5397912"/>
        </p:xfrm>
        <a:graphic>
          <a:graphicData uri="http://schemas.openxmlformats.org/drawingml/2006/table">
            <a:tbl>
              <a:tblPr/>
              <a:tblGrid>
                <a:gridCol w="8451817"/>
                <a:gridCol w="751176"/>
              </a:tblGrid>
              <a:tr h="443475">
                <a:tc>
                  <a:txBody>
                    <a:bodyPr/>
                    <a:lstStyle/>
                    <a:p>
                      <a:pPr fontAlgn="base"/>
                      <a:r>
                        <a:rPr lang="ru-RU" sz="1200" dirty="0">
                          <a:effectLst/>
                        </a:rPr>
                        <a:t>Несоответствие назначения и эксплуатационных характеристик медицинского изделия, рекомендованных производителем, возрасту, полу, весу, росту или иным показателям пациента</a:t>
                      </a:r>
                    </a:p>
                  </a:txBody>
                  <a:tcPr marL="16420" marR="16420" marT="8210" marB="82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en-US" sz="1200" dirty="0">
                          <a:effectLst/>
                        </a:rPr>
                        <a:t>A01</a:t>
                      </a:r>
                    </a:p>
                  </a:txBody>
                  <a:tcPr marL="16420" marR="16420" marT="8210" marB="82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43475">
                <a:tc>
                  <a:txBody>
                    <a:bodyPr/>
                    <a:lstStyle/>
                    <a:p>
                      <a:pPr fontAlgn="base"/>
                      <a:r>
                        <a:rPr lang="ru-RU" sz="1200" dirty="0">
                          <a:effectLst/>
                        </a:rPr>
                        <a:t>Отклонение от проектных параметров медицинского изделия, допущенное в процессе производства, изготовления, упаковки или доставки</a:t>
                      </a:r>
                    </a:p>
                  </a:txBody>
                  <a:tcPr marL="16420" marR="16420" marT="8210" marB="82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en-US" sz="1200" dirty="0">
                          <a:effectLst/>
                        </a:rPr>
                        <a:t>A02</a:t>
                      </a:r>
                    </a:p>
                  </a:txBody>
                  <a:tcPr marL="16420" marR="16420" marT="8210" marB="82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43475">
                <a:tc>
                  <a:txBody>
                    <a:bodyPr/>
                    <a:lstStyle/>
                    <a:p>
                      <a:pPr fontAlgn="base"/>
                      <a:r>
                        <a:rPr lang="ru-RU" sz="1200" dirty="0">
                          <a:effectLst/>
                        </a:rPr>
                        <a:t>Отклонение от проектных параметров медицинского изделия, (химические характеристики), допущенное в процессе производства, упаковки или доставки</a:t>
                      </a:r>
                    </a:p>
                  </a:txBody>
                  <a:tcPr marL="16420" marR="16420" marT="8210" marB="82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en-US" sz="1200">
                          <a:effectLst/>
                        </a:rPr>
                        <a:t>A03</a:t>
                      </a:r>
                    </a:p>
                  </a:txBody>
                  <a:tcPr marL="16420" marR="16420" marT="8210" marB="82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43475">
                <a:tc>
                  <a:txBody>
                    <a:bodyPr/>
                    <a:lstStyle/>
                    <a:p>
                      <a:pPr fontAlgn="base"/>
                      <a:r>
                        <a:rPr lang="ru-RU" sz="1200" dirty="0">
                          <a:effectLst/>
                        </a:rPr>
                        <a:t>Отклонение от проектных параметров медицинского изделия, касающееся надёжности материалов, использованных в процессе его производства</a:t>
                      </a:r>
                    </a:p>
                  </a:txBody>
                  <a:tcPr marL="16420" marR="16420" marT="8210" marB="82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en-US" sz="1200" dirty="0">
                          <a:effectLst/>
                        </a:rPr>
                        <a:t>A04</a:t>
                      </a:r>
                    </a:p>
                  </a:txBody>
                  <a:tcPr marL="16420" marR="16420" marT="8210" marB="82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31264">
                <a:tc>
                  <a:txBody>
                    <a:bodyPr/>
                    <a:lstStyle/>
                    <a:p>
                      <a:pPr fontAlgn="base"/>
                      <a:r>
                        <a:rPr lang="ru-RU" sz="1200">
                          <a:effectLst/>
                        </a:rPr>
                        <a:t>Непредвиденное механическое воздействие медицинского изделия на пациента</a:t>
                      </a:r>
                    </a:p>
                  </a:txBody>
                  <a:tcPr marL="16420" marR="16420" marT="8210" marB="82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en-US" sz="1200">
                          <a:effectLst/>
                        </a:rPr>
                        <a:t>A05</a:t>
                      </a:r>
                    </a:p>
                  </a:txBody>
                  <a:tcPr marL="16420" marR="16420" marT="8210" marB="82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31264">
                <a:tc>
                  <a:txBody>
                    <a:bodyPr/>
                    <a:lstStyle/>
                    <a:p>
                      <a:pPr fontAlgn="base"/>
                      <a:r>
                        <a:rPr lang="ru-RU" sz="1200">
                          <a:effectLst/>
                        </a:rPr>
                        <a:t>Неудовлетворительное качество передаваемого изображения, влияющее на работу медицинского изделия</a:t>
                      </a:r>
                    </a:p>
                  </a:txBody>
                  <a:tcPr marL="16420" marR="16420" marT="8210" marB="82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en-US" sz="1200">
                          <a:effectLst/>
                        </a:rPr>
                        <a:t>A06</a:t>
                      </a:r>
                    </a:p>
                  </a:txBody>
                  <a:tcPr marL="16420" marR="16420" marT="8210" marB="82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31264">
                <a:tc>
                  <a:txBody>
                    <a:bodyPr/>
                    <a:lstStyle/>
                    <a:p>
                      <a:pPr fontAlgn="base"/>
                      <a:r>
                        <a:rPr lang="ru-RU" sz="1200" dirty="0">
                          <a:effectLst/>
                        </a:rPr>
                        <a:t>Неисправность электрической схемы медицинского изделия</a:t>
                      </a:r>
                    </a:p>
                  </a:txBody>
                  <a:tcPr marL="16420" marR="16420" marT="8210" marB="82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en-US" sz="1200">
                          <a:effectLst/>
                        </a:rPr>
                        <a:t>A07</a:t>
                      </a:r>
                    </a:p>
                  </a:txBody>
                  <a:tcPr marL="16420" marR="16420" marT="8210" marB="82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31264">
                <a:tc>
                  <a:txBody>
                    <a:bodyPr/>
                    <a:lstStyle/>
                    <a:p>
                      <a:pPr fontAlgn="base"/>
                      <a:r>
                        <a:rPr lang="ru-RU" sz="1200">
                          <a:effectLst/>
                        </a:rPr>
                        <a:t>Нарушение калибровки медицинского изделия, влияющее на его точность</a:t>
                      </a:r>
                    </a:p>
                  </a:txBody>
                  <a:tcPr marL="16420" marR="16420" marT="8210" marB="82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en-US" sz="1200" dirty="0">
                          <a:effectLst/>
                        </a:rPr>
                        <a:t>A08</a:t>
                      </a:r>
                    </a:p>
                  </a:txBody>
                  <a:tcPr marL="16420" marR="16420" marT="8210" marB="82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43475">
                <a:tc>
                  <a:txBody>
                    <a:bodyPr/>
                    <a:lstStyle/>
                    <a:p>
                      <a:pPr fontAlgn="base"/>
                      <a:r>
                        <a:rPr lang="ru-RU" sz="1200" dirty="0">
                          <a:effectLst/>
                        </a:rPr>
                        <a:t>Отклонение от технической документации медицинского изделия, влияющее на передаваемые медицинским изделием данные</a:t>
                      </a:r>
                    </a:p>
                  </a:txBody>
                  <a:tcPr marL="16420" marR="16420" marT="8210" marB="82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en-US" sz="1200" dirty="0">
                          <a:effectLst/>
                        </a:rPr>
                        <a:t>A09</a:t>
                      </a:r>
                    </a:p>
                  </a:txBody>
                  <a:tcPr marL="16420" marR="16420" marT="8210" marB="82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31264">
                <a:tc>
                  <a:txBody>
                    <a:bodyPr/>
                    <a:lstStyle/>
                    <a:p>
                      <a:pPr fontAlgn="base"/>
                      <a:r>
                        <a:rPr lang="ru-RU" sz="1200" dirty="0">
                          <a:effectLst/>
                        </a:rPr>
                        <a:t>Отклонение от режима рабочей температуры медицинского изделия, приводящие к его перегреву или переохлаждению</a:t>
                      </a:r>
                    </a:p>
                  </a:txBody>
                  <a:tcPr marL="16420" marR="16420" marT="8210" marB="82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en-US" sz="1200" dirty="0">
                          <a:effectLst/>
                        </a:rPr>
                        <a:t>A10</a:t>
                      </a:r>
                    </a:p>
                  </a:txBody>
                  <a:tcPr marL="16420" marR="16420" marT="8210" marB="82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31264">
                <a:tc>
                  <a:txBody>
                    <a:bodyPr/>
                    <a:lstStyle/>
                    <a:p>
                      <a:pPr fontAlgn="base"/>
                      <a:r>
                        <a:rPr lang="ru-RU" sz="1200">
                          <a:effectLst/>
                        </a:rPr>
                        <a:t>Негативное влияние программного кода или программного обеспечения на работу медицинского изделия</a:t>
                      </a:r>
                    </a:p>
                  </a:txBody>
                  <a:tcPr marL="16420" marR="16420" marT="8210" marB="82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en-US" sz="1200">
                          <a:effectLst/>
                        </a:rPr>
                        <a:t>A11</a:t>
                      </a:r>
                    </a:p>
                  </a:txBody>
                  <a:tcPr marL="16420" marR="16420" marT="8210" marB="82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43475">
                <a:tc>
                  <a:txBody>
                    <a:bodyPr/>
                    <a:lstStyle/>
                    <a:p>
                      <a:pPr fontAlgn="base"/>
                      <a:r>
                        <a:rPr lang="ru-RU" sz="1200">
                          <a:effectLst/>
                        </a:rPr>
                        <a:t>Неправильное подключение медицинского изделия или его функциональных блоков к системам обеспечения жидкостями, газами, электричеством или передачи данных</a:t>
                      </a:r>
                    </a:p>
                  </a:txBody>
                  <a:tcPr marL="16420" marR="16420" marT="8210" marB="82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en-US" sz="1200" dirty="0">
                          <a:effectLst/>
                        </a:rPr>
                        <a:t>A12</a:t>
                      </a:r>
                    </a:p>
                  </a:txBody>
                  <a:tcPr marL="16420" marR="16420" marT="8210" marB="82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31264">
                <a:tc>
                  <a:txBody>
                    <a:bodyPr/>
                    <a:lstStyle/>
                    <a:p>
                      <a:pPr fontAlgn="base"/>
                      <a:r>
                        <a:rPr lang="ru-RU" sz="1200">
                          <a:effectLst/>
                        </a:rPr>
                        <a:t>Сбои отправки или получения сигналов, или данных между внутренними компонентами медицинского изделия</a:t>
                      </a:r>
                    </a:p>
                  </a:txBody>
                  <a:tcPr marL="16420" marR="16420" marT="8210" marB="82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en-US" sz="1200" dirty="0">
                          <a:effectLst/>
                        </a:rPr>
                        <a:t>A13</a:t>
                      </a:r>
                    </a:p>
                  </a:txBody>
                  <a:tcPr marL="16420" marR="16420" marT="8210" marB="82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31264">
                <a:tc>
                  <a:txBody>
                    <a:bodyPr/>
                    <a:lstStyle/>
                    <a:p>
                      <a:pPr fontAlgn="base"/>
                      <a:r>
                        <a:rPr lang="ru-RU" sz="1200">
                          <a:effectLst/>
                        </a:rPr>
                        <a:t>Дефекты циркуляции жидкости или газов в медицинском изделии (включая процесс вакуумирования)</a:t>
                      </a:r>
                    </a:p>
                  </a:txBody>
                  <a:tcPr marL="16420" marR="16420" marT="8210" marB="82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en-US" sz="1200" dirty="0">
                          <a:effectLst/>
                        </a:rPr>
                        <a:t>A14</a:t>
                      </a:r>
                    </a:p>
                  </a:txBody>
                  <a:tcPr marL="16420" marR="16420" marT="8210" marB="82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43475">
                <a:tc>
                  <a:txBody>
                    <a:bodyPr/>
                    <a:lstStyle/>
                    <a:p>
                      <a:pPr fontAlgn="base"/>
                      <a:r>
                        <a:rPr lang="ru-RU" sz="1200">
                          <a:effectLst/>
                        </a:rPr>
                        <a:t>Отклонение от проектных параметров медицинского изделия, приводящее к нарушению последовательности событий для активации или установки медицинского изделия в конкретное положение или его разъединения</a:t>
                      </a:r>
                    </a:p>
                  </a:txBody>
                  <a:tcPr marL="16420" marR="16420" marT="8210" marB="82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en-US" sz="1200" dirty="0">
                          <a:effectLst/>
                        </a:rPr>
                        <a:t>A15</a:t>
                      </a:r>
                    </a:p>
                  </a:txBody>
                  <a:tcPr marL="16420" marR="16420" marT="8210" marB="82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43475">
                <a:tc>
                  <a:txBody>
                    <a:bodyPr/>
                    <a:lstStyle/>
                    <a:p>
                      <a:pPr fontAlgn="base"/>
                      <a:r>
                        <a:rPr lang="ru-RU" sz="1200">
                          <a:effectLst/>
                        </a:rPr>
                        <a:t>Отклонение от проектных параметров медицинского изделия, предназначенных для снижения рисков или поддержания допустимого уровня рисков для пациента или оператора</a:t>
                      </a:r>
                    </a:p>
                  </a:txBody>
                  <a:tcPr marL="16420" marR="16420" marT="8210" marB="82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en-US" sz="1200" dirty="0">
                          <a:effectLst/>
                        </a:rPr>
                        <a:t>A16</a:t>
                      </a:r>
                    </a:p>
                  </a:txBody>
                  <a:tcPr marL="16420" marR="16420" marT="8210" marB="82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818667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0219" y="1825625"/>
            <a:ext cx="11488994" cy="4351338"/>
          </a:xfrm>
        </p:spPr>
        <p:txBody>
          <a:bodyPr/>
          <a:lstStyle/>
          <a:p>
            <a:pPr marL="0" indent="0">
              <a:buNone/>
            </a:pPr>
            <a:r>
              <a:rPr lang="ru-RU" cap="all" dirty="0" smtClean="0"/>
              <a:t>ПОСТУПИЛО </a:t>
            </a:r>
            <a:r>
              <a:rPr lang="ru-RU" b="1" cap="all" dirty="0" smtClean="0"/>
              <a:t>140213 </a:t>
            </a:r>
            <a:r>
              <a:rPr lang="ru-RU" cap="all" dirty="0" smtClean="0"/>
              <a:t>НА РАССМОТРЕНИИ </a:t>
            </a:r>
            <a:r>
              <a:rPr lang="ru-RU" b="1" cap="all" dirty="0" smtClean="0"/>
              <a:t>8246 </a:t>
            </a:r>
            <a:r>
              <a:rPr lang="ru-RU" cap="all" dirty="0" smtClean="0"/>
              <a:t>РЕШЕНО  </a:t>
            </a:r>
            <a:r>
              <a:rPr lang="ru-RU" b="1" cap="all" dirty="0" smtClean="0"/>
              <a:t>131967</a:t>
            </a:r>
            <a:endParaRPr lang="ru-RU" cap="all" dirty="0"/>
          </a:p>
          <a:p>
            <a:pPr marL="0" indent="0">
              <a:buNone/>
            </a:pPr>
            <a:r>
              <a:rPr lang="ru-RU" dirty="0"/>
              <a:t/>
            </a:r>
            <a:br>
              <a:rPr lang="ru-RU" dirty="0"/>
            </a:br>
            <a:endParaRPr lang="ru-RU" dirty="0"/>
          </a:p>
        </p:txBody>
      </p:sp>
    </p:spTree>
    <p:extLst>
      <p:ext uri="{BB962C8B-B14F-4D97-AF65-F5344CB8AC3E}">
        <p14:creationId xmlns:p14="http://schemas.microsoft.com/office/powerpoint/2010/main" val="2383011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871" y="722671"/>
            <a:ext cx="7629831" cy="572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168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7123" y="883219"/>
            <a:ext cx="10515600" cy="724773"/>
          </a:xfrm>
        </p:spPr>
        <p:txBody>
          <a:bodyPr>
            <a:noAutofit/>
          </a:bodyPr>
          <a:lstStyle/>
          <a:p>
            <a:pPr algn="ctr"/>
            <a:r>
              <a:rPr lang="ru-RU" sz="3600" dirty="0">
                <a:solidFill>
                  <a:srgbClr val="FF0000"/>
                </a:solidFill>
              </a:rPr>
              <a:t>Наиболее часто встречающиеся нарушения обязательных требований</a:t>
            </a:r>
          </a:p>
        </p:txBody>
      </p:sp>
      <p:sp>
        <p:nvSpPr>
          <p:cNvPr id="3" name="Объект 2"/>
          <p:cNvSpPr>
            <a:spLocks noGrp="1"/>
          </p:cNvSpPr>
          <p:nvPr>
            <p:ph idx="1"/>
          </p:nvPr>
        </p:nvSpPr>
        <p:spPr>
          <a:xfrm>
            <a:off x="162232" y="1701858"/>
            <a:ext cx="11191568" cy="4682613"/>
          </a:xfrm>
        </p:spPr>
        <p:txBody>
          <a:bodyPr>
            <a:normAutofit fontScale="55000" lnSpcReduction="20000"/>
          </a:bodyPr>
          <a:lstStyle/>
          <a:p>
            <a:pPr marL="0" indent="0">
              <a:buNone/>
            </a:pPr>
            <a:r>
              <a:rPr lang="ru-RU" dirty="0"/>
              <a:t>В ходе осуществления федерального государственного контроля (надзора) за обращением медицинских изделий Росздравнадзором выявляются типичные нарушения обязательных требований, характерные для различных субъектов обращения медицинских изделий, допускаемые:</a:t>
            </a:r>
          </a:p>
          <a:p>
            <a:pPr marL="0" indent="0">
              <a:buNone/>
            </a:pPr>
            <a:r>
              <a:rPr lang="ru-RU" b="1" dirty="0" smtClean="0"/>
              <a:t>Производителями </a:t>
            </a:r>
            <a:r>
              <a:rPr lang="ru-RU" b="1" dirty="0"/>
              <a:t>медицинских изделий</a:t>
            </a:r>
            <a:r>
              <a:rPr lang="ru-RU" dirty="0"/>
              <a:t>, уполномоченными представителями производителей и организациями, осуществляющими деятельность по техническому обслуживанию медицинских изделий:</a:t>
            </a:r>
          </a:p>
          <a:p>
            <a:r>
              <a:rPr lang="ru-RU" dirty="0"/>
              <a:t>- производство и реализация медицинских изделий, не включенных в Государственный реестр медицинских изделий и организаций (индивидуальных предпринимателей), осуществляющих производство и изготовление медицинских изделий (незарегистрированных медицинских изделий), фальсифицированных медицинских изделий;</a:t>
            </a:r>
          </a:p>
          <a:p>
            <a:r>
              <a:rPr lang="ru-RU" dirty="0"/>
              <a:t>- реализация недоброкачественных медицинских изделий;</a:t>
            </a:r>
          </a:p>
          <a:p>
            <a:r>
              <a:rPr lang="ru-RU" dirty="0"/>
              <a:t>- осуществление производства медицинских изделий с нарушением технической и (или) эксплуатационной документацией, разработанной производителем, не соответствующей документам, содержащимся в регистрационном досье на медицинское изделие;</a:t>
            </a:r>
          </a:p>
          <a:p>
            <a:r>
              <a:rPr lang="ru-RU" dirty="0"/>
              <a:t>- изменение места нахождения и места производства без уведомления Росздравнадзора и внесения соответствующих изменений в регистрационное удостоверение;</a:t>
            </a:r>
          </a:p>
          <a:p>
            <a:r>
              <a:rPr lang="ru-RU" dirty="0"/>
              <a:t>- отсутствие помещений, зданий, сооружений, технических средств и оборудования, средств измерений, необходимых согласно технической документации для осуществления деятельности по производству медицинских изделий и техническому обслуживанию;</a:t>
            </a:r>
          </a:p>
          <a:p>
            <a:r>
              <a:rPr lang="ru-RU" dirty="0"/>
              <a:t>- нарушения требований к поверке и (или) калибровке средств измерений, предусмотренных статьями 13 и 18 Федерального закона от 26.06.2008 N 102-ФЗ "Об обеспечении единства измерений", необходимых для осуществления деятельности по производству и техническому обслуживанию медицинских изделий;</a:t>
            </a:r>
          </a:p>
          <a:p>
            <a:r>
              <a:rPr lang="ru-RU" dirty="0"/>
              <a:t>- нарушение требований технической документации при производстве медицинских изделий;</a:t>
            </a:r>
          </a:p>
          <a:p>
            <a:r>
              <a:rPr lang="ru-RU" dirty="0"/>
              <a:t>- несоблюдение требований системы менеджмента качества, созданной и функционирующей в соответствии с требованиями межгосударственного стандарта ГОСТ ISO 13485-2017, при ее внедрении;</a:t>
            </a:r>
          </a:p>
          <a:p>
            <a:endParaRPr lang="ru-RU" dirty="0"/>
          </a:p>
        </p:txBody>
      </p:sp>
    </p:spTree>
    <p:extLst>
      <p:ext uri="{BB962C8B-B14F-4D97-AF65-F5344CB8AC3E}">
        <p14:creationId xmlns:p14="http://schemas.microsoft.com/office/powerpoint/2010/main" val="267497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dirty="0">
                <a:solidFill>
                  <a:srgbClr val="FF0000"/>
                </a:solidFill>
              </a:rPr>
              <a:t>Наиболее часто встречающиеся нарушения обязательных требований</a:t>
            </a:r>
            <a:endParaRPr lang="ru-RU" sz="3200" dirty="0"/>
          </a:p>
        </p:txBody>
      </p:sp>
      <p:sp>
        <p:nvSpPr>
          <p:cNvPr id="3" name="Объект 2"/>
          <p:cNvSpPr>
            <a:spLocks noGrp="1"/>
          </p:cNvSpPr>
          <p:nvPr>
            <p:ph idx="1"/>
          </p:nvPr>
        </p:nvSpPr>
        <p:spPr>
          <a:xfrm>
            <a:off x="309716" y="1825624"/>
            <a:ext cx="11044084" cy="4722659"/>
          </a:xfrm>
        </p:spPr>
        <p:txBody>
          <a:bodyPr>
            <a:normAutofit fontScale="92500" lnSpcReduction="20000"/>
          </a:bodyPr>
          <a:lstStyle/>
          <a:p>
            <a:pPr marL="0" indent="0" algn="just">
              <a:buNone/>
            </a:pPr>
            <a:r>
              <a:rPr lang="ru-RU" dirty="0">
                <a:solidFill>
                  <a:srgbClr val="FF0000"/>
                </a:solidFill>
              </a:rPr>
              <a:t>Поставщиками медицинских изделий</a:t>
            </a:r>
            <a:r>
              <a:rPr lang="ru-RU" dirty="0"/>
              <a:t>:</a:t>
            </a:r>
          </a:p>
          <a:p>
            <a:pPr marL="0" indent="0" algn="just">
              <a:buNone/>
            </a:pPr>
            <a:r>
              <a:rPr lang="ru-RU" dirty="0"/>
              <a:t>- ввоз, реализация фальсифицированных, незарегистрированных и недоброкачественных медицинских изделий;</a:t>
            </a:r>
          </a:p>
          <a:p>
            <a:pPr marL="0" indent="0" algn="just">
              <a:buNone/>
            </a:pPr>
            <a:r>
              <a:rPr lang="ru-RU" dirty="0"/>
              <a:t>- транспортировка и хранение с нарушением требований, указанных на маркировке медицинских изделий и их транспортной таре.</a:t>
            </a:r>
          </a:p>
          <a:p>
            <a:pPr marL="0" indent="0" algn="just">
              <a:buNone/>
            </a:pPr>
            <a:r>
              <a:rPr lang="ru-RU" dirty="0" smtClean="0">
                <a:solidFill>
                  <a:srgbClr val="FF0000"/>
                </a:solidFill>
              </a:rPr>
              <a:t>Медицинскими </a:t>
            </a:r>
            <a:r>
              <a:rPr lang="ru-RU" dirty="0">
                <a:solidFill>
                  <a:srgbClr val="FF0000"/>
                </a:solidFill>
              </a:rPr>
              <a:t>организациями:</a:t>
            </a:r>
          </a:p>
          <a:p>
            <a:pPr marL="0" indent="0" algn="just">
              <a:buNone/>
            </a:pPr>
            <a:r>
              <a:rPr lang="ru-RU" dirty="0"/>
              <a:t>- применение незарегистрированных и недоброкачественных медицинских изделий;</a:t>
            </a:r>
          </a:p>
          <a:p>
            <a:pPr marL="0" indent="0" algn="just">
              <a:buNone/>
            </a:pPr>
            <a:r>
              <a:rPr lang="ru-RU" dirty="0"/>
              <a:t>- несвоевременные техническое обслуживание и поверка медицинских изделий либо проведение технического обслуживания не в полном объеме;</a:t>
            </a:r>
          </a:p>
          <a:p>
            <a:pPr marL="0" indent="0" algn="just">
              <a:buNone/>
            </a:pPr>
            <a:r>
              <a:rPr lang="ru-RU" dirty="0"/>
              <a:t>- хранение и применение медицинских изделий с истекшим сроком годности;</a:t>
            </a:r>
          </a:p>
          <a:p>
            <a:pPr marL="0" indent="0" algn="just">
              <a:buNone/>
            </a:pPr>
            <a:r>
              <a:rPr lang="ru-RU" dirty="0"/>
              <a:t>- несообщение в территориальные органы Росздравнадзора о выявлении в обращении медицинских изделий, не соответствующих установленных требованиям.</a:t>
            </a:r>
          </a:p>
          <a:p>
            <a:endParaRPr lang="ru-RU" dirty="0"/>
          </a:p>
        </p:txBody>
      </p:sp>
    </p:spTree>
    <p:extLst>
      <p:ext uri="{BB962C8B-B14F-4D97-AF65-F5344CB8AC3E}">
        <p14:creationId xmlns:p14="http://schemas.microsoft.com/office/powerpoint/2010/main" val="683901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dirty="0">
                <a:solidFill>
                  <a:srgbClr val="FF0000"/>
                </a:solidFill>
              </a:rPr>
              <a:t>Наиболее часто встречающиеся нарушения обязательных требований</a:t>
            </a:r>
          </a:p>
        </p:txBody>
      </p:sp>
      <p:sp>
        <p:nvSpPr>
          <p:cNvPr id="3" name="Объект 2"/>
          <p:cNvSpPr>
            <a:spLocks noGrp="1"/>
          </p:cNvSpPr>
          <p:nvPr>
            <p:ph idx="1"/>
          </p:nvPr>
        </p:nvSpPr>
        <p:spPr/>
        <p:txBody>
          <a:bodyPr>
            <a:normAutofit fontScale="92500"/>
          </a:bodyPr>
          <a:lstStyle/>
          <a:p>
            <a:pPr marL="0" indent="0">
              <a:buNone/>
            </a:pPr>
            <a:r>
              <a:rPr lang="ru-RU" dirty="0" smtClean="0">
                <a:solidFill>
                  <a:srgbClr val="FF0000"/>
                </a:solidFill>
              </a:rPr>
              <a:t>Медицинскими </a:t>
            </a:r>
            <a:r>
              <a:rPr lang="ru-RU" dirty="0">
                <a:solidFill>
                  <a:srgbClr val="FF0000"/>
                </a:solidFill>
              </a:rPr>
              <a:t>организациями, проводящими клинические испытания медицинских изделий</a:t>
            </a:r>
            <a:r>
              <a:rPr lang="ru-RU" dirty="0"/>
              <a:t>:</a:t>
            </a:r>
          </a:p>
          <a:p>
            <a:pPr marL="0" indent="0">
              <a:buNone/>
            </a:pPr>
            <a:r>
              <a:rPr lang="ru-RU" dirty="0"/>
              <a:t>- клинические испытания медицинских изделий с участием человека проведены без согласования с Этическим комитетом Минздрава России;</a:t>
            </a:r>
          </a:p>
          <a:p>
            <a:pPr marL="0" indent="0">
              <a:buNone/>
            </a:pPr>
            <a:r>
              <a:rPr lang="ru-RU" dirty="0"/>
              <a:t>- клинические испытания медицинских изделий с участием человека проведены без информирования согласия субъектов испытаний;</a:t>
            </a:r>
          </a:p>
          <a:p>
            <a:pPr marL="0" indent="0">
              <a:buNone/>
            </a:pPr>
            <a:r>
              <a:rPr lang="ru-RU" dirty="0"/>
              <a:t>- клинические испытания медицинских изделий проводятся </a:t>
            </a:r>
            <a:r>
              <a:rPr lang="ru-RU" dirty="0" smtClean="0"/>
              <a:t> исследователями</a:t>
            </a:r>
            <a:r>
              <a:rPr lang="ru-RU" dirty="0"/>
              <a:t>, не имеющими соответствующей специализации и квалификации;</a:t>
            </a:r>
          </a:p>
          <a:p>
            <a:pPr marL="0" indent="0">
              <a:buNone/>
            </a:pPr>
            <a:r>
              <a:rPr lang="ru-RU" dirty="0"/>
              <a:t>- нарушение ведения документации по клиническим испытаниям медицинских изделий.</a:t>
            </a:r>
          </a:p>
          <a:p>
            <a:pPr marL="0" indent="0">
              <a:buNone/>
            </a:pPr>
            <a:endParaRPr lang="ru-RU" dirty="0"/>
          </a:p>
        </p:txBody>
      </p:sp>
    </p:spTree>
    <p:extLst>
      <p:ext uri="{BB962C8B-B14F-4D97-AF65-F5344CB8AC3E}">
        <p14:creationId xmlns:p14="http://schemas.microsoft.com/office/powerpoint/2010/main" val="261325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800" dirty="0">
                <a:solidFill>
                  <a:srgbClr val="FF0000"/>
                </a:solidFill>
              </a:rPr>
              <a:t>Федеральной службой по надзору в сфере здравоохранения проводится </a:t>
            </a:r>
            <a:r>
              <a:rPr lang="ru-RU" sz="2800" u="sng" dirty="0">
                <a:solidFill>
                  <a:srgbClr val="FF0000"/>
                </a:solidFill>
              </a:rPr>
              <a:t>консультирование по соблюдению обязательных требований</a:t>
            </a:r>
            <a:r>
              <a:rPr lang="ru-RU" sz="2800" dirty="0">
                <a:solidFill>
                  <a:srgbClr val="FF0000"/>
                </a:solidFill>
              </a:rPr>
              <a:t> в сфере обращения медицинских изделий.</a:t>
            </a:r>
            <a:br>
              <a:rPr lang="ru-RU" sz="2800" dirty="0">
                <a:solidFill>
                  <a:srgbClr val="FF0000"/>
                </a:solidFill>
              </a:rPr>
            </a:br>
            <a:endParaRPr lang="ru-RU" sz="2800" dirty="0">
              <a:solidFill>
                <a:srgbClr val="FF0000"/>
              </a:solidFill>
            </a:endParaRPr>
          </a:p>
        </p:txBody>
      </p:sp>
      <p:sp>
        <p:nvSpPr>
          <p:cNvPr id="3" name="Объект 2"/>
          <p:cNvSpPr>
            <a:spLocks noGrp="1"/>
          </p:cNvSpPr>
          <p:nvPr>
            <p:ph idx="1"/>
          </p:nvPr>
        </p:nvSpPr>
        <p:spPr>
          <a:xfrm>
            <a:off x="309716" y="1825624"/>
            <a:ext cx="11044084" cy="4737407"/>
          </a:xfrm>
        </p:spPr>
        <p:txBody>
          <a:bodyPr>
            <a:normAutofit fontScale="92500" lnSpcReduction="10000"/>
          </a:bodyPr>
          <a:lstStyle/>
          <a:p>
            <a:pPr marL="0" indent="0">
              <a:buNone/>
            </a:pPr>
            <a:r>
              <a:rPr lang="ru-RU" dirty="0" smtClean="0">
                <a:latin typeface="Times New Roman" pitchFamily="18" charset="0"/>
                <a:cs typeface="Times New Roman" pitchFamily="18" charset="0"/>
              </a:rPr>
              <a:t>Способы </a:t>
            </a:r>
            <a:r>
              <a:rPr lang="ru-RU" dirty="0">
                <a:latin typeface="Times New Roman" pitchFamily="18" charset="0"/>
                <a:cs typeface="Times New Roman" pitchFamily="18" charset="0"/>
              </a:rPr>
              <a:t>проведения консультирования:</a:t>
            </a:r>
          </a:p>
          <a:p>
            <a:r>
              <a:rPr lang="ru-RU" dirty="0">
                <a:latin typeface="Times New Roman" pitchFamily="18" charset="0"/>
                <a:cs typeface="Times New Roman" pitchFamily="18" charset="0"/>
              </a:rPr>
              <a:t>а) по телефону;</a:t>
            </a:r>
          </a:p>
          <a:p>
            <a:r>
              <a:rPr lang="ru-RU" dirty="0">
                <a:latin typeface="Times New Roman" pitchFamily="18" charset="0"/>
                <a:cs typeface="Times New Roman" pitchFamily="18" charset="0"/>
              </a:rPr>
              <a:t>б) посредством видео-конференц-связи;</a:t>
            </a:r>
          </a:p>
          <a:p>
            <a:r>
              <a:rPr lang="ru-RU" dirty="0">
                <a:latin typeface="Times New Roman" pitchFamily="18" charset="0"/>
                <a:cs typeface="Times New Roman" pitchFamily="18" charset="0"/>
              </a:rPr>
              <a:t>в) на личном приеме;</a:t>
            </a:r>
          </a:p>
          <a:p>
            <a:r>
              <a:rPr lang="ru-RU" dirty="0">
                <a:latin typeface="Times New Roman" pitchFamily="18" charset="0"/>
                <a:cs typeface="Times New Roman" pitchFamily="18" charset="0"/>
              </a:rPr>
              <a:t>г) в ходе проведения профилактического мероприятия;</a:t>
            </a:r>
          </a:p>
          <a:p>
            <a:r>
              <a:rPr lang="ru-RU" dirty="0">
                <a:latin typeface="Times New Roman" pitchFamily="18" charset="0"/>
                <a:cs typeface="Times New Roman" pitchFamily="18" charset="0"/>
              </a:rPr>
              <a:t>д) в ходе проведения контрольного (надзорного) мероприятия.</a:t>
            </a:r>
          </a:p>
          <a:p>
            <a:pPr marL="0" indent="0" algn="just">
              <a:buNone/>
            </a:pPr>
            <a:r>
              <a:rPr lang="ru-RU" dirty="0">
                <a:latin typeface="Times New Roman" pitchFamily="18" charset="0"/>
                <a:cs typeface="Times New Roman" pitchFamily="18" charset="0"/>
              </a:rPr>
              <a:t>Консультирование проводится посредством размещения информации на интернет-портале Федеральной службы по надзору в сфере здравоохранения ("Реформа контрольно-надзорной деятельности", раздел "Систематизация, сокращение количества и актуализация обязательных требований по контролируемым видам деятельности").</a:t>
            </a:r>
          </a:p>
          <a:p>
            <a:endParaRPr lang="ru-RU" dirty="0"/>
          </a:p>
        </p:txBody>
      </p:sp>
    </p:spTree>
    <p:extLst>
      <p:ext uri="{BB962C8B-B14F-4D97-AF65-F5344CB8AC3E}">
        <p14:creationId xmlns:p14="http://schemas.microsoft.com/office/powerpoint/2010/main" val="4205014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400" dirty="0" smtClean="0">
                <a:solidFill>
                  <a:srgbClr val="FF0000"/>
                </a:solidFill>
                <a:latin typeface="Times New Roman" pitchFamily="18" charset="0"/>
                <a:cs typeface="Times New Roman" pitchFamily="18" charset="0"/>
              </a:rPr>
              <a:t/>
            </a:r>
            <a:br>
              <a:rPr lang="ru-RU" sz="2400" dirty="0" smtClean="0">
                <a:solidFill>
                  <a:srgbClr val="FF0000"/>
                </a:solidFill>
                <a:latin typeface="Times New Roman" pitchFamily="18" charset="0"/>
                <a:cs typeface="Times New Roman" pitchFamily="18" charset="0"/>
              </a:rPr>
            </a:br>
            <a:r>
              <a:rPr lang="ru-RU" sz="2400" dirty="0" smtClean="0">
                <a:solidFill>
                  <a:srgbClr val="FF0000"/>
                </a:solidFill>
                <a:latin typeface="Times New Roman" pitchFamily="18" charset="0"/>
                <a:cs typeface="Times New Roman" pitchFamily="18" charset="0"/>
              </a:rPr>
              <a:t>Тексты </a:t>
            </a:r>
            <a:r>
              <a:rPr lang="ru-RU" sz="2400" dirty="0">
                <a:solidFill>
                  <a:srgbClr val="FF0000"/>
                </a:solidFill>
                <a:latin typeface="Times New Roman" pitchFamily="18" charset="0"/>
                <a:cs typeface="Times New Roman" pitchFamily="18" charset="0"/>
              </a:rPr>
              <a:t>нормативных правовых актов, содержащих обязательные требования в сфере обращения медицинских изделий, размещены на интернет-портале Федеральной службы по надзору в сфере здравоохранения в рубрике "Медицинские изделия" по разделам:</a:t>
            </a:r>
            <a:br>
              <a:rPr lang="ru-RU" sz="2400" dirty="0">
                <a:solidFill>
                  <a:srgbClr val="FF0000"/>
                </a:solidFill>
                <a:latin typeface="Times New Roman" pitchFamily="18" charset="0"/>
                <a:cs typeface="Times New Roman" pitchFamily="18" charset="0"/>
              </a:rPr>
            </a:br>
            <a:endParaRPr lang="ru-RU" sz="24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604684" y="2017354"/>
            <a:ext cx="10999839" cy="4840646"/>
          </a:xfrm>
        </p:spPr>
        <p:txBody>
          <a:bodyPr>
            <a:normAutofit fontScale="62500" lnSpcReduction="20000"/>
          </a:bodyPr>
          <a:lstStyle/>
          <a:p>
            <a:pPr marL="0" indent="0">
              <a:buNone/>
            </a:pPr>
            <a:r>
              <a:rPr lang="ru-RU" dirty="0" smtClean="0"/>
              <a:t>- </a:t>
            </a:r>
            <a:r>
              <a:rPr lang="ru-RU" sz="3200" dirty="0">
                <a:latin typeface="Times New Roman" pitchFamily="18" charset="0"/>
                <a:cs typeface="Times New Roman" pitchFamily="18" charset="0"/>
              </a:rPr>
              <a:t>Регистрация медицинских изделий;</a:t>
            </a:r>
          </a:p>
          <a:p>
            <a:pPr marL="0" indent="0">
              <a:buNone/>
            </a:pPr>
            <a:r>
              <a:rPr lang="ru-RU" sz="3200" dirty="0">
                <a:latin typeface="Times New Roman" pitchFamily="18" charset="0"/>
                <a:cs typeface="Times New Roman" pitchFamily="18" charset="0"/>
              </a:rPr>
              <a:t>- Регистрация медицинских изделий в рамках Евразийского экономического союза;</a:t>
            </a:r>
          </a:p>
          <a:p>
            <a:pPr marL="0" indent="0">
              <a:buNone/>
            </a:pPr>
            <a:r>
              <a:rPr lang="ru-RU" sz="3200" dirty="0">
                <a:latin typeface="Times New Roman" pitchFamily="18" charset="0"/>
                <a:cs typeface="Times New Roman" pitchFamily="18" charset="0"/>
              </a:rPr>
              <a:t>- Внесение изменений в регистрационные документы и регистрационные удостоверения на </a:t>
            </a:r>
            <a:r>
              <a:rPr lang="ru-RU" sz="3200" dirty="0" smtClean="0">
                <a:latin typeface="Times New Roman" pitchFamily="18" charset="0"/>
                <a:cs typeface="Times New Roman" pitchFamily="18" charset="0"/>
              </a:rPr>
              <a:t>МИ;</a:t>
            </a:r>
            <a:endParaRPr lang="ru-RU" sz="3200" dirty="0">
              <a:latin typeface="Times New Roman" pitchFamily="18" charset="0"/>
              <a:cs typeface="Times New Roman" pitchFamily="18" charset="0"/>
            </a:endParaRPr>
          </a:p>
          <a:p>
            <a:pPr marL="0" indent="0">
              <a:buNone/>
            </a:pPr>
            <a:r>
              <a:rPr lang="ru-RU" sz="3200" dirty="0">
                <a:latin typeface="Times New Roman" pitchFamily="18" charset="0"/>
                <a:cs typeface="Times New Roman" pitchFamily="18" charset="0"/>
              </a:rPr>
              <a:t>- Ввоз медицинских изделий в целях их государственной регистрации;</a:t>
            </a:r>
          </a:p>
          <a:p>
            <a:pPr marL="0" indent="0">
              <a:buNone/>
            </a:pPr>
            <a:r>
              <a:rPr lang="ru-RU" sz="3200" dirty="0">
                <a:latin typeface="Times New Roman" pitchFamily="18" charset="0"/>
                <a:cs typeface="Times New Roman" pitchFamily="18" charset="0"/>
              </a:rPr>
              <a:t>- Вывоз за пределы территории Российской Федерации отдельных видов товаров медицинского назначения;</a:t>
            </a:r>
          </a:p>
          <a:p>
            <a:pPr marL="0" indent="0">
              <a:buNone/>
            </a:pPr>
            <a:r>
              <a:rPr lang="ru-RU" sz="3200" dirty="0">
                <a:latin typeface="Times New Roman" pitchFamily="18" charset="0"/>
                <a:cs typeface="Times New Roman" pitchFamily="18" charset="0"/>
              </a:rPr>
              <a:t>- Незарегистрированные медицинские изделия для диагностики </a:t>
            </a:r>
            <a:r>
              <a:rPr lang="ru-RU" sz="3200" dirty="0" err="1">
                <a:latin typeface="Times New Roman" pitchFamily="18" charset="0"/>
                <a:cs typeface="Times New Roman" pitchFamily="18" charset="0"/>
              </a:rPr>
              <a:t>in</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vitro</a:t>
            </a:r>
            <a:r>
              <a:rPr lang="ru-RU" sz="3200" dirty="0">
                <a:latin typeface="Times New Roman" pitchFamily="18" charset="0"/>
                <a:cs typeface="Times New Roman" pitchFamily="18" charset="0"/>
              </a:rPr>
              <a:t>;</a:t>
            </a:r>
          </a:p>
          <a:p>
            <a:pPr marL="0" indent="0">
              <a:buNone/>
            </a:pPr>
            <a:r>
              <a:rPr lang="ru-RU" sz="3200" dirty="0">
                <a:latin typeface="Times New Roman" pitchFamily="18" charset="0"/>
                <a:cs typeface="Times New Roman" pitchFamily="18" charset="0"/>
              </a:rPr>
              <a:t>- Клинические испытания медицинских изделий;</a:t>
            </a:r>
          </a:p>
          <a:p>
            <a:pPr marL="0" indent="0">
              <a:buNone/>
            </a:pPr>
            <a:r>
              <a:rPr lang="ru-RU" sz="3200" dirty="0">
                <a:latin typeface="Times New Roman" pitchFamily="18" charset="0"/>
                <a:cs typeface="Times New Roman" pitchFamily="18" charset="0"/>
              </a:rPr>
              <a:t>- Контроль за обращением медицинских изделий;</a:t>
            </a:r>
          </a:p>
          <a:p>
            <a:pPr marL="0" indent="0">
              <a:buNone/>
            </a:pPr>
            <a:r>
              <a:rPr lang="ru-RU" sz="3200" dirty="0">
                <a:latin typeface="Times New Roman" pitchFamily="18" charset="0"/>
                <a:cs typeface="Times New Roman" pitchFamily="18" charset="0"/>
              </a:rPr>
              <a:t>- Мониторинг безопасности медицинских изделий;</a:t>
            </a:r>
          </a:p>
          <a:p>
            <a:pPr marL="0" indent="0">
              <a:buNone/>
            </a:pPr>
            <a:r>
              <a:rPr lang="ru-RU" sz="3200" dirty="0">
                <a:latin typeface="Times New Roman" pitchFamily="18" charset="0"/>
                <a:cs typeface="Times New Roman" pitchFamily="18" charset="0"/>
              </a:rPr>
              <a:t>- Лицензирование деятельности по техническому обслуживанию медицинских изделий;</a:t>
            </a:r>
          </a:p>
          <a:p>
            <a:pPr marL="0" indent="0">
              <a:buNone/>
            </a:pPr>
            <a:r>
              <a:rPr lang="ru-RU" sz="3200" dirty="0">
                <a:latin typeface="Times New Roman" pitchFamily="18" charset="0"/>
                <a:cs typeface="Times New Roman" pitchFamily="18" charset="0"/>
              </a:rPr>
              <a:t>- Регулирование цен на медицинские изделия;</a:t>
            </a:r>
          </a:p>
          <a:p>
            <a:pPr marL="0" indent="0">
              <a:buNone/>
            </a:pPr>
            <a:r>
              <a:rPr lang="ru-RU" sz="3200" dirty="0">
                <a:latin typeface="Times New Roman" pitchFamily="18" charset="0"/>
                <a:cs typeface="Times New Roman" pitchFamily="18" charset="0"/>
              </a:rPr>
              <a:t>- Уведомления о начале осуществления деятельности в сфере обращения медицинских изделий.</a:t>
            </a:r>
          </a:p>
          <a:p>
            <a:endParaRPr lang="ru-RU" dirty="0"/>
          </a:p>
        </p:txBody>
      </p:sp>
    </p:spTree>
    <p:extLst>
      <p:ext uri="{BB962C8B-B14F-4D97-AF65-F5344CB8AC3E}">
        <p14:creationId xmlns:p14="http://schemas.microsoft.com/office/powerpoint/2010/main" val="3669277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951375"/>
          </a:xfrm>
        </p:spPr>
        <p:txBody>
          <a:bodyPr>
            <a:normAutofit fontScale="90000"/>
          </a:bodyPr>
          <a:lstStyle/>
          <a:p>
            <a:pPr algn="ctr"/>
            <a:r>
              <a:rPr lang="ru-RU" sz="2400" dirty="0">
                <a:solidFill>
                  <a:srgbClr val="FF0000"/>
                </a:solidFill>
              </a:rPr>
              <a:t>По вопросам отнесения продукции к медицинским изделиям и регистрации медицинских изделий осуществляется консультирование подведомственными организациями Росздравнадзора:</a:t>
            </a:r>
            <a:br>
              <a:rPr lang="ru-RU" sz="2400" dirty="0">
                <a:solidFill>
                  <a:srgbClr val="FF0000"/>
                </a:solidFill>
              </a:rPr>
            </a:br>
            <a:endParaRPr lang="ru-RU" sz="2400" dirty="0">
              <a:solidFill>
                <a:srgbClr val="FF0000"/>
              </a:solidFill>
            </a:endParaRPr>
          </a:p>
        </p:txBody>
      </p:sp>
      <p:sp>
        <p:nvSpPr>
          <p:cNvPr id="3" name="Объект 2"/>
          <p:cNvSpPr>
            <a:spLocks noGrp="1"/>
          </p:cNvSpPr>
          <p:nvPr>
            <p:ph idx="1"/>
          </p:nvPr>
        </p:nvSpPr>
        <p:spPr>
          <a:xfrm>
            <a:off x="486697" y="1825625"/>
            <a:ext cx="10867103" cy="4707910"/>
          </a:xfrm>
        </p:spPr>
        <p:txBody>
          <a:bodyPr>
            <a:normAutofit fontScale="92500" lnSpcReduction="10000"/>
          </a:bodyPr>
          <a:lstStyle/>
          <a:p>
            <a:pPr marL="0" indent="0">
              <a:buNone/>
            </a:pPr>
            <a:r>
              <a:rPr lang="ru-RU" dirty="0" smtClean="0"/>
              <a:t>- </a:t>
            </a:r>
            <a:r>
              <a:rPr lang="ru-RU" dirty="0">
                <a:latin typeface="Times New Roman" pitchFamily="18" charset="0"/>
                <a:cs typeface="Times New Roman" pitchFamily="18" charset="0"/>
              </a:rPr>
              <a:t>ФГБУ "Всероссийский научно-исследовательский и испытательный институт медицинской техники" Росздравнадзора;</a:t>
            </a:r>
          </a:p>
          <a:p>
            <a:pPr marL="0" indent="0">
              <a:buNone/>
            </a:pPr>
            <a:r>
              <a:rPr lang="ru-RU" dirty="0">
                <a:latin typeface="Times New Roman" pitchFamily="18" charset="0"/>
                <a:cs typeface="Times New Roman" pitchFamily="18" charset="0"/>
              </a:rPr>
              <a:t>- ФГБУ "Национальный институт качества" Росздравнадзора консультирования по вопросам процедур, связанных с государственной регистрацией медицинских изделий".</a:t>
            </a:r>
          </a:p>
          <a:p>
            <a:pPr marL="0" indent="0" algn="just">
              <a:buNone/>
            </a:pPr>
            <a:r>
              <a:rPr lang="ru-RU" dirty="0">
                <a:latin typeface="Times New Roman" pitchFamily="18" charset="0"/>
                <a:cs typeface="Times New Roman" pitchFamily="18" charset="0"/>
              </a:rPr>
              <a:t>Информирование Росздравнадзора субъектов обращения о медицинских изделиях, находящихся в обращении с нарушением законодательства Российской Федерации, выявленных в рамках федерального государственного контроля (надзора) за обращением медицинских изделий, осуществляется путем публикации писем Росздравнадзора на официальном сайте Росздравнадзора www.roszdravnadzor.gov.ru в подразделе "Электронные сервисы"  "Информационные письма о медицинских изделиях".</a:t>
            </a:r>
          </a:p>
          <a:p>
            <a:pPr marL="0" indent="0">
              <a:buNone/>
            </a:pPr>
            <a:endParaRPr lang="ru-RU" dirty="0"/>
          </a:p>
        </p:txBody>
      </p:sp>
    </p:spTree>
    <p:extLst>
      <p:ext uri="{BB962C8B-B14F-4D97-AF65-F5344CB8AC3E}">
        <p14:creationId xmlns:p14="http://schemas.microsoft.com/office/powerpoint/2010/main" val="177611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3239" y="678426"/>
            <a:ext cx="11901947" cy="6179574"/>
          </a:xfrm>
        </p:spPr>
        <p:txBody>
          <a:bodyPr>
            <a:normAutofit fontScale="77500" lnSpcReduction="20000"/>
          </a:bodyPr>
          <a:lstStyle/>
          <a:p>
            <a:pPr algn="just"/>
            <a:r>
              <a:rPr lang="ru-RU" dirty="0">
                <a:latin typeface="Times New Roman" pitchFamily="18" charset="0"/>
                <a:cs typeface="Times New Roman" pitchFamily="18" charset="0"/>
              </a:rPr>
              <a:t>Законодательство предусматривает государственное </a:t>
            </a:r>
            <a:r>
              <a:rPr lang="ru-RU" b="1" dirty="0">
                <a:solidFill>
                  <a:srgbClr val="FF0000"/>
                </a:solidFill>
                <a:latin typeface="Times New Roman" pitchFamily="18" charset="0"/>
                <a:cs typeface="Times New Roman" pitchFamily="18" charset="0"/>
              </a:rPr>
              <a:t>регулирование цен на </a:t>
            </a:r>
            <a:r>
              <a:rPr lang="ru-RU" b="1" dirty="0" err="1">
                <a:solidFill>
                  <a:srgbClr val="FF0000"/>
                </a:solidFill>
                <a:latin typeface="Times New Roman" pitchFamily="18" charset="0"/>
                <a:cs typeface="Times New Roman" pitchFamily="18" charset="0"/>
              </a:rPr>
              <a:t>медизделия</a:t>
            </a:r>
            <a:r>
              <a:rPr lang="ru-RU" b="1" dirty="0">
                <a:solidFill>
                  <a:srgbClr val="FF0000"/>
                </a:solidFill>
                <a:latin typeface="Times New Roman" pitchFamily="18" charset="0"/>
                <a:cs typeface="Times New Roman" pitchFamily="18" charset="0"/>
              </a:rPr>
              <a:t>, </a:t>
            </a:r>
            <a:r>
              <a:rPr lang="ru-RU" dirty="0">
                <a:latin typeface="Times New Roman" pitchFamily="18" charset="0"/>
                <a:cs typeface="Times New Roman" pitchFamily="18" charset="0"/>
              </a:rPr>
              <a:t>включенные в пере­чень имплантируемых в организм человека изделий при оказании медицинской помощи в рамках программы государственных гарантий бесплатного оказания гра­жданам медицинской помощи (ч. 2.1 ст. 80 Федерального закона от 21.11.2011 № 323-ф3 «Об основах охраны здоро­вья граждан в Российской Федерации»), Этот перечень утвержден распоряжением Правительства от 31.12.2018 № 3053-р. Перечень размещен на сайте Росздравнадзора. Кроме того, для отдельных </a:t>
            </a:r>
            <a:r>
              <a:rPr lang="ru-RU" dirty="0" err="1">
                <a:latin typeface="Times New Roman" pitchFamily="18" charset="0"/>
                <a:cs typeface="Times New Roman" pitchFamily="18" charset="0"/>
              </a:rPr>
              <a:t>медизделий</a:t>
            </a:r>
            <a:r>
              <a:rPr lang="ru-RU" dirty="0">
                <a:latin typeface="Times New Roman" pitchFamily="18" charset="0"/>
                <a:cs typeface="Times New Roman" pitchFamily="18" charset="0"/>
              </a:rPr>
              <a:t> Правительство может устанавливать предельные отпускные цены произ­водителей, а также предельные размеры региональных оптовых и розничных надбавок. Правила формирования перечня </a:t>
            </a:r>
            <a:r>
              <a:rPr lang="ru-RU" dirty="0" err="1">
                <a:latin typeface="Times New Roman" pitchFamily="18" charset="0"/>
                <a:cs typeface="Times New Roman" pitchFamily="18" charset="0"/>
              </a:rPr>
              <a:t>медизделий</a:t>
            </a:r>
            <a:r>
              <a:rPr lang="ru-RU" dirty="0">
                <a:latin typeface="Times New Roman" pitchFamily="18" charset="0"/>
                <a:cs typeface="Times New Roman" pitchFamily="18" charset="0"/>
              </a:rPr>
              <a:t> с ограничениями по цене утвержде­ны постановлением Правительства от 29.08.2020 № 1309. Ограничивать цены Правительство может по заявлению региональных органов власти в условиях ЧС, при угрозе распространения опасного заболевания, и случае подоро­жания </a:t>
            </a:r>
            <a:r>
              <a:rPr lang="ru-RU" dirty="0" err="1">
                <a:latin typeface="Times New Roman" pitchFamily="18" charset="0"/>
                <a:cs typeface="Times New Roman" pitchFamily="18" charset="0"/>
              </a:rPr>
              <a:t>медизделия</a:t>
            </a:r>
            <a:r>
              <a:rPr lang="ru-RU" dirty="0">
                <a:latin typeface="Times New Roman" pitchFamily="18" charset="0"/>
                <a:cs typeface="Times New Roman" pitchFamily="18" charset="0"/>
              </a:rPr>
              <a:t> на 30 процентов и более.</a:t>
            </a:r>
          </a:p>
          <a:p>
            <a:pPr algn="just"/>
            <a:r>
              <a:rPr lang="ru-RU" dirty="0">
                <a:latin typeface="Times New Roman" pitchFamily="18" charset="0"/>
                <a:cs typeface="Times New Roman" pitchFamily="18" charset="0"/>
              </a:rPr>
              <a:t>Ставка НДС для </a:t>
            </a:r>
            <a:r>
              <a:rPr lang="ru-RU" dirty="0" err="1">
                <a:latin typeface="Times New Roman" pitchFamily="18" charset="0"/>
                <a:cs typeface="Times New Roman" pitchFamily="18" charset="0"/>
              </a:rPr>
              <a:t>медизделий</a:t>
            </a:r>
            <a:r>
              <a:rPr lang="ru-RU" dirty="0">
                <a:latin typeface="Times New Roman" pitchFamily="18" charset="0"/>
                <a:cs typeface="Times New Roman" pitchFamily="18" charset="0"/>
              </a:rPr>
              <a:t> составляет 10 процентов (п. 2 ст. 164 НК). При реализации и передаче на террито­рии России жизненно важных и необходимых </a:t>
            </a:r>
            <a:r>
              <a:rPr lang="ru-RU" dirty="0" err="1">
                <a:latin typeface="Times New Roman" pitchFamily="18" charset="0"/>
                <a:cs typeface="Times New Roman" pitchFamily="18" charset="0"/>
              </a:rPr>
              <a:t>медизде­лий</a:t>
            </a:r>
            <a:r>
              <a:rPr lang="ru-RU" dirty="0">
                <a:latin typeface="Times New Roman" pitchFamily="18" charset="0"/>
                <a:cs typeface="Times New Roman" pitchFamily="18" charset="0"/>
              </a:rPr>
              <a:t> ставка НДС составляет ноль процентов (п. 2 ст. 149 НК). Перечень таких </a:t>
            </a:r>
            <a:r>
              <a:rPr lang="ru-RU" dirty="0" err="1">
                <a:latin typeface="Times New Roman" pitchFamily="18" charset="0"/>
                <a:cs typeface="Times New Roman" pitchFamily="18" charset="0"/>
              </a:rPr>
              <a:t>медтоваров</a:t>
            </a:r>
            <a:r>
              <a:rPr lang="ru-RU" dirty="0">
                <a:latin typeface="Times New Roman" pitchFamily="18" charset="0"/>
                <a:cs typeface="Times New Roman" pitchFamily="18" charset="0"/>
              </a:rPr>
              <a:t> утвержден постанов­лением Правительства от 30.09.2015 № 1042. Он включа­ет 58 позиций, для каждой из которых указаны коды I ю Общероссийскому классификатору продукции по видам экономической деятельности (ОКПД 2) и единой Товарной номенклатуре внешнеэкономической деятельности ЕАЭС (ТН ВЭД ЕАЭС). При работе с этим перечнем нужно быть внимательным. Так, маски медицинские, зарегистри­рованные как </a:t>
            </a:r>
            <a:r>
              <a:rPr lang="ru-RU" dirty="0" err="1">
                <a:latin typeface="Times New Roman" pitchFamily="18" charset="0"/>
                <a:cs typeface="Times New Roman" pitchFamily="18" charset="0"/>
              </a:rPr>
              <a:t>медизделия</a:t>
            </a:r>
            <a:r>
              <a:rPr lang="ru-RU" dirty="0">
                <a:latin typeface="Times New Roman" pitchFamily="18" charset="0"/>
                <a:cs typeface="Times New Roman" pitchFamily="18" charset="0"/>
              </a:rPr>
              <a:t>, освобождены от НДС, а мас­ки общего пользования - нет (письмо Минфина и ФНС от 30.04.2020 № СД-18-3/668@). Также с нулевой ставкой НДС можно до 1 января 2025 года реализовывать не­зарегистрированные в России в стандартном порядке одноразовые </a:t>
            </a:r>
            <a:r>
              <a:rPr lang="ru-RU" dirty="0" err="1">
                <a:latin typeface="Times New Roman" pitchFamily="18" charset="0"/>
                <a:cs typeface="Times New Roman" pitchFamily="18" charset="0"/>
              </a:rPr>
              <a:t>медизделия</a:t>
            </a:r>
            <a:r>
              <a:rPr lang="ru-RU" dirty="0">
                <a:latin typeface="Times New Roman" pitchFamily="18" charset="0"/>
                <a:cs typeface="Times New Roman" pitchFamily="18" charset="0"/>
              </a:rPr>
              <a:t>, ввезенные в страну по нормам постановления Правительства от 03.04.2020 № 430.</a:t>
            </a:r>
          </a:p>
          <a:p>
            <a:pPr marL="0" indent="0">
              <a:buNone/>
            </a:pPr>
            <a:endParaRPr lang="ru-RU" dirty="0"/>
          </a:p>
        </p:txBody>
      </p:sp>
    </p:spTree>
    <p:extLst>
      <p:ext uri="{BB962C8B-B14F-4D97-AF65-F5344CB8AC3E}">
        <p14:creationId xmlns:p14="http://schemas.microsoft.com/office/powerpoint/2010/main" val="4041115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29942"/>
            <a:ext cx="10515600" cy="449930"/>
          </a:xfrm>
        </p:spPr>
        <p:txBody>
          <a:bodyPr>
            <a:normAutofit fontScale="90000"/>
          </a:bodyPr>
          <a:lstStyle/>
          <a:p>
            <a:pPr algn="ctr"/>
            <a:r>
              <a:rPr lang="ru-RU" dirty="0" smtClean="0"/>
              <a:t>Розничная реализация</a:t>
            </a:r>
            <a:endParaRPr lang="ru-RU" dirty="0"/>
          </a:p>
        </p:txBody>
      </p:sp>
      <p:sp>
        <p:nvSpPr>
          <p:cNvPr id="3" name="Объект 2"/>
          <p:cNvSpPr>
            <a:spLocks noGrp="1"/>
          </p:cNvSpPr>
          <p:nvPr>
            <p:ph idx="1"/>
          </p:nvPr>
        </p:nvSpPr>
        <p:spPr>
          <a:xfrm>
            <a:off x="162232" y="1165123"/>
            <a:ext cx="11813458" cy="5560142"/>
          </a:xfrm>
        </p:spPr>
        <p:txBody>
          <a:bodyPr>
            <a:normAutofit fontScale="70000" lnSpcReduction="20000"/>
          </a:bodyPr>
          <a:lstStyle/>
          <a:p>
            <a:pPr marL="0" indent="0">
              <a:buNone/>
            </a:pPr>
            <a:r>
              <a:rPr lang="ru-RU" dirty="0"/>
              <a:t>Гарантийный срок товара, а также срок его службы исчисляют со дня продажи товара потребителю (если иное не предусмотрено договором купли-продажи). </a:t>
            </a:r>
            <a:r>
              <a:rPr lang="ru-RU" i="1" dirty="0" smtClean="0">
                <a:solidFill>
                  <a:srgbClr val="FF0000"/>
                </a:solidFill>
              </a:rPr>
              <a:t>Правила </a:t>
            </a:r>
            <a:r>
              <a:rPr lang="ru-RU" i="1" dirty="0">
                <a:solidFill>
                  <a:srgbClr val="FF0000"/>
                </a:solidFill>
              </a:rPr>
              <a:t>розничных продаж (утв. постановленном Правительства от 31.12.2020 № 2463), не содержат требование проводить предпродажную проверку медицинских изделий</a:t>
            </a:r>
            <a:endParaRPr lang="ru-RU" dirty="0">
              <a:solidFill>
                <a:srgbClr val="FF0000"/>
              </a:solidFill>
            </a:endParaRPr>
          </a:p>
          <a:p>
            <a:pPr marL="0" indent="0">
              <a:buNone/>
            </a:pPr>
            <a:endParaRPr lang="ru-RU" dirty="0"/>
          </a:p>
          <a:p>
            <a:r>
              <a:rPr lang="ru-RU" dirty="0"/>
              <a:t>Если день продажи установить невозможно, срок исчисляют со дня изготовления товара. Заполняйте гарантийный талон чтобы потребитель мог обратиться в сервисный центр для устранения недостатков товара. </a:t>
            </a:r>
            <a:r>
              <a:rPr lang="ru-RU" dirty="0">
                <a:solidFill>
                  <a:srgbClr val="FF0000"/>
                </a:solidFill>
              </a:rPr>
              <a:t>Если покупателю откажут в сервисном центре из-за незаполненного гарантийного талона, аптечная организация будет вовлечена в </a:t>
            </a:r>
            <a:r>
              <a:rPr lang="ru-RU" dirty="0" smtClean="0">
                <a:solidFill>
                  <a:srgbClr val="FF0000"/>
                </a:solidFill>
              </a:rPr>
              <a:t>конфликт</a:t>
            </a:r>
            <a:r>
              <a:rPr lang="ru-RU" dirty="0">
                <a:solidFill>
                  <a:srgbClr val="FF0000"/>
                </a:solidFill>
              </a:rPr>
              <a:t>, который грозит инспекцией </a:t>
            </a:r>
            <a:r>
              <a:rPr lang="ru-RU" dirty="0" err="1">
                <a:solidFill>
                  <a:srgbClr val="FF0000"/>
                </a:solidFill>
              </a:rPr>
              <a:t>Роспотребнадзора</a:t>
            </a:r>
            <a:r>
              <a:rPr lang="ru-RU" dirty="0">
                <a:solidFill>
                  <a:srgbClr val="FF0000"/>
                </a:solidFill>
              </a:rPr>
              <a:t>.</a:t>
            </a:r>
          </a:p>
          <a:p>
            <a:r>
              <a:rPr lang="ru-RU" dirty="0"/>
              <a:t>Покупатель товара с недостатком в течение </a:t>
            </a:r>
            <a:r>
              <a:rPr lang="ru-RU" dirty="0" smtClean="0"/>
              <a:t>гарантийного </a:t>
            </a:r>
            <a:r>
              <a:rPr lang="ru-RU" dirty="0"/>
              <a:t>срока имеет право обратиться с претензией в аптеку даже если гарантийный срок установил изготовитель и после обращения в специализированный сервисный центр. При этом покупатель может предъявить аптеке как продавцу любые требования, которые оговаривает статья 18 Закона о защите прав потребителей. Потребитель вправе потребовать от аптеки безвозмездно устранить недостатки товара или возместить расходы на их </a:t>
            </a:r>
            <a:r>
              <a:rPr lang="ru-RU" dirty="0" err="1"/>
              <a:t>ис</a:t>
            </a:r>
            <a:r>
              <a:rPr lang="ru-RU" dirty="0"/>
              <a:t> правление, полностью или частично вернуть деньги на некачественный товар, заменить его, в том числе с перерасчетом покупной цены. Но вернуть в аптеку качественные </a:t>
            </a:r>
            <a:r>
              <a:rPr lang="ru-RU" dirty="0" err="1"/>
              <a:t>медизделия</a:t>
            </a:r>
            <a:r>
              <a:rPr lang="ru-RU" dirty="0"/>
              <a:t> или обменять их на новые товары для профилактики и лечения заболеваний в домашних условиях покупатели не имеют права </a:t>
            </a:r>
            <a:r>
              <a:rPr lang="ru-RU" dirty="0" smtClean="0"/>
              <a:t>(</a:t>
            </a:r>
            <a:r>
              <a:rPr lang="ru-RU" i="1" dirty="0" smtClean="0"/>
              <a:t>ПП </a:t>
            </a:r>
            <a:r>
              <a:rPr lang="ru-RU" i="1" dirty="0"/>
              <a:t>от 31.12.2020 № 2463</a:t>
            </a:r>
            <a:r>
              <a:rPr lang="ru-RU" dirty="0"/>
              <a:t>).</a:t>
            </a:r>
          </a:p>
          <a:p>
            <a:r>
              <a:rPr lang="ru-RU" dirty="0"/>
              <a:t>Аптека должна предоставить потребителю аналогичное по свойствам </a:t>
            </a:r>
            <a:r>
              <a:rPr lang="ru-RU" dirty="0" err="1"/>
              <a:t>медизделие</a:t>
            </a:r>
            <a:r>
              <a:rPr lang="ru-RU" dirty="0"/>
              <a:t> на время ремонта или замены неисправного, потому что </a:t>
            </a:r>
            <a:r>
              <a:rPr lang="ru-RU" dirty="0" err="1"/>
              <a:t>медизделия</a:t>
            </a:r>
            <a:r>
              <a:rPr lang="ru-RU" dirty="0"/>
              <a:t> не входят в перечень исключений из такого обязательства, утвержденный постановлением Правительства от 31.12.2020 № 2463 (Правила розничных продаж). Данное правило не распространяется на медицинские </a:t>
            </a:r>
            <a:r>
              <a:rPr lang="ru-RU" dirty="0" err="1"/>
              <a:t>электрорефлекторы</a:t>
            </a:r>
            <a:r>
              <a:rPr lang="ru-RU" dirty="0"/>
              <a:t>, электрогрелки, </a:t>
            </a:r>
            <a:r>
              <a:rPr lang="ru-RU" dirty="0" err="1"/>
              <a:t>электробинты</a:t>
            </a:r>
            <a:r>
              <a:rPr lang="ru-RU" dirty="0"/>
              <a:t>, </a:t>
            </a:r>
            <a:r>
              <a:rPr lang="ru-RU" dirty="0" err="1"/>
              <a:t>электропледы</a:t>
            </a:r>
            <a:r>
              <a:rPr lang="ru-RU" dirty="0"/>
              <a:t>, </a:t>
            </a:r>
            <a:r>
              <a:rPr lang="ru-RU" dirty="0" err="1"/>
              <a:t>электроодеяла</a:t>
            </a:r>
            <a:r>
              <a:rPr lang="ru-RU" dirty="0"/>
              <a:t>, электрические зубные щетки, автоматические тонометры и другие </a:t>
            </a:r>
            <a:r>
              <a:rPr lang="ru-RU" dirty="0" err="1"/>
              <a:t>медизделия</a:t>
            </a:r>
            <a:r>
              <a:rPr lang="ru-RU" dirty="0"/>
              <a:t> - электроприборы, которые при применении соприкасаются со слизистой и (или кожными покровами (Правила розничных продаж).</a:t>
            </a:r>
          </a:p>
          <a:p>
            <a:endParaRPr lang="ru-RU" dirty="0"/>
          </a:p>
        </p:txBody>
      </p:sp>
    </p:spTree>
    <p:extLst>
      <p:ext uri="{BB962C8B-B14F-4D97-AF65-F5344CB8AC3E}">
        <p14:creationId xmlns:p14="http://schemas.microsoft.com/office/powerpoint/2010/main" val="4066159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a:solidFill>
                  <a:srgbClr val="FF0000"/>
                </a:solidFill>
              </a:rPr>
              <a:t>Основные изменения 2025 года</a:t>
            </a:r>
          </a:p>
        </p:txBody>
      </p:sp>
      <p:sp>
        <p:nvSpPr>
          <p:cNvPr id="3" name="Объект 2"/>
          <p:cNvSpPr>
            <a:spLocks noGrp="1"/>
          </p:cNvSpPr>
          <p:nvPr>
            <p:ph idx="1"/>
          </p:nvPr>
        </p:nvSpPr>
        <p:spPr/>
        <p:txBody>
          <a:bodyPr>
            <a:normAutofit fontScale="70000" lnSpcReduction="20000"/>
          </a:bodyPr>
          <a:lstStyle/>
          <a:p>
            <a:pPr lvl="0"/>
            <a:r>
              <a:rPr lang="ru-RU" b="1" u="sng" dirty="0">
                <a:hlinkClick r:id="rId2"/>
              </a:rPr>
              <a:t>Маркировка</a:t>
            </a:r>
            <a:r>
              <a:rPr lang="ru-RU" b="1" dirty="0"/>
              <a:t> «Честный знак»</a:t>
            </a:r>
            <a:r>
              <a:rPr lang="ru-RU" dirty="0"/>
              <a:t>: С 1 сентября 2025 года медицинские перчатки подлежат обязательной маркировке. Использование немаркированных перчаток запрещено, но купленные до 1 марта 2025 года можно использовать.</a:t>
            </a:r>
          </a:p>
          <a:p>
            <a:pPr lvl="0"/>
            <a:r>
              <a:rPr lang="ru-RU" b="1" u="sng" dirty="0">
                <a:hlinkClick r:id="rId3"/>
              </a:rPr>
              <a:t>Регистрация и документация</a:t>
            </a:r>
            <a:r>
              <a:rPr lang="ru-RU" b="1" dirty="0"/>
              <a:t> (Приказ № 181н)</a:t>
            </a:r>
            <a:r>
              <a:rPr lang="ru-RU" dirty="0"/>
              <a:t>: Обновлены требования к технической и эксплуатационной документации при регистрации и обращении </a:t>
            </a:r>
            <a:r>
              <a:rPr lang="ru-RU" dirty="0" err="1"/>
              <a:t>медизделий</a:t>
            </a:r>
            <a:r>
              <a:rPr lang="ru-RU" dirty="0"/>
              <a:t>.</a:t>
            </a:r>
          </a:p>
          <a:p>
            <a:pPr lvl="0"/>
            <a:r>
              <a:rPr lang="ru-RU" b="1" u="sng" dirty="0">
                <a:hlinkClick r:id="rId4"/>
              </a:rPr>
              <a:t>Учет и поверка</a:t>
            </a:r>
            <a:r>
              <a:rPr lang="ru-RU" b="1" dirty="0"/>
              <a:t> (Приказ № 257н)</a:t>
            </a:r>
            <a:r>
              <a:rPr lang="ru-RU" dirty="0"/>
              <a:t>: Введен </a:t>
            </a:r>
            <a:r>
              <a:rPr lang="ru-RU" dirty="0" err="1"/>
              <a:t>поэкземплярный</a:t>
            </a:r>
            <a:r>
              <a:rPr lang="ru-RU" dirty="0"/>
              <a:t> учет через «Честный знак» и обязательная поверка измерительных приборов.</a:t>
            </a:r>
          </a:p>
          <a:p>
            <a:pPr lvl="0"/>
            <a:r>
              <a:rPr lang="ru-RU" b="1" u="sng" dirty="0">
                <a:hlinkClick r:id="rId5"/>
              </a:rPr>
              <a:t>Обращение с отходами</a:t>
            </a:r>
            <a:r>
              <a:rPr lang="ru-RU" dirty="0"/>
              <a:t>: С 1 июля 2025 года отходы класса А приравниваются к ТКО, а обращение с ними передано региональным операторам. Другие классы (Б, В, Г, Д) направляются к специализированным операторам.</a:t>
            </a:r>
          </a:p>
          <a:p>
            <a:pPr lvl="0"/>
            <a:r>
              <a:rPr lang="ru-RU" b="1" u="sng" dirty="0">
                <a:hlinkClick r:id="rId6"/>
              </a:rPr>
              <a:t>Взаимозаменяемость</a:t>
            </a:r>
            <a:r>
              <a:rPr lang="ru-RU" dirty="0"/>
              <a:t>: Новые правила запрещают ограничивать взаимозаменяемость медицинских изделий, если это не связано с безопасностью и эффективностью. Производители теперь должны подтверждать совместимость своих изделий с изделиями других производителей.</a:t>
            </a:r>
          </a:p>
          <a:p>
            <a:pPr lvl="0"/>
            <a:r>
              <a:rPr lang="ru-RU" b="1" u="sng" dirty="0">
                <a:hlinkClick r:id="rId7"/>
              </a:rPr>
              <a:t>Декларирование и мониторинг</a:t>
            </a:r>
            <a:r>
              <a:rPr lang="ru-RU" dirty="0"/>
              <a:t>: Внесены изменения в порядок проведения декларирования соответствия и мониторинга безопасности </a:t>
            </a:r>
            <a:r>
              <a:rPr lang="ru-RU" dirty="0" err="1"/>
              <a:t>медизделий</a:t>
            </a:r>
            <a:r>
              <a:rPr lang="ru-RU" dirty="0"/>
              <a:t>. </a:t>
            </a:r>
          </a:p>
          <a:p>
            <a:endParaRPr lang="ru-RU" dirty="0"/>
          </a:p>
        </p:txBody>
      </p:sp>
    </p:spTree>
    <p:extLst>
      <p:ext uri="{BB962C8B-B14F-4D97-AF65-F5344CB8AC3E}">
        <p14:creationId xmlns:p14="http://schemas.microsoft.com/office/powerpoint/2010/main" val="37607233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557" y="1357801"/>
            <a:ext cx="10515600" cy="724773"/>
          </a:xfrm>
        </p:spPr>
        <p:txBody>
          <a:bodyPr>
            <a:normAutofit fontScale="90000"/>
          </a:bodyPr>
          <a:lstStyle/>
          <a:p>
            <a:pPr algn="ctr"/>
            <a:r>
              <a:rPr lang="ru-RU" sz="3200" b="1" dirty="0" smtClean="0">
                <a:solidFill>
                  <a:srgbClr val="FF0000"/>
                </a:solidFill>
              </a:rPr>
              <a:t/>
            </a:r>
            <a:br>
              <a:rPr lang="ru-RU" sz="3200" b="1" dirty="0" smtClean="0">
                <a:solidFill>
                  <a:srgbClr val="FF0000"/>
                </a:solidFill>
              </a:rPr>
            </a:br>
            <a:r>
              <a:rPr lang="ru-RU" sz="2200" b="1" i="1" dirty="0">
                <a:solidFill>
                  <a:srgbClr val="FF0000"/>
                </a:solidFill>
              </a:rPr>
              <a:t>Приказ Минздрава России от 11.04.2025 N 181н</a:t>
            </a:r>
            <a:r>
              <a:rPr lang="ru-RU" sz="2200" b="1" dirty="0">
                <a:solidFill>
                  <a:srgbClr val="FF0000"/>
                </a:solidFill>
              </a:rPr>
              <a:t> "Об утверждении требований к содержанию технической и эксплуатационной документации производителя</a:t>
            </a:r>
            <a:r>
              <a:rPr lang="ru-RU" sz="3200" b="1" dirty="0">
                <a:solidFill>
                  <a:srgbClr val="FF0000"/>
                </a:solidFill>
              </a:rPr>
              <a:t/>
            </a:r>
            <a:br>
              <a:rPr lang="ru-RU" sz="3200" b="1" dirty="0">
                <a:solidFill>
                  <a:srgbClr val="FF0000"/>
                </a:solidFill>
              </a:rPr>
            </a:br>
            <a:endParaRPr lang="ru-RU" sz="3200" dirty="0">
              <a:solidFill>
                <a:srgbClr val="FF0000"/>
              </a:solidFill>
            </a:endParaRPr>
          </a:p>
        </p:txBody>
      </p:sp>
      <p:sp>
        <p:nvSpPr>
          <p:cNvPr id="3" name="Объект 2"/>
          <p:cNvSpPr>
            <a:spLocks noGrp="1"/>
          </p:cNvSpPr>
          <p:nvPr>
            <p:ph idx="1"/>
          </p:nvPr>
        </p:nvSpPr>
        <p:spPr>
          <a:xfrm>
            <a:off x="805543" y="2299154"/>
            <a:ext cx="10515600" cy="4351338"/>
          </a:xfrm>
        </p:spPr>
        <p:txBody>
          <a:bodyPr>
            <a:normAutofit fontScale="85000" lnSpcReduction="20000"/>
          </a:bodyPr>
          <a:lstStyle/>
          <a:p>
            <a:r>
              <a:rPr lang="ru-RU" b="1" dirty="0" smtClean="0"/>
              <a:t>Разделение </a:t>
            </a:r>
            <a:r>
              <a:rPr lang="ru-RU" b="1" dirty="0"/>
              <a:t>требований</a:t>
            </a:r>
            <a:r>
              <a:rPr lang="ru-RU" dirty="0"/>
              <a:t> по типам изделий: традиционные </a:t>
            </a:r>
            <a:r>
              <a:rPr lang="ru-RU" dirty="0" err="1"/>
              <a:t>медизделия</a:t>
            </a:r>
            <a:r>
              <a:rPr lang="ru-RU" dirty="0"/>
              <a:t>, программное обеспечение и ПО с искусственным интеллектом.</a:t>
            </a:r>
          </a:p>
          <a:p>
            <a:r>
              <a:rPr lang="ru-RU" b="1" dirty="0"/>
              <a:t>Обязательные цветные макеты</a:t>
            </a:r>
            <a:r>
              <a:rPr lang="ru-RU" dirty="0"/>
              <a:t> упаковок и этикеток медицинских изделий в технической документации.</a:t>
            </a:r>
          </a:p>
          <a:p>
            <a:r>
              <a:rPr lang="ru-RU" b="1" dirty="0"/>
              <a:t>Усиленные требования</a:t>
            </a:r>
            <a:r>
              <a:rPr lang="ru-RU" dirty="0"/>
              <a:t> к управлению рисками и процедурам верификации/</a:t>
            </a:r>
            <a:r>
              <a:rPr lang="ru-RU" dirty="0" err="1"/>
              <a:t>валидации</a:t>
            </a:r>
            <a:r>
              <a:rPr lang="ru-RU" dirty="0"/>
              <a:t>.</a:t>
            </a:r>
          </a:p>
          <a:p>
            <a:r>
              <a:rPr lang="ru-RU" b="1" dirty="0"/>
              <a:t>Специальные требования</a:t>
            </a:r>
            <a:r>
              <a:rPr lang="ru-RU" dirty="0"/>
              <a:t> для изделий диагностики </a:t>
            </a:r>
            <a:r>
              <a:rPr lang="ru-RU" dirty="0" err="1"/>
              <a:t>in</a:t>
            </a:r>
            <a:r>
              <a:rPr lang="ru-RU" dirty="0"/>
              <a:t> </a:t>
            </a:r>
            <a:r>
              <a:rPr lang="ru-RU" dirty="0" err="1"/>
              <a:t>vitro</a:t>
            </a:r>
            <a:r>
              <a:rPr lang="ru-RU" dirty="0"/>
              <a:t> (IVD).</a:t>
            </a:r>
          </a:p>
          <a:p>
            <a:r>
              <a:rPr lang="ru-RU" b="1" dirty="0" err="1"/>
              <a:t>Кибербезопасность</a:t>
            </a:r>
            <a:r>
              <a:rPr lang="ru-RU" dirty="0"/>
              <a:t> как обязательный раздел для программных </a:t>
            </a:r>
            <a:r>
              <a:rPr lang="ru-RU" dirty="0" err="1"/>
              <a:t>медизделий</a:t>
            </a:r>
            <a:r>
              <a:rPr lang="ru-RU" dirty="0"/>
              <a:t>.</a:t>
            </a:r>
          </a:p>
          <a:p>
            <a:r>
              <a:rPr lang="ru-RU" b="1" dirty="0"/>
              <a:t>Интеграция с АИС Росздравнадзора</a:t>
            </a:r>
            <a:r>
              <a:rPr lang="ru-RU" dirty="0"/>
              <a:t> (Автоматизированная информационная система) для медицинского изделий (медицинского ПО) с искусственным интеллектом.</a:t>
            </a:r>
          </a:p>
          <a:p>
            <a:r>
              <a:rPr lang="ru-RU" b="1" dirty="0"/>
              <a:t>Электронная форма</a:t>
            </a:r>
            <a:r>
              <a:rPr lang="ru-RU" dirty="0"/>
              <a:t> инструкций по эксплуатации наравне с бумажной.</a:t>
            </a:r>
          </a:p>
          <a:p>
            <a:r>
              <a:rPr lang="ru-RU" b="1" dirty="0"/>
              <a:t>Сокращенные инструкции</a:t>
            </a:r>
            <a:r>
              <a:rPr lang="ru-RU" dirty="0"/>
              <a:t> для медицинских изделий низких классов риска.</a:t>
            </a:r>
          </a:p>
          <a:p>
            <a:pPr marL="0" indent="0">
              <a:buNone/>
            </a:pPr>
            <a:endParaRPr lang="ru-RU" dirty="0"/>
          </a:p>
        </p:txBody>
      </p:sp>
    </p:spTree>
    <p:extLst>
      <p:ext uri="{BB962C8B-B14F-4D97-AF65-F5344CB8AC3E}">
        <p14:creationId xmlns:p14="http://schemas.microsoft.com/office/powerpoint/2010/main" val="220279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000" b="1" dirty="0">
                <a:solidFill>
                  <a:srgbClr val="FF0000"/>
                </a:solidFill>
              </a:rPr>
              <a:t>Приказ Минздрава России № 257н от 29.04.2025 года утверждает </a:t>
            </a:r>
            <a:r>
              <a:rPr lang="ru-RU" sz="2000" dirty="0">
                <a:solidFill>
                  <a:srgbClr val="FF0000"/>
                </a:solidFill>
              </a:rPr>
              <a:t/>
            </a:r>
            <a:br>
              <a:rPr lang="ru-RU" sz="2000" dirty="0">
                <a:solidFill>
                  <a:srgbClr val="FF0000"/>
                </a:solidFill>
              </a:rPr>
            </a:br>
            <a:r>
              <a:rPr lang="ru-RU" sz="2000" b="1" dirty="0">
                <a:solidFill>
                  <a:srgbClr val="FF0000"/>
                </a:solidFill>
              </a:rPr>
              <a:t>перечень медицинских изделий, которые считаются средствами измерений, и порядок их испытаний для утверждения типа</a:t>
            </a:r>
            <a:endParaRPr lang="ru-RU" sz="2000" dirty="0">
              <a:solidFill>
                <a:srgbClr val="FF0000"/>
              </a:solidFill>
            </a:endParaRPr>
          </a:p>
        </p:txBody>
      </p:sp>
      <p:sp>
        <p:nvSpPr>
          <p:cNvPr id="3" name="Объект 2"/>
          <p:cNvSpPr>
            <a:spLocks noGrp="1"/>
          </p:cNvSpPr>
          <p:nvPr>
            <p:ph idx="1"/>
          </p:nvPr>
        </p:nvSpPr>
        <p:spPr/>
        <p:txBody>
          <a:bodyPr>
            <a:normAutofit fontScale="92500" lnSpcReduction="20000"/>
          </a:bodyPr>
          <a:lstStyle/>
          <a:p>
            <a:pPr lvl="0"/>
            <a:r>
              <a:rPr lang="ru-RU" b="1" dirty="0"/>
              <a:t>Утвержден перечень и порядок:</a:t>
            </a:r>
            <a:r>
              <a:rPr lang="ru-RU" dirty="0"/>
              <a:t> Устанавливается новый перечень медицинских изделий, попадающих под государственное регулирование в сфере обеспечения единства измерений, и правила проведения испытаний для их сертификации.</a:t>
            </a:r>
          </a:p>
          <a:p>
            <a:pPr lvl="0"/>
            <a:r>
              <a:rPr lang="ru-RU" b="1" dirty="0"/>
              <a:t>Сроки:</a:t>
            </a:r>
            <a:r>
              <a:rPr lang="ru-RU" dirty="0"/>
              <a:t> Приказ действует до 1 сентября 2031 года, с вступлением в силу 1 сентября 2025 года.</a:t>
            </a:r>
          </a:p>
          <a:p>
            <a:pPr lvl="0"/>
            <a:r>
              <a:rPr lang="ru-RU" b="1" dirty="0"/>
              <a:t>Устаревшая норма:</a:t>
            </a:r>
            <a:r>
              <a:rPr lang="ru-RU" dirty="0"/>
              <a:t> Приказом признан утратившим силу Приказ Минздрава России от 15.08.2012 № 89н.</a:t>
            </a:r>
          </a:p>
          <a:p>
            <a:pPr lvl="0"/>
            <a:r>
              <a:rPr lang="ru-RU" b="1" dirty="0"/>
              <a:t>Нововведения:</a:t>
            </a:r>
            <a:r>
              <a:rPr lang="ru-RU" dirty="0"/>
              <a:t> Позволяет подавать заявки на испытания и оформлять программы испытаний в электронном виде.</a:t>
            </a:r>
          </a:p>
          <a:p>
            <a:pPr lvl="0"/>
            <a:r>
              <a:rPr lang="ru-RU" b="1" dirty="0"/>
              <a:t>Цель:</a:t>
            </a:r>
            <a:r>
              <a:rPr lang="ru-RU" dirty="0"/>
              <a:t> Обеспечение единства измерений при использовании медицинских изделий в России. </a:t>
            </a:r>
          </a:p>
          <a:p>
            <a:endParaRPr lang="ru-RU" dirty="0"/>
          </a:p>
        </p:txBody>
      </p:sp>
    </p:spTree>
    <p:extLst>
      <p:ext uri="{BB962C8B-B14F-4D97-AF65-F5344CB8AC3E}">
        <p14:creationId xmlns:p14="http://schemas.microsoft.com/office/powerpoint/2010/main" val="25192848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b="1" dirty="0">
                <a:solidFill>
                  <a:srgbClr val="FF0000"/>
                </a:solidFill>
                <a:latin typeface="Times New Roman" panose="02020603050405020304" pitchFamily="18" charset="0"/>
                <a:cs typeface="Times New Roman" panose="02020603050405020304" pitchFamily="18" charset="0"/>
              </a:rPr>
              <a:t>Постановления Правительства РФ № 894 (от 31.05.2023) и № 860 (от 26.06.2024) касаются обязательной маркировки медицинских изделий</a:t>
            </a:r>
            <a:endParaRPr lang="ru-RU" sz="24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77500" lnSpcReduction="20000"/>
          </a:bodyPr>
          <a:lstStyle/>
          <a:p>
            <a:r>
              <a:rPr lang="ru-RU" dirty="0"/>
              <a:t>в частности, вводят маркировку </a:t>
            </a:r>
            <a:r>
              <a:rPr lang="ru-RU" b="1" dirty="0"/>
              <a:t>медицинских перчаток</a:t>
            </a:r>
            <a:r>
              <a:rPr lang="ru-RU" dirty="0"/>
              <a:t> с 1 марта 2025 года, внося изменения в Правила маркировки, утвержденные Постановлением № 894. Постановление № 860 детализирует сроки и коды товаров для маркировки перчаток в системе "Честный Знак", включая правила для участников оборота. </a:t>
            </a:r>
          </a:p>
          <a:p>
            <a:r>
              <a:rPr lang="ru-RU" b="1" dirty="0"/>
              <a:t>Основные моменты:</a:t>
            </a:r>
            <a:endParaRPr lang="ru-RU" dirty="0"/>
          </a:p>
          <a:p>
            <a:pPr lvl="0"/>
            <a:r>
              <a:rPr lang="ru-RU" b="1" dirty="0"/>
              <a:t>Постановление № 894 (2023)</a:t>
            </a:r>
            <a:r>
              <a:rPr lang="ru-RU" dirty="0"/>
              <a:t>: Утверждает общие правила маркировки отдельных видов медицинских изделий средствами идентификации.</a:t>
            </a:r>
          </a:p>
          <a:p>
            <a:pPr lvl="0"/>
            <a:r>
              <a:rPr lang="ru-RU" b="1" dirty="0"/>
              <a:t>Постановление № 860 (2024)</a:t>
            </a:r>
            <a:r>
              <a:rPr lang="ru-RU" dirty="0"/>
              <a:t>: Вносит изменения в Постановление № 894, вводя обязательную маркировку </a:t>
            </a:r>
            <a:r>
              <a:rPr lang="ru-RU" b="1" dirty="0"/>
              <a:t>медицинских перчаток</a:t>
            </a:r>
            <a:r>
              <a:rPr lang="ru-RU" dirty="0"/>
              <a:t> с 1 марта 2025 года.</a:t>
            </a:r>
          </a:p>
          <a:p>
            <a:pPr lvl="0"/>
            <a:r>
              <a:rPr lang="ru-RU" b="1" dirty="0"/>
              <a:t>Маркировка перчаток</a:t>
            </a:r>
            <a:r>
              <a:rPr lang="ru-RU" dirty="0"/>
              <a:t>: Начинается с 1 марта 2025 года для перчаток, соответствующих определенным кодам ТН ВЭД и ОКПД2. Участники оборота должны будут наносить средства идентификации на потребительскую упаковку и передавать сведения в систему мониторинга. </a:t>
            </a:r>
          </a:p>
          <a:p>
            <a:r>
              <a:rPr lang="ru-RU" dirty="0"/>
              <a:t>Таким образом, Постановление № 860 является дополнением и уточнением к Постановлению № 894, расширяя его действие на медицинские перчатки. </a:t>
            </a:r>
          </a:p>
          <a:p>
            <a:endParaRPr lang="ru-RU" dirty="0"/>
          </a:p>
        </p:txBody>
      </p:sp>
    </p:spTree>
    <p:extLst>
      <p:ext uri="{BB962C8B-B14F-4D97-AF65-F5344CB8AC3E}">
        <p14:creationId xmlns:p14="http://schemas.microsoft.com/office/powerpoint/2010/main" val="3746675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3515" y="1684373"/>
            <a:ext cx="10515600" cy="724773"/>
          </a:xfrm>
        </p:spPr>
        <p:txBody>
          <a:bodyPr>
            <a:normAutofit fontScale="90000"/>
          </a:bodyPr>
          <a:lstStyle/>
          <a:p>
            <a:pPr algn="ctr"/>
            <a:r>
              <a:rPr lang="ru-RU" sz="2800" dirty="0">
                <a:solidFill>
                  <a:srgbClr val="FF0000"/>
                </a:solidFill>
                <a:latin typeface="Times New Roman" panose="02020603050405020304" pitchFamily="18" charset="0"/>
                <a:cs typeface="Times New Roman" panose="02020603050405020304" pitchFamily="18" charset="0"/>
              </a:rPr>
              <a:t>Хранение медицинских изделий (МИ) в 2026 году регулируется общими санитарными нормами и специфическими требованиями производителей. С 1 сентября 2025 года вступили в силу новые правила хранения для лекарственных средств (Приказ Минздрава № 260н), которые также косвенно затрагивают смежные категории изделий в аптеках и медучреждениях</a:t>
            </a:r>
            <a:br>
              <a:rPr lang="ru-RU" sz="2800" dirty="0">
                <a:solidFill>
                  <a:srgbClr val="FF0000"/>
                </a:solidFill>
                <a:latin typeface="Times New Roman" panose="02020603050405020304" pitchFamily="18" charset="0"/>
                <a:cs typeface="Times New Roman" panose="02020603050405020304" pitchFamily="18" charset="0"/>
              </a:rPr>
            </a:br>
            <a:endParaRPr lang="ru-RU" sz="28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24543" y="2506662"/>
            <a:ext cx="10831285" cy="4351338"/>
          </a:xfrm>
        </p:spPr>
        <p:txBody>
          <a:bodyPr>
            <a:normAutofit fontScale="47500" lnSpcReduction="20000"/>
          </a:bodyPr>
          <a:lstStyle/>
          <a:p>
            <a:r>
              <a:rPr lang="ru-RU" dirty="0" smtClean="0"/>
              <a:t>.</a:t>
            </a:r>
            <a:r>
              <a:rPr lang="ru-RU" dirty="0"/>
              <a:t> </a:t>
            </a:r>
          </a:p>
          <a:p>
            <a:r>
              <a:rPr lang="ru-RU" dirty="0"/>
              <a:t>Общие требования к условиям</a:t>
            </a:r>
          </a:p>
          <a:p>
            <a:r>
              <a:rPr lang="ru-RU" b="1" dirty="0"/>
              <a:t>Температура и влажность:</a:t>
            </a:r>
            <a:r>
              <a:rPr lang="ru-RU" dirty="0"/>
              <a:t> Большинство изделий требуют комнатной температуры (+15...25°C) и влажности не более 65%.</a:t>
            </a:r>
          </a:p>
          <a:p>
            <a:r>
              <a:rPr lang="ru-RU" b="1" dirty="0"/>
              <a:t>Защита:</a:t>
            </a:r>
            <a:r>
              <a:rPr lang="ru-RU" dirty="0"/>
              <a:t> Изделия должны быть защищены от прямого солнечного света, пыли и резких перепадов температур.</a:t>
            </a:r>
          </a:p>
          <a:p>
            <a:r>
              <a:rPr lang="ru-RU" b="1" dirty="0"/>
              <a:t>Размещение:</a:t>
            </a:r>
            <a:r>
              <a:rPr lang="ru-RU" dirty="0"/>
              <a:t> Запрещено хранение на полу без поддонов или стеллажей. Мебель должна иметь гладкую поверхность, устойчивую к дезинфекции. </a:t>
            </a:r>
          </a:p>
          <a:p>
            <a:r>
              <a:rPr lang="ru-RU" dirty="0"/>
              <a:t>Группы изделий и особенности хранения</a:t>
            </a:r>
          </a:p>
          <a:p>
            <a:r>
              <a:rPr lang="ru-RU" b="1" dirty="0"/>
              <a:t>Резиновые и латексные изделия:</a:t>
            </a:r>
            <a:r>
              <a:rPr lang="ru-RU" dirty="0"/>
              <a:t> Хранятся при температуре 15–25°C и влажности не менее 65%. Трубки и жгуты следует держать в подвешенном состоянии, избегая скручивания.</a:t>
            </a:r>
          </a:p>
          <a:p>
            <a:r>
              <a:rPr lang="ru-RU" b="1" dirty="0"/>
              <a:t>Пластик и перевязочные средства:</a:t>
            </a:r>
            <a:r>
              <a:rPr lang="ru-RU" dirty="0"/>
              <a:t> Требуют сухого места с влажностью 50–65%.</a:t>
            </a:r>
          </a:p>
          <a:p>
            <a:r>
              <a:rPr lang="ru-RU" b="1" dirty="0"/>
              <a:t>Стерильные изделия:</a:t>
            </a:r>
            <a:r>
              <a:rPr lang="ru-RU" dirty="0"/>
              <a:t> Должны находиться в оригинальной упаковке в сухом месте при температуре 5–25°C.</a:t>
            </a:r>
          </a:p>
          <a:p>
            <a:r>
              <a:rPr lang="ru-RU" b="1" dirty="0"/>
              <a:t>Техника и оборудование:</a:t>
            </a:r>
            <a:r>
              <a:rPr lang="ru-RU" dirty="0"/>
              <a:t> Оптимальная влажность воздуха — не более 60%. </a:t>
            </a:r>
          </a:p>
          <a:p>
            <a:r>
              <a:rPr lang="ru-RU" dirty="0"/>
              <a:t>Учет и контроль</a:t>
            </a:r>
          </a:p>
          <a:p>
            <a:r>
              <a:rPr lang="ru-RU" b="1" dirty="0"/>
              <a:t>Сроки годности:</a:t>
            </a:r>
            <a:r>
              <a:rPr lang="ru-RU" dirty="0"/>
              <a:t> Необходимо вести строгий учет, фиксируя данные на бумажных или электронных носителях.</a:t>
            </a:r>
          </a:p>
          <a:p>
            <a:r>
              <a:rPr lang="ru-RU" b="1" dirty="0"/>
              <a:t>Мониторинг:</a:t>
            </a:r>
            <a:r>
              <a:rPr lang="ru-RU" dirty="0"/>
              <a:t> Помещения должны быть оборудованы приборами для измерения параметров воздуха (термометры, гигрометры), данные которых фиксируются ежедневно.</a:t>
            </a:r>
          </a:p>
          <a:p>
            <a:r>
              <a:rPr lang="ru-RU" b="1" dirty="0"/>
              <a:t>Некачественные изделия:</a:t>
            </a:r>
            <a:r>
              <a:rPr lang="ru-RU" dirty="0"/>
              <a:t> Фальсифицированные или небезопасные МИ подлежат изъятию и уничтожению за счет владельца.</a:t>
            </a:r>
          </a:p>
          <a:p>
            <a:endParaRPr lang="ru-RU" dirty="0"/>
          </a:p>
        </p:txBody>
      </p:sp>
    </p:spTree>
    <p:extLst>
      <p:ext uri="{BB962C8B-B14F-4D97-AF65-F5344CB8AC3E}">
        <p14:creationId xmlns:p14="http://schemas.microsoft.com/office/powerpoint/2010/main" val="3204143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012372"/>
            <a:ext cx="10896600" cy="5682342"/>
          </a:xfrm>
        </p:spPr>
        <p:txBody>
          <a:bodyPr>
            <a:normAutofit fontScale="77500" lnSpcReduction="20000"/>
          </a:bodyPr>
          <a:lstStyle/>
          <a:p>
            <a:pPr marL="0" indent="0">
              <a:buNone/>
            </a:pPr>
            <a:r>
              <a:rPr lang="ru-RU" b="1" dirty="0"/>
              <a:t>Новый Порядок </a:t>
            </a:r>
            <a:r>
              <a:rPr lang="ru-RU" b="1" dirty="0" err="1"/>
              <a:t>Фармаконадзора</a:t>
            </a:r>
            <a:r>
              <a:rPr lang="ru-RU" b="1" dirty="0"/>
              <a:t>:</a:t>
            </a:r>
            <a:r>
              <a:rPr lang="ru-RU" dirty="0"/>
              <a:t> </a:t>
            </a:r>
            <a:r>
              <a:rPr lang="ru-RU" dirty="0">
                <a:hlinkClick r:id="rId2"/>
              </a:rPr>
              <a:t>Приказ № 3518</a:t>
            </a:r>
            <a:r>
              <a:rPr lang="ru-RU" dirty="0"/>
              <a:t> заменил старые правила, интегрируя требования </a:t>
            </a:r>
            <a:r>
              <a:rPr lang="ru-RU" dirty="0" err="1"/>
              <a:t>ЕАЭС.</a:t>
            </a:r>
            <a:r>
              <a:rPr lang="ru-RU" b="1" dirty="0" err="1"/>
              <a:t>Планы</a:t>
            </a:r>
            <a:r>
              <a:rPr lang="ru-RU" b="1" dirty="0"/>
              <a:t> Управления Рисками (ПУР):</a:t>
            </a:r>
            <a:r>
              <a:rPr lang="ru-RU" dirty="0"/>
              <a:t> Теперь обязательный элемент для мониторинга, включающий информацию о рисках и мерах по их </a:t>
            </a:r>
            <a:r>
              <a:rPr lang="ru-RU" dirty="0" err="1"/>
              <a:t>снижению.</a:t>
            </a:r>
            <a:r>
              <a:rPr lang="ru-RU" b="1" dirty="0" err="1"/>
              <a:t>Экстренные</a:t>
            </a:r>
            <a:r>
              <a:rPr lang="ru-RU" b="1" dirty="0"/>
              <a:t> Уведомления:</a:t>
            </a:r>
            <a:r>
              <a:rPr lang="ru-RU" dirty="0"/>
              <a:t> Участники оборота обязаны сообщать о серьезных проблемах безопасности (угроза жизни, летальный исход) в течение </a:t>
            </a:r>
            <a:r>
              <a:rPr lang="ru-RU" b="1" dirty="0"/>
              <a:t>3 рабочих </a:t>
            </a:r>
            <a:r>
              <a:rPr lang="ru-RU" b="1" dirty="0" err="1"/>
              <a:t>дней</a:t>
            </a:r>
            <a:r>
              <a:rPr lang="ru-RU" dirty="0" err="1"/>
              <a:t>.</a:t>
            </a:r>
            <a:r>
              <a:rPr lang="ru-RU" b="1" dirty="0" err="1"/>
              <a:t>Сроки</a:t>
            </a:r>
            <a:r>
              <a:rPr lang="ru-RU" b="1" dirty="0"/>
              <a:t> отчетности о нежелательных </a:t>
            </a:r>
            <a:r>
              <a:rPr lang="ru-RU" b="1" dirty="0" err="1"/>
              <a:t>реакциях:Серьезные</a:t>
            </a:r>
            <a:r>
              <a:rPr lang="ru-RU" b="1" dirty="0"/>
              <a:t> реакции (угроза жизни/летальный исход):</a:t>
            </a:r>
            <a:r>
              <a:rPr lang="ru-RU" dirty="0"/>
              <a:t> 3 рабочих дня.</a:t>
            </a:r>
          </a:p>
          <a:p>
            <a:r>
              <a:rPr lang="ru-RU" b="1" dirty="0"/>
              <a:t>Прочие нежелательные реакции:</a:t>
            </a:r>
            <a:r>
              <a:rPr lang="ru-RU" dirty="0"/>
              <a:t> 15 календарных дней.</a:t>
            </a:r>
          </a:p>
          <a:p>
            <a:r>
              <a:rPr lang="ru-RU" b="1" dirty="0"/>
              <a:t>Новый Механизм Приостановления:</a:t>
            </a:r>
            <a:r>
              <a:rPr lang="ru-RU" dirty="0"/>
              <a:t> Введены процедуры приостановления регистрации препаратов при подтверждении опасности или </a:t>
            </a:r>
            <a:r>
              <a:rPr lang="ru-RU" dirty="0" err="1"/>
              <a:t>неэффективности.</a:t>
            </a:r>
            <a:r>
              <a:rPr lang="ru-RU" b="1" dirty="0" err="1"/>
              <a:t>Отчетность</a:t>
            </a:r>
            <a:r>
              <a:rPr lang="ru-RU" b="1" dirty="0"/>
              <a:t>:</a:t>
            </a:r>
            <a:r>
              <a:rPr lang="ru-RU" dirty="0"/>
              <a:t> Подается через АИС Росздравнадзора (автоматизированную систему), но при сбоях допускается отправка на электронную почту </a:t>
            </a:r>
            <a:r>
              <a:rPr lang="ru-RU" dirty="0" err="1"/>
              <a:t>ведомства.</a:t>
            </a:r>
            <a:r>
              <a:rPr lang="ru-RU" b="1" dirty="0" err="1"/>
              <a:t>Контроль</a:t>
            </a:r>
            <a:r>
              <a:rPr lang="ru-RU" b="1" dirty="0"/>
              <a:t>:</a:t>
            </a:r>
            <a:r>
              <a:rPr lang="ru-RU" dirty="0"/>
              <a:t> При трехкратном нарушении правил заполнения отчетов инициируются внеплановые проверки. </a:t>
            </a:r>
          </a:p>
          <a:p>
            <a:r>
              <a:rPr lang="ru-RU" b="1" dirty="0"/>
              <a:t>Что это значит для практики</a:t>
            </a:r>
            <a:endParaRPr lang="ru-RU" dirty="0"/>
          </a:p>
          <a:p>
            <a:r>
              <a:rPr lang="ru-RU" b="1" dirty="0"/>
              <a:t>Медицинским организациям:</a:t>
            </a:r>
            <a:r>
              <a:rPr lang="ru-RU" dirty="0"/>
              <a:t> Ускорить подачу сведений о серьезных нежелательных реакциях (3 дня).</a:t>
            </a:r>
          </a:p>
          <a:p>
            <a:r>
              <a:rPr lang="ru-RU" b="1" dirty="0"/>
              <a:t>Субъектам обращения (Держателям РУ):</a:t>
            </a:r>
            <a:r>
              <a:rPr lang="ru-RU" dirty="0"/>
              <a:t> Расширенный объем данных для предоставления (ПУР, экстренные сообщения), более жесткие сроки отчетности.</a:t>
            </a:r>
          </a:p>
          <a:p>
            <a:r>
              <a:rPr lang="ru-RU" b="1" dirty="0"/>
              <a:t>Пациентам/Специалистам:</a:t>
            </a:r>
            <a:r>
              <a:rPr lang="ru-RU" dirty="0"/>
              <a:t> Улучшение качества данных для выявления и управления рисками, более быстрые меры реагирования. </a:t>
            </a:r>
          </a:p>
          <a:p>
            <a:endParaRPr lang="ru-RU" dirty="0"/>
          </a:p>
        </p:txBody>
      </p:sp>
    </p:spTree>
    <p:extLst>
      <p:ext uri="{BB962C8B-B14F-4D97-AF65-F5344CB8AC3E}">
        <p14:creationId xmlns:p14="http://schemas.microsoft.com/office/powerpoint/2010/main" val="40090867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i="1" dirty="0"/>
              <a:t>С 5 февраля 2025 года </a:t>
            </a:r>
            <a:r>
              <a:rPr lang="ru-RU" dirty="0"/>
              <a:t>у клиник, аптек и других организаций могут конфисковать лекарства и медицинское оборудование за административные правонарушения. Например, за работу без лицензии или продажу немаркированных лекарств.</a:t>
            </a:r>
            <a:r>
              <a:rPr lang="ru-RU" dirty="0"/>
              <a:t> </a:t>
            </a:r>
          </a:p>
          <a:p>
            <a:r>
              <a:rPr lang="ru-RU" dirty="0"/>
              <a:t>Изъятое передадут в собственность региона по месту нахождения. Исключение – случаи незаконного использования товарного знака и нарушения в области таможенного дела. Порядок распоряжения определит региональное правительство.</a:t>
            </a:r>
            <a:r>
              <a:rPr lang="ru-RU" dirty="0"/>
              <a:t> </a:t>
            </a:r>
          </a:p>
          <a:p>
            <a:r>
              <a:rPr lang="ru-RU" b="1" dirty="0"/>
              <a:t>Документ: </a:t>
            </a:r>
            <a:r>
              <a:rPr lang="ru-RU" b="1" dirty="0">
                <a:hlinkClick r:id="rId2"/>
              </a:rPr>
              <a:t>Распоряжение Правительства РФ от 12.09.2024 № 2503-р</a:t>
            </a:r>
            <a:r>
              <a:rPr lang="ru-RU" dirty="0"/>
              <a:t> </a:t>
            </a:r>
          </a:p>
          <a:p>
            <a:pPr marL="0" indent="0">
              <a:buNone/>
            </a:pPr>
            <a:endParaRPr lang="ru-RU" dirty="0"/>
          </a:p>
        </p:txBody>
      </p:sp>
    </p:spTree>
    <p:extLst>
      <p:ext uri="{BB962C8B-B14F-4D97-AF65-F5344CB8AC3E}">
        <p14:creationId xmlns:p14="http://schemas.microsoft.com/office/powerpoint/2010/main" val="2112186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22860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9515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r>
              <a:rPr lang="ru-RU" b="1" dirty="0"/>
              <a:t>Аптечка для работников: требования по размещению, хранению и использованию</a:t>
            </a:r>
          </a:p>
          <a:p>
            <a:r>
              <a:rPr lang="ru-RU" dirty="0"/>
              <a:t>Основные положения:</a:t>
            </a:r>
            <a:br>
              <a:rPr lang="ru-RU" dirty="0"/>
            </a:br>
            <a:r>
              <a:rPr lang="ru-RU" dirty="0"/>
              <a:t>– места размещения и количество аптечек определяет работодатель исходя из численности персонала, специфики деятельности и оценки </a:t>
            </a:r>
            <a:r>
              <a:rPr lang="ru-RU" dirty="0" err="1"/>
              <a:t>профрисков</a:t>
            </a:r>
            <a:r>
              <a:rPr lang="ru-RU" dirty="0"/>
              <a:t>, учитывая мнение профсоюза;</a:t>
            </a:r>
            <a:br>
              <a:rPr lang="ru-RU" dirty="0"/>
            </a:br>
            <a:r>
              <a:rPr lang="ru-RU" dirty="0"/>
              <a:t>– места должны быть легкодоступными и обеспечивать сохранность аптечек. Информацию о них можно разместить на стендах, в уголках по охране труда, местах проведения инструктажей или плане эвакуации людей при пожаре. Эти места обозначаются сигнальными цветами и знаками;</a:t>
            </a:r>
            <a:br>
              <a:rPr lang="ru-RU" dirty="0"/>
            </a:br>
            <a:r>
              <a:rPr lang="ru-RU" dirty="0"/>
              <a:t>– комплектация аптечек должна соответствовать </a:t>
            </a:r>
            <a:r>
              <a:rPr lang="ru-RU" dirty="0">
                <a:hlinkClick r:id="rId2"/>
              </a:rPr>
              <a:t>Приказу</a:t>
            </a:r>
            <a:r>
              <a:rPr lang="ru-RU" dirty="0"/>
              <a:t> Минздрава от 24.05.2024 № 262н. Работодатель обязан контролировать это, а также срок годности </a:t>
            </a:r>
            <a:r>
              <a:rPr lang="ru-RU" dirty="0" err="1"/>
              <a:t>медизделий</a:t>
            </a:r>
            <a:r>
              <a:rPr lang="ru-RU" dirty="0"/>
              <a:t>;</a:t>
            </a:r>
            <a:br>
              <a:rPr lang="ru-RU" dirty="0"/>
            </a:br>
            <a:r>
              <a:rPr lang="ru-RU" dirty="0"/>
              <a:t>– работник должен ознакомиться с требованиями по охране труда и т.д.</a:t>
            </a:r>
            <a:r>
              <a:rPr lang="ru-RU" dirty="0"/>
              <a:t> </a:t>
            </a:r>
          </a:p>
          <a:p>
            <a:r>
              <a:rPr lang="ru-RU" dirty="0" err="1"/>
              <a:t>Приказвступает</a:t>
            </a:r>
            <a:r>
              <a:rPr lang="ru-RU" dirty="0"/>
              <a:t> в силу </a:t>
            </a:r>
            <a:r>
              <a:rPr lang="ru-RU" i="1" dirty="0"/>
              <a:t>с 1 марта 2025 года.</a:t>
            </a:r>
            <a:r>
              <a:rPr lang="ru-RU" dirty="0"/>
              <a:t> </a:t>
            </a:r>
          </a:p>
          <a:p>
            <a:r>
              <a:rPr lang="ru-RU" b="1" dirty="0"/>
              <a:t>Документ: </a:t>
            </a:r>
            <a:r>
              <a:rPr lang="ru-RU" b="1" dirty="0">
                <a:hlinkClick r:id="rId3"/>
              </a:rPr>
              <a:t>Приказ Минтруда от 09.08.2024 № 398н</a:t>
            </a:r>
            <a:r>
              <a:rPr lang="ru-RU" dirty="0"/>
              <a:t> </a:t>
            </a:r>
          </a:p>
          <a:p>
            <a:endParaRPr lang="ru-RU" dirty="0"/>
          </a:p>
        </p:txBody>
      </p:sp>
    </p:spTree>
    <p:extLst>
      <p:ext uri="{BB962C8B-B14F-4D97-AF65-F5344CB8AC3E}">
        <p14:creationId xmlns:p14="http://schemas.microsoft.com/office/powerpoint/2010/main" val="4056524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394" y="707924"/>
            <a:ext cx="9276736" cy="59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460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55" y="796413"/>
            <a:ext cx="9247239" cy="606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8988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9212" y="759302"/>
            <a:ext cx="8760542" cy="6098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279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88" y="3065463"/>
            <a:ext cx="10517187"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188" y="3217863"/>
            <a:ext cx="10517187"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0721"/>
            <a:ext cx="9173497" cy="5980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38366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709</TotalTime>
  <Words>4373</Words>
  <Application>Microsoft Office PowerPoint</Application>
  <PresentationFormat>Произвольный</PresentationFormat>
  <Paragraphs>276</Paragraphs>
  <Slides>50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50</vt:i4>
      </vt:variant>
    </vt:vector>
  </HeadingPairs>
  <TitlesOfParts>
    <vt:vector size="51" baseType="lpstr">
      <vt:lpstr>Тема Office</vt:lpstr>
      <vt:lpstr>Лекция    Актуальные вопросы в сфере обращения медицинских изделий  доцент Института фармации  Гарифуллина Г.Х. 2025</vt:lpstr>
      <vt:lpstr>ПЛАН ЛЕКЦИИ</vt:lpstr>
      <vt:lpstr>Презентация PowerPoint</vt:lpstr>
      <vt:lpstr> Тексты нормативных правовых актов, содержащих обязательные требования в сфере обращения медицинских изделий, размещены на интернет-портале Федеральной службы по надзору в сфере здравоохранения в рубрике "Медицинские изделия" по разделам: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Производитель  медицинских изделий</vt:lpstr>
      <vt:lpstr>Презентация PowerPoint</vt:lpstr>
      <vt:lpstr>ФОРМЫИНСПЕКТИРОВАНИЕ ПРОИЗВОДСТВА. </vt:lpstr>
      <vt:lpstr>Презентация PowerPoint</vt:lpstr>
      <vt:lpstr>Презентация PowerPoint</vt:lpstr>
      <vt:lpstr>НОВЫЕ ПРАВИЛА РЕГИСТРАЦИИ МИ </vt:lpstr>
      <vt:lpstr>Презентация PowerPoint</vt:lpstr>
      <vt:lpstr>На территории Российской Федерации не регистрируются в соответствии с ч. 5 ст. 38 Федерального закона от 21.11.2011 N 323-ФЗ "Об основах охраны здоровья граждан в Российской Федерации": </vt:lpstr>
      <vt:lpstr>Презентация PowerPoint</vt:lpstr>
      <vt:lpstr>Презентация PowerPoint</vt:lpstr>
      <vt:lpstr>Презентация PowerPoint</vt:lpstr>
      <vt:lpstr>Если в аптеке обнаружены ФНК МИ,</vt:lpstr>
      <vt:lpstr>Государственный контроль</vt:lpstr>
      <vt:lpstr>Проверочный лист (фрагмент) </vt:lpstr>
      <vt:lpstr>ПОРЯДОК ОСУЩЕСТВЛЕНИЯ МОНИТОРИНГА БЕЗОПАСНОСТИ МЕДИЦИНСКИХ ИЗДЕЛИЙ </vt:lpstr>
      <vt:lpstr>Презентация PowerPoint</vt:lpstr>
      <vt:lpstr>Презентация PowerPoint</vt:lpstr>
      <vt:lpstr>Презентация PowerPoint</vt:lpstr>
      <vt:lpstr>Мониторинг безопасности медицинских изделий предполагает использование ряда понятий. </vt:lpstr>
      <vt:lpstr>Действия производителей медицинских изделий</vt:lpstr>
      <vt:lpstr>Презентация PowerPoint</vt:lpstr>
      <vt:lpstr>Презентация PowerPoint</vt:lpstr>
      <vt:lpstr>Презентация PowerPoint</vt:lpstr>
      <vt:lpstr>Презентация PowerPoint</vt:lpstr>
      <vt:lpstr>Наиболее часто встречающиеся нарушения обязательных требований</vt:lpstr>
      <vt:lpstr>Наиболее часто встречающиеся нарушения обязательных требований</vt:lpstr>
      <vt:lpstr>Наиболее часто встречающиеся нарушения обязательных требований</vt:lpstr>
      <vt:lpstr>Федеральной службой по надзору в сфере здравоохранения проводится консультирование по соблюдению обязательных требований в сфере обращения медицинских изделий. </vt:lpstr>
      <vt:lpstr>По вопросам отнесения продукции к медицинским изделиям и регистрации медицинских изделий осуществляется консультирование подведомственными организациями Росздравнадзора: </vt:lpstr>
      <vt:lpstr>Презентация PowerPoint</vt:lpstr>
      <vt:lpstr>Розничная реализация</vt:lpstr>
      <vt:lpstr>Основные изменения 2025 года</vt:lpstr>
      <vt:lpstr> Приказ Минздрава России от 11.04.2025 N 181н "Об утверждении требований к содержанию технической и эксплуатационной документации производителя </vt:lpstr>
      <vt:lpstr>Приказ Минздрава России № 257н от 29.04.2025 года утверждает  перечень медицинских изделий, которые считаются средствами измерений, и порядок их испытаний для утверждения типа</vt:lpstr>
      <vt:lpstr>Постановления Правительства РФ № 894 (от 31.05.2023) и № 860 (от 26.06.2024) касаются обязательной маркировки медицинских изделий</vt:lpstr>
      <vt:lpstr>Хранение медицинских изделий (МИ) в 2026 году регулируется общими санитарными нормами и специфическими требованиями производителей. С 1 сентября 2025 года вступили в силу новые правила хранения для лекарственных средств (Приказ Минздрава № 260н), которые также косвенно затрагивают смежные категории изделий в аптеках и медучреждениях </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Dmitriy</dc:creator>
  <cp:lastModifiedBy>User</cp:lastModifiedBy>
  <cp:revision>54</cp:revision>
  <dcterms:created xsi:type="dcterms:W3CDTF">2020-04-23T06:28:02Z</dcterms:created>
  <dcterms:modified xsi:type="dcterms:W3CDTF">2026-01-19T07:23:35Z</dcterms:modified>
</cp:coreProperties>
</file>