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3" r:id="rId2"/>
    <p:sldId id="35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388" r:id="rId34"/>
    <p:sldId id="387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7C8"/>
    <a:srgbClr val="71A934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32D6-E640-42C9-B250-3C94D837335F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5DEA-1556-4B43-AEA2-1AC80507E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263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E37F07-01B7-486E-9E5D-D7BB7D6BCA03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FC81AA-9EA9-450D-A0A4-D90839F165B7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Спасибо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t>15.10.2024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Благодарим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 smtClean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15.10.2024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eaeunion.org/sites/odata/_layouts/15/registry/pcls064/view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mdnagency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oszdravnadzor.gov.ru/medproducts" TargetMode="External"/><Relationship Id="rId2" Type="http://schemas.openxmlformats.org/officeDocument/2006/relationships/hyperlink" Target="https://www.studentlibrary.ru/book/ISBN978597045228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vo.garant.ru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6174463" y="615636"/>
            <a:ext cx="6017537" cy="51301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/>
          <a:p>
            <a:pPr>
              <a:defRPr/>
            </a:pPr>
            <a:r>
              <a:rPr lang="ru-RU" sz="4800" i="1" dirty="0" smtClean="0">
                <a:solidFill>
                  <a:schemeClr val="tx2"/>
                </a:solidFill>
                <a:latin typeface="Arial" charset="0"/>
              </a:rPr>
              <a:t>Лекция </a:t>
            </a:r>
            <a:r>
              <a:rPr lang="ru-RU" sz="4800" i="1" dirty="0" smtClean="0">
                <a:solidFill>
                  <a:schemeClr val="tx2"/>
                </a:solidFill>
                <a:latin typeface="Arial" charset="0"/>
              </a:rPr>
              <a:t>3  </a:t>
            </a:r>
            <a:r>
              <a:rPr lang="ru-RU" sz="4800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4800" i="1" dirty="0">
                <a:solidFill>
                  <a:schemeClr val="tx2"/>
                </a:solidFill>
                <a:latin typeface="Arial" charset="0"/>
              </a:rPr>
            </a:br>
            <a:r>
              <a:rPr lang="ru-RU" sz="4800" i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4800" i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Классификация</a:t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медицинских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изделий</a:t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доцент Института фармации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Гарифуллина Г.Х.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2024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606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719667" y="260351"/>
            <a:ext cx="10945284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indent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80000"/>
              </a:lnSpc>
            </a:pPr>
            <a:r>
              <a:rPr lang="ru-RU" altLang="ru-RU" sz="2200">
                <a:solidFill>
                  <a:srgbClr val="000000"/>
                </a:solidFill>
              </a:rPr>
              <a:t> </a:t>
            </a:r>
          </a:p>
          <a:p>
            <a:pPr marL="0" lvl="2" eaLnBrk="1" hangingPunct="1">
              <a:lnSpc>
                <a:spcPct val="80000"/>
              </a:lnSpc>
            </a:pPr>
            <a:r>
              <a:rPr lang="ru-RU" altLang="ru-RU" sz="2200">
                <a:solidFill>
                  <a:srgbClr val="000000"/>
                </a:solidFill>
              </a:rPr>
              <a:t>94 7000 – Оборудование специальное технологическое для медицинской промышленности и запасные части к нему;</a:t>
            </a:r>
          </a:p>
          <a:p>
            <a:pPr marL="0" lvl="2" eaLnBrk="1" hangingPunct="1">
              <a:lnSpc>
                <a:spcPct val="80000"/>
              </a:lnSpc>
            </a:pPr>
            <a:r>
              <a:rPr lang="ru-RU" altLang="ru-RU" sz="2200">
                <a:solidFill>
                  <a:srgbClr val="000000"/>
                </a:solidFill>
              </a:rPr>
              <a:t>94 8000 – Линзы для коррекции зрения; </a:t>
            </a:r>
          </a:p>
          <a:p>
            <a:pPr marL="0" lvl="2" eaLnBrk="1" hangingPunct="1">
              <a:lnSpc>
                <a:spcPct val="80000"/>
              </a:lnSpc>
            </a:pPr>
            <a:r>
              <a:rPr lang="ru-RU" altLang="ru-RU" sz="2200">
                <a:solidFill>
                  <a:srgbClr val="000000"/>
                </a:solidFill>
              </a:rPr>
              <a:t>94 9000 – Комплектующие изделия медицинской техники отраслевого применения.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667" y="2060575"/>
            <a:ext cx="10945284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200" b="1" i="1" dirty="0"/>
              <a:t>Общероссийский классификатор продукции по видам экономической деятельности </a:t>
            </a:r>
            <a:r>
              <a:rPr lang="ru-RU" sz="2200"/>
              <a:t>(</a:t>
            </a:r>
            <a:r>
              <a:rPr lang="ru-RU" sz="2200" b="1"/>
              <a:t>ОКПД</a:t>
            </a:r>
            <a:r>
              <a:rPr lang="en-US" sz="2200" b="1"/>
              <a:t> 2</a:t>
            </a:r>
            <a:r>
              <a:rPr lang="ru-RU" sz="2200"/>
              <a:t>) </a:t>
            </a:r>
            <a:r>
              <a:rPr lang="ru-RU" sz="2200" dirty="0"/>
              <a:t>используется в правовых актах для однозначной идентификации объектов правоотношений. Номенклатура продукции по </a:t>
            </a:r>
            <a:r>
              <a:rPr lang="ru-RU" sz="2200"/>
              <a:t>ОКПД </a:t>
            </a:r>
            <a:r>
              <a:rPr lang="en-US" sz="2200"/>
              <a:t>2 </a:t>
            </a:r>
            <a:r>
              <a:rPr lang="ru-RU" sz="2200"/>
              <a:t>представляет </a:t>
            </a:r>
            <a:r>
              <a:rPr lang="ru-RU" sz="2200" dirty="0"/>
              <a:t>собой перечень важнейших видов продукции, производство которых подлежит федеральному статистическому наблюдению.</a:t>
            </a:r>
          </a:p>
          <a:p>
            <a:pPr algn="just">
              <a:lnSpc>
                <a:spcPct val="80000"/>
              </a:lnSpc>
              <a:defRPr/>
            </a:pPr>
            <a:endParaRPr lang="ru-RU" sz="2200" dirty="0"/>
          </a:p>
          <a:p>
            <a:pPr indent="457200" algn="just">
              <a:lnSpc>
                <a:spcPct val="80000"/>
              </a:lnSpc>
              <a:defRPr/>
            </a:pPr>
            <a:r>
              <a:rPr lang="ru-RU" sz="2200"/>
              <a:t>Раздел </a:t>
            </a:r>
            <a:r>
              <a:rPr lang="en-US" sz="2200"/>
              <a:t>C</a:t>
            </a:r>
            <a:r>
              <a:rPr lang="ru-RU" sz="2200"/>
              <a:t>: </a:t>
            </a:r>
            <a:r>
              <a:rPr lang="ru-RU" sz="2200" dirty="0"/>
              <a:t>ПРОДУКЦИЯ ОБРАБАТЫВАЮЩИХ ПРОИЗВОДСТВ.</a:t>
            </a:r>
          </a:p>
          <a:p>
            <a:pPr indent="457200" algn="just">
              <a:lnSpc>
                <a:spcPct val="80000"/>
              </a:lnSpc>
              <a:defRPr/>
            </a:pPr>
            <a:endParaRPr lang="ru-RU" sz="2200" dirty="0"/>
          </a:p>
          <a:p>
            <a:pPr indent="457200" algn="just">
              <a:lnSpc>
                <a:spcPct val="80000"/>
              </a:lnSpc>
              <a:defRPr/>
            </a:pPr>
            <a:r>
              <a:rPr lang="ru-RU" sz="2200"/>
              <a:t>Подраздел </a:t>
            </a:r>
            <a:r>
              <a:rPr lang="en-US" sz="2200"/>
              <a:t>26: </a:t>
            </a:r>
            <a:r>
              <a:rPr lang="ru-RU" sz="2200"/>
              <a:t>Оборудование компьютерное, электронное и оптическое</a:t>
            </a:r>
            <a:r>
              <a:rPr lang="en-US" sz="2200"/>
              <a:t>.</a:t>
            </a:r>
            <a:endParaRPr lang="ru-RU" sz="2200" dirty="0"/>
          </a:p>
          <a:p>
            <a:pPr indent="457200" algn="just">
              <a:lnSpc>
                <a:spcPct val="80000"/>
              </a:lnSpc>
              <a:defRPr/>
            </a:pPr>
            <a:endParaRPr lang="en-US" sz="2200" dirty="0"/>
          </a:p>
          <a:p>
            <a:pPr indent="457200" algn="just">
              <a:lnSpc>
                <a:spcPct val="80000"/>
              </a:lnSpc>
              <a:defRPr/>
            </a:pPr>
            <a:r>
              <a:rPr lang="ru-RU" sz="2200"/>
              <a:t>Группа 26.60: Оборудование для облучения, электрическое диагностическое и терапевтическое, применяемые в медицинских целях</a:t>
            </a:r>
            <a:endParaRPr lang="ru-RU" sz="2200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D8ED93-1879-4ABF-A6E3-03FD5CAA81CA}" type="slidenum">
              <a:rPr lang="ru-RU" altLang="ru-RU" smtClean="0">
                <a:latin typeface="Arial Black" pitchFamily="34" charset="0"/>
              </a:rPr>
              <a:pPr eaLnBrk="1" hangingPunct="1"/>
              <a:t>10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529167" y="782638"/>
            <a:ext cx="11135784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ru-RU" altLang="ru-RU" sz="2200"/>
              <a:t>Коды ОКП и ОКПД</a:t>
            </a:r>
            <a:r>
              <a:rPr lang="en-US" altLang="ru-RU" sz="2200"/>
              <a:t>2</a:t>
            </a:r>
            <a:r>
              <a:rPr lang="ru-RU" altLang="ru-RU" sz="2200"/>
              <a:t>  используются Федеральной службой по надзору в сфере здравоохранения при проведении торгов, а также при формировании цен контрактов на МИ.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200" b="1" i="1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i="1"/>
              <a:t>Товарная номенклатура внешнеэкономической деятельности </a:t>
            </a:r>
            <a:r>
              <a:rPr lang="ru-RU" altLang="ru-RU" sz="2200"/>
              <a:t>(</a:t>
            </a:r>
            <a:r>
              <a:rPr lang="ru-RU" altLang="ru-RU" sz="2200" b="1"/>
              <a:t>ТН ВЭД</a:t>
            </a:r>
            <a:r>
              <a:rPr lang="ru-RU" altLang="ru-RU" sz="2200"/>
              <a:t>) – классификатор товаров – применяется таможенными органами и участниками внешнеэкономической деятельности в целях проведения таможенных операций.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20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/>
              <a:t>Коды медицинских изделий: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/>
              <a:t>Раздел XVIII. Инструменты и аппараты оптические, фотографические, кинематографические, измерительные, контрольные, прецизионные, медицинские или хирургические; часы всех видов; музыкальные инструменты; их части и принадлежности (Группа 90).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20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i="1"/>
              <a:t>Номенклатурная классификация МИ</a:t>
            </a:r>
            <a:r>
              <a:rPr lang="ru-RU" altLang="ru-RU" sz="2200"/>
              <a:t> утверждена приказом Министерства здравоохранения РФ от 6 июня 2012 года.</a:t>
            </a:r>
          </a:p>
        </p:txBody>
      </p:sp>
      <p:sp>
        <p:nvSpPr>
          <p:cNvPr id="13315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55663-C214-4AB2-9E51-BF0290125B1C}" type="slidenum">
              <a:rPr lang="ru-RU" altLang="ru-RU" smtClean="0">
                <a:latin typeface="Arial Black" pitchFamily="34" charset="0"/>
              </a:rPr>
              <a:pPr eaLnBrk="1" hangingPunct="1"/>
              <a:t>11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prikiz_mzrf_4n_06.06.2012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t="20808" r="4272" b="13158"/>
          <a:stretch>
            <a:fillRect/>
          </a:stretch>
        </p:blipFill>
        <p:spPr bwMode="auto">
          <a:xfrm>
            <a:off x="1960033" y="-3175"/>
            <a:ext cx="8553451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C283DD-249C-408B-905C-C39CE5E29AE7}" type="slidenum">
              <a:rPr lang="ru-RU" altLang="ru-RU" smtClean="0">
                <a:latin typeface="Arial Black" pitchFamily="34" charset="0"/>
              </a:rPr>
              <a:pPr eaLnBrk="1" hangingPunct="1"/>
              <a:t>12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 txBox="1">
            <a:spLocks noChangeArrowheads="1"/>
          </p:cNvSpPr>
          <p:nvPr/>
        </p:nvSpPr>
        <p:spPr bwMode="auto">
          <a:xfrm>
            <a:off x="239184" y="882561"/>
            <a:ext cx="11713633" cy="104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FE8637"/>
              </a:buClr>
              <a:buSzPct val="70000"/>
              <a:buFont typeface="Arial" charset="0"/>
              <a:buNone/>
            </a:pP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ПРИКАЗ МИНИСТЕРСТВА ЗДРАВООХРАНЕНИЯ РОССИЙСКОЙ ФЕДЕРАЦИИ</a:t>
            </a:r>
            <a:r>
              <a:rPr lang="en-US" alt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от 06.06.2012 </a:t>
            </a:r>
            <a:r>
              <a:rPr lang="ru-RU" altLang="ru-RU" dirty="0">
                <a:cs typeface="Arial" charset="0"/>
              </a:rPr>
              <a:t>№ 4н </a:t>
            </a:r>
            <a:r>
              <a:rPr lang="en-US" altLang="ru-RU" dirty="0">
                <a:cs typeface="Arial" charset="0"/>
              </a:rPr>
              <a:t/>
            </a:r>
            <a:br>
              <a:rPr lang="en-US" altLang="ru-RU" dirty="0">
                <a:cs typeface="Arial" charset="0"/>
              </a:rPr>
            </a:br>
            <a:r>
              <a:rPr lang="ru-RU" altLang="ru-RU" dirty="0">
                <a:cs typeface="Arial" charset="0"/>
              </a:rPr>
              <a:t>(в ред. Приказа Министерства здравоохранения Российской Федерации</a:t>
            </a:r>
            <a:br>
              <a:rPr lang="ru-RU" altLang="ru-RU" dirty="0">
                <a:cs typeface="Arial" charset="0"/>
              </a:rPr>
            </a:br>
            <a:r>
              <a:rPr lang="ru-RU" altLang="ru-RU" dirty="0">
                <a:cs typeface="Arial" charset="0"/>
              </a:rPr>
              <a:t>от 25 сентября 2014 г. N 557н)</a:t>
            </a:r>
            <a:r>
              <a:rPr lang="en-US" altLang="ru-RU" dirty="0">
                <a:cs typeface="Arial" charset="0"/>
              </a:rPr>
              <a:t> </a:t>
            </a:r>
            <a:br>
              <a:rPr lang="en-US" altLang="ru-RU" dirty="0">
                <a:cs typeface="Arial" charset="0"/>
              </a:rPr>
            </a:b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"Об утверждении номенклатурной классификации медицинских изделий"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45101" y="5459414"/>
            <a:ext cx="3071284" cy="6429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вида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76451" y="5470526"/>
            <a:ext cx="3007783" cy="6318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вида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0985" y="2708276"/>
            <a:ext cx="3966633" cy="6635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Группа (19)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51618" y="3644901"/>
            <a:ext cx="3702049" cy="6381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Подгруппа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61834" y="4446589"/>
            <a:ext cx="5856817" cy="8794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медицинского изделия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77251" y="5470525"/>
            <a:ext cx="3073400" cy="6429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вида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176184" y="5326063"/>
            <a:ext cx="192616" cy="1444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589185" y="5326063"/>
            <a:ext cx="190500" cy="1444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8961968" y="5341938"/>
            <a:ext cx="192617" cy="1444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2" name="Прямоугольник 3"/>
          <p:cNvSpPr>
            <a:spLocks noChangeArrowheads="1"/>
          </p:cNvSpPr>
          <p:nvPr/>
        </p:nvSpPr>
        <p:spPr bwMode="auto">
          <a:xfrm>
            <a:off x="814918" y="2205039"/>
            <a:ext cx="10153649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ru-RU" b="1" i="1" dirty="0">
                <a:solidFill>
                  <a:srgbClr val="000000"/>
                </a:solidFill>
              </a:rPr>
              <a:t>1</a:t>
            </a:r>
            <a:r>
              <a:rPr lang="ru-RU" altLang="ru-RU" b="1" i="1" dirty="0">
                <a:solidFill>
                  <a:srgbClr val="000000"/>
                </a:solidFill>
              </a:rPr>
              <a:t>. Номенклатурная классификация МИ по видам:</a:t>
            </a:r>
          </a:p>
        </p:txBody>
      </p:sp>
      <p:sp>
        <p:nvSpPr>
          <p:cNvPr id="15373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7051" y="493713"/>
            <a:ext cx="11425767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>
                <a:latin typeface="+mn-lt"/>
                <a:cs typeface="Times New Roman" panose="02020603050405020304" pitchFamily="18" charset="0"/>
              </a:rPr>
              <a:t>   Структура 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вида медицинского изделия: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Уникальный цифровой код - шестизначный цифровой номер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Номенклатурное наименование - описание совокупности медицинских изделий, имеющих аналогичные назначение и устройство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Описание - содержит детализированные классификационные признаки и свойства вида, позволяющие однозначно осуществить отнесение медицинского изделия к виду Номенклатурного классификатора</a:t>
            </a:r>
          </a:p>
          <a:p>
            <a:pPr marL="342900" indent="342900" algn="just"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indent="-342900" algn="just"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К классификационным признакам, используемым для определения видов медицинских изделий, могут быть отнесены: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область применения медицинского изделия;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 err="1">
                <a:latin typeface="+mn-lt"/>
                <a:cs typeface="Times New Roman" panose="02020603050405020304" pitchFamily="18" charset="0"/>
              </a:rPr>
              <a:t>инвазивность</a:t>
            </a:r>
            <a:r>
              <a:rPr lang="ru-RU" sz="2000" dirty="0">
                <a:latin typeface="+mn-lt"/>
                <a:cs typeface="Times New Roman" panose="02020603050405020304" pitchFamily="18" charset="0"/>
              </a:rPr>
              <a:t> медицинского изделия;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стерильность медицинского изделия;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частота использования (однократного или многократного применения) медицинского изделия;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назначение медицинского изделия;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эксплуатационные особенности медицинского изделия;</a:t>
            </a:r>
          </a:p>
          <a:p>
            <a:pPr marL="342900" indent="34290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конструктивные особенности медицинского изделия.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654051" y="319088"/>
            <a:ext cx="1137708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cs typeface="Arial" charset="0"/>
              </a:rPr>
              <a:t>Пример классификации медицинского изделия</a:t>
            </a:r>
          </a:p>
          <a:p>
            <a:pPr algn="ctr" eaLnBrk="1" hangingPunct="1"/>
            <a:r>
              <a:rPr lang="ru-RU" altLang="ru-RU" sz="2000">
                <a:cs typeface="Arial" charset="0"/>
              </a:rPr>
              <a:t>согласно номенклатурной классификации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26267" y="3563939"/>
            <a:ext cx="2599267" cy="15208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Имплантат для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эмболизации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сосудов вне головного мозга, рассасывающийся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185" y="3570289"/>
            <a:ext cx="2036233" cy="630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323090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9185" y="1279525"/>
            <a:ext cx="7105649" cy="635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Сердечно-сосудистые медицинские изделия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51618" y="2070100"/>
            <a:ext cx="8257116" cy="554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14.07. Имплантаты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эмболизирующие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сопутствующие изделия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4434" y="2809876"/>
            <a:ext cx="11603567" cy="568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медицинского изделия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385" y="3525838"/>
            <a:ext cx="6563783" cy="3073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Стерильное рассасывающееся готовое изделие из материалов животного происхождения (например, свиных) предназначено для имплантации в кровеносные сосуды вне головного мозга на постоянный или  длительный срок, чтобы контролировать внутренние кровоизлияния из-за аневризмы или остановить приток крови к аневризме, определенным видам опухолей (например, нефроме,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миоме матки) и/или к артериовенозной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Оно обычно представляет собой тампон из желатиновой пены и может поставляться со специальными инструментами для имплантации. Это изделие не предназначено для применения в сосудах головного мозга.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543051" y="3381376"/>
            <a:ext cx="192616" cy="1444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930651" y="3378201"/>
            <a:ext cx="190500" cy="14446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8580968" y="3398838"/>
            <a:ext cx="192617" cy="14446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0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609600" y="6245225"/>
            <a:ext cx="2844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33BB568C-3E94-418D-8D0F-25B52E7AF026}" type="slidenum">
              <a:rPr lang="ru-RU" altLang="ru-RU" smtClean="0"/>
              <a:pPr algn="l" eaLnBrk="1" hangingPunct="1"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59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1" t="46448" r="16200"/>
          <a:stretch>
            <a:fillRect/>
          </a:stretch>
        </p:blipFill>
        <p:spPr bwMode="auto">
          <a:xfrm>
            <a:off x="14817" y="-26988"/>
            <a:ext cx="12164483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3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31801" y="419101"/>
            <a:ext cx="1152101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2200" b="1" i="1" dirty="0">
                <a:solidFill>
                  <a:srgbClr val="000000"/>
                </a:solidFill>
              </a:rPr>
              <a:t>2. Номенклатурная классификация МИ по классам</a:t>
            </a:r>
            <a:br>
              <a:rPr lang="ru-RU" altLang="ru-RU" sz="2200" b="1" i="1" dirty="0">
                <a:solidFill>
                  <a:srgbClr val="000000"/>
                </a:solidFill>
              </a:rPr>
            </a:br>
            <a:r>
              <a:rPr lang="ru-RU" altLang="ru-RU" sz="2200" b="1" i="1" dirty="0">
                <a:solidFill>
                  <a:srgbClr val="000000"/>
                </a:solidFill>
              </a:rPr>
              <a:t>в зависимости от потенциального риска их применения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951" y="1196976"/>
            <a:ext cx="11328400" cy="46966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200" u="sng" dirty="0"/>
              <a:t>I</a:t>
            </a:r>
            <a:r>
              <a:rPr lang="ru-RU" sz="2200" u="sng" dirty="0"/>
              <a:t>. Классификация МИ (кроме МИ для диагностики </a:t>
            </a:r>
            <a:r>
              <a:rPr lang="ru-RU" sz="2200" u="sng" dirty="0" err="1"/>
              <a:t>in</a:t>
            </a:r>
            <a:r>
              <a:rPr lang="ru-RU" sz="2200" u="sng" dirty="0"/>
              <a:t> </a:t>
            </a:r>
            <a:r>
              <a:rPr lang="ru-RU" sz="2200" u="sng" dirty="0" err="1"/>
              <a:t>vitro</a:t>
            </a:r>
            <a:r>
              <a:rPr lang="ru-RU" sz="2200" u="sng" dirty="0"/>
              <a:t>):</a:t>
            </a:r>
            <a:r>
              <a:rPr lang="ru-RU" sz="2200" dirty="0"/>
              <a:t> </a:t>
            </a:r>
          </a:p>
          <a:p>
            <a:pPr marL="400050" indent="-400050">
              <a:lnSpc>
                <a:spcPct val="80000"/>
              </a:lnSpc>
              <a:buFontTx/>
              <a:buAutoNum type="romanUcPeriod"/>
              <a:defRPr/>
            </a:pPr>
            <a:endParaRPr lang="ru-RU" sz="2200" dirty="0"/>
          </a:p>
          <a:p>
            <a:pPr>
              <a:lnSpc>
                <a:spcPct val="80000"/>
              </a:lnSpc>
              <a:defRPr/>
            </a:pPr>
            <a:r>
              <a:rPr lang="ru-RU" sz="2200" b="1" dirty="0"/>
              <a:t>класс 1</a:t>
            </a:r>
            <a:r>
              <a:rPr lang="ru-RU" sz="2200" dirty="0"/>
              <a:t> – с низкой степенью риска;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dirty="0"/>
              <a:t>класс 2а</a:t>
            </a:r>
            <a:r>
              <a:rPr lang="ru-RU" sz="2200" dirty="0"/>
              <a:t> – со средней степенью риска;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dirty="0"/>
              <a:t>класс 2б</a:t>
            </a:r>
            <a:r>
              <a:rPr lang="ru-RU" sz="2200" dirty="0"/>
              <a:t> – с повышенной степенью риска;</a:t>
            </a:r>
          </a:p>
          <a:p>
            <a:pPr>
              <a:lnSpc>
                <a:spcPct val="80000"/>
              </a:lnSpc>
              <a:defRPr/>
            </a:pPr>
            <a:r>
              <a:rPr lang="ru-RU" sz="2200" b="1" dirty="0"/>
              <a:t>класс 3</a:t>
            </a:r>
            <a:r>
              <a:rPr lang="ru-RU" sz="2200" dirty="0"/>
              <a:t> – с высокой степенью риска.</a:t>
            </a:r>
          </a:p>
          <a:p>
            <a:pPr>
              <a:lnSpc>
                <a:spcPct val="80000"/>
              </a:lnSpc>
              <a:defRPr/>
            </a:pPr>
            <a:endParaRPr lang="ru-RU" sz="2200" dirty="0"/>
          </a:p>
          <a:p>
            <a:pPr algn="just">
              <a:lnSpc>
                <a:spcPct val="80000"/>
              </a:lnSpc>
              <a:defRPr/>
            </a:pPr>
            <a:r>
              <a:rPr lang="ru-RU" sz="2200" dirty="0"/>
              <a:t>Каждое из МИ может быть отнесено только к одному классу. При этом должны учитываться функциональное назначение, условия применения, а также следующие критерии:</a:t>
            </a:r>
          </a:p>
          <a:p>
            <a:pPr marL="285750" indent="-285750" algn="just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2200" dirty="0"/>
              <a:t>длительность применения;</a:t>
            </a:r>
          </a:p>
          <a:p>
            <a:pPr marL="285750" indent="-285750" algn="just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2200" dirty="0" err="1"/>
              <a:t>инвазивность</a:t>
            </a:r>
            <a:r>
              <a:rPr lang="ru-RU" sz="2200" dirty="0"/>
              <a:t>;</a:t>
            </a:r>
          </a:p>
          <a:p>
            <a:pPr marL="285750" indent="-285750" algn="just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2200" dirty="0"/>
              <a:t>наличие контакта с человеческим телом или взаимосвязи с ним;</a:t>
            </a:r>
          </a:p>
          <a:p>
            <a:pPr marL="285750" indent="-285750" algn="just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2200" dirty="0"/>
              <a:t>способ введения в тело человека (через анатомические полости или хирургическим путем);</a:t>
            </a:r>
          </a:p>
          <a:p>
            <a:pPr marL="285750" indent="-285750" algn="just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2200" dirty="0"/>
              <a:t>применение для жизненно важных органов и систем (сердце, центральная система кровообращения, центральная нервная система);</a:t>
            </a:r>
          </a:p>
          <a:p>
            <a:pPr marL="285750" indent="-285750" algn="just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§"/>
              <a:defRPr/>
            </a:pPr>
            <a:r>
              <a:rPr lang="ru-RU" sz="2200" dirty="0"/>
              <a:t>применение источников 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305681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285751" y="981076"/>
            <a:ext cx="11808883" cy="1439863"/>
          </a:xfrm>
          <a:prstGeom prst="rect">
            <a:avLst/>
          </a:prstGeom>
          <a:solidFill>
            <a:srgbClr val="D6EC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E0000"/>
              </a:buClr>
              <a:buSzPct val="100000"/>
              <a:buFontTx/>
              <a:buBlip>
                <a:blip r:embed="rId3"/>
              </a:buBlip>
            </a:pPr>
            <a:r>
              <a:rPr lang="ru-RU" altLang="ru-RU" sz="2000" b="1">
                <a:solidFill>
                  <a:srgbClr val="FF0000"/>
                </a:solidFill>
                <a:cs typeface="Arial" charset="0"/>
              </a:rPr>
              <a:t>Класс 3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 – медицинские изделия с </a:t>
            </a:r>
            <a:r>
              <a:rPr lang="ru-RU" altLang="ru-RU" sz="2000">
                <a:solidFill>
                  <a:srgbClr val="FF0000"/>
                </a:solidFill>
                <a:cs typeface="Arial" charset="0"/>
              </a:rPr>
              <a:t>высокой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 степенью риска.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E0000"/>
              </a:buClr>
              <a:buSzPct val="100000"/>
              <a:buFontTx/>
              <a:buBlip>
                <a:blip r:embed="rId3"/>
              </a:buBlip>
            </a:pPr>
            <a:r>
              <a:rPr lang="ru-RU" altLang="ru-RU" sz="2000" b="1">
                <a:solidFill>
                  <a:srgbClr val="FF0000"/>
                </a:solidFill>
                <a:cs typeface="Arial" charset="0"/>
              </a:rPr>
              <a:t>Класс 2б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 – медицинские изделия с </a:t>
            </a:r>
            <a:r>
              <a:rPr lang="ru-RU" altLang="ru-RU" sz="2000">
                <a:solidFill>
                  <a:srgbClr val="FF0000"/>
                </a:solidFill>
                <a:cs typeface="Arial" charset="0"/>
              </a:rPr>
              <a:t>повышенной 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степенью риска.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E0000"/>
              </a:buClr>
              <a:buSzPct val="100000"/>
              <a:buFontTx/>
              <a:buBlip>
                <a:blip r:embed="rId3"/>
              </a:buBlip>
            </a:pPr>
            <a:r>
              <a:rPr lang="ru-RU" altLang="ru-RU" sz="2000" b="1">
                <a:solidFill>
                  <a:srgbClr val="FF0000"/>
                </a:solidFill>
                <a:cs typeface="Arial" charset="0"/>
              </a:rPr>
              <a:t>Класс 2а</a:t>
            </a:r>
            <a:r>
              <a:rPr lang="ru-RU" altLang="ru-RU" sz="200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– медицинские изделия со </a:t>
            </a:r>
            <a:r>
              <a:rPr lang="ru-RU" altLang="ru-RU" sz="2000">
                <a:solidFill>
                  <a:srgbClr val="FF0000"/>
                </a:solidFill>
                <a:cs typeface="Arial" charset="0"/>
              </a:rPr>
              <a:t>средней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 степенью риска.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DE0000"/>
              </a:buClr>
              <a:buSzPct val="100000"/>
              <a:buFontTx/>
              <a:buBlip>
                <a:blip r:embed="rId3"/>
              </a:buBlip>
            </a:pPr>
            <a:r>
              <a:rPr lang="ru-RU" altLang="ru-RU" sz="2000" b="1">
                <a:solidFill>
                  <a:srgbClr val="FF0000"/>
                </a:solidFill>
                <a:cs typeface="Arial" charset="0"/>
              </a:rPr>
              <a:t>Класс 1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 – медицинские изделия с </a:t>
            </a:r>
            <a:r>
              <a:rPr lang="ru-RU" altLang="ru-RU" sz="2000">
                <a:solidFill>
                  <a:srgbClr val="FF0000"/>
                </a:solidFill>
                <a:cs typeface="Arial" charset="0"/>
              </a:rPr>
              <a:t>низкой</a:t>
            </a:r>
            <a:r>
              <a:rPr lang="ru-RU" altLang="ru-RU" sz="2000">
                <a:solidFill>
                  <a:srgbClr val="000000"/>
                </a:solidFill>
                <a:cs typeface="Arial" charset="0"/>
              </a:rPr>
              <a:t> степенью риска.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2252" y="5043488"/>
            <a:ext cx="11840633" cy="1193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DE0000"/>
              </a:buClr>
              <a:buSzPct val="100000"/>
              <a:defRPr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Отдельно установлены правила классификации медицинских изделий 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диагностики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vitro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соответствующие рекомендациям Группы глобальной гармонизации регулирования медицинских изделий (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GHTF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SG1/N045:2008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418" y="2646363"/>
            <a:ext cx="271356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85" y="2663825"/>
            <a:ext cx="2973916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3" y="2636839"/>
            <a:ext cx="3168651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4" y="2654300"/>
            <a:ext cx="3155949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Номер слайда 7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DC35C-C6FC-4B5F-B1C4-C045D8811B59}" type="slidenum">
              <a:rPr lang="ru-RU" altLang="ru-RU" smtClean="0">
                <a:latin typeface="Arial Black" pitchFamily="34" charset="0"/>
              </a:rPr>
              <a:pPr eaLnBrk="1" hangingPunct="1"/>
              <a:t>18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600" y="566739"/>
            <a:ext cx="10608733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u="sng" dirty="0"/>
              <a:t>II. Классификация МИ для диагностики </a:t>
            </a:r>
            <a:r>
              <a:rPr lang="ru-RU" sz="2200" u="sng" dirty="0" err="1"/>
              <a:t>in</a:t>
            </a:r>
            <a:r>
              <a:rPr lang="ru-RU" sz="2200" u="sng" dirty="0"/>
              <a:t> </a:t>
            </a:r>
            <a:r>
              <a:rPr lang="ru-RU" sz="2200" u="sng" dirty="0" err="1"/>
              <a:t>vitro</a:t>
            </a:r>
            <a:r>
              <a:rPr lang="ru-RU" sz="2200" u="sng" dirty="0"/>
              <a:t>:</a:t>
            </a:r>
          </a:p>
          <a:p>
            <a:pPr>
              <a:lnSpc>
                <a:spcPct val="80000"/>
              </a:lnSpc>
              <a:defRPr/>
            </a:pPr>
            <a:endParaRPr lang="ru-RU" sz="2200" dirty="0"/>
          </a:p>
          <a:p>
            <a:pPr indent="-457200" algn="just">
              <a:lnSpc>
                <a:spcPct val="80000"/>
              </a:lnSpc>
              <a:defRPr/>
            </a:pPr>
            <a:r>
              <a:rPr lang="ru-RU" sz="2200" b="1" dirty="0"/>
              <a:t>     класс 1 </a:t>
            </a:r>
            <a:r>
              <a:rPr lang="ru-RU" sz="2200" dirty="0"/>
              <a:t>– с низким индивидуальным риском и низким риском для общественного здоровья; </a:t>
            </a:r>
          </a:p>
          <a:p>
            <a:pPr indent="-457200" algn="just">
              <a:lnSpc>
                <a:spcPct val="80000"/>
              </a:lnSpc>
              <a:defRPr/>
            </a:pPr>
            <a:r>
              <a:rPr lang="ru-RU" sz="2200" b="1" dirty="0"/>
              <a:t>     класс 2а </a:t>
            </a:r>
            <a:r>
              <a:rPr lang="ru-RU" sz="2200" dirty="0"/>
              <a:t>– с умеренным индивидуальным риском и/или низким риском для общественного здоровья; </a:t>
            </a:r>
          </a:p>
          <a:p>
            <a:pPr indent="-457200" algn="just">
              <a:lnSpc>
                <a:spcPct val="80000"/>
              </a:lnSpc>
              <a:defRPr/>
            </a:pPr>
            <a:r>
              <a:rPr lang="ru-RU" sz="2200" b="1" dirty="0"/>
              <a:t>     класс 2б </a:t>
            </a:r>
            <a:r>
              <a:rPr lang="ru-RU" sz="2200" dirty="0"/>
              <a:t>– с высоким индивидуальным риском и/или умеренным риском для общественного здоровья; </a:t>
            </a:r>
          </a:p>
          <a:p>
            <a:pPr indent="-457200" algn="just">
              <a:lnSpc>
                <a:spcPct val="80000"/>
              </a:lnSpc>
              <a:defRPr/>
            </a:pPr>
            <a:r>
              <a:rPr lang="ru-RU" sz="2200" b="1" dirty="0"/>
              <a:t>     класс 3 </a:t>
            </a:r>
            <a:r>
              <a:rPr lang="ru-RU" sz="2200" dirty="0"/>
              <a:t>– с высоким индивидуальным риском и/или высоким риском для общественного здоровья.</a:t>
            </a:r>
          </a:p>
          <a:p>
            <a:pPr indent="-457200">
              <a:lnSpc>
                <a:spcPct val="80000"/>
              </a:lnSpc>
              <a:defRPr/>
            </a:pPr>
            <a:endParaRPr lang="ru-RU" sz="2200" dirty="0"/>
          </a:p>
          <a:p>
            <a:pPr indent="-457200">
              <a:lnSpc>
                <a:spcPct val="80000"/>
              </a:lnSpc>
              <a:defRPr/>
            </a:pPr>
            <a:endParaRPr lang="ru-RU" sz="2200" dirty="0"/>
          </a:p>
          <a:p>
            <a:pPr indent="-457200">
              <a:lnSpc>
                <a:spcPct val="80000"/>
              </a:lnSpc>
              <a:defRPr/>
            </a:pPr>
            <a:endParaRPr lang="ru-RU" sz="2200" dirty="0"/>
          </a:p>
          <a:p>
            <a:pPr algn="just">
              <a:lnSpc>
                <a:spcPct val="80000"/>
              </a:lnSpc>
              <a:defRPr/>
            </a:pPr>
            <a:r>
              <a:rPr lang="ru-RU" sz="2200" b="1" i="1" dirty="0"/>
              <a:t>Основная задача номенклатурной классификации</a:t>
            </a:r>
            <a:r>
              <a:rPr lang="ru-RU" sz="2200" dirty="0"/>
              <a:t> </a:t>
            </a:r>
            <a:r>
              <a:rPr lang="ru-RU" sz="2200" b="1" i="1" dirty="0"/>
              <a:t>МИ </a:t>
            </a:r>
            <a:r>
              <a:rPr lang="ru-RU" sz="2200" dirty="0"/>
              <a:t>- идентификация изделий при информационном обмене для осуществления государственных функций по регистрации медицинских изделий, контролю производства, обращения, состояния и использования МИ на территории РФ, прежде всего – для контроля безопасности МИ.</a:t>
            </a:r>
          </a:p>
          <a:p>
            <a:pPr>
              <a:lnSpc>
                <a:spcPct val="80000"/>
              </a:lnSpc>
              <a:defRPr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865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Регистрация </a:t>
            </a:r>
            <a:r>
              <a:rPr lang="ru-RU" dirty="0" smtClean="0"/>
              <a:t>медицинских изделий.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Основная цель классификации.</a:t>
            </a:r>
          </a:p>
          <a:p>
            <a:pPr marL="514350" indent="-514350">
              <a:buAutoNum type="arabicPeriod"/>
            </a:pPr>
            <a:r>
              <a:rPr lang="ru-RU" dirty="0"/>
              <a:t>Общероссийский классификатор продукции (ОКП</a:t>
            </a:r>
            <a:r>
              <a:rPr lang="ru-RU" dirty="0" smtClean="0"/>
              <a:t>)</a:t>
            </a:r>
          </a:p>
          <a:p>
            <a:pPr marL="514350" indent="-514350">
              <a:buAutoNum type="arabicPeriod"/>
            </a:pPr>
            <a:r>
              <a:rPr lang="ru-RU" dirty="0"/>
              <a:t>Номенклатурная классификация МИ по </a:t>
            </a:r>
            <a:r>
              <a:rPr lang="ru-RU" dirty="0" smtClean="0"/>
              <a:t>видам</a:t>
            </a:r>
          </a:p>
          <a:p>
            <a:pPr marL="514350" indent="-514350">
              <a:buAutoNum type="arabicPeriod"/>
            </a:pPr>
            <a:r>
              <a:rPr lang="ru-RU" dirty="0"/>
              <a:t> Номенклатурная классификация МИ по классам</a:t>
            </a:r>
            <a:br>
              <a:rPr lang="ru-RU" dirty="0"/>
            </a:br>
            <a:r>
              <a:rPr lang="ru-RU" dirty="0"/>
              <a:t>в зависимости от потенциального риска их </a:t>
            </a:r>
            <a:r>
              <a:rPr lang="ru-RU" dirty="0" smtClean="0"/>
              <a:t>применения</a:t>
            </a:r>
          </a:p>
          <a:p>
            <a:pPr marL="514350" indent="-514350">
              <a:buAutoNum type="arabicPeriod"/>
            </a:pPr>
            <a:r>
              <a:rPr lang="ru-RU" dirty="0"/>
              <a:t>Структура номенклатуры </a:t>
            </a:r>
            <a:r>
              <a:rPr lang="en-US" dirty="0"/>
              <a:t>GMDN </a:t>
            </a: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5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9322" r="24998" b="39455"/>
          <a:stretch>
            <a:fillRect/>
          </a:stretch>
        </p:blipFill>
        <p:spPr bwMode="auto">
          <a:xfrm>
            <a:off x="95251" y="44450"/>
            <a:ext cx="11952816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1" t="40775" r="8269" b="54257"/>
          <a:stretch>
            <a:fillRect/>
          </a:stretch>
        </p:blipFill>
        <p:spPr bwMode="auto">
          <a:xfrm>
            <a:off x="696385" y="4818063"/>
            <a:ext cx="4726516" cy="152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1" t="45506" r="8269" b="49081"/>
          <a:stretch>
            <a:fillRect/>
          </a:stretch>
        </p:blipFill>
        <p:spPr>
          <a:xfrm>
            <a:off x="6671733" y="4797425"/>
            <a:ext cx="4224867" cy="1487488"/>
          </a:xfrm>
          <a:noFill/>
        </p:spPr>
      </p:pic>
    </p:spTree>
    <p:extLst>
      <p:ext uri="{BB962C8B-B14F-4D97-AF65-F5344CB8AC3E}">
        <p14:creationId xmlns:p14="http://schemas.microsoft.com/office/powerpoint/2010/main" val="1394594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F15DC-E4A4-4B37-A4DA-59B2B754C3EB}" type="slidenum">
              <a:rPr lang="ru-RU" altLang="ru-RU" smtClean="0">
                <a:latin typeface="Arial Black" pitchFamily="34" charset="0"/>
              </a:rPr>
              <a:pPr eaLnBrk="1" hangingPunct="1"/>
              <a:t>21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16451" r="35861" b="39394"/>
          <a:stretch>
            <a:fillRect/>
          </a:stretch>
        </p:blipFill>
        <p:spPr>
          <a:xfrm>
            <a:off x="1390651" y="476250"/>
            <a:ext cx="9601200" cy="6045200"/>
          </a:xfrm>
          <a:noFill/>
        </p:spPr>
      </p:pic>
    </p:spTree>
    <p:extLst>
      <p:ext uri="{BB962C8B-B14F-4D97-AF65-F5344CB8AC3E}">
        <p14:creationId xmlns:p14="http://schemas.microsoft.com/office/powerpoint/2010/main" val="3175299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24417" y="836613"/>
            <a:ext cx="10972800" cy="3886200"/>
          </a:xfrm>
        </p:spPr>
        <p:txBody>
          <a:bodyPr/>
          <a:lstStyle/>
          <a:p>
            <a:pPr marL="0" indent="0" algn="just">
              <a:spcBef>
                <a:spcPts val="1800"/>
              </a:spcBef>
              <a:buFont typeface="Wingdings" pitchFamily="2" charset="2"/>
              <a:buNone/>
            </a:pPr>
            <a:r>
              <a:rPr lang="ru-RU" altLang="ru-RU" sz="2200" smtClean="0"/>
              <a:t>При регистрации при анализе описания медицинского изделия оцениваются :</a:t>
            </a:r>
          </a:p>
          <a:p>
            <a:pPr marL="0" indent="0" algn="just">
              <a:spcBef>
                <a:spcPts val="1800"/>
              </a:spcBef>
              <a:buFont typeface="Wingdings" pitchFamily="2" charset="2"/>
              <a:buNone/>
            </a:pPr>
            <a:r>
              <a:rPr lang="ru-RU" altLang="ru-RU" sz="2200" smtClean="0"/>
              <a:t>а) правильность отнесения к медицинским изделиям (Рекомендация Коллегии Евразийской экономической комиссии от 12.11.2018 г. № 25)</a:t>
            </a:r>
          </a:p>
          <a:p>
            <a:pPr marL="0" indent="0" algn="just">
              <a:spcBef>
                <a:spcPts val="1800"/>
              </a:spcBef>
              <a:buFont typeface="Wingdings" pitchFamily="2" charset="2"/>
              <a:buNone/>
            </a:pPr>
            <a:r>
              <a:rPr lang="ru-RU" altLang="ru-RU" sz="2200" smtClean="0"/>
              <a:t>б) правильность определения класса потенциального риска применения (Решение Коллегии Евразийской экономической комиссии от 22.12.2015 г. № 173)</a:t>
            </a:r>
          </a:p>
          <a:p>
            <a:pPr marL="0" indent="0" algn="just">
              <a:spcBef>
                <a:spcPts val="1800"/>
              </a:spcBef>
              <a:buFont typeface="Wingdings" pitchFamily="2" charset="2"/>
              <a:buNone/>
            </a:pPr>
            <a:r>
              <a:rPr lang="ru-RU" altLang="ru-RU" sz="2200" smtClean="0"/>
              <a:t>в) павильность отнесения к виду медицинского изделия (Номенклатура медицинских изделий Евразийского  экономического союза</a:t>
            </a:r>
            <a:br>
              <a:rPr lang="ru-RU" altLang="ru-RU" sz="2200" smtClean="0"/>
            </a:br>
            <a:r>
              <a:rPr lang="en-US" altLang="ru-RU" sz="2200" smtClean="0">
                <a:hlinkClick r:id="rId2"/>
              </a:rPr>
              <a:t>https://portal.eaeunion.org/sites/odata/_layouts/15/registry/pcls064/view.aspx</a:t>
            </a:r>
            <a:r>
              <a:rPr lang="ru-RU" altLang="ru-RU" sz="22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716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b="17522"/>
          <a:stretch>
            <a:fillRect/>
          </a:stretch>
        </p:blipFill>
        <p:spPr bwMode="auto">
          <a:xfrm>
            <a:off x="162985" y="88901"/>
            <a:ext cx="11982449" cy="665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20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505" y="905854"/>
            <a:ext cx="10972800" cy="544396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В рамках общей политики гармонизации регулирования обращения медицинских изделий экспертами европейских государств, США, Канады, Японии, Австралии и других стран, входящих в </a:t>
            </a:r>
            <a:r>
              <a:rPr lang="ru-RU" altLang="ru-RU" sz="2200" b="1" i="1" dirty="0" smtClean="0"/>
              <a:t>Целевую группу глобальной гармонизации</a:t>
            </a:r>
            <a:r>
              <a:rPr lang="ru-RU" altLang="ru-RU" sz="2200" dirty="0" smtClean="0"/>
              <a:t> (</a:t>
            </a:r>
            <a:r>
              <a:rPr lang="ru-RU" altLang="ru-RU" sz="2200" dirty="0" err="1" smtClean="0"/>
              <a:t>Global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Harmonization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Task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Force</a:t>
            </a:r>
            <a:r>
              <a:rPr lang="ru-RU" altLang="ru-RU" sz="2200" dirty="0" smtClean="0"/>
              <a:t>, </a:t>
            </a:r>
            <a:r>
              <a:rPr lang="en-US" altLang="ru-RU" sz="2200" b="1" i="1" dirty="0" smtClean="0"/>
              <a:t>GHTF</a:t>
            </a:r>
            <a:r>
              <a:rPr lang="ru-RU" altLang="ru-RU" sz="2200" dirty="0" smtClean="0"/>
              <a:t>), в 2000 году инициирована разработка </a:t>
            </a:r>
            <a:r>
              <a:rPr lang="ru-RU" altLang="ru-RU" sz="2200" b="1" i="1" dirty="0" smtClean="0"/>
              <a:t>Всемирной номенклатуры медицинских изделий</a:t>
            </a:r>
            <a:r>
              <a:rPr lang="ru-RU" altLang="ru-RU" sz="2200" dirty="0" smtClean="0"/>
              <a:t> (</a:t>
            </a:r>
            <a:r>
              <a:rPr lang="ru-RU" altLang="ru-RU" sz="2200" dirty="0" err="1" smtClean="0"/>
              <a:t>Global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Medical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Devices</a:t>
            </a:r>
            <a:r>
              <a:rPr lang="ru-RU" altLang="ru-RU" sz="2200" dirty="0" smtClean="0"/>
              <a:t> </a:t>
            </a:r>
            <a:r>
              <a:rPr lang="ru-RU" altLang="ru-RU" sz="2200" dirty="0" err="1" smtClean="0"/>
              <a:t>Nomenclature</a:t>
            </a:r>
            <a:r>
              <a:rPr lang="ru-RU" altLang="ru-RU" sz="2200" dirty="0" smtClean="0"/>
              <a:t>, </a:t>
            </a:r>
            <a:r>
              <a:rPr lang="ru-RU" altLang="ru-RU" sz="2200" b="1" i="1" dirty="0" smtClean="0"/>
              <a:t>GMDN</a:t>
            </a:r>
            <a:r>
              <a:rPr lang="ru-RU" altLang="ru-RU" sz="2200" dirty="0" smtClean="0"/>
              <a:t>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2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 Деятельность по разработке и поддержанию номенклатуры координируется специально созданным Агентством GMDN (Оксфорд, Великобритания). Текущая версия указанной номенклатуры представлена на официальном сайте Агентства GMDN (</a:t>
            </a:r>
            <a:r>
              <a:rPr lang="ru-RU" altLang="ru-RU" sz="2200" dirty="0" smtClean="0">
                <a:hlinkClick r:id="rId2"/>
              </a:rPr>
              <a:t>www.gmdnagency.com</a:t>
            </a:r>
            <a:r>
              <a:rPr lang="ru-RU" altLang="ru-RU" sz="2200" dirty="0" smtClean="0"/>
              <a:t>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ru-RU" sz="22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200" dirty="0" smtClean="0"/>
              <a:t>GHTF</a:t>
            </a:r>
            <a:r>
              <a:rPr lang="ru-RU" altLang="ru-RU" sz="2200" dirty="0" smtClean="0"/>
              <a:t> использует номенклатуру </a:t>
            </a:r>
            <a:r>
              <a:rPr lang="en-US" altLang="ru-RU" sz="2200" dirty="0" smtClean="0"/>
              <a:t>GMDN</a:t>
            </a:r>
            <a:r>
              <a:rPr lang="ru-RU" altLang="ru-RU" sz="2200" dirty="0" smtClean="0"/>
              <a:t> как основную систему для международного информационного обмена, в том числе для регистрации несчастных случаев, связанных с применением медицинских изделий.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0954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102784" y="571500"/>
            <a:ext cx="1008168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200"/>
              <a:t>За основу для создания </a:t>
            </a:r>
            <a:r>
              <a:rPr lang="en-US" altLang="ru-RU" sz="2200"/>
              <a:t>GMDN</a:t>
            </a:r>
            <a:r>
              <a:rPr lang="ru-RU" altLang="ru-RU" sz="2200"/>
              <a:t> взяли шесть основных мировых номенклатур: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524001"/>
            <a:ext cx="11986684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3118" y="5314950"/>
            <a:ext cx="11857567" cy="635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200" kern="0" dirty="0">
                <a:solidFill>
                  <a:srgbClr val="000000"/>
                </a:solidFill>
                <a:latin typeface="Arial"/>
              </a:rPr>
              <a:t>В номенклатурный классификатор 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GMDN 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входит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более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2200" kern="0" dirty="0">
                <a:solidFill>
                  <a:srgbClr val="000000"/>
                </a:solidFill>
                <a:latin typeface="Arial"/>
              </a:rPr>
            </a:br>
            <a:r>
              <a:rPr lang="ru-RU" sz="2200" kern="0" dirty="0">
                <a:solidFill>
                  <a:srgbClr val="000000"/>
                </a:solidFill>
                <a:latin typeface="Arial"/>
              </a:rPr>
              <a:t>21 000 позиций.</a:t>
            </a:r>
          </a:p>
        </p:txBody>
      </p:sp>
    </p:spTree>
    <p:extLst>
      <p:ext uri="{BB962C8B-B14F-4D97-AF65-F5344CB8AC3E}">
        <p14:creationId xmlns:p14="http://schemas.microsoft.com/office/powerpoint/2010/main" val="32448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549276"/>
            <a:ext cx="11137900" cy="58324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i="1" dirty="0" smtClean="0"/>
              <a:t>Структура номенклатуры </a:t>
            </a:r>
            <a:r>
              <a:rPr lang="en-US" altLang="ru-RU" sz="2200" b="1" i="1" dirty="0" smtClean="0"/>
              <a:t>GMDN</a:t>
            </a:r>
            <a:r>
              <a:rPr lang="ru-RU" altLang="ru-RU" sz="2200" dirty="0" smtClean="0"/>
              <a:t> определяется стандартом </a:t>
            </a:r>
            <a:r>
              <a:rPr lang="en-US" altLang="ru-RU" sz="2200" dirty="0" smtClean="0"/>
              <a:t>ISO</a:t>
            </a:r>
            <a:r>
              <a:rPr lang="ru-RU" altLang="ru-RU" sz="2200" dirty="0" smtClean="0"/>
              <a:t> 15225 и состоит из трех уровней: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dirty="0" smtClean="0"/>
              <a:t>категория изделий,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dirty="0" smtClean="0"/>
              <a:t>видовая группа изделий,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dirty="0" smtClean="0"/>
              <a:t>тип изделия.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200" b="1" i="1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i="1" dirty="0" smtClean="0"/>
              <a:t>Категория изделий</a:t>
            </a:r>
            <a:endParaRPr lang="ru-RU" altLang="ru-RU" sz="22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По </a:t>
            </a:r>
            <a:r>
              <a:rPr lang="en-US" altLang="ru-RU" sz="2200" dirty="0" smtClean="0"/>
              <a:t>ISO</a:t>
            </a:r>
            <a:r>
              <a:rPr lang="ru-RU" altLang="ru-RU" sz="2200" dirty="0" smtClean="0"/>
              <a:t> разрешено 20 категорий МИ, из которых сегодня используется 16: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dirty="0" smtClean="0"/>
              <a:t>01:</a:t>
            </a:r>
            <a:r>
              <a:rPr lang="ru-RU" altLang="ru-RU" sz="2200" dirty="0" smtClean="0"/>
              <a:t> </a:t>
            </a:r>
            <a:r>
              <a:rPr lang="ru-RU" altLang="ru-RU" sz="2200" b="1" i="1" dirty="0" smtClean="0"/>
              <a:t>Активные имплантаты</a:t>
            </a:r>
            <a:r>
              <a:rPr lang="ru-RU" altLang="ru-RU" sz="2200" dirty="0" smtClean="0"/>
              <a:t> (слуховые имплантаты, имплантируемые дефибрилляторы, кардиостимуляторы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dirty="0" smtClean="0"/>
              <a:t>02:</a:t>
            </a:r>
            <a:r>
              <a:rPr lang="ru-RU" altLang="ru-RU" sz="2200" dirty="0" smtClean="0"/>
              <a:t> </a:t>
            </a:r>
            <a:r>
              <a:rPr lang="ru-RU" altLang="ru-RU" sz="2200" b="1" i="1" dirty="0" smtClean="0"/>
              <a:t>Анестезиологические и респираторные изделия</a:t>
            </a:r>
            <a:r>
              <a:rPr lang="ru-RU" altLang="ru-RU" sz="2200" dirty="0" smtClean="0"/>
              <a:t> (воздуховоды, системы анестезии, дыхательные контуры, увлажнители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dirty="0" smtClean="0"/>
              <a:t>03: </a:t>
            </a:r>
            <a:r>
              <a:rPr lang="ru-RU" altLang="ru-RU" sz="2200" b="1" i="1" dirty="0" smtClean="0"/>
              <a:t>Стоматологические изделия</a:t>
            </a:r>
            <a:r>
              <a:rPr lang="ru-RU" altLang="ru-RU" sz="2200" dirty="0" smtClean="0"/>
              <a:t> (стоматологические амальгама, цемент, ручные инструменты, дентальные имплантаты, стоматологические материалы и т.д.)</a:t>
            </a:r>
          </a:p>
        </p:txBody>
      </p:sp>
    </p:spTree>
    <p:extLst>
      <p:ext uri="{BB962C8B-B14F-4D97-AF65-F5344CB8AC3E}">
        <p14:creationId xmlns:p14="http://schemas.microsoft.com/office/powerpoint/2010/main" val="21421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118" y="765176"/>
            <a:ext cx="11474449" cy="568801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04:</a:t>
            </a:r>
            <a:r>
              <a:rPr lang="ru-RU" altLang="ru-RU" sz="2200" smtClean="0"/>
              <a:t> </a:t>
            </a:r>
            <a:r>
              <a:rPr lang="ru-RU" altLang="ru-RU" sz="2200" b="1" i="1" smtClean="0"/>
              <a:t>Электромеханические медицинские изделия</a:t>
            </a:r>
            <a:r>
              <a:rPr lang="ru-RU" altLang="ru-RU" sz="2200" smtClean="0"/>
              <a:t> (функциональные кровати, дефибрилляторы, системы для диализа, ЭКГ, ЭЭГ, эндоскопы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05:</a:t>
            </a:r>
            <a:r>
              <a:rPr lang="ru-RU" altLang="ru-RU" sz="2200" smtClean="0"/>
              <a:t> </a:t>
            </a:r>
            <a:r>
              <a:rPr lang="ru-RU" altLang="ru-RU" sz="2200" b="1" i="1" smtClean="0"/>
              <a:t>Общебольничное оборудование</a:t>
            </a:r>
            <a:r>
              <a:rPr lang="ru-RU" altLang="ru-RU" sz="2200" smtClean="0"/>
              <a:t> (очистители воздуха, моющие средства, средства дезинфекции, кровати для пациентов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06: </a:t>
            </a:r>
            <a:r>
              <a:rPr lang="ru-RU" altLang="ru-RU" sz="2200" b="1" i="1" smtClean="0"/>
              <a:t>Изделия для диагностики </a:t>
            </a:r>
            <a:r>
              <a:rPr lang="en-US" altLang="ru-RU" sz="2200" b="1" i="1" smtClean="0"/>
              <a:t>in vitro</a:t>
            </a:r>
            <a:r>
              <a:rPr lang="ru-RU" altLang="ru-RU" sz="2200" smtClean="0"/>
              <a:t> (анализаторы, измерители содержания сахара в крови, системы для обнаружения микробов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07: </a:t>
            </a:r>
            <a:r>
              <a:rPr lang="ru-RU" altLang="ru-RU" sz="2200" b="1" i="1" smtClean="0"/>
              <a:t>Пассивные имплантаты</a:t>
            </a:r>
            <a:r>
              <a:rPr lang="ru-RU" altLang="ru-RU" sz="2200" smtClean="0"/>
              <a:t> (клипсы, ортопедические фиксаторы, клапаны сердца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08: </a:t>
            </a:r>
            <a:r>
              <a:rPr lang="ru-RU" altLang="ru-RU" sz="2200" b="1" i="1" smtClean="0"/>
              <a:t>Офтальмологические и оптические устройства</a:t>
            </a:r>
            <a:r>
              <a:rPr lang="ru-RU" altLang="ru-RU" sz="2200" smtClean="0"/>
              <a:t> (контактные линзы, искусственные хрусталики, щелевые лампы, инструменты и стенды для проверки зрения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09: </a:t>
            </a:r>
            <a:r>
              <a:rPr lang="ru-RU" altLang="ru-RU" sz="2200" b="1" i="1" smtClean="0"/>
              <a:t>Изделия многоразового использования</a:t>
            </a:r>
            <a:r>
              <a:rPr lang="ru-RU" altLang="ru-RU" sz="2200" smtClean="0"/>
              <a:t> (сверла, эластичные бинты, зажимы, пилы, хирургический инструмент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000" b="1" smtClean="0"/>
              <a:t>10: </a:t>
            </a:r>
            <a:r>
              <a:rPr lang="ru-RU" altLang="ru-RU" sz="2000" b="1" i="1" smtClean="0"/>
              <a:t>Изделия одноразового использования</a:t>
            </a:r>
            <a:r>
              <a:rPr lang="ru-RU" altLang="ru-RU" sz="2000" smtClean="0"/>
              <a:t> (пластыри, перевязочные материалы, сборники крови, катетеры, шприцы и иглы и т.д.)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smtClean="0"/>
          </a:p>
        </p:txBody>
      </p:sp>
    </p:spTree>
    <p:extLst>
      <p:ext uri="{BB962C8B-B14F-4D97-AF65-F5344CB8AC3E}">
        <p14:creationId xmlns:p14="http://schemas.microsoft.com/office/powerpoint/2010/main" val="29187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404814"/>
            <a:ext cx="11233149" cy="60213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11: </a:t>
            </a:r>
            <a:r>
              <a:rPr lang="ru-RU" altLang="ru-RU" sz="2200" b="1" i="1" smtClean="0"/>
              <a:t>Вспомогательные изделия для пациентов с ограниченными возможностями</a:t>
            </a:r>
            <a:r>
              <a:rPr lang="ru-RU" altLang="ru-RU" sz="2200" smtClean="0"/>
              <a:t> (протезы конечностей, аудиометры, костыли и палки, слуховые аппараты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12: </a:t>
            </a:r>
            <a:r>
              <a:rPr lang="ru-RU" altLang="ru-RU" sz="2200" b="1" i="1" smtClean="0"/>
              <a:t>Изделия для лучевой диагностики и терапии</a:t>
            </a:r>
            <a:r>
              <a:rPr lang="ru-RU" altLang="ru-RU" sz="2200" smtClean="0"/>
              <a:t> (ускорители, компьютерные томографы, магнито-резонансные томографы, аппараты для рентгенографии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13: </a:t>
            </a:r>
            <a:r>
              <a:rPr lang="ru-RU" altLang="ru-RU" sz="2200" b="1" i="1" smtClean="0"/>
              <a:t>Изделия для нетрадиционной медицины</a:t>
            </a:r>
            <a:r>
              <a:rPr lang="ru-RU" altLang="ru-RU" sz="2200" smtClean="0"/>
              <a:t> (акупунктурные иглы, системы биоэнергетического картирования и их ПО, средства магниторерапии, горчичники, банки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14: </a:t>
            </a:r>
            <a:r>
              <a:rPr lang="ru-RU" altLang="ru-RU" sz="2200" b="1" i="1" smtClean="0"/>
              <a:t>Изделия, содержащие биологические элементы</a:t>
            </a:r>
            <a:r>
              <a:rPr lang="ru-RU" altLang="ru-RU" sz="2200" smtClean="0"/>
              <a:t> (искусственный клапан сердца из биологических тканей, стимуляторы для регенерации тканей биологического происхождения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15: </a:t>
            </a:r>
            <a:r>
              <a:rPr lang="ru-RU" altLang="ru-RU" sz="2200" b="1" i="1" smtClean="0"/>
              <a:t>Вспомогательные средства и принадлежности для ЛПУ</a:t>
            </a:r>
            <a:r>
              <a:rPr lang="ru-RU" altLang="ru-RU" sz="2200" smtClean="0"/>
              <a:t> (электропроводка и арматура, системы безопасности и слежения за пациентами и персоналом, стационарные генераторы, санузлы и т.д.)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200" b="1" smtClean="0"/>
              <a:t>16: </a:t>
            </a:r>
            <a:r>
              <a:rPr lang="ru-RU" altLang="ru-RU" sz="2200" b="1" i="1" smtClean="0"/>
              <a:t>Лабораторное оборудование</a:t>
            </a:r>
            <a:r>
              <a:rPr lang="ru-RU" altLang="ru-RU" sz="2200" smtClean="0"/>
              <a:t> (микроскопы, центрифуги, весы, пробирки, пипетки, шкафы, контейнеры и т.д.)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smtClean="0"/>
          </a:p>
        </p:txBody>
      </p:sp>
    </p:spTree>
    <p:extLst>
      <p:ext uri="{BB962C8B-B14F-4D97-AF65-F5344CB8AC3E}">
        <p14:creationId xmlns:p14="http://schemas.microsoft.com/office/powerpoint/2010/main" val="127330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495656"/>
            <a:ext cx="11137900" cy="11331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i="1" dirty="0" smtClean="0"/>
              <a:t>Видовая (</a:t>
            </a:r>
            <a:r>
              <a:rPr lang="ru-RU" altLang="ru-RU" sz="2200" b="1" i="1" dirty="0" err="1" smtClean="0"/>
              <a:t>дженериковая</a:t>
            </a:r>
            <a:r>
              <a:rPr lang="ru-RU" altLang="ru-RU" sz="2200" b="1" i="1" dirty="0" smtClean="0"/>
              <a:t>) группа изделий</a:t>
            </a:r>
            <a:endParaRPr lang="ru-RU" altLang="ru-RU" sz="2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 smtClean="0"/>
              <a:t>Термин, использующийся для идентификации изделия. Состоит из уникального пятизначного числового кода, наименования вида изделий и его описания</a:t>
            </a:r>
            <a:r>
              <a:rPr lang="ru-RU" altLang="ru-RU" sz="2400" dirty="0" smtClean="0"/>
              <a:t>.</a:t>
            </a:r>
          </a:p>
        </p:txBody>
      </p:sp>
      <p:pic>
        <p:nvPicPr>
          <p:cNvPr id="31748" name="Рисунок 2" descr="classifier_GMDN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30898" r="7599" b="26083"/>
          <a:stretch>
            <a:fillRect/>
          </a:stretch>
        </p:blipFill>
        <p:spPr bwMode="auto">
          <a:xfrm>
            <a:off x="46567" y="1700214"/>
            <a:ext cx="12185651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3" descr="classifier_GMDN.pdf - Adobe Acrobat Pr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43658" r="7899" b="32297"/>
          <a:stretch>
            <a:fillRect/>
          </a:stretch>
        </p:blipFill>
        <p:spPr bwMode="auto">
          <a:xfrm>
            <a:off x="112185" y="4678364"/>
            <a:ext cx="121285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7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934" y="638175"/>
            <a:ext cx="11332633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Согласно требованиям Федерального закона от 21.11.2011 </a:t>
            </a:r>
            <a:br>
              <a:rPr lang="ru-RU" sz="2200" dirty="0">
                <a:latin typeface="+mn-lt"/>
                <a:cs typeface="Times New Roman" panose="02020603050405020304" pitchFamily="18" charset="0"/>
              </a:rPr>
            </a:br>
            <a:r>
              <a:rPr lang="ru-RU" sz="2200" dirty="0">
                <a:latin typeface="+mn-lt"/>
                <a:cs typeface="Times New Roman" panose="02020603050405020304" pitchFamily="18" charset="0"/>
              </a:rPr>
              <a:t>№ 323-ФЗ «Об основах охраны здоровья граждан в Российской Федерации» (ред. 29.05.2019 г.)</a:t>
            </a:r>
          </a:p>
          <a:p>
            <a:pPr algn="just">
              <a:defRPr/>
            </a:pPr>
            <a:endParaRPr lang="ru-RU" sz="2200" dirty="0">
              <a:latin typeface="+mn-lt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На территории Российской Федерации </a:t>
            </a:r>
            <a:r>
              <a:rPr lang="ru-RU" sz="2200" b="1" dirty="0">
                <a:latin typeface="+mn-lt"/>
                <a:cs typeface="Times New Roman" panose="02020603050405020304" pitchFamily="18" charset="0"/>
              </a:rPr>
              <a:t>разрешается обращение медицинских изделий, зарегистрированных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в порядке, установленном Правительством Российской Федерации, в соответствии с положениями Постановления Правительства Российской Федерации от 27.12.2012 № 1416 «Об утверждении Правил государственной регистрации медицинских изделий…» </a:t>
            </a:r>
            <a:r>
              <a:rPr lang="ru-RU" sz="2200" dirty="0"/>
              <a:t>(ред. от 31.05.2018 г.)</a:t>
            </a:r>
            <a:endParaRPr lang="ru-RU" sz="22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27051" y="4652963"/>
            <a:ext cx="114257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</a:pPr>
            <a:r>
              <a:rPr lang="ru-RU" altLang="ru-RU" sz="2200"/>
              <a:t>Для допуска МИ к производству, импорту, продаже и применению на территории РФ необходимо их </a:t>
            </a:r>
            <a:r>
              <a:rPr lang="ru-RU" altLang="ru-RU" sz="2200" b="1" i="1"/>
              <a:t>зарегистрировать </a:t>
            </a:r>
            <a:r>
              <a:rPr lang="ru-RU" altLang="ru-RU" sz="2200"/>
              <a:t> в </a:t>
            </a:r>
            <a:r>
              <a:rPr lang="ru-RU" altLang="ru-RU" sz="2200" b="1" i="1"/>
              <a:t>Федеральной службе по надзору в сфере здравоохранения</a:t>
            </a:r>
            <a:r>
              <a:rPr lang="ru-RU" altLang="ru-RU" sz="2200"/>
              <a:t>.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25DA0F-E32F-457E-A50C-6B5F068C9636}" type="slidenum">
              <a:rPr lang="ru-RU" altLang="ru-RU" smtClean="0">
                <a:latin typeface="Arial Black" pitchFamily="34" charset="0"/>
              </a:rPr>
              <a:pPr eaLnBrk="1" hangingPunct="1"/>
              <a:t>3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434" y="692150"/>
            <a:ext cx="11523133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200" kern="0" dirty="0">
                <a:solidFill>
                  <a:srgbClr val="000000"/>
                </a:solidFill>
                <a:latin typeface="Arial"/>
              </a:rPr>
              <a:t>Для облегчения идентификации продукта используется пять категорий определений: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200" b="1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2200" kern="0" dirty="0" err="1">
                <a:solidFill>
                  <a:srgbClr val="000000"/>
                </a:solidFill>
                <a:latin typeface="Arial"/>
              </a:rPr>
              <a:t>Template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kern="0" dirty="0" err="1">
                <a:solidFill>
                  <a:srgbClr val="000000"/>
                </a:solidFill>
                <a:latin typeface="Arial"/>
              </a:rPr>
              <a:t>term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) – шаблонное определение группы изделий со схожими предпочтительными (P) определениями;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200" b="1" u="sng" kern="0" dirty="0">
                <a:solidFill>
                  <a:srgbClr val="000000"/>
                </a:solidFill>
                <a:latin typeface="Arial"/>
              </a:rPr>
              <a:t>P</a:t>
            </a:r>
            <a:r>
              <a:rPr lang="ru-RU" sz="2200" u="sng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2200" u="sng" kern="0" dirty="0" err="1">
                <a:solidFill>
                  <a:srgbClr val="000000"/>
                </a:solidFill>
                <a:latin typeface="Arial"/>
              </a:rPr>
              <a:t>Preferred</a:t>
            </a:r>
            <a:r>
              <a:rPr lang="ru-RU" sz="2200" u="sng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u="sng" kern="0" dirty="0" err="1">
                <a:solidFill>
                  <a:srgbClr val="000000"/>
                </a:solidFill>
                <a:latin typeface="Arial"/>
              </a:rPr>
              <a:t>term</a:t>
            </a:r>
            <a:r>
              <a:rPr lang="ru-RU" sz="2200" u="sng" kern="0" dirty="0">
                <a:solidFill>
                  <a:srgbClr val="000000"/>
                </a:solidFill>
                <a:latin typeface="Arial"/>
              </a:rPr>
              <a:t>) – предпочтительное определение, используется для идентификации изделия;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200" b="1" kern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200" kern="0" dirty="0">
                <a:solidFill>
                  <a:srgbClr val="000000"/>
                </a:solidFill>
                <a:latin typeface="Arial"/>
              </a:rPr>
              <a:t> (Synonym term) – 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синоним (используются временно, пока в практику не войдут определения категорий T и P);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Например, поиск по синониму «Базовая радиологическая система (БРС) – S 17153» приведет сначала на шаблон T 37641: «Аппарат для рентгенографии общего назначения, &lt;определение&gt;». Затем надо будет выбрать в группе подходящее предпочтительное определение P 37644.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200" b="1" kern="0" dirty="0">
                <a:solidFill>
                  <a:srgbClr val="000000"/>
                </a:solidFill>
                <a:latin typeface="Arial"/>
              </a:rPr>
              <a:t>M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2200" kern="0" dirty="0" err="1">
                <a:solidFill>
                  <a:srgbClr val="000000"/>
                </a:solidFill>
                <a:latin typeface="Arial"/>
              </a:rPr>
              <a:t>Multiple-linked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kern="0" dirty="0" err="1">
                <a:solidFill>
                  <a:srgbClr val="000000"/>
                </a:solidFill>
                <a:latin typeface="Arial"/>
              </a:rPr>
              <a:t>synonym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200" kern="0" dirty="0" err="1">
                <a:solidFill>
                  <a:srgbClr val="000000"/>
                </a:solidFill>
                <a:latin typeface="Arial"/>
              </a:rPr>
              <a:t>term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) – синонимы с множественными связями (используются для навигации по базе данных при поиске);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Например, синоним «MS 44822 – Компьютерная радиография» выведет на все типы аппаратов, с которыми системы компьютерной радиографии могут использоваться.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2200" b="1" kern="0" dirty="0">
                <a:solidFill>
                  <a:srgbClr val="000000"/>
                </a:solidFill>
                <a:latin typeface="Arial"/>
              </a:rPr>
              <a:t>E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2200" kern="0" dirty="0" err="1">
                <a:solidFill>
                  <a:srgbClr val="000000"/>
                </a:solidFill>
                <a:latin typeface="Arial"/>
              </a:rPr>
              <a:t>expired</a:t>
            </a:r>
            <a:r>
              <a:rPr lang="ru-RU" sz="2200" kern="0" dirty="0">
                <a:solidFill>
                  <a:srgbClr val="000000"/>
                </a:solidFill>
                <a:latin typeface="Arial"/>
              </a:rPr>
              <a:t>) – определение, вышедшее из употребления.</a:t>
            </a:r>
          </a:p>
        </p:txBody>
      </p:sp>
    </p:spTree>
    <p:extLst>
      <p:ext uri="{BB962C8B-B14F-4D97-AF65-F5344CB8AC3E}">
        <p14:creationId xmlns:p14="http://schemas.microsoft.com/office/powerpoint/2010/main" val="11469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20714"/>
            <a:ext cx="11247967" cy="23764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200" b="1" i="1" dirty="0" smtClean="0"/>
              <a:t>Тип изделия</a:t>
            </a:r>
            <a:endParaRPr lang="ru-RU" sz="2200" dirty="0" smtClean="0"/>
          </a:p>
          <a:p>
            <a:pPr marL="360000" indent="-45720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200" dirty="0" smtClean="0"/>
              <a:t>Классификация производителем своих изделий, не входящая в область ответственности </a:t>
            </a:r>
            <a:r>
              <a:rPr lang="en-US" sz="2200" dirty="0" smtClean="0"/>
              <a:t>GMDN</a:t>
            </a:r>
            <a:r>
              <a:rPr lang="ru-RU" sz="2200" dirty="0" smtClean="0"/>
              <a:t>: производитель дает любое коммерческое название своему изделию, но при этом несет ответственность за его однозначную идентификацию. Поля «производитель» и «модель» в базе данных являются уникальными идентификаторами.</a:t>
            </a:r>
          </a:p>
        </p:txBody>
      </p:sp>
      <p:pic>
        <p:nvPicPr>
          <p:cNvPr id="33796" name="Рисунок 3" descr="classifier_GMDN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60133" r="4117" b="17200"/>
          <a:stretch>
            <a:fillRect/>
          </a:stretch>
        </p:blipFill>
        <p:spPr bwMode="auto">
          <a:xfrm>
            <a:off x="1528234" y="2565401"/>
            <a:ext cx="8887884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9667" y="4365626"/>
            <a:ext cx="10945284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200" b="1" i="1" dirty="0"/>
              <a:t>Кодировка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200" dirty="0"/>
              <a:t>Все термины в GMDN имеют уникальный цифровой код,</a:t>
            </a:r>
          </a:p>
          <a:p>
            <a:pPr marL="360000" algn="just">
              <a:lnSpc>
                <a:spcPct val="80000"/>
              </a:lnSpc>
              <a:defRPr/>
            </a:pPr>
            <a:r>
              <a:rPr lang="ru-RU" sz="2200" dirty="0"/>
              <a:t>который представляет собой пятизначное число, начиная с 10 000. Код не несет никакой логической нагрузки, так как информация в GMDN не имеет иерархической структуры. Код назначается однажды и не изменяется при корректировке самого определения или его описания, что случается по мере развития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5255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609600" y="673100"/>
            <a:ext cx="10972800" cy="668338"/>
          </a:xfrm>
        </p:spPr>
        <p:txBody>
          <a:bodyPr/>
          <a:lstStyle/>
          <a:p>
            <a:pPr algn="ctr"/>
            <a:r>
              <a:rPr lang="ru-RU" altLang="ru-RU" sz="2400" b="1" i="1" dirty="0" smtClean="0"/>
              <a:t>Индивидуальное домашнее задание 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719667" y="1487488"/>
            <a:ext cx="10972800" cy="3886200"/>
          </a:xfrm>
        </p:spPr>
        <p:txBody>
          <a:bodyPr/>
          <a:lstStyle/>
          <a:p>
            <a:pPr algn="just"/>
            <a:r>
              <a:rPr lang="ru-RU" altLang="ru-RU" sz="2400" smtClean="0"/>
              <a:t>Выбрать медицинский прибор (группу приборов), не должны быть одинаковыми у разных студентов группы</a:t>
            </a:r>
          </a:p>
          <a:p>
            <a:pPr algn="just"/>
            <a:r>
              <a:rPr lang="ru-RU" altLang="ru-RU" sz="2400" smtClean="0"/>
              <a:t>Провести классификацию по всем классификаторам, кроме</a:t>
            </a:r>
            <a:r>
              <a:rPr lang="en-US" altLang="ru-RU" sz="2400" smtClean="0"/>
              <a:t> </a:t>
            </a:r>
            <a:r>
              <a:rPr lang="en-US" altLang="ru-RU" sz="2400" i="1" smtClean="0"/>
              <a:t>GMDN</a:t>
            </a:r>
          </a:p>
          <a:p>
            <a:pPr algn="just"/>
            <a:r>
              <a:rPr lang="ru-RU" altLang="ru-RU" sz="2400" smtClean="0"/>
              <a:t>Сдать в электронном виде. Срок – 2-я неделя.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251929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Наркевич, И. А. Управление и экономика фармации: учебник / под ред. И. А. Наркевича. – М.: ГЭОТАР-Медиа, 2019. - 928 с.: ил. - 928 с. - ISBN 978-5-9704-5228-8. - Текст: электронный // ЭБС «Консультант студента»: [сайт]. - URL: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https://www.studentlibrary.ru/book/ISBN9785970452288.html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SzPct val="1000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изделия. Сайт Федеральной службы по надзору в сфере здравоохранения. –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https://roszdravnadzor.gov.ru/medproducts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buSzPct val="100000"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323-ФЗ «Об основах охраны здоровья граждан в Российской Федерации». Гарант. Информационно-правовое обеспечение –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http://ivo.garant.ru/#/document/12191967/paragraph/1:0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177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DFB599-5DC3-4630-8998-5ACB1CF8D8AF}" type="slidenum">
              <a:rPr lang="ru-RU" altLang="ru-RU" smtClean="0">
                <a:latin typeface="Arial Black" pitchFamily="34" charset="0"/>
              </a:rPr>
              <a:pPr eaLnBrk="1" hangingPunct="1"/>
              <a:t>4</a:t>
            </a:fld>
            <a:endParaRPr lang="ru-RU" altLang="ru-RU" smtClean="0">
              <a:latin typeface="Arial Black" pitchFamily="34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b="40623"/>
          <a:stretch>
            <a:fillRect/>
          </a:stretch>
        </p:blipFill>
        <p:spPr bwMode="auto">
          <a:xfrm>
            <a:off x="19051" y="1268413"/>
            <a:ext cx="12172949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2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2232" r="2058" b="2319"/>
          <a:stretch>
            <a:fillRect/>
          </a:stretch>
        </p:blipFill>
        <p:spPr bwMode="auto">
          <a:xfrm>
            <a:off x="46567" y="0"/>
            <a:ext cx="94488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Прямоугольник 1"/>
          <p:cNvSpPr>
            <a:spLocks noChangeArrowheads="1"/>
          </p:cNvSpPr>
          <p:nvPr/>
        </p:nvSpPr>
        <p:spPr bwMode="auto">
          <a:xfrm>
            <a:off x="9457267" y="1455738"/>
            <a:ext cx="287866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/>
              <a:t>Постановление Правительства № 1416 регламентирует </a:t>
            </a:r>
            <a:r>
              <a:rPr lang="ru-RU" altLang="ru-RU" sz="2000" b="1" i="1"/>
              <a:t>поэтапную процедуру регистрации МИ</a:t>
            </a:r>
            <a:r>
              <a:rPr lang="ru-RU" altLang="ru-RU" sz="2000"/>
              <a:t>.</a:t>
            </a:r>
          </a:p>
          <a:p>
            <a:pPr eaLnBrk="1" hangingPunct="1"/>
            <a:endParaRPr lang="ru-RU" altLang="ru-RU" sz="2000"/>
          </a:p>
          <a:p>
            <a:pPr eaLnBrk="1" hangingPunct="1"/>
            <a:r>
              <a:rPr lang="ru-RU" altLang="ru-RU" sz="2000"/>
              <a:t>Средний срок регистрации медицинских изделий - от 5 до 12 месяцев</a:t>
            </a:r>
          </a:p>
        </p:txBody>
      </p:sp>
      <p:sp>
        <p:nvSpPr>
          <p:cNvPr id="7172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C89E50-A1F1-4BF9-8524-63EA51265243}" type="slidenum">
              <a:rPr lang="ru-RU" altLang="ru-RU" smtClean="0">
                <a:latin typeface="Arial Black" pitchFamily="34" charset="0"/>
              </a:rPr>
              <a:pPr eaLnBrk="1" hangingPunct="1"/>
              <a:t>5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4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39184" y="2565401"/>
            <a:ext cx="11808883" cy="39592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 01.07.2012 Росздравнадзор вносит в Государственный реестр сведения, содержащиеся в комплектах регистрационной документации на вновь зарегистрированные медицинские изделия</a:t>
            </a: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800" dirty="0" smtClean="0">
              <a:latin typeface="+mj-lt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SzPct val="130000"/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наименование МИ</a:t>
            </a:r>
          </a:p>
          <a:p>
            <a:pPr algn="just" eaLnBrk="1" hangingPunct="1">
              <a:buClrTx/>
              <a:buSzPct val="130000"/>
              <a:buFont typeface="Wingdings" pitchFamily="2" charset="2"/>
              <a:buChar char="ü"/>
              <a:defRPr/>
            </a:pPr>
            <a:r>
              <a:rPr lang="ru-RU" sz="180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регистрационный 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номер и дата</a:t>
            </a:r>
            <a:endParaRPr lang="ru-RU" sz="1800" dirty="0" smtClean="0">
              <a:latin typeface="+mj-lt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SzPct val="130000"/>
              <a:buFont typeface="Wingdings" pitchFamily="2" charset="2"/>
              <a:buChar char="ü"/>
              <a:defRPr/>
            </a:pPr>
            <a:r>
              <a:rPr lang="ru-RU" sz="18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класс 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потенциального риска</a:t>
            </a:r>
          </a:p>
          <a:p>
            <a:pPr algn="just" eaLnBrk="1" hangingPunct="1">
              <a:buClrTx/>
              <a:buSzPct val="130000"/>
              <a:buFont typeface="Wingdings" pitchFamily="2" charset="2"/>
              <a:buChar char="ü"/>
              <a:defRPr/>
            </a:pPr>
            <a:r>
              <a:rPr lang="ru-RU" sz="18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код 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Общероссийского </a:t>
            </a:r>
            <a:r>
              <a:rPr lang="ru-RU" sz="18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классификатора продукции</a:t>
            </a:r>
            <a:r>
              <a:rPr lang="en-US" sz="18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(</a:t>
            </a:r>
            <a:r>
              <a:rPr lang="ru-RU" sz="18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ОКП</a:t>
            </a:r>
            <a:r>
              <a:rPr lang="en-US" sz="18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1800" b="1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algn="just" eaLnBrk="1" hangingPunct="1">
              <a:buClrTx/>
              <a:buSzPct val="130000"/>
              <a:buFont typeface="Wingdings" pitchFamily="2" charset="2"/>
              <a:buChar char="ü"/>
              <a:defRPr/>
            </a:pPr>
            <a:r>
              <a:rPr lang="ru-RU" sz="180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наименование 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 место нахождения организации-заявителя</a:t>
            </a:r>
          </a:p>
          <a:p>
            <a:pPr algn="just" eaLnBrk="1" hangingPunct="1">
              <a:buClrTx/>
              <a:buSzPct val="130000"/>
              <a:buFont typeface="Wingdings" pitchFamily="2" charset="2"/>
              <a:buChar char="ü"/>
              <a:defRPr/>
            </a:pPr>
            <a:r>
              <a:rPr lang="ru-RU" sz="180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наименование </a:t>
            </a:r>
            <a:r>
              <a:rPr lang="ru-RU" sz="18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 место нахождения организации-изготовителя</a:t>
            </a:r>
          </a:p>
          <a:p>
            <a:pPr algn="just" eaLnBrk="1" hangingPunct="1">
              <a:buClrTx/>
              <a:buSzPct val="130000"/>
              <a:buFont typeface="Wingdings" pitchFamily="2" charset="2"/>
              <a:buChar char="ü"/>
              <a:defRPr/>
            </a:pPr>
            <a:r>
              <a:rPr lang="ru-RU" sz="1800" b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вид </a:t>
            </a:r>
            <a:r>
              <a:rPr lang="ru-RU" sz="18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медицинского изделия</a:t>
            </a:r>
          </a:p>
          <a:p>
            <a:pPr algn="just" eaLnBrk="1" hangingPunct="1">
              <a:lnSpc>
                <a:spcPct val="150000"/>
              </a:lnSpc>
              <a:buClr>
                <a:srgbClr val="DE0000"/>
              </a:buClr>
              <a:buSzPct val="130000"/>
              <a:buFont typeface="Wingdings" pitchFamily="2" charset="2"/>
              <a:buChar char="ü"/>
              <a:defRPr/>
            </a:pPr>
            <a:endParaRPr lang="ru-RU" sz="1800" b="1" u="sng" dirty="0" smtClean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DE0000"/>
              </a:buClr>
              <a:buSzPct val="130000"/>
              <a:buFont typeface="Wingdings 3" pitchFamily="18" charset="2"/>
              <a:buNone/>
              <a:defRPr/>
            </a:pPr>
            <a:endParaRPr lang="ru-RU" sz="2000" b="1" dirty="0" smtClean="0">
              <a:cs typeface="Arial" charset="0"/>
            </a:endParaRPr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143933" y="908050"/>
            <a:ext cx="118808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cs typeface="Arial" charset="0"/>
              </a:rPr>
              <a:t>Государственный реестр медицинских изделий и организаций (индивидуальных предпринимателей), осуществляющих производство и изготовление медицинских изделий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4167" y="2141538"/>
            <a:ext cx="98425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Постановление Правительства РФ от 19.06.2012 №615</a:t>
            </a:r>
          </a:p>
        </p:txBody>
      </p:sp>
      <p:sp>
        <p:nvSpPr>
          <p:cNvPr id="819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0690D3-A946-4069-92AF-3A4726A2006E}" type="slidenum">
              <a:rPr lang="ru-RU" altLang="ru-RU" smtClean="0">
                <a:latin typeface="Arial Black" pitchFamily="34" charset="0"/>
              </a:rPr>
              <a:pPr eaLnBrk="1" hangingPunct="1"/>
              <a:t>6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/>
          <a:stretch>
            <a:fillRect/>
          </a:stretch>
        </p:blipFill>
        <p:spPr bwMode="auto">
          <a:xfrm>
            <a:off x="55033" y="720726"/>
            <a:ext cx="12185651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48FF9C-9740-4DE7-933B-9FD333F8A848}" type="slidenum">
              <a:rPr lang="ru-RU" altLang="ru-RU" smtClean="0">
                <a:latin typeface="Arial Black" pitchFamily="34" charset="0"/>
              </a:rPr>
              <a:pPr eaLnBrk="1" hangingPunct="1"/>
              <a:t>7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7" y="1076770"/>
            <a:ext cx="10767483" cy="552088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dirty="0" smtClean="0"/>
              <a:t>При регистрации МИ проводится их классификация.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b="1" i="1" dirty="0" smtClean="0">
                <a:solidFill>
                  <a:srgbClr val="FF0000"/>
                </a:solidFill>
              </a:rPr>
              <a:t>Основная цель классификации </a:t>
            </a:r>
            <a:r>
              <a:rPr lang="ru-RU" altLang="ru-RU" sz="2200" dirty="0" smtClean="0"/>
              <a:t>- упорядочение и систематизация сведений о МИ, находящихся в обращении на территории РФ, для принятия управленческих решений по дальнейшему развитию данного сектора рынка.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2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dirty="0" smtClean="0"/>
              <a:t>При составлении классификаторов два метода построения: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dirty="0" smtClean="0"/>
              <a:t>    1. </a:t>
            </a:r>
            <a:r>
              <a:rPr lang="ru-RU" altLang="ru-RU" sz="2200" b="1" i="1" dirty="0" smtClean="0"/>
              <a:t>Иерархический</a:t>
            </a:r>
            <a:r>
              <a:rPr lang="ru-RU" altLang="ru-RU" sz="2200" dirty="0" smtClean="0"/>
              <a:t> («от общего к частному»): классы, группы, виды и т.п.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 dirty="0" smtClean="0"/>
              <a:t>	</a:t>
            </a:r>
            <a:r>
              <a:rPr lang="ru-RU" altLang="ru-RU" sz="2200" dirty="0" smtClean="0"/>
              <a:t>   Недостатки - чрезмерная громоздкость, трудность применения.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dirty="0" smtClean="0"/>
              <a:t>    2. </a:t>
            </a:r>
            <a:r>
              <a:rPr lang="ru-RU" altLang="ru-RU" sz="2200" b="1" i="1" dirty="0" err="1" smtClean="0"/>
              <a:t>Фасетный</a:t>
            </a:r>
            <a:r>
              <a:rPr lang="ru-RU" altLang="ru-RU" sz="2200" dirty="0" smtClean="0"/>
              <a:t> («от частного к общему»): подмножества обладающие определенными заданными признаками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200" dirty="0" smtClean="0"/>
              <a:t>        Недостаток - невозможность выделения общности и различия между объектами в разных подмножествах.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2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3370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24418" y="476250"/>
            <a:ext cx="10943167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В настоящее время в РФ используются для различных целей классификаторы различных типов.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200" b="1" i="1" dirty="0"/>
              <a:t>Общероссийский классификатор продукции</a:t>
            </a:r>
            <a:r>
              <a:rPr lang="ru-RU" altLang="ru-RU" sz="2200" dirty="0"/>
              <a:t> (</a:t>
            </a:r>
            <a:r>
              <a:rPr lang="ru-RU" altLang="ru-RU" sz="2200" b="1" dirty="0"/>
              <a:t>ОКП</a:t>
            </a:r>
            <a:r>
              <a:rPr lang="ru-RU" altLang="ru-RU" sz="2200" dirty="0"/>
              <a:t>) – иерархический, используется для занесения в каталоги при сертификации.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Код ОКП содержит 6 цифр: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200" b="1" dirty="0"/>
              <a:t>XX</a:t>
            </a:r>
            <a:r>
              <a:rPr lang="ru-RU" altLang="ru-RU" sz="2200" dirty="0"/>
              <a:t> 0000 – класс  продукции;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200" dirty="0"/>
              <a:t>XX </a:t>
            </a:r>
            <a:r>
              <a:rPr lang="ru-RU" altLang="ru-RU" sz="2200" b="1" dirty="0"/>
              <a:t>Х</a:t>
            </a:r>
            <a:r>
              <a:rPr lang="ru-RU" altLang="ru-RU" sz="2200" dirty="0"/>
              <a:t>000 – подкласс  классификатора ОКП;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200" dirty="0"/>
              <a:t>XX Х</a:t>
            </a:r>
            <a:r>
              <a:rPr lang="ru-RU" altLang="ru-RU" sz="2200" b="1" dirty="0"/>
              <a:t>Х</a:t>
            </a:r>
            <a:r>
              <a:rPr lang="ru-RU" altLang="ru-RU" sz="2200" dirty="0"/>
              <a:t>00 – однородные  группы;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200" dirty="0"/>
              <a:t>XX ХХ</a:t>
            </a:r>
            <a:r>
              <a:rPr lang="ru-RU" altLang="ru-RU" sz="2200" b="1" dirty="0"/>
              <a:t>Х</a:t>
            </a:r>
            <a:r>
              <a:rPr lang="ru-RU" altLang="ru-RU" sz="2200" dirty="0"/>
              <a:t>0 – подгруппы  кода ОКП;</a:t>
            </a:r>
          </a:p>
          <a:p>
            <a:pPr lvl="2" eaLnBrk="1" hangingPunct="1">
              <a:lnSpc>
                <a:spcPct val="80000"/>
              </a:lnSpc>
            </a:pPr>
            <a:r>
              <a:rPr lang="ru-RU" altLang="ru-RU" sz="2200" dirty="0"/>
              <a:t>XX ХХХ</a:t>
            </a:r>
            <a:r>
              <a:rPr lang="ru-RU" altLang="ru-RU" sz="2200" b="1" dirty="0"/>
              <a:t>Х</a:t>
            </a:r>
            <a:r>
              <a:rPr lang="ru-RU" altLang="ru-RU" sz="2200" dirty="0"/>
              <a:t> – вид продукции.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Класс продукции: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	94 0000 – Медицинская техника;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Подклассы: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	94 3000 – Инструменты медицинские;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	94 4000 – Приборы и аппараты медицинские;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	94 5000 – Оборудование медицинское;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>
                <a:solidFill>
                  <a:srgbClr val="000000"/>
                </a:solidFill>
              </a:rPr>
              <a:t>	94 6000 – Изделия медицинские из стекла и полимерных материалов; тара и упаковка лекарственных средств и препаратов;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dirty="0"/>
          </a:p>
          <a:p>
            <a:pPr eaLnBrk="1" hangingPunct="1"/>
            <a:endParaRPr lang="ru-RU" altLang="ru-RU" sz="2200" dirty="0"/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1CDDE0-16DF-44DD-87BB-BD17FFE2A98D}" type="slidenum">
              <a:rPr lang="ru-RU" altLang="ru-RU" smtClean="0">
                <a:latin typeface="Arial Black" pitchFamily="34" charset="0"/>
              </a:rPr>
              <a:pPr eaLnBrk="1" hangingPunct="1"/>
              <a:t>9</a:t>
            </a:fld>
            <a:endParaRPr lang="ru-RU" altLang="ru-RU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6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2068</Words>
  <Application>Microsoft Office PowerPoint</Application>
  <PresentationFormat>Произвольный</PresentationFormat>
  <Paragraphs>201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Лекция 3    Классификация медицинских изделий  доцент Института фармации  Гарифуллина Г.Х. 2024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Индивидуальное домашнее задание 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User</cp:lastModifiedBy>
  <cp:revision>55</cp:revision>
  <dcterms:created xsi:type="dcterms:W3CDTF">2020-04-23T06:28:02Z</dcterms:created>
  <dcterms:modified xsi:type="dcterms:W3CDTF">2024-10-15T07:21:00Z</dcterms:modified>
</cp:coreProperties>
</file>