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3" r:id="rId2"/>
    <p:sldId id="350" r:id="rId3"/>
    <p:sldId id="389" r:id="rId4"/>
    <p:sldId id="264" r:id="rId5"/>
    <p:sldId id="390" r:id="rId6"/>
    <p:sldId id="391" r:id="rId7"/>
    <p:sldId id="392" r:id="rId8"/>
    <p:sldId id="393" r:id="rId9"/>
    <p:sldId id="394" r:id="rId10"/>
    <p:sldId id="395" r:id="rId11"/>
    <p:sldId id="399" r:id="rId12"/>
    <p:sldId id="396" r:id="rId13"/>
    <p:sldId id="397" r:id="rId14"/>
    <p:sldId id="398" r:id="rId15"/>
    <p:sldId id="400" r:id="rId16"/>
    <p:sldId id="401" r:id="rId17"/>
    <p:sldId id="387" r:id="rId18"/>
    <p:sldId id="38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7C8"/>
    <a:srgbClr val="71A934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84" y="-1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332D6-E640-42C9-B250-3C94D837335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75DEA-1556-4B43-AEA2-1AC80507E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5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263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15.10.2024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Спасибо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15.10.2024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15.10.2024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Благодарим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15.10.2024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15.10.2024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svps.gov.ru/sites/default/files/npa-files/2021/01/28/sanpin_2.1.3684-21.sanitarno-epidemiologicheskie_trebovaniya_k_soderzhaniyu_territoriy_gorodskih_i_selskih_poseleniy.pdf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cntd.ru/document/90229061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udentlibrary.ru/book/ISBN9785970452288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420393735" TargetMode="External"/><Relationship Id="rId2" Type="http://schemas.openxmlformats.org/officeDocument/2006/relationships/hyperlink" Target="https://docs.cntd.ru/document/90231260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cntd.ru/document/120009342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svps.gov.ru/sites/default/files/npa-files/2021/01/28/sanpin_2.1.3684-21.sanitarno-epidemiologicheskie_trebovaniya_k_soderzhaniyu_territoriy_gorodskih_i_selskih_poseleniy.pdf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ctrTitle"/>
          </p:nvPr>
        </p:nvSpPr>
        <p:spPr>
          <a:xfrm>
            <a:off x="6174463" y="615636"/>
            <a:ext cx="6017537" cy="51301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>
              <a:defRPr/>
            </a:pPr>
            <a:r>
              <a:rPr lang="ru-RU" sz="4800" i="1" dirty="0">
                <a:solidFill>
                  <a:schemeClr val="tx2"/>
                </a:solidFill>
                <a:latin typeface="Arial" charset="0"/>
              </a:rPr>
              <a:t>Лекция </a:t>
            </a:r>
            <a:r>
              <a:rPr lang="ru-RU" sz="4800" i="1" dirty="0" smtClean="0">
                <a:solidFill>
                  <a:schemeClr val="tx2"/>
                </a:solidFill>
                <a:latin typeface="Arial" charset="0"/>
              </a:rPr>
              <a:t>4 </a:t>
            </a:r>
            <a:r>
              <a:rPr lang="ru-RU" sz="4800" i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4800" i="1" dirty="0">
                <a:solidFill>
                  <a:schemeClr val="tx2"/>
                </a:solidFill>
                <a:latin typeface="Arial" charset="0"/>
              </a:rPr>
            </a:br>
            <a:r>
              <a:rPr lang="ru-RU" sz="4800" i="1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4800" i="1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Порядок уничтожения медицинских 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изделий</a:t>
            </a:r>
            <a:b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доцент Института фармации </a:t>
            </a:r>
            <a:b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Гарифуллина Г.Х.</a:t>
            </a:r>
            <a:b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2024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606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Правила утилизации медицинских изделий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Порядок утилизации использованных </a:t>
            </a:r>
            <a:r>
              <a:rPr lang="ru-RU" dirty="0" err="1"/>
              <a:t>медизделий</a:t>
            </a:r>
            <a:r>
              <a:rPr lang="ru-RU" dirty="0"/>
              <a:t> и с истекшим сроком годности определен в технической и эксплуатационной документации. При этом общие требования к обезвреживанию и уничтожению регламентированы </a:t>
            </a:r>
            <a:r>
              <a:rPr lang="ru-RU" u="sng" dirty="0">
                <a:hlinkClick r:id="rId2"/>
              </a:rPr>
              <a:t>СанПиН 2.1.3684-21</a:t>
            </a:r>
            <a:r>
              <a:rPr lang="ru-RU" dirty="0"/>
              <a:t>. Учитывайте, что повторно использовать одноразовые </a:t>
            </a:r>
            <a:r>
              <a:rPr lang="ru-RU" dirty="0" err="1"/>
              <a:t>медизделия</a:t>
            </a:r>
            <a:r>
              <a:rPr lang="ru-RU" dirty="0"/>
              <a:t>, а также с истекшим сроком годности нельзя.</a:t>
            </a:r>
          </a:p>
          <a:p>
            <a:pPr algn="just"/>
            <a:r>
              <a:rPr lang="ru-RU" dirty="0"/>
              <a:t>Все виды </a:t>
            </a:r>
            <a:r>
              <a:rPr lang="ru-RU" dirty="0" err="1"/>
              <a:t>медизделий</a:t>
            </a:r>
            <a:r>
              <a:rPr lang="ru-RU" dirty="0"/>
              <a:t> нужно предварительно подготавливать, дезинфицировать, деформировать — в зависимости от сферы использования и указаний производителя. После этого их можно утилизировать в маркированных плотных пакетах или пластиковой таре.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439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574029"/>
            <a:ext cx="10515600" cy="72477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Методы обработки медицинских изделий перед уничтожением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57" y="1274213"/>
            <a:ext cx="11587843" cy="551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725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47057"/>
            <a:ext cx="10515600" cy="522990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С утилизацией фальсифицированных, недоброкачественных и контрафактных медицинских изделий все сложнее. Их необходимо уничтожать только по решению суда (Постановление Правительства РФ от 15.09.2020 № 1440) или предписанию Федеральной службы по надзору в сфере здравоохранения. Если медицинские изделия выступают в качестве вещественных доказательств по уголовным и административным делам, их разрешено уничтожать в порядке, установленном ст. 81 УПК РФ или ст. 29.10, 32.4 КоАП РФ.</a:t>
            </a:r>
          </a:p>
          <a:p>
            <a:pPr algn="just"/>
            <a:r>
              <a:rPr lang="ru-RU" dirty="0"/>
              <a:t>Помимо порядка утилизации, который регулируют Постановления Правительства, СанПиН 2.1.3684-21, УК и КоАП РФ, уничтожать отдельные виды медицинских изделий нужно в особом порядке. Например, те, что содержат источники ионизирующего излучения или драгоценные металлы, можно утилизировать с соблюдением </a:t>
            </a:r>
            <a:r>
              <a:rPr lang="ru-RU" u="sng" dirty="0">
                <a:hlinkClick r:id="rId2"/>
              </a:rPr>
              <a:t>СанПиН 2.6.1.2891-11</a:t>
            </a:r>
            <a:r>
              <a:rPr lang="ru-RU" dirty="0"/>
              <a:t>. Соответственно, прежде чем избавляться от изделий, уточняйте правила.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81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3566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</a:rPr>
              <a:t>Как оформить уничтожение </a:t>
            </a:r>
            <a:r>
              <a:rPr lang="ru-RU" sz="3100" b="1" dirty="0" err="1">
                <a:solidFill>
                  <a:srgbClr val="FF0000"/>
                </a:solidFill>
              </a:rPr>
              <a:t>медизделий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Использованные медицинские изделия и изделия с истекшим сроком годности утилизируйте после составления акта. В нем указывайте вид </a:t>
            </a:r>
            <a:r>
              <a:rPr lang="ru-RU" dirty="0" err="1"/>
              <a:t>медизделий</a:t>
            </a:r>
            <a:r>
              <a:rPr lang="ru-RU" dirty="0"/>
              <a:t>, сведения о производителе, данные из технической или эксплуатационной документации, причину уничтожения, дату. Документ должен заверить ответственный за утилизацию, главврач или его заместитель.</a:t>
            </a:r>
          </a:p>
          <a:p>
            <a:r>
              <a:rPr lang="ru-RU" dirty="0"/>
              <a:t>Уничтожить таким же образом фальсифицированные, недоброкачественные и контрафактные </a:t>
            </a:r>
            <a:r>
              <a:rPr lang="ru-RU" dirty="0" err="1"/>
              <a:t>медизделий</a:t>
            </a:r>
            <a:r>
              <a:rPr lang="ru-RU" dirty="0"/>
              <a:t> не получится. </a:t>
            </a:r>
          </a:p>
        </p:txBody>
      </p:sp>
    </p:spTree>
    <p:extLst>
      <p:ext uri="{BB962C8B-B14F-4D97-AF65-F5344CB8AC3E}">
        <p14:creationId xmlns:p14="http://schemas.microsoft.com/office/powerpoint/2010/main" val="2354391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243" y="1045029"/>
            <a:ext cx="11495314" cy="545374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Необходимо получить решение Федеральной службы по надзору в сфере здравоохранения или предписание суда. Оно содержит следующие сведения:</a:t>
            </a:r>
          </a:p>
          <a:p>
            <a:pPr lvl="0"/>
            <a:r>
              <a:rPr lang="ru-RU" dirty="0"/>
              <a:t>наименования изъятых товаров, их количество, серию, партию, лоты, другие идентификационные признаки, информацию о таре или упаковке;</a:t>
            </a:r>
          </a:p>
          <a:p>
            <a:pPr lvl="0"/>
            <a:r>
              <a:rPr lang="ru-RU" dirty="0"/>
              <a:t>сведения о дате и номере </a:t>
            </a:r>
            <a:r>
              <a:rPr lang="ru-RU" dirty="0" err="1"/>
              <a:t>госрегистрации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реквизиты решения суда или документов о результатах госконтроля;</a:t>
            </a:r>
          </a:p>
          <a:p>
            <a:pPr lvl="0"/>
            <a:r>
              <a:rPr lang="ru-RU" dirty="0"/>
              <a:t>срок уничтожения изъятых </a:t>
            </a:r>
            <a:r>
              <a:rPr lang="ru-RU" dirty="0" err="1"/>
              <a:t>медизделий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сведения о владельце МИ;</a:t>
            </a:r>
          </a:p>
          <a:p>
            <a:pPr lvl="0"/>
            <a:r>
              <a:rPr lang="ru-RU" dirty="0"/>
              <a:t>информацию о производителе;</a:t>
            </a:r>
          </a:p>
          <a:p>
            <a:pPr lvl="0"/>
            <a:r>
              <a:rPr lang="ru-RU" dirty="0"/>
              <a:t>сведения о способе уничтожения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После получения решения об уничтожении или возврате поставщику составьте акт. В нем перечислите ту же информацию, что содержится в решении Федеральной службы по надзору в сфере здравоохранения, а также укажите:</a:t>
            </a:r>
          </a:p>
          <a:p>
            <a:pPr lvl="0"/>
            <a:r>
              <a:rPr lang="ru-RU" dirty="0"/>
              <a:t>сведения об организации, выполнившей уничтожение/возврат;</a:t>
            </a:r>
          </a:p>
          <a:p>
            <a:pPr lvl="0"/>
            <a:r>
              <a:rPr lang="ru-RU" dirty="0"/>
              <a:t>дату, место и способ уничтожения/возврата поставщику.</a:t>
            </a:r>
          </a:p>
          <a:p>
            <a:pPr marL="0" lvl="0" indent="0">
              <a:buNone/>
            </a:pPr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107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Кто должен уничтожать </a:t>
            </a:r>
            <a:r>
              <a:rPr lang="ru-RU" b="1" dirty="0" err="1">
                <a:solidFill>
                  <a:srgbClr val="FF0000"/>
                </a:solidFill>
              </a:rPr>
              <a:t>медизделия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Уничтожать </a:t>
            </a:r>
            <a:r>
              <a:rPr lang="ru-RU" dirty="0"/>
              <a:t>непригодные или использованные </a:t>
            </a:r>
            <a:r>
              <a:rPr lang="ru-RU" dirty="0" err="1"/>
              <a:t>медизделия</a:t>
            </a:r>
            <a:r>
              <a:rPr lang="ru-RU" dirty="0"/>
              <a:t> нужно по договору с организацией. Ее специалисты заберут то, что подлежит утилизации, вывезут на специально подготовленную площадку, а затем сожгут в печах. Упаковку переработают отдельно. Самостоятельно сделать это невозможно.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Обратите внимание!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В некоторых случаях обработку и деформацию </a:t>
            </a:r>
            <a:r>
              <a:rPr lang="ru-RU" dirty="0" err="1"/>
              <a:t>медизделий</a:t>
            </a:r>
            <a:r>
              <a:rPr lang="ru-RU" dirty="0"/>
              <a:t> также поручают сторонней компании. Соответствующее условие прописывают в договоре.</a:t>
            </a:r>
          </a:p>
          <a:p>
            <a:pPr marL="0" indent="0" algn="just">
              <a:buNone/>
            </a:pPr>
            <a:r>
              <a:rPr lang="ru-RU" dirty="0"/>
              <a:t>Сумму за услуги по уничтожению </a:t>
            </a:r>
            <a:r>
              <a:rPr lang="ru-RU" dirty="0" err="1"/>
              <a:t>медизделий</a:t>
            </a:r>
            <a:r>
              <a:rPr lang="ru-RU" dirty="0"/>
              <a:t> вы можете включить в прочие расходы и компенсировать за счет средств ОМС (ч. 7 ст. 35 Закона от 29.11.2010 № 326-ФЗ). Владельцы частных медицинских учреждений оплачивают утилизацию своими силами.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429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529" y="1194516"/>
            <a:ext cx="10515600" cy="4383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Ответственность за нарушения при обращении </a:t>
            </a:r>
            <a:r>
              <a:rPr lang="ru-RU" sz="3200" b="1" dirty="0" err="1">
                <a:solidFill>
                  <a:srgbClr val="FF0000"/>
                </a:solidFill>
              </a:rPr>
              <a:t>медизделий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825624"/>
            <a:ext cx="11593286" cy="47384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За </a:t>
            </a:r>
            <a:r>
              <a:rPr lang="ru-RU" dirty="0"/>
              <a:t>любые нарушения в порядке обращения медицинских изделий, в том числе утилизации, предусмотрена административная ответственность по ст. 6.28 КоАП РФ. При первой же проверке выпишут штраф, если обнаружат в обращении </a:t>
            </a:r>
            <a:r>
              <a:rPr lang="ru-RU" dirty="0" err="1"/>
              <a:t>медизделия</a:t>
            </a:r>
            <a:r>
              <a:rPr lang="ru-RU" dirty="0"/>
              <a:t>, которые:</a:t>
            </a:r>
          </a:p>
          <a:p>
            <a:pPr lvl="0"/>
            <a:r>
              <a:rPr lang="ru-RU" dirty="0"/>
              <a:t>невозможно идентифицировать по маркировке;</a:t>
            </a:r>
          </a:p>
          <a:p>
            <a:pPr lvl="0"/>
            <a:r>
              <a:rPr lang="ru-RU" dirty="0"/>
              <a:t>не имеют документов, подтверждающих качество, эксплуатационную документацию, товарные накладные;</a:t>
            </a:r>
          </a:p>
          <a:p>
            <a:pPr lvl="0"/>
            <a:r>
              <a:rPr lang="ru-RU" dirty="0"/>
              <a:t>не соответствуют наименованию, заявленному в регистрационном свидетельстве;</a:t>
            </a:r>
          </a:p>
          <a:p>
            <a:pPr lvl="0"/>
            <a:r>
              <a:rPr lang="ru-RU" dirty="0"/>
              <a:t>не имеют информации на русском языке или данных о месте нахождения организации, уполномоченной изготовителем на принятие претензий от покупателей;</a:t>
            </a:r>
          </a:p>
          <a:p>
            <a:pPr lvl="0"/>
            <a:r>
              <a:rPr lang="ru-RU" dirty="0"/>
              <a:t>используют без свидетельства о поверке на контрольно-измерительном оборудовании или документов, подтверждающих осуществление технического обслуживания;</a:t>
            </a:r>
          </a:p>
          <a:p>
            <a:pPr lvl="0"/>
            <a:r>
              <a:rPr lang="ru-RU" dirty="0"/>
              <a:t>пришли в негодность по причине истекшего срока годности.</a:t>
            </a:r>
          </a:p>
          <a:p>
            <a:pPr marL="0" indent="0">
              <a:buNone/>
            </a:pPr>
            <a:r>
              <a:rPr lang="ru-RU" dirty="0"/>
              <a:t>Все вышеперечисленные изделия нужно сразу же утилизировать, если медицинская организация закупила их. В противном случае должностным лицам выпишут штраф от 5000 до 10 000 руб., а юридическим — от 30 000 до 50 000 руб. Компенсировать его за счет средств ОМС не получится.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061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cs typeface="Aharoni" pitchFamily="2" charset="-79"/>
              </a:rPr>
              <a:t>Наркевич, И. А. </a:t>
            </a:r>
            <a:r>
              <a:rPr lang="ru-RU" dirty="0" smtClean="0">
                <a:cs typeface="Aharoni" pitchFamily="2" charset="-79"/>
              </a:rPr>
              <a:t>Медицинское и фармацевтическое товароведение/ </a:t>
            </a:r>
            <a:r>
              <a:rPr lang="ru-RU" dirty="0">
                <a:cs typeface="Aharoni" pitchFamily="2" charset="-79"/>
              </a:rPr>
              <a:t>под ред. И. А. Наркевича. – М.: ГЭОТАР-Медиа, </a:t>
            </a:r>
            <a:r>
              <a:rPr lang="ru-RU" dirty="0" smtClean="0">
                <a:cs typeface="Aharoni" pitchFamily="2" charset="-79"/>
              </a:rPr>
              <a:t>2022. </a:t>
            </a:r>
            <a:r>
              <a:rPr lang="ru-RU" dirty="0">
                <a:cs typeface="Aharoni" pitchFamily="2" charset="-79"/>
              </a:rPr>
              <a:t>- 928 с.: ил. - 928 с. - ISBN 978-5-9704-5228-8. - Текст: электронный // ЭБС «Консультант студента»: [сайт]. - URL: </a:t>
            </a:r>
            <a:r>
              <a:rPr lang="ru-RU" dirty="0">
                <a:cs typeface="Aharoni" pitchFamily="2" charset="-79"/>
                <a:hlinkClick r:id="rId2"/>
              </a:rPr>
              <a:t>https://www.studentlibrary.ru/book/ISBN9785970452288.html</a:t>
            </a:r>
            <a:endParaRPr lang="ru-RU" dirty="0">
              <a:cs typeface="Aharoni" pitchFamily="2" charset="-79"/>
            </a:endParaRPr>
          </a:p>
          <a:p>
            <a:pPr lvl="0"/>
            <a:r>
              <a:rPr lang="ru-RU" dirty="0" smtClean="0">
                <a:cs typeface="Aharoni" pitchFamily="2" charset="-79"/>
              </a:rPr>
              <a:t>Внукова</a:t>
            </a:r>
            <a:r>
              <a:rPr lang="ru-RU" dirty="0">
                <a:cs typeface="Aharoni" pitchFamily="2" charset="-79"/>
              </a:rPr>
              <a:t>, В.А. Правовые основы фармацевтической деятельности / Внукова В.А., </a:t>
            </a:r>
            <a:r>
              <a:rPr lang="ru-RU" dirty="0" err="1">
                <a:cs typeface="Aharoni" pitchFamily="2" charset="-79"/>
              </a:rPr>
              <a:t>Спичак</a:t>
            </a:r>
            <a:r>
              <a:rPr lang="ru-RU" dirty="0">
                <a:cs typeface="Aharoni" pitchFamily="2" charset="-79"/>
              </a:rPr>
              <a:t> И. В. – М.: ГЭОТАР-Медиа, 2020. - 432 с. - ISBN 978-5-9704-5407-7. - Текст: электронный // ЭБС «Консультант студента»: [сайт]. - URL: https://www.studentlibrary.ru/book/ISBN9785970454077.html</a:t>
            </a:r>
          </a:p>
          <a:p>
            <a:pPr lvl="0"/>
            <a:r>
              <a:rPr lang="ru-RU" dirty="0" err="1">
                <a:cs typeface="Aharoni" pitchFamily="2" charset="-79"/>
              </a:rPr>
              <a:t>Полинская</a:t>
            </a:r>
            <a:r>
              <a:rPr lang="ru-RU" dirty="0">
                <a:cs typeface="Aharoni" pitchFamily="2" charset="-79"/>
              </a:rPr>
              <a:t>, Т.А. Правовые основы организации фармацевтической деятельности: учебник / Т.А. </a:t>
            </a:r>
            <a:r>
              <a:rPr lang="ru-RU" dirty="0" err="1">
                <a:cs typeface="Aharoni" pitchFamily="2" charset="-79"/>
              </a:rPr>
              <a:t>Полинская</a:t>
            </a:r>
            <a:r>
              <a:rPr lang="ru-RU" dirty="0">
                <a:cs typeface="Aharoni" pitchFamily="2" charset="-79"/>
              </a:rPr>
              <a:t>, М. А. Шишов, С. Б. Давидов. – М.: ГЭОТАР-Медиа, 2020. - 384 с. - ISBN 978-5-9704-5310-0. - Текст: электронный // ЭБС «Консультант студента»: [сайт]. - URL: https://www.studentlibrary.ru/book/ISBN9785970453100.html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172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7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dirty="0"/>
              <a:t>Чем утилизация </a:t>
            </a:r>
            <a:r>
              <a:rPr lang="ru-RU" b="1" dirty="0" err="1"/>
              <a:t>медизделий</a:t>
            </a:r>
            <a:r>
              <a:rPr lang="ru-RU" b="1" dirty="0"/>
              <a:t> отличается от уничтожения</a:t>
            </a: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dirty="0"/>
              <a:t>Неблагоприятные события при обращении медицинских изделий, которые ведут к необходимости утилизации</a:t>
            </a: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dirty="0"/>
              <a:t>Требования к утилизации медицинских изделий разного класса опасности</a:t>
            </a: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dirty="0"/>
              <a:t>Правила утилизации медицинских изделий</a:t>
            </a: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dirty="0"/>
              <a:t>Как оформить уничтожение </a:t>
            </a:r>
            <a:r>
              <a:rPr lang="ru-RU" b="1" dirty="0" err="1"/>
              <a:t>медизделий</a:t>
            </a: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dirty="0"/>
              <a:t>Кто должен уничтожать </a:t>
            </a:r>
            <a:r>
              <a:rPr lang="ru-RU" b="1" dirty="0" err="1"/>
              <a:t>медизделия</a:t>
            </a: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dirty="0"/>
              <a:t>Ответственность за нарушения при обращении </a:t>
            </a:r>
            <a:r>
              <a:rPr lang="ru-RU" b="1" dirty="0" err="1"/>
              <a:t>медизделий</a:t>
            </a:r>
            <a:endParaRPr lang="ru-RU" dirty="0"/>
          </a:p>
          <a:p>
            <a:pPr marL="514350" indent="-514350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145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Уничтожение или утилизация </a:t>
            </a:r>
            <a:r>
              <a:rPr lang="ru-RU" dirty="0"/>
              <a:t>— это последний этап обращения с медицинскими изделиями. Разберемся, чем отличаются эти две процедуры, а также расскажем, как законно утилизировать </a:t>
            </a:r>
            <a:r>
              <a:rPr lang="ru-RU" dirty="0" err="1"/>
              <a:t>медизделия</a:t>
            </a:r>
            <a:r>
              <a:rPr lang="ru-RU" dirty="0"/>
              <a:t> и оформить сопутствующие документы.</a:t>
            </a:r>
          </a:p>
          <a:p>
            <a:pPr marL="0" indent="0" algn="just">
              <a:buNone/>
            </a:pPr>
            <a:r>
              <a:rPr lang="ru-RU" b="1" dirty="0"/>
              <a:t>Чем утилизация </a:t>
            </a:r>
            <a:r>
              <a:rPr lang="ru-RU" b="1" dirty="0" err="1"/>
              <a:t>медизделий</a:t>
            </a:r>
            <a:r>
              <a:rPr lang="ru-RU" b="1" dirty="0"/>
              <a:t> отличается от уничтожения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В </a:t>
            </a:r>
            <a:r>
              <a:rPr lang="ru-RU" u="sng" dirty="0">
                <a:hlinkClick r:id="rId2"/>
              </a:rPr>
              <a:t>ч. 3 ст. 38 Федерального закона от 21.11.2011 г. № 323-ФЗ</a:t>
            </a:r>
            <a:r>
              <a:rPr lang="ru-RU" dirty="0"/>
              <a:t> используют два термина — уничтожение и утилизация медицинских изделий. При этом в ряде других нормативных актах эти два понятия взаимозаменяемые. Так, например, в </a:t>
            </a:r>
            <a:r>
              <a:rPr lang="ru-RU" u="sng" dirty="0">
                <a:hlinkClick r:id="rId3"/>
              </a:rPr>
              <a:t>приказе Минздрава от 19.01.2017 г. № 11н</a:t>
            </a:r>
            <a:r>
              <a:rPr lang="ru-RU" dirty="0"/>
              <a:t> упоминается как уничтожение, так и утилизация.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75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9843" y="878568"/>
            <a:ext cx="10515600" cy="93390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Неблагоприятные события при обращении медицинских изделий, которые ведут к необходимости утилизации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76413"/>
            <a:ext cx="9388929" cy="482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По факту, понятие «утилизация» подразумевает предотвращение дальнейшего использования медицинских изделий, у которых истек срок службы, </a:t>
            </a:r>
            <a:r>
              <a:rPr lang="ru-RU" b="1" u="sng" dirty="0">
                <a:hlinkClick r:id="rId2"/>
              </a:rPr>
              <a:t>п. 3.6.10 ГОСТ ISO 9000-2011</a:t>
            </a:r>
            <a:r>
              <a:rPr lang="ru-RU" dirty="0"/>
              <a:t>. А вот термин «уничтожение» применим к фальсифицированным, контрафактным и недоброкачественным </a:t>
            </a:r>
            <a:r>
              <a:rPr lang="ru-RU" dirty="0" err="1"/>
              <a:t>медизделиям</a:t>
            </a:r>
            <a:r>
              <a:rPr lang="ru-RU" dirty="0"/>
              <a:t>, которые в принципе нельзя было использовать в ЛПУ, а также к незарегистрированным товарам.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38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6"/>
            <a:ext cx="10515600" cy="503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FF0000"/>
                </a:solidFill>
              </a:rPr>
              <a:t>П</a:t>
            </a:r>
            <a:r>
              <a:rPr lang="ru-RU" sz="3100" dirty="0" smtClean="0">
                <a:solidFill>
                  <a:srgbClr val="FF0000"/>
                </a:solidFill>
              </a:rPr>
              <a:t>од </a:t>
            </a:r>
            <a:r>
              <a:rPr lang="ru-RU" sz="3100" dirty="0">
                <a:solidFill>
                  <a:srgbClr val="FF0000"/>
                </a:solidFill>
              </a:rPr>
              <a:t>запрещенными </a:t>
            </a:r>
            <a:r>
              <a:rPr lang="ru-RU" sz="3100" dirty="0" err="1">
                <a:solidFill>
                  <a:srgbClr val="FF0000"/>
                </a:solidFill>
              </a:rPr>
              <a:t>медизделиями</a:t>
            </a:r>
            <a:r>
              <a:rPr lang="ru-RU" sz="3100" dirty="0">
                <a:solidFill>
                  <a:srgbClr val="FF0000"/>
                </a:solidFill>
              </a:rPr>
              <a:t> понимают: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dirty="0"/>
              <a:t>сопровождаемые ложной информацией о характеристиках или производителе;</a:t>
            </a:r>
          </a:p>
          <a:p>
            <a:pPr lvl="0" algn="just"/>
            <a:r>
              <a:rPr lang="ru-RU" dirty="0"/>
              <a:t>не соответствующие требованиям безопасности и эффективности, маркировке, нормативной, технической и эксплуатационной документации, а также потенциально опасные;</a:t>
            </a:r>
          </a:p>
          <a:p>
            <a:pPr lvl="0" algn="just"/>
            <a:r>
              <a:rPr lang="ru-RU" dirty="0"/>
              <a:t>находящееся в обороте с нарушением законодательства.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753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Обратите внимание!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В Россию нельзя ввозить фальсифицированные, недоброкачественные и контрафактные </a:t>
            </a:r>
            <a:r>
              <a:rPr lang="ru-RU" dirty="0" err="1"/>
              <a:t>медизделий</a:t>
            </a:r>
            <a:r>
              <a:rPr lang="ru-RU" dirty="0"/>
              <a:t> (ч. 16-17 ст. 38 ФЗ № 323), а также производить и реализовывать их (ч. 15 ст. 38 ФЗ № 323). В случае их обнаружения, они подлежат изъятию и уничтожению с соблюдением установленных требований. </a:t>
            </a:r>
          </a:p>
        </p:txBody>
      </p:sp>
    </p:spTree>
    <p:extLst>
      <p:ext uri="{BB962C8B-B14F-4D97-AF65-F5344CB8AC3E}">
        <p14:creationId xmlns:p14="http://schemas.microsoft.com/office/powerpoint/2010/main" val="340700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Требования к утилизации медицинских изделий разного класса опасности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Способы утилизации медицинских изделий напрямую зависят от класса опасности. По требованиям </a:t>
            </a:r>
            <a:r>
              <a:rPr lang="ru-RU" b="1" u="sng" dirty="0">
                <a:hlinkClick r:id="rId2"/>
              </a:rPr>
              <a:t>СанПиН 2.1.3684-21</a:t>
            </a:r>
            <a:r>
              <a:rPr lang="ru-RU" dirty="0"/>
              <a:t>, необходимо придерживаться следующих правил:</a:t>
            </a:r>
          </a:p>
          <a:p>
            <a:pPr lvl="0"/>
            <a:r>
              <a:rPr lang="ru-RU" dirty="0"/>
              <a:t>Изделия класса А полностью безопасны для здоровья населения и окружающей среды.</a:t>
            </a:r>
          </a:p>
          <a:p>
            <a:pPr lvl="0"/>
            <a:r>
              <a:rPr lang="ru-RU" dirty="0"/>
              <a:t>Изделия класса Б потенциально опасные, так как они могли контактировать с биологическими жидкостями.</a:t>
            </a:r>
          </a:p>
          <a:p>
            <a:pPr lvl="0"/>
            <a:r>
              <a:rPr lang="ru-RU" dirty="0"/>
              <a:t>Изделия класса В образуются в инфекционных отделениях и лабораторных комплексах. На их поверхности могут быть вирусные или бактериальные частицы.</a:t>
            </a:r>
          </a:p>
          <a:p>
            <a:pPr lvl="0"/>
            <a:r>
              <a:rPr lang="ru-RU" dirty="0"/>
              <a:t>Изделия класса Г относятся к </a:t>
            </a:r>
            <a:r>
              <a:rPr lang="ru-RU" dirty="0" err="1"/>
              <a:t>высокоопасным</a:t>
            </a:r>
            <a:r>
              <a:rPr lang="ru-RU" dirty="0"/>
              <a:t> токсичным веществам. Они образуются в результате переработки </a:t>
            </a:r>
            <a:r>
              <a:rPr lang="ru-RU" dirty="0" err="1"/>
              <a:t>фармпродукции</a:t>
            </a:r>
            <a:r>
              <a:rPr lang="ru-RU" dirty="0"/>
              <a:t>, вакцин и препаратов.</a:t>
            </a:r>
          </a:p>
          <a:p>
            <a:pPr lvl="0"/>
            <a:r>
              <a:rPr lang="ru-RU" dirty="0"/>
              <a:t>Изделия класса Д считаются самыми опасными. К ним относятся ртутные градусники, радиоактивные вещества.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77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Обратите внимание!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Номенклатурную классификацию </a:t>
            </a:r>
            <a:r>
              <a:rPr lang="ru-RU" dirty="0" err="1"/>
              <a:t>медизделий</a:t>
            </a:r>
            <a:r>
              <a:rPr lang="ru-RU" dirty="0"/>
              <a:t> вы можете уточнить в приказе Минздрава от 06.06.2012 г. № 4н. Этот документ актуален до сих пор. 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/>
              <a:t>Уничтожать </a:t>
            </a:r>
            <a:r>
              <a:rPr lang="ru-RU" dirty="0" err="1"/>
              <a:t>медизделия</a:t>
            </a:r>
            <a:r>
              <a:rPr lang="ru-RU" dirty="0"/>
              <a:t> на территории медицинской или фармацевтической организации нельзя. Любой контакт с ними может привести к причинению вреда жизни и здоровью. Исключение — </a:t>
            </a:r>
            <a:r>
              <a:rPr lang="ru-RU" dirty="0" err="1"/>
              <a:t>медизделия</a:t>
            </a:r>
            <a:r>
              <a:rPr lang="ru-RU" dirty="0"/>
              <a:t> класса А, которые можно утилизировать вместе с ТКО. 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0977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1341</Words>
  <Application>Microsoft Office PowerPoint</Application>
  <PresentationFormat>Произвольный</PresentationFormat>
  <Paragraphs>68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Лекция 4   Порядок уничтожения медицинских изделий  доцент Института фармации  Гарифуллина Г.Х. 2024</vt:lpstr>
      <vt:lpstr>ПЛАН ЛЕКЦИИ</vt:lpstr>
      <vt:lpstr>Презентация PowerPoint</vt:lpstr>
      <vt:lpstr>Презентация PowerPoint</vt:lpstr>
      <vt:lpstr>Презентация PowerPoint</vt:lpstr>
      <vt:lpstr>Под запрещенными медизделиями понимают: </vt:lpstr>
      <vt:lpstr>Презентация PowerPoint</vt:lpstr>
      <vt:lpstr>Требования к утилизации медицинских изделий разного класса опасности </vt:lpstr>
      <vt:lpstr>Презентация PowerPoint</vt:lpstr>
      <vt:lpstr>Правила утилизации медицинских изделий </vt:lpstr>
      <vt:lpstr>Методы обработки медицинских изделий перед уничтожением</vt:lpstr>
      <vt:lpstr>Презентация PowerPoint</vt:lpstr>
      <vt:lpstr>Как оформить уничтожение медизделий </vt:lpstr>
      <vt:lpstr>Презентация PowerPoint</vt:lpstr>
      <vt:lpstr>Кто должен уничтожать медизделия </vt:lpstr>
      <vt:lpstr>Ответственность за нарушения при обращении медизделий </vt:lpstr>
      <vt:lpstr>СПИСОК ЛИТЕРАТУРЫ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User</cp:lastModifiedBy>
  <cp:revision>52</cp:revision>
  <dcterms:created xsi:type="dcterms:W3CDTF">2020-04-23T06:28:02Z</dcterms:created>
  <dcterms:modified xsi:type="dcterms:W3CDTF">2024-10-15T08:59:50Z</dcterms:modified>
</cp:coreProperties>
</file>