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3" r:id="rId3"/>
    <p:sldId id="274" r:id="rId4"/>
    <p:sldId id="276" r:id="rId5"/>
    <p:sldId id="277" r:id="rId6"/>
    <p:sldId id="278" r:id="rId7"/>
    <p:sldId id="280" r:id="rId8"/>
    <p:sldId id="281" r:id="rId9"/>
    <p:sldId id="282" r:id="rId10"/>
    <p:sldId id="283" r:id="rId11"/>
    <p:sldId id="28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15" autoAdjust="0"/>
    <p:restoredTop sz="94660"/>
  </p:normalViewPr>
  <p:slideViewPr>
    <p:cSldViewPr>
      <p:cViewPr varScale="1">
        <p:scale>
          <a:sx n="86" d="100"/>
          <a:sy n="86" d="100"/>
        </p:scale>
        <p:origin x="-12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EA105-301E-45C7-B131-83702B6EFA8D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FB75-0759-44D0-A5B1-05AC4821B3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EA105-301E-45C7-B131-83702B6EFA8D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FB75-0759-44D0-A5B1-05AC4821B3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EA105-301E-45C7-B131-83702B6EFA8D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FB75-0759-44D0-A5B1-05AC4821B3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EA105-301E-45C7-B131-83702B6EFA8D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FB75-0759-44D0-A5B1-05AC4821B3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EA105-301E-45C7-B131-83702B6EFA8D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FB75-0759-44D0-A5B1-05AC4821B3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EA105-301E-45C7-B131-83702B6EFA8D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FB75-0759-44D0-A5B1-05AC4821B3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EA105-301E-45C7-B131-83702B6EFA8D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FB75-0759-44D0-A5B1-05AC4821B3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EA105-301E-45C7-B131-83702B6EFA8D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FB75-0759-44D0-A5B1-05AC4821B3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EA105-301E-45C7-B131-83702B6EFA8D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FB75-0759-44D0-A5B1-05AC4821B3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EA105-301E-45C7-B131-83702B6EFA8D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FB75-0759-44D0-A5B1-05AC4821B3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EA105-301E-45C7-B131-83702B6EFA8D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FB75-0759-44D0-A5B1-05AC4821B3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  <a:alpha val="6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EA105-301E-45C7-B131-83702B6EFA8D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3FB75-0759-44D0-A5B1-05AC4821B3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serebryakova\Documents\Новая папка\В работе\стандарт использования расходных материалов\Новый рисунок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268760"/>
          </a:xfrm>
          <a:prstGeom prst="rect">
            <a:avLst/>
          </a:prstGeom>
          <a:noFill/>
        </p:spPr>
      </p:pic>
      <p:pic>
        <p:nvPicPr>
          <p:cNvPr id="6" name="Picture 3" descr="C:\Users\aserebryakova\Documents\Новая папка\В работе\стандарт использования расходных материалов\Новый рисунок.bmp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3429000"/>
            <a:ext cx="5940667" cy="1857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51520" y="2204864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Алгоритм выполнения 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внутрикожных 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инъекций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5733256"/>
            <a:ext cx="8352928" cy="600472"/>
          </a:xfrm>
        </p:spPr>
        <p:txBody>
          <a:bodyPr>
            <a:normAutofit/>
          </a:bodyPr>
          <a:lstStyle/>
          <a:p>
            <a:pPr algn="l">
              <a:buClr>
                <a:srgbClr val="006638"/>
              </a:buClr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Спросите пациента, как он себя чувствует после процедуры.</a:t>
            </a:r>
          </a:p>
        </p:txBody>
      </p:sp>
      <p:pic>
        <p:nvPicPr>
          <p:cNvPr id="1027" name="Picture 3" descr="C:\Users\aserebryakova\Documents\Новая папка\В работе\стандарт использования расходных материалов\Новый рисунок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268760"/>
          </a:xfrm>
          <a:prstGeom prst="rect">
            <a:avLst/>
          </a:prstGeom>
          <a:noFill/>
        </p:spPr>
      </p:pic>
      <p:pic>
        <p:nvPicPr>
          <p:cNvPr id="6" name="Picture 3" descr="C:\Users\aserebryakova\Documents\Новая папка\В работе\стандарт использования расходных материалов\Новый рисунок.bmp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6453336"/>
            <a:ext cx="5940667" cy="1857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Шаг 9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C:\Users\aserebryakova\Documents\Новая папка\В работе\Инъекции\картинки\презентация\2_IMG_1609.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524000"/>
            <a:ext cx="68580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5949280"/>
            <a:ext cx="8352928" cy="600472"/>
          </a:xfrm>
        </p:spPr>
        <p:txBody>
          <a:bodyPr>
            <a:normAutofit/>
          </a:bodyPr>
          <a:lstStyle/>
          <a:p>
            <a:pPr algn="l">
              <a:buClr>
                <a:srgbClr val="006638"/>
              </a:buClr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Сделайте запись о выполнении инъекции в журнале.</a:t>
            </a:r>
          </a:p>
        </p:txBody>
      </p:sp>
      <p:pic>
        <p:nvPicPr>
          <p:cNvPr id="1027" name="Picture 3" descr="C:\Users\aserebryakova\Documents\Новая папка\В работе\стандарт использования расходных материалов\Новый рисунок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268760"/>
          </a:xfrm>
          <a:prstGeom prst="rect">
            <a:avLst/>
          </a:prstGeom>
          <a:noFill/>
        </p:spPr>
      </p:pic>
      <p:pic>
        <p:nvPicPr>
          <p:cNvPr id="6" name="Picture 3" descr="C:\Users\aserebryakova\Documents\Новая папка\В работе\стандарт использования расходных материалов\Новый рисунок.bmp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6453336"/>
            <a:ext cx="5940667" cy="1857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Шаг 10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aserebryakova\Documents\Новая папка\В работе\Инъекции\картинки\презентация\1333 журнал проведения внутривенных инъекций_Страница_3-1403x99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1340767"/>
            <a:ext cx="6264696" cy="44294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5229200"/>
            <a:ext cx="8352928" cy="1248544"/>
          </a:xfrm>
        </p:spPr>
        <p:txBody>
          <a:bodyPr>
            <a:normAutofit fontScale="85000" lnSpcReduction="20000"/>
          </a:bodyPr>
          <a:lstStyle/>
          <a:p>
            <a:pPr algn="l">
              <a:buClr>
                <a:srgbClr val="006638"/>
              </a:buClr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Выберите, осмотрите  и </a:t>
            </a:r>
            <a:r>
              <a:rPr lang="ru-RU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пропальпируйте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место предполагаемой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инъекции. </a:t>
            </a:r>
          </a:p>
          <a:p>
            <a:pPr algn="l">
              <a:buClr>
                <a:srgbClr val="006638"/>
              </a:buClr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Внутрикожные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инъекции чаще всего проводят на внутренней поверхности предплечья.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aserebryakova\Documents\Новая папка\В работе\стандарт использования расходных материалов\Новый рисунок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268760"/>
          </a:xfrm>
          <a:prstGeom prst="rect">
            <a:avLst/>
          </a:prstGeom>
          <a:noFill/>
        </p:spPr>
      </p:pic>
      <p:pic>
        <p:nvPicPr>
          <p:cNvPr id="6" name="Picture 3" descr="C:\Users\aserebryakova\Documents\Новая папка\В работе\стандарт использования расходных материалов\Новый рисунок.bmp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6453336"/>
            <a:ext cx="5940667" cy="1857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Шаг 1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 descr="C:\Users\aserebryakova\Documents\Новая папка\В работе\Инъекции\картинки\презентация\v4-728px-Inject-Into-a-Vein-Step-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340768"/>
            <a:ext cx="5242183" cy="37444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5661248"/>
            <a:ext cx="8352928" cy="864096"/>
          </a:xfrm>
        </p:spPr>
        <p:txBody>
          <a:bodyPr>
            <a:normAutofit fontScale="85000" lnSpcReduction="20000"/>
          </a:bodyPr>
          <a:lstStyle/>
          <a:p>
            <a:pPr algn="l">
              <a:buClr>
                <a:srgbClr val="006638"/>
              </a:buClr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Обработайте место инъекции не менее чем двумя салфетками или шариками, смоченными антисептиком. После обработки дайте спирту высохнуть.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aserebryakova\Documents\Новая папка\В работе\стандарт использования расходных материалов\Новый рисунок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268760"/>
          </a:xfrm>
          <a:prstGeom prst="rect">
            <a:avLst/>
          </a:prstGeom>
          <a:noFill/>
        </p:spPr>
      </p:pic>
      <p:pic>
        <p:nvPicPr>
          <p:cNvPr id="6" name="Picture 3" descr="C:\Users\aserebryakova\Documents\Новая папка\В работе\стандарт использования расходных материалов\Новый рисунок.bmp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6453336"/>
            <a:ext cx="5940667" cy="1857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Шаг 2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3" descr="C:\Users\aserebryakova\Documents\Новая папка\В работе\Инъекции\картинки\презентация\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1340768"/>
            <a:ext cx="5689219" cy="40559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5589240"/>
            <a:ext cx="8352928" cy="672480"/>
          </a:xfrm>
        </p:spPr>
        <p:txBody>
          <a:bodyPr>
            <a:normAutofit fontScale="92500" lnSpcReduction="20000"/>
          </a:bodyPr>
          <a:lstStyle/>
          <a:p>
            <a:pPr algn="l">
              <a:buClr>
                <a:srgbClr val="006638"/>
              </a:buClr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Обхватите предплечье пациента снизу, растяните кожу на внутренней поверхности средней трети предплечья.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aserebryakova\Documents\Новая папка\В работе\стандарт использования расходных материалов\Новый рисунок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268760"/>
          </a:xfrm>
          <a:prstGeom prst="rect">
            <a:avLst/>
          </a:prstGeom>
          <a:noFill/>
        </p:spPr>
      </p:pic>
      <p:pic>
        <p:nvPicPr>
          <p:cNvPr id="6" name="Picture 3" descr="C:\Users\aserebryakova\Documents\Новая папка\В работе\стандарт использования расходных материалов\Новый рисунок.bmp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6453336"/>
            <a:ext cx="5940667" cy="1857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Шаг 3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aserebryakova\Documents\Новая папка\В работе\Инъекции\картинки\презентация\img-j2eMh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1412776"/>
            <a:ext cx="3660229" cy="3679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5589240"/>
            <a:ext cx="8352928" cy="744488"/>
          </a:xfrm>
        </p:spPr>
        <p:txBody>
          <a:bodyPr>
            <a:normAutofit fontScale="77500" lnSpcReduction="20000"/>
          </a:bodyPr>
          <a:lstStyle/>
          <a:p>
            <a:pPr algn="l">
              <a:buClr>
                <a:srgbClr val="006638"/>
              </a:buClr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Возьмите шприц другой рукой, придерживая канюлю иглы указательным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пальцем.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aserebryakova\Documents\Новая папка\В работе\стандарт использования расходных материалов\Новый рисунок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268760"/>
          </a:xfrm>
          <a:prstGeom prst="rect">
            <a:avLst/>
          </a:prstGeom>
          <a:noFill/>
        </p:spPr>
      </p:pic>
      <p:pic>
        <p:nvPicPr>
          <p:cNvPr id="6" name="Picture 3" descr="C:\Users\aserebryakova\Documents\Новая папка\В работе\стандарт использования расходных материалов\Новый рисунок.bmp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6453336"/>
            <a:ext cx="5940667" cy="1857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Шаг 4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 descr="C:\Users\aserebryakova\Documents\Новая папка\В работе\Инъекции\картинки\Ин_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1340768"/>
            <a:ext cx="5400600" cy="40391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5445224"/>
            <a:ext cx="8352928" cy="936104"/>
          </a:xfrm>
        </p:spPr>
        <p:txBody>
          <a:bodyPr>
            <a:normAutofit fontScale="70000" lnSpcReduction="20000"/>
          </a:bodyPr>
          <a:lstStyle/>
          <a:p>
            <a:pPr algn="l">
              <a:buClr>
                <a:srgbClr val="006638"/>
              </a:buClr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Введите в кожу в месте инъекции только конец иглы почти параллельно коже, держа ее срезом вверх под углом 10-15 градусов.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aserebryakova\Documents\Новая папка\В работе\стандарт использования расходных материалов\Новый рисунок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268760"/>
          </a:xfrm>
          <a:prstGeom prst="rect">
            <a:avLst/>
          </a:prstGeom>
          <a:noFill/>
        </p:spPr>
      </p:pic>
      <p:pic>
        <p:nvPicPr>
          <p:cNvPr id="6" name="Picture 3" descr="C:\Users\aserebryakova\Documents\Новая папка\В работе\стандарт использования расходных материалов\Новый рисунок.bmp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6453336"/>
            <a:ext cx="5940667" cy="1857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Шаг 5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 descr="C:\Users\aserebryakova\Documents\Новая папка\В работе\Инъекции\картинки\презентация\slide-3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7250" y="1974850"/>
            <a:ext cx="4889500" cy="2908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5445224"/>
            <a:ext cx="8352928" cy="1008112"/>
          </a:xfrm>
        </p:spPr>
        <p:txBody>
          <a:bodyPr>
            <a:normAutofit fontScale="70000" lnSpcReduction="20000"/>
          </a:bodyPr>
          <a:lstStyle/>
          <a:p>
            <a:pPr algn="l">
              <a:buClr>
                <a:srgbClr val="006638"/>
              </a:buClr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Медленно введите лекарство до появления папулы, свидетельствующей о правильном введении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препарата.</a:t>
            </a:r>
          </a:p>
          <a:p>
            <a:pPr algn="l">
              <a:buClr>
                <a:srgbClr val="006638"/>
              </a:buClr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Затем извлеките иглу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прижимайте к месту инъекции салфетку с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антисептическим раствором!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aserebryakova\Documents\Новая папка\В работе\стандарт использования расходных материалов\Новый рисунок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268760"/>
          </a:xfrm>
          <a:prstGeom prst="rect">
            <a:avLst/>
          </a:prstGeom>
          <a:noFill/>
        </p:spPr>
      </p:pic>
      <p:pic>
        <p:nvPicPr>
          <p:cNvPr id="6" name="Picture 3" descr="C:\Users\aserebryakova\Documents\Новая папка\В работе\стандарт использования расходных материалов\Новый рисунок.bmp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6453336"/>
            <a:ext cx="5940667" cy="1857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Шаг 6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aserebryakova\Documents\Новая папка\В работе\Инъекции\картинки\Ин_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1700808"/>
            <a:ext cx="4785320" cy="36248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5805264"/>
            <a:ext cx="8352928" cy="720080"/>
          </a:xfrm>
        </p:spPr>
        <p:txBody>
          <a:bodyPr>
            <a:normAutofit fontScale="92500" lnSpcReduction="10000"/>
          </a:bodyPr>
          <a:lstStyle/>
          <a:p>
            <a:pPr algn="l">
              <a:buClr>
                <a:srgbClr val="006638"/>
              </a:buClr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Продезинфицируйте все материалы, которые использовали во время инъекции.</a:t>
            </a:r>
          </a:p>
        </p:txBody>
      </p:sp>
      <p:pic>
        <p:nvPicPr>
          <p:cNvPr id="1027" name="Picture 3" descr="C:\Users\aserebryakova\Documents\Новая папка\В работе\стандарт использования расходных материалов\Новый рисунок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268760"/>
          </a:xfrm>
          <a:prstGeom prst="rect">
            <a:avLst/>
          </a:prstGeom>
          <a:noFill/>
        </p:spPr>
      </p:pic>
      <p:pic>
        <p:nvPicPr>
          <p:cNvPr id="6" name="Picture 3" descr="C:\Users\aserebryakova\Documents\Новая папка\В работе\стандарт использования расходных материалов\Новый рисунок.bmp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6453336"/>
            <a:ext cx="5940667" cy="1857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Шаг 7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aserebryakova\Documents\Новая папка\В работе\Инъекции\картинки\презентация\20160906_210720-1-1024x57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484784"/>
            <a:ext cx="6797013" cy="38233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5949280"/>
            <a:ext cx="8352928" cy="384448"/>
          </a:xfrm>
        </p:spPr>
        <p:txBody>
          <a:bodyPr>
            <a:normAutofit fontScale="92500" lnSpcReduction="20000"/>
          </a:bodyPr>
          <a:lstStyle/>
          <a:p>
            <a:pPr algn="l">
              <a:buClr>
                <a:srgbClr val="006638"/>
              </a:buClr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Обработайте руки гигиеническим способом, высушите.</a:t>
            </a:r>
          </a:p>
        </p:txBody>
      </p:sp>
      <p:pic>
        <p:nvPicPr>
          <p:cNvPr id="1027" name="Picture 3" descr="C:\Users\aserebryakova\Documents\Новая папка\В работе\стандарт использования расходных материалов\Новый рисунок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268760"/>
          </a:xfrm>
          <a:prstGeom prst="rect">
            <a:avLst/>
          </a:prstGeom>
          <a:noFill/>
        </p:spPr>
      </p:pic>
      <p:pic>
        <p:nvPicPr>
          <p:cNvPr id="6" name="Picture 3" descr="C:\Users\aserebryakova\Documents\Новая папка\В работе\стандарт использования расходных материалов\Новый рисунок.bmp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6453336"/>
            <a:ext cx="5940667" cy="1857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Шаг 8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Users\aserebryakova\Documents\Новая папка\В работе\Инъекции\картинки\презентация\Vrach-dolzhen-vyimyit-ruki-posle-osmotr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1556792"/>
            <a:ext cx="5309964" cy="39824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</TotalTime>
  <Words>172</Words>
  <Application>Microsoft Office PowerPoint</Application>
  <PresentationFormat>Экран (4:3)</PresentationFormat>
  <Paragraphs>27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aserebryakova</dc:creator>
  <cp:lastModifiedBy>aserebryakova</cp:lastModifiedBy>
  <cp:revision>50</cp:revision>
  <dcterms:created xsi:type="dcterms:W3CDTF">2018-04-23T11:19:39Z</dcterms:created>
  <dcterms:modified xsi:type="dcterms:W3CDTF">2018-10-02T10:22:31Z</dcterms:modified>
</cp:coreProperties>
</file>