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8" r:id="rId3"/>
    <p:sldId id="264" r:id="rId4"/>
    <p:sldId id="320" r:id="rId5"/>
    <p:sldId id="260" r:id="rId6"/>
    <p:sldId id="263" r:id="rId7"/>
    <p:sldId id="319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267" r:id="rId16"/>
    <p:sldId id="273" r:id="rId17"/>
    <p:sldId id="271" r:id="rId18"/>
    <p:sldId id="272" r:id="rId19"/>
    <p:sldId id="26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66"/>
    <a:srgbClr val="C0CEE6"/>
    <a:srgbClr val="C2C8E0"/>
    <a:srgbClr val="C2CEDC"/>
    <a:srgbClr val="E4E7B7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740" autoAdjust="0"/>
    <p:restoredTop sz="94545" autoAdjust="0"/>
  </p:normalViewPr>
  <p:slideViewPr>
    <p:cSldViewPr>
      <p:cViewPr>
        <p:scale>
          <a:sx n="90" d="100"/>
          <a:sy n="90" d="100"/>
        </p:scale>
        <p:origin x="-272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C6E46E-6F83-4D4E-AD1E-C3591F5BB16D}" type="doc">
      <dgm:prSet loTypeId="urn:microsoft.com/office/officeart/2005/8/layout/pList2" loCatId="list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83C39A0-A5E2-4F9F-AD92-A804670982BF}">
      <dgm:prSet/>
      <dgm:spPr/>
      <dgm:t>
        <a:bodyPr/>
        <a:lstStyle/>
        <a:p>
          <a:pPr rtl="0"/>
          <a:r>
            <a:rPr lang="ru-RU" b="0" i="0" baseline="0" dirty="0" smtClean="0"/>
            <a:t>Строгий постельный режим </a:t>
          </a:r>
          <a:endParaRPr lang="ru-RU" b="0" i="0" baseline="0" dirty="0"/>
        </a:p>
      </dgm:t>
    </dgm:pt>
    <dgm:pt modelId="{AC694B8C-C093-4C87-9A79-106CFDEC12D2}" type="parTrans" cxnId="{29DC512D-1664-45C2-B75B-045A7B784EC3}">
      <dgm:prSet/>
      <dgm:spPr/>
      <dgm:t>
        <a:bodyPr/>
        <a:lstStyle/>
        <a:p>
          <a:endParaRPr lang="ru-RU"/>
        </a:p>
      </dgm:t>
    </dgm:pt>
    <dgm:pt modelId="{E81B75A8-5C55-4D5D-8550-2797C310A216}" type="sibTrans" cxnId="{29DC512D-1664-45C2-B75B-045A7B784EC3}">
      <dgm:prSet/>
      <dgm:spPr/>
      <dgm:t>
        <a:bodyPr/>
        <a:lstStyle/>
        <a:p>
          <a:endParaRPr lang="ru-RU"/>
        </a:p>
      </dgm:t>
    </dgm:pt>
    <dgm:pt modelId="{86601051-D688-4425-AD88-3813E8C28795}">
      <dgm:prSet/>
      <dgm:spPr/>
      <dgm:t>
        <a:bodyPr/>
        <a:lstStyle/>
        <a:p>
          <a:pPr rtl="0"/>
          <a:r>
            <a:rPr lang="ru-RU" b="0" i="0" baseline="0" dirty="0" smtClean="0"/>
            <a:t>Постельный режим</a:t>
          </a:r>
          <a:endParaRPr lang="ru-RU" b="0" i="0" baseline="0" dirty="0"/>
        </a:p>
      </dgm:t>
    </dgm:pt>
    <dgm:pt modelId="{7DD55D04-4E1B-4D18-A410-278E1E9D2ACD}" type="parTrans" cxnId="{97D7FECE-B424-4731-92BA-C7D6217ED52E}">
      <dgm:prSet/>
      <dgm:spPr/>
      <dgm:t>
        <a:bodyPr/>
        <a:lstStyle/>
        <a:p>
          <a:endParaRPr lang="ru-RU"/>
        </a:p>
      </dgm:t>
    </dgm:pt>
    <dgm:pt modelId="{335E4DCB-B477-46ED-9C1C-0BD81B577C9C}" type="sibTrans" cxnId="{97D7FECE-B424-4731-92BA-C7D6217ED52E}">
      <dgm:prSet/>
      <dgm:spPr/>
      <dgm:t>
        <a:bodyPr/>
        <a:lstStyle/>
        <a:p>
          <a:endParaRPr lang="ru-RU"/>
        </a:p>
      </dgm:t>
    </dgm:pt>
    <dgm:pt modelId="{2181B7E4-5748-4C6B-AACC-7CE40F320225}">
      <dgm:prSet/>
      <dgm:spPr/>
      <dgm:t>
        <a:bodyPr/>
        <a:lstStyle/>
        <a:p>
          <a:pPr rtl="0"/>
          <a:r>
            <a:rPr lang="ru-RU" b="0" i="0" baseline="0" dirty="0" smtClean="0">
              <a:solidFill>
                <a:schemeClr val="accent6">
                  <a:lumMod val="75000"/>
                </a:schemeClr>
              </a:solidFill>
            </a:rPr>
            <a:t>Палатный режим</a:t>
          </a:r>
          <a:endParaRPr lang="ru-RU" b="0" i="0" baseline="0" dirty="0">
            <a:solidFill>
              <a:schemeClr val="accent6">
                <a:lumMod val="75000"/>
              </a:schemeClr>
            </a:solidFill>
          </a:endParaRPr>
        </a:p>
      </dgm:t>
    </dgm:pt>
    <dgm:pt modelId="{83CCE27D-6816-4FA8-A456-F76E18B28650}" type="parTrans" cxnId="{1A1C2E94-C069-48BF-935F-C1BA8DD5F5F7}">
      <dgm:prSet/>
      <dgm:spPr/>
      <dgm:t>
        <a:bodyPr/>
        <a:lstStyle/>
        <a:p>
          <a:endParaRPr lang="ru-RU"/>
        </a:p>
      </dgm:t>
    </dgm:pt>
    <dgm:pt modelId="{80390BDA-1E52-4A95-864B-84A5DEC2788E}" type="sibTrans" cxnId="{1A1C2E94-C069-48BF-935F-C1BA8DD5F5F7}">
      <dgm:prSet/>
      <dgm:spPr/>
      <dgm:t>
        <a:bodyPr/>
        <a:lstStyle/>
        <a:p>
          <a:endParaRPr lang="ru-RU"/>
        </a:p>
      </dgm:t>
    </dgm:pt>
    <dgm:pt modelId="{A69F8729-CD10-4C63-9D40-5AE1DE95355A}">
      <dgm:prSet/>
      <dgm:spPr/>
      <dgm:t>
        <a:bodyPr/>
        <a:lstStyle/>
        <a:p>
          <a:pPr rtl="0"/>
          <a:r>
            <a:rPr lang="ru-RU" b="0" i="0" baseline="0" dirty="0" smtClean="0"/>
            <a:t>Общий режим </a:t>
          </a:r>
          <a:endParaRPr lang="ru-RU" b="0" i="0" baseline="0" dirty="0"/>
        </a:p>
      </dgm:t>
    </dgm:pt>
    <dgm:pt modelId="{5972A4E0-818A-4812-A4C1-BB9940637BEC}" type="parTrans" cxnId="{6EB0523A-F90B-44AC-A352-D3064B7F9EFD}">
      <dgm:prSet/>
      <dgm:spPr/>
      <dgm:t>
        <a:bodyPr/>
        <a:lstStyle/>
        <a:p>
          <a:endParaRPr lang="ru-RU"/>
        </a:p>
      </dgm:t>
    </dgm:pt>
    <dgm:pt modelId="{044B5E70-6182-4645-BFC1-C95BB10A76BD}" type="sibTrans" cxnId="{6EB0523A-F90B-44AC-A352-D3064B7F9EFD}">
      <dgm:prSet/>
      <dgm:spPr/>
      <dgm:t>
        <a:bodyPr/>
        <a:lstStyle/>
        <a:p>
          <a:endParaRPr lang="ru-RU"/>
        </a:p>
      </dgm:t>
    </dgm:pt>
    <dgm:pt modelId="{D23F75DA-64E1-4C24-8433-B4B7ADA2ECE7}" type="pres">
      <dgm:prSet presAssocID="{F6C6E46E-6F83-4D4E-AD1E-C3591F5BB16D}" presName="Name0" presStyleCnt="0">
        <dgm:presLayoutVars>
          <dgm:dir/>
          <dgm:resizeHandles val="exact"/>
        </dgm:presLayoutVars>
      </dgm:prSet>
      <dgm:spPr/>
    </dgm:pt>
    <dgm:pt modelId="{B0080E10-F566-4E18-A166-CED1BD8CC383}" type="pres">
      <dgm:prSet presAssocID="{F6C6E46E-6F83-4D4E-AD1E-C3591F5BB16D}" presName="bkgdShp" presStyleLbl="alignAccFollowNode1" presStyleIdx="0" presStyleCnt="1"/>
      <dgm:spPr/>
    </dgm:pt>
    <dgm:pt modelId="{E5819D97-5B26-4782-9749-E1437CD16007}" type="pres">
      <dgm:prSet presAssocID="{F6C6E46E-6F83-4D4E-AD1E-C3591F5BB16D}" presName="linComp" presStyleCnt="0"/>
      <dgm:spPr/>
    </dgm:pt>
    <dgm:pt modelId="{9EE94F84-3F99-419E-8493-A652B6021528}" type="pres">
      <dgm:prSet presAssocID="{C83C39A0-A5E2-4F9F-AD92-A804670982BF}" presName="compNode" presStyleCnt="0"/>
      <dgm:spPr/>
    </dgm:pt>
    <dgm:pt modelId="{B258031B-1CE9-4920-980C-1755D911536A}" type="pres">
      <dgm:prSet presAssocID="{C83C39A0-A5E2-4F9F-AD92-A804670982BF}" presName="node" presStyleLbl="node1" presStyleIdx="0" presStyleCnt="4" custLinFactNeighborX="2203" custLinFactNeighborY="1515">
        <dgm:presLayoutVars>
          <dgm:bulletEnabled val="1"/>
        </dgm:presLayoutVars>
      </dgm:prSet>
      <dgm:spPr/>
    </dgm:pt>
    <dgm:pt modelId="{1AFB7CCC-757F-4B4F-B0F3-F44C4C0A6FA3}" type="pres">
      <dgm:prSet presAssocID="{C83C39A0-A5E2-4F9F-AD92-A804670982BF}" presName="invisiNode" presStyleLbl="node1" presStyleIdx="0" presStyleCnt="4"/>
      <dgm:spPr/>
    </dgm:pt>
    <dgm:pt modelId="{1A58A675-5E5F-4399-A9D8-A7DC6888FB90}" type="pres">
      <dgm:prSet presAssocID="{C83C39A0-A5E2-4F9F-AD92-A804670982BF}" presName="imagNode" presStyleLbl="fgImgPlace1" presStyleIdx="0" presStyleCnt="4"/>
      <dgm:spPr/>
    </dgm:pt>
    <dgm:pt modelId="{B624FCAD-CE68-4CBF-BF4E-84C36D51EDDE}" type="pres">
      <dgm:prSet presAssocID="{E81B75A8-5C55-4D5D-8550-2797C310A216}" presName="sibTrans" presStyleLbl="sibTrans2D1" presStyleIdx="0" presStyleCnt="0"/>
      <dgm:spPr/>
    </dgm:pt>
    <dgm:pt modelId="{627B94F1-ABAB-4F72-AFD3-FE6B553DD632}" type="pres">
      <dgm:prSet presAssocID="{86601051-D688-4425-AD88-3813E8C28795}" presName="compNode" presStyleCnt="0"/>
      <dgm:spPr/>
    </dgm:pt>
    <dgm:pt modelId="{E2B42E43-2D17-4B69-89C2-D142E2131BFC}" type="pres">
      <dgm:prSet presAssocID="{86601051-D688-4425-AD88-3813E8C2879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8AA47-1DEA-4029-A047-5B75D50D2A16}" type="pres">
      <dgm:prSet presAssocID="{86601051-D688-4425-AD88-3813E8C28795}" presName="invisiNode" presStyleLbl="node1" presStyleIdx="1" presStyleCnt="4"/>
      <dgm:spPr/>
    </dgm:pt>
    <dgm:pt modelId="{7384BF3D-1F68-4C4F-BA23-17797F2783F8}" type="pres">
      <dgm:prSet presAssocID="{86601051-D688-4425-AD88-3813E8C28795}" presName="imagNode" presStyleLbl="fgImgPlace1" presStyleIdx="1" presStyleCnt="4"/>
      <dgm:spPr/>
    </dgm:pt>
    <dgm:pt modelId="{AE39F1B6-0FF1-4791-B71D-B02D6CF5C015}" type="pres">
      <dgm:prSet presAssocID="{335E4DCB-B477-46ED-9C1C-0BD81B577C9C}" presName="sibTrans" presStyleLbl="sibTrans2D1" presStyleIdx="0" presStyleCnt="0"/>
      <dgm:spPr/>
    </dgm:pt>
    <dgm:pt modelId="{C3BC413E-2870-4BEE-A083-78104CA5D91E}" type="pres">
      <dgm:prSet presAssocID="{2181B7E4-5748-4C6B-AACC-7CE40F320225}" presName="compNode" presStyleCnt="0"/>
      <dgm:spPr/>
    </dgm:pt>
    <dgm:pt modelId="{606884E4-3D9E-4A1D-B6BF-B9593BD181B9}" type="pres">
      <dgm:prSet presAssocID="{2181B7E4-5748-4C6B-AACC-7CE40F32022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74EEE-F449-4F70-A077-BD600C5EC3FE}" type="pres">
      <dgm:prSet presAssocID="{2181B7E4-5748-4C6B-AACC-7CE40F320225}" presName="invisiNode" presStyleLbl="node1" presStyleIdx="2" presStyleCnt="4"/>
      <dgm:spPr/>
    </dgm:pt>
    <dgm:pt modelId="{3DF19813-36FE-4F78-AB2C-F47898401DE9}" type="pres">
      <dgm:prSet presAssocID="{2181B7E4-5748-4C6B-AACC-7CE40F320225}" presName="imagNode" presStyleLbl="fgImgPlace1" presStyleIdx="2" presStyleCnt="4"/>
      <dgm:spPr/>
    </dgm:pt>
    <dgm:pt modelId="{9B00855C-AA18-4759-BCC2-32A81D277044}" type="pres">
      <dgm:prSet presAssocID="{80390BDA-1E52-4A95-864B-84A5DEC2788E}" presName="sibTrans" presStyleLbl="sibTrans2D1" presStyleIdx="0" presStyleCnt="0"/>
      <dgm:spPr/>
    </dgm:pt>
    <dgm:pt modelId="{4B33DA87-FAF0-483F-91C1-C0CB037933BF}" type="pres">
      <dgm:prSet presAssocID="{A69F8729-CD10-4C63-9D40-5AE1DE95355A}" presName="compNode" presStyleCnt="0"/>
      <dgm:spPr/>
    </dgm:pt>
    <dgm:pt modelId="{5EB6152B-4B6D-40FB-863A-8681EB02F9E9}" type="pres">
      <dgm:prSet presAssocID="{A69F8729-CD10-4C63-9D40-5AE1DE95355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7ABB8-C333-4FE3-A5F7-ED2EB24BB896}" type="pres">
      <dgm:prSet presAssocID="{A69F8729-CD10-4C63-9D40-5AE1DE95355A}" presName="invisiNode" presStyleLbl="node1" presStyleIdx="3" presStyleCnt="4"/>
      <dgm:spPr/>
    </dgm:pt>
    <dgm:pt modelId="{1949A574-E41A-45A1-B557-C3D28795D596}" type="pres">
      <dgm:prSet presAssocID="{A69F8729-CD10-4C63-9D40-5AE1DE95355A}" presName="imagNode" presStyleLbl="fgImgPlace1" presStyleIdx="3" presStyleCnt="4"/>
      <dgm:spPr/>
    </dgm:pt>
  </dgm:ptLst>
  <dgm:cxnLst>
    <dgm:cxn modelId="{EC540763-340E-423B-8D5B-6BDC8D80E424}" type="presOf" srcId="{86601051-D688-4425-AD88-3813E8C28795}" destId="{E2B42E43-2D17-4B69-89C2-D142E2131BFC}" srcOrd="0" destOrd="0" presId="urn:microsoft.com/office/officeart/2005/8/layout/pList2"/>
    <dgm:cxn modelId="{1A1C2E94-C069-48BF-935F-C1BA8DD5F5F7}" srcId="{F6C6E46E-6F83-4D4E-AD1E-C3591F5BB16D}" destId="{2181B7E4-5748-4C6B-AACC-7CE40F320225}" srcOrd="2" destOrd="0" parTransId="{83CCE27D-6816-4FA8-A456-F76E18B28650}" sibTransId="{80390BDA-1E52-4A95-864B-84A5DEC2788E}"/>
    <dgm:cxn modelId="{97D7FECE-B424-4731-92BA-C7D6217ED52E}" srcId="{F6C6E46E-6F83-4D4E-AD1E-C3591F5BB16D}" destId="{86601051-D688-4425-AD88-3813E8C28795}" srcOrd="1" destOrd="0" parTransId="{7DD55D04-4E1B-4D18-A410-278E1E9D2ACD}" sibTransId="{335E4DCB-B477-46ED-9C1C-0BD81B577C9C}"/>
    <dgm:cxn modelId="{29DC512D-1664-45C2-B75B-045A7B784EC3}" srcId="{F6C6E46E-6F83-4D4E-AD1E-C3591F5BB16D}" destId="{C83C39A0-A5E2-4F9F-AD92-A804670982BF}" srcOrd="0" destOrd="0" parTransId="{AC694B8C-C093-4C87-9A79-106CFDEC12D2}" sibTransId="{E81B75A8-5C55-4D5D-8550-2797C310A216}"/>
    <dgm:cxn modelId="{FF3F4471-D487-481A-A64C-2161C26EF6A8}" type="presOf" srcId="{A69F8729-CD10-4C63-9D40-5AE1DE95355A}" destId="{5EB6152B-4B6D-40FB-863A-8681EB02F9E9}" srcOrd="0" destOrd="0" presId="urn:microsoft.com/office/officeart/2005/8/layout/pList2"/>
    <dgm:cxn modelId="{5A4801E3-E5BA-44D5-802C-64BAB238EEF3}" type="presOf" srcId="{C83C39A0-A5E2-4F9F-AD92-A804670982BF}" destId="{B258031B-1CE9-4920-980C-1755D911536A}" srcOrd="0" destOrd="0" presId="urn:microsoft.com/office/officeart/2005/8/layout/pList2"/>
    <dgm:cxn modelId="{055AFE59-4A29-4243-B610-1443B6797805}" type="presOf" srcId="{E81B75A8-5C55-4D5D-8550-2797C310A216}" destId="{B624FCAD-CE68-4CBF-BF4E-84C36D51EDDE}" srcOrd="0" destOrd="0" presId="urn:microsoft.com/office/officeart/2005/8/layout/pList2"/>
    <dgm:cxn modelId="{6EB0523A-F90B-44AC-A352-D3064B7F9EFD}" srcId="{F6C6E46E-6F83-4D4E-AD1E-C3591F5BB16D}" destId="{A69F8729-CD10-4C63-9D40-5AE1DE95355A}" srcOrd="3" destOrd="0" parTransId="{5972A4E0-818A-4812-A4C1-BB9940637BEC}" sibTransId="{044B5E70-6182-4645-BFC1-C95BB10A76BD}"/>
    <dgm:cxn modelId="{F8771471-AAD9-4C5E-9FD0-2F87158A128B}" type="presOf" srcId="{335E4DCB-B477-46ED-9C1C-0BD81B577C9C}" destId="{AE39F1B6-0FF1-4791-B71D-B02D6CF5C015}" srcOrd="0" destOrd="0" presId="urn:microsoft.com/office/officeart/2005/8/layout/pList2"/>
    <dgm:cxn modelId="{916B9DC9-11A8-4342-81E6-E8B8AFE43733}" type="presOf" srcId="{F6C6E46E-6F83-4D4E-AD1E-C3591F5BB16D}" destId="{D23F75DA-64E1-4C24-8433-B4B7ADA2ECE7}" srcOrd="0" destOrd="0" presId="urn:microsoft.com/office/officeart/2005/8/layout/pList2"/>
    <dgm:cxn modelId="{D042037E-698B-4955-9191-03D665596B14}" type="presOf" srcId="{2181B7E4-5748-4C6B-AACC-7CE40F320225}" destId="{606884E4-3D9E-4A1D-B6BF-B9593BD181B9}" srcOrd="0" destOrd="0" presId="urn:microsoft.com/office/officeart/2005/8/layout/pList2"/>
    <dgm:cxn modelId="{936F806D-EFFE-47E8-A0E2-8B618D2A43D1}" type="presOf" srcId="{80390BDA-1E52-4A95-864B-84A5DEC2788E}" destId="{9B00855C-AA18-4759-BCC2-32A81D277044}" srcOrd="0" destOrd="0" presId="urn:microsoft.com/office/officeart/2005/8/layout/pList2"/>
    <dgm:cxn modelId="{D149EDF5-8DB2-41D5-AB39-3EF1F26C4FDB}" type="presParOf" srcId="{D23F75DA-64E1-4C24-8433-B4B7ADA2ECE7}" destId="{B0080E10-F566-4E18-A166-CED1BD8CC383}" srcOrd="0" destOrd="0" presId="urn:microsoft.com/office/officeart/2005/8/layout/pList2"/>
    <dgm:cxn modelId="{03B391DE-94D6-4D82-9F78-71531B10C1E1}" type="presParOf" srcId="{D23F75DA-64E1-4C24-8433-B4B7ADA2ECE7}" destId="{E5819D97-5B26-4782-9749-E1437CD16007}" srcOrd="1" destOrd="0" presId="urn:microsoft.com/office/officeart/2005/8/layout/pList2"/>
    <dgm:cxn modelId="{8EFB18AB-5C88-41B4-ACC7-BFD37485F782}" type="presParOf" srcId="{E5819D97-5B26-4782-9749-E1437CD16007}" destId="{9EE94F84-3F99-419E-8493-A652B6021528}" srcOrd="0" destOrd="0" presId="urn:microsoft.com/office/officeart/2005/8/layout/pList2"/>
    <dgm:cxn modelId="{7871740F-3C0A-4D9E-8D09-7A62C6EAFAD6}" type="presParOf" srcId="{9EE94F84-3F99-419E-8493-A652B6021528}" destId="{B258031B-1CE9-4920-980C-1755D911536A}" srcOrd="0" destOrd="0" presId="urn:microsoft.com/office/officeart/2005/8/layout/pList2"/>
    <dgm:cxn modelId="{CACE38EA-3A3C-4B8A-9A5C-36346277C87B}" type="presParOf" srcId="{9EE94F84-3F99-419E-8493-A652B6021528}" destId="{1AFB7CCC-757F-4B4F-B0F3-F44C4C0A6FA3}" srcOrd="1" destOrd="0" presId="urn:microsoft.com/office/officeart/2005/8/layout/pList2"/>
    <dgm:cxn modelId="{AF8B42C7-7988-4C90-99F7-7DCB431EF545}" type="presParOf" srcId="{9EE94F84-3F99-419E-8493-A652B6021528}" destId="{1A58A675-5E5F-4399-A9D8-A7DC6888FB90}" srcOrd="2" destOrd="0" presId="urn:microsoft.com/office/officeart/2005/8/layout/pList2"/>
    <dgm:cxn modelId="{1400B3C3-FC36-4197-B68E-6179418F28BA}" type="presParOf" srcId="{E5819D97-5B26-4782-9749-E1437CD16007}" destId="{B624FCAD-CE68-4CBF-BF4E-84C36D51EDDE}" srcOrd="1" destOrd="0" presId="urn:microsoft.com/office/officeart/2005/8/layout/pList2"/>
    <dgm:cxn modelId="{DA02C07F-F91B-4820-9164-34B9DB31DFEE}" type="presParOf" srcId="{E5819D97-5B26-4782-9749-E1437CD16007}" destId="{627B94F1-ABAB-4F72-AFD3-FE6B553DD632}" srcOrd="2" destOrd="0" presId="urn:microsoft.com/office/officeart/2005/8/layout/pList2"/>
    <dgm:cxn modelId="{862631C3-3F0D-42A8-9082-4B07DAE7B816}" type="presParOf" srcId="{627B94F1-ABAB-4F72-AFD3-FE6B553DD632}" destId="{E2B42E43-2D17-4B69-89C2-D142E2131BFC}" srcOrd="0" destOrd="0" presId="urn:microsoft.com/office/officeart/2005/8/layout/pList2"/>
    <dgm:cxn modelId="{5F10A172-3324-4E87-9CB7-03DC516D53A8}" type="presParOf" srcId="{627B94F1-ABAB-4F72-AFD3-FE6B553DD632}" destId="{0EE8AA47-1DEA-4029-A047-5B75D50D2A16}" srcOrd="1" destOrd="0" presId="urn:microsoft.com/office/officeart/2005/8/layout/pList2"/>
    <dgm:cxn modelId="{B41A1F9B-7FD5-43CC-A1D6-3E60779FB04F}" type="presParOf" srcId="{627B94F1-ABAB-4F72-AFD3-FE6B553DD632}" destId="{7384BF3D-1F68-4C4F-BA23-17797F2783F8}" srcOrd="2" destOrd="0" presId="urn:microsoft.com/office/officeart/2005/8/layout/pList2"/>
    <dgm:cxn modelId="{FA9EC797-FC5C-4213-98C8-ABADD4A96284}" type="presParOf" srcId="{E5819D97-5B26-4782-9749-E1437CD16007}" destId="{AE39F1B6-0FF1-4791-B71D-B02D6CF5C015}" srcOrd="3" destOrd="0" presId="urn:microsoft.com/office/officeart/2005/8/layout/pList2"/>
    <dgm:cxn modelId="{28021C83-C671-49B8-BEE5-33473508591A}" type="presParOf" srcId="{E5819D97-5B26-4782-9749-E1437CD16007}" destId="{C3BC413E-2870-4BEE-A083-78104CA5D91E}" srcOrd="4" destOrd="0" presId="urn:microsoft.com/office/officeart/2005/8/layout/pList2"/>
    <dgm:cxn modelId="{B7A49F50-ECCB-4D10-BA67-89CB1D9505B2}" type="presParOf" srcId="{C3BC413E-2870-4BEE-A083-78104CA5D91E}" destId="{606884E4-3D9E-4A1D-B6BF-B9593BD181B9}" srcOrd="0" destOrd="0" presId="urn:microsoft.com/office/officeart/2005/8/layout/pList2"/>
    <dgm:cxn modelId="{4409AC1E-5328-4E65-95AA-D68F07DE9E9D}" type="presParOf" srcId="{C3BC413E-2870-4BEE-A083-78104CA5D91E}" destId="{E8574EEE-F449-4F70-A077-BD600C5EC3FE}" srcOrd="1" destOrd="0" presId="urn:microsoft.com/office/officeart/2005/8/layout/pList2"/>
    <dgm:cxn modelId="{85A7D448-C5A1-4BF6-A7C5-668BAFDBAF8B}" type="presParOf" srcId="{C3BC413E-2870-4BEE-A083-78104CA5D91E}" destId="{3DF19813-36FE-4F78-AB2C-F47898401DE9}" srcOrd="2" destOrd="0" presId="urn:microsoft.com/office/officeart/2005/8/layout/pList2"/>
    <dgm:cxn modelId="{CB6779E7-EB42-4AA5-BAF0-71CD4E2F0ABA}" type="presParOf" srcId="{E5819D97-5B26-4782-9749-E1437CD16007}" destId="{9B00855C-AA18-4759-BCC2-32A81D277044}" srcOrd="5" destOrd="0" presId="urn:microsoft.com/office/officeart/2005/8/layout/pList2"/>
    <dgm:cxn modelId="{46B846E7-42A9-43BF-BECD-30E437BEC7D8}" type="presParOf" srcId="{E5819D97-5B26-4782-9749-E1437CD16007}" destId="{4B33DA87-FAF0-483F-91C1-C0CB037933BF}" srcOrd="6" destOrd="0" presId="urn:microsoft.com/office/officeart/2005/8/layout/pList2"/>
    <dgm:cxn modelId="{B1AF29F6-8B29-4D3A-8D2D-CC8C72007481}" type="presParOf" srcId="{4B33DA87-FAF0-483F-91C1-C0CB037933BF}" destId="{5EB6152B-4B6D-40FB-863A-8681EB02F9E9}" srcOrd="0" destOrd="0" presId="urn:microsoft.com/office/officeart/2005/8/layout/pList2"/>
    <dgm:cxn modelId="{80762170-EAD7-4794-8AAE-624480C872F6}" type="presParOf" srcId="{4B33DA87-FAF0-483F-91C1-C0CB037933BF}" destId="{A7D7ABB8-C333-4FE3-A5F7-ED2EB24BB896}" srcOrd="1" destOrd="0" presId="urn:microsoft.com/office/officeart/2005/8/layout/pList2"/>
    <dgm:cxn modelId="{521BD2B0-0979-40AE-A6D5-DC28E0692E3F}" type="presParOf" srcId="{4B33DA87-FAF0-483F-91C1-C0CB037933BF}" destId="{1949A574-E41A-45A1-B557-C3D28795D596}" srcOrd="2" destOrd="0" presId="urn:microsoft.com/office/officeart/2005/8/layout/p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0400" y="2143116"/>
            <a:ext cx="7603200" cy="194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ru-RU" sz="2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1612"/>
            <a:ext cx="9144000" cy="1080000"/>
          </a:xfr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ru-RU" sz="1800" b="1">
                <a:solidFill>
                  <a:srgbClr val="000066"/>
                </a:solidFill>
                <a:latin typeface="Calibri" pitchFamily="34" charset="0"/>
                <a:ea typeface="+mj-ea"/>
                <a:cs typeface="+mj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14282" y="6286520"/>
            <a:ext cx="2133600" cy="404812"/>
          </a:xfrm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ru-RU" smtClean="0"/>
              <a:t>Дата:</a:t>
            </a:r>
            <a:endParaRPr lang="ru-RU"/>
          </a:p>
        </p:txBody>
      </p:sp>
      <p:sp>
        <p:nvSpPr>
          <p:cNvPr id="7" name="Line 5"/>
          <p:cNvSpPr>
            <a:spLocks noChangeShapeType="1"/>
          </p:cNvSpPr>
          <p:nvPr userDrawn="1"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101600">
            <a:pattFill prst="plaid">
              <a:fgClr>
                <a:srgbClr val="A00413"/>
              </a:fgClr>
              <a:bgClr>
                <a:srgbClr val="645F5C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8" name="Group 15"/>
          <p:cNvGrpSpPr>
            <a:grpSpLocks/>
          </p:cNvGrpSpPr>
          <p:nvPr userDrawn="1"/>
        </p:nvGrpSpPr>
        <p:grpSpPr bwMode="auto">
          <a:xfrm>
            <a:off x="8207375" y="6381750"/>
            <a:ext cx="936625" cy="277813"/>
            <a:chOff x="5057" y="4020"/>
            <a:chExt cx="590" cy="175"/>
          </a:xfrm>
        </p:grpSpPr>
        <p:sp>
          <p:nvSpPr>
            <p:cNvPr id="9" name="AutoShape 15">
              <a:hlinkClick r:id="" action="ppaction://hlinkshowjump?jump=lastslide" highlightClick="1"/>
            </p:cNvPr>
            <p:cNvSpPr>
              <a:spLocks noChangeArrowheads="1"/>
            </p:cNvSpPr>
            <p:nvPr/>
          </p:nvSpPr>
          <p:spPr bwMode="auto">
            <a:xfrm>
              <a:off x="5057" y="4036"/>
              <a:ext cx="159" cy="159"/>
            </a:xfrm>
            <a:prstGeom prst="actionButtonEnd">
              <a:avLst/>
            </a:prstGeom>
            <a:gradFill rotWithShape="1">
              <a:gsLst>
                <a:gs pos="0">
                  <a:srgbClr val="96AB94"/>
                </a:gs>
                <a:gs pos="17000">
                  <a:srgbClr val="D4DEFF"/>
                </a:gs>
                <a:gs pos="47000">
                  <a:srgbClr val="D4DEFF"/>
                </a:gs>
                <a:gs pos="100000">
                  <a:srgbClr val="8488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Text Box 16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5216" y="4020"/>
              <a:ext cx="43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1200">
                  <a:solidFill>
                    <a:srgbClr val="616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Выход</a:t>
              </a:r>
            </a:p>
          </p:txBody>
        </p:sp>
      </p:grp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 userDrawn="1"/>
        </p:nvSpPr>
        <p:spPr>
          <a:xfrm>
            <a:off x="3851275" y="3644900"/>
            <a:ext cx="1071563" cy="5715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67206" y="6056910"/>
            <a:ext cx="6048000" cy="586800"/>
          </a:xfrm>
        </p:spPr>
        <p:txBody>
          <a:bodyPr/>
          <a:lstStyle>
            <a:lvl1pPr>
              <a:defRPr lang="ru-RU" sz="1600" b="1" i="0" kern="1200" baseline="0" smtClean="0">
                <a:solidFill>
                  <a:srgbClr val="5C2E00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lang="ru-RU" sz="1600" b="1" i="1" kern="1200" smtClean="0">
                <a:solidFill>
                  <a:srgbClr val="5C2E00"/>
                </a:solidFill>
                <a:latin typeface="Calibri" pitchFamily="34" charset="0"/>
                <a:ea typeface="+mn-ea"/>
                <a:cs typeface="+mn-cs"/>
              </a:defRPr>
            </a:lvl2pPr>
            <a:lvl3pPr>
              <a:defRPr lang="ru-RU" sz="1600" b="1" i="1" kern="1200" smtClean="0">
                <a:solidFill>
                  <a:srgbClr val="5C2E00"/>
                </a:solidFill>
                <a:latin typeface="Calibri" pitchFamily="34" charset="0"/>
                <a:ea typeface="+mn-ea"/>
                <a:cs typeface="+mn-cs"/>
              </a:defRPr>
            </a:lvl3pPr>
            <a:lvl4pPr>
              <a:defRPr lang="ru-RU" sz="1600" b="1" i="1" kern="1200" smtClean="0">
                <a:solidFill>
                  <a:srgbClr val="5C2E00"/>
                </a:solidFill>
                <a:latin typeface="Calibri" pitchFamily="34" charset="0"/>
                <a:ea typeface="+mn-ea"/>
                <a:cs typeface="+mn-cs"/>
              </a:defRPr>
            </a:lvl4pPr>
            <a:lvl5pPr>
              <a:defRPr lang="ru-RU" sz="1600" b="1" i="1" kern="1200" smtClean="0">
                <a:solidFill>
                  <a:srgbClr val="5C2E00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Составитель:                      , преподаватель КМК.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1" y="-24"/>
            <a:ext cx="9143999" cy="475200"/>
          </a:xfrm>
        </p:spPr>
        <p:txBody>
          <a:bodyPr/>
          <a:lstStyle>
            <a:lvl1pPr algn="ctr">
              <a:defRPr sz="1600">
                <a:latin typeface="Calibri" pitchFamily="34" charset="0"/>
              </a:defRPr>
            </a:lvl1pPr>
            <a:lvl2pPr algn="ctr">
              <a:defRPr sz="1600">
                <a:latin typeface="Calibri" pitchFamily="34" charset="0"/>
              </a:defRPr>
            </a:lvl2pPr>
            <a:lvl3pPr algn="ctr">
              <a:defRPr sz="1600">
                <a:latin typeface="Calibri" pitchFamily="34" charset="0"/>
              </a:defRPr>
            </a:lvl3pPr>
            <a:lvl4pPr algn="ctr">
              <a:defRPr sz="1600">
                <a:latin typeface="Calibri" pitchFamily="34" charset="0"/>
              </a:defRPr>
            </a:lvl4pPr>
            <a:lvl5pPr algn="ctr">
              <a:defRPr sz="1600">
                <a:latin typeface="Calibri" pitchFamily="34" charset="0"/>
              </a:defRPr>
            </a:lvl5pPr>
          </a:lstStyle>
          <a:p>
            <a:pPr lvl="0"/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C7190-B570-4BA4-8279-FF7459759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661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6610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7F431-752C-494D-99FB-4DB321D83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981075"/>
            <a:ext cx="4038600" cy="4679950"/>
          </a:xfrm>
        </p:spPr>
        <p:txBody>
          <a:bodyPr/>
          <a:lstStyle>
            <a:lvl1pPr marL="0" indent="0">
              <a:buFont typeface="Arial" pitchFamily="34" charset="0"/>
              <a:buNone/>
              <a:tabLst/>
              <a:defRPr>
                <a:latin typeface="Calibri" pitchFamily="34" charset="0"/>
              </a:defRPr>
            </a:lvl1pPr>
            <a:lvl2pPr marL="0" indent="0">
              <a:buFont typeface="Arial" pitchFamily="34" charset="0"/>
              <a:buNone/>
              <a:tabLst/>
              <a:defRPr>
                <a:latin typeface="Calibri" pitchFamily="34" charset="0"/>
              </a:defRPr>
            </a:lvl2pPr>
            <a:lvl3pPr marL="0" indent="0">
              <a:buNone/>
              <a:tabLst/>
              <a:defRPr>
                <a:latin typeface="Calibri" pitchFamily="34" charset="0"/>
              </a:defRPr>
            </a:lvl3pPr>
            <a:lvl4pPr marL="0" indent="0">
              <a:buNone/>
              <a:tabLst/>
              <a:defRPr>
                <a:latin typeface="Calibri" pitchFamily="34" charset="0"/>
              </a:defRPr>
            </a:lvl4pPr>
            <a:lvl5pPr marL="0" indent="0">
              <a:buNone/>
              <a:tabLst/>
              <a:defRPr>
                <a:latin typeface="Calibr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981075"/>
            <a:ext cx="4038600" cy="4679950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latin typeface="Calibri" pitchFamily="34" charset="0"/>
              </a:defRPr>
            </a:lvl1pPr>
            <a:lvl2pPr marL="0" indent="0">
              <a:buFont typeface="Arial" pitchFamily="34" charset="0"/>
              <a:buNone/>
              <a:defRPr>
                <a:latin typeface="Calibri" pitchFamily="34" charset="0"/>
              </a:defRPr>
            </a:lvl2pPr>
            <a:lvl3pPr marL="0" indent="0">
              <a:buNone/>
              <a:defRPr>
                <a:latin typeface="Calibri" pitchFamily="34" charset="0"/>
              </a:defRPr>
            </a:lvl3pPr>
            <a:lvl4pPr marL="0" indent="0">
              <a:buNone/>
              <a:defRPr>
                <a:latin typeface="Calibri" pitchFamily="34" charset="0"/>
              </a:defRPr>
            </a:lvl4pPr>
            <a:lvl5pPr marL="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0A8A9-5E07-4C1A-B11D-BAB3D6B4E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3000375" y="6215063"/>
            <a:ext cx="6143629" cy="571501"/>
            <a:chOff x="3000375" y="6215063"/>
            <a:chExt cx="6143629" cy="571501"/>
          </a:xfrm>
        </p:grpSpPr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8072456" y="6330951"/>
              <a:ext cx="1071565" cy="455613"/>
              <a:chOff x="4972" y="3988"/>
              <a:chExt cx="675" cy="287"/>
            </a:xfrm>
          </p:grpSpPr>
          <p:sp>
            <p:nvSpPr>
              <p:cNvPr id="19" name="AutoShape 15">
                <a:hlinkClick r:id="" action="ppaction://hlinkshowjump?jump=la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972" y="4052"/>
                <a:ext cx="159" cy="159"/>
              </a:xfrm>
              <a:prstGeom prst="actionButtonEnd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Text Box 16">
                <a:hlinkClick r:id="" action="ppaction://hlinkshowjump?jump=las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5216" y="3988"/>
                <a:ext cx="431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r>
                  <a:rPr lang="ru-RU" sz="1200" smtClean="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Выход</a:t>
                </a:r>
                <a:endParaRPr lang="ru-RU" sz="1200">
                  <a:solidFill>
                    <a:srgbClr val="616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3000375" y="6215063"/>
              <a:ext cx="6143625" cy="22225"/>
            </a:xfrm>
            <a:prstGeom prst="line">
              <a:avLst/>
            </a:prstGeom>
            <a:noFill/>
            <a:ln w="41275">
              <a:pattFill prst="wdUpDiag">
                <a:fgClr>
                  <a:srgbClr val="5A5A88"/>
                </a:fgClr>
                <a:bgClr>
                  <a:srgbClr val="8A8EB8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6705639" y="6419057"/>
              <a:ext cx="1295403" cy="279401"/>
              <a:chOff x="4105" y="4036"/>
              <a:chExt cx="816" cy="176"/>
            </a:xfrm>
          </p:grpSpPr>
          <p:sp>
            <p:nvSpPr>
              <p:cNvPr id="17" name="AutoShape 13">
                <a:hlinkClick r:id="rId2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105" y="4036"/>
                <a:ext cx="159" cy="159"/>
              </a:xfrm>
              <a:prstGeom prst="actionButtonBeginning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Text Box 20">
                <a:hlinkClick r:id="rId2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4039"/>
                <a:ext cx="6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ru-RU" sz="120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Содержание</a:t>
                </a:r>
              </a:p>
            </p:txBody>
          </p:sp>
        </p:grpSp>
        <p:grpSp>
          <p:nvGrpSpPr>
            <p:cNvPr id="12" name="Group 47"/>
            <p:cNvGrpSpPr>
              <a:grpSpLocks/>
            </p:cNvGrpSpPr>
            <p:nvPr/>
          </p:nvGrpSpPr>
          <p:grpSpPr bwMode="auto">
            <a:xfrm>
              <a:off x="4357697" y="6421438"/>
              <a:ext cx="857252" cy="274638"/>
              <a:chOff x="2653" y="4026"/>
              <a:chExt cx="540" cy="173"/>
            </a:xfrm>
          </p:grpSpPr>
          <p:sp>
            <p:nvSpPr>
              <p:cNvPr id="15" name="AutoShape 48">
                <a:hlinkClick r:id="" action="ppaction://hlinkshowjump?jump=nex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653" y="4036"/>
                <a:ext cx="159" cy="159"/>
              </a:xfrm>
              <a:prstGeom prst="actionButtonForwardNext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Text Box 19">
                <a:hlinkClick r:id="" action="ppaction://hlinkshowjump?jump=nex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2797" y="4026"/>
                <a:ext cx="39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200" dirty="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Далее</a:t>
                </a:r>
              </a:p>
            </p:txBody>
          </p:sp>
        </p:grpSp>
        <p:sp>
          <p:nvSpPr>
            <p:cNvPr id="13" name="Управляющая кнопка: назад 12">
              <a:hlinkClick r:id="" action="ppaction://hlinkshowjump?jump=previousslide" highlightClick="1"/>
            </p:cNvPr>
            <p:cNvSpPr/>
            <p:nvPr/>
          </p:nvSpPr>
          <p:spPr>
            <a:xfrm>
              <a:off x="5357818" y="6432757"/>
              <a:ext cx="252000" cy="252000"/>
            </a:xfrm>
            <a:prstGeom prst="actionButtonBackPrevious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1"/>
            </a:gradFill>
            <a:ln w="952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" name="TextBox 13">
              <a:hlinkClick r:id="" action="ppaction://hlinkshowjump?jump=previousslide"/>
            </p:cNvPr>
            <p:cNvSpPr txBox="1"/>
            <p:nvPr/>
          </p:nvSpPr>
          <p:spPr>
            <a:xfrm>
              <a:off x="5572130" y="6419851"/>
              <a:ext cx="623888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rgbClr val="616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Назад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рольные зад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D7B11-BA38-484B-B379-1CF17CAABB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 userDrawn="1"/>
        </p:nvSpPr>
        <p:spPr bwMode="auto">
          <a:xfrm>
            <a:off x="0" y="571500"/>
            <a:ext cx="9144000" cy="27860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Контрольные задания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000375" y="6215063"/>
            <a:ext cx="6143629" cy="571501"/>
            <a:chOff x="3000375" y="6215063"/>
            <a:chExt cx="6143629" cy="571501"/>
          </a:xfrm>
        </p:grpSpPr>
        <p:grpSp>
          <p:nvGrpSpPr>
            <p:cNvPr id="8" name="Group 40"/>
            <p:cNvGrpSpPr>
              <a:grpSpLocks/>
            </p:cNvGrpSpPr>
            <p:nvPr/>
          </p:nvGrpSpPr>
          <p:grpSpPr bwMode="auto">
            <a:xfrm>
              <a:off x="8072456" y="6330951"/>
              <a:ext cx="1071565" cy="455613"/>
              <a:chOff x="4972" y="3988"/>
              <a:chExt cx="675" cy="287"/>
            </a:xfrm>
          </p:grpSpPr>
          <p:sp>
            <p:nvSpPr>
              <p:cNvPr id="18" name="AutoShape 15">
                <a:hlinkClick r:id="" action="ppaction://hlinkshowjump?jump=la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972" y="4052"/>
                <a:ext cx="159" cy="159"/>
              </a:xfrm>
              <a:prstGeom prst="actionButtonEnd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Text Box 16">
                <a:hlinkClick r:id="" action="ppaction://hlinkshowjump?jump=las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5216" y="3988"/>
                <a:ext cx="431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r>
                  <a:rPr lang="ru-RU" sz="1200" smtClean="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Выход</a:t>
                </a:r>
                <a:endParaRPr lang="ru-RU" sz="1200">
                  <a:solidFill>
                    <a:srgbClr val="616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3000375" y="6215063"/>
              <a:ext cx="6143625" cy="22225"/>
            </a:xfrm>
            <a:prstGeom prst="line">
              <a:avLst/>
            </a:prstGeom>
            <a:noFill/>
            <a:ln w="41275">
              <a:pattFill prst="wdUpDiag">
                <a:fgClr>
                  <a:srgbClr val="5A5A88"/>
                </a:fgClr>
                <a:bgClr>
                  <a:srgbClr val="8A8EB8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Group 44"/>
            <p:cNvGrpSpPr>
              <a:grpSpLocks/>
            </p:cNvGrpSpPr>
            <p:nvPr/>
          </p:nvGrpSpPr>
          <p:grpSpPr bwMode="auto">
            <a:xfrm>
              <a:off x="6705639" y="6419057"/>
              <a:ext cx="1295403" cy="279401"/>
              <a:chOff x="4105" y="4036"/>
              <a:chExt cx="816" cy="176"/>
            </a:xfrm>
          </p:grpSpPr>
          <p:sp>
            <p:nvSpPr>
              <p:cNvPr id="16" name="AutoShape 13">
                <a:hlinkClick r:id="rId2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105" y="4036"/>
                <a:ext cx="159" cy="159"/>
              </a:xfrm>
              <a:prstGeom prst="actionButtonBeginning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Text Box 20">
                <a:hlinkClick r:id="rId2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4039"/>
                <a:ext cx="6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ru-RU" sz="120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Содержание</a:t>
                </a:r>
              </a:p>
            </p:txBody>
          </p:sp>
        </p:grp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4357697" y="6421438"/>
              <a:ext cx="857252" cy="274638"/>
              <a:chOff x="2653" y="4026"/>
              <a:chExt cx="540" cy="173"/>
            </a:xfrm>
          </p:grpSpPr>
          <p:sp>
            <p:nvSpPr>
              <p:cNvPr id="14" name="AutoShape 48">
                <a:hlinkClick r:id="" action="ppaction://hlinkshowjump?jump=nex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653" y="4036"/>
                <a:ext cx="159" cy="159"/>
              </a:xfrm>
              <a:prstGeom prst="actionButtonForwardNext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Text Box 19">
                <a:hlinkClick r:id="" action="ppaction://hlinkshowjump?jump=nex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2797" y="4026"/>
                <a:ext cx="39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200" dirty="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Далее</a:t>
                </a:r>
              </a:p>
            </p:txBody>
          </p:sp>
        </p:grpSp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5357818" y="6432757"/>
              <a:ext cx="252000" cy="252000"/>
            </a:xfrm>
            <a:prstGeom prst="actionButtonBackPrevious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1"/>
            </a:gradFill>
            <a:ln w="952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" name="TextBox 12">
              <a:hlinkClick r:id="" action="ppaction://hlinkshowjump?jump=previousslide"/>
            </p:cNvPr>
            <p:cNvSpPr txBox="1"/>
            <p:nvPr/>
          </p:nvSpPr>
          <p:spPr>
            <a:xfrm>
              <a:off x="5572130" y="6419851"/>
              <a:ext cx="623888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rgbClr val="616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Назад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стовые зад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0" y="0"/>
            <a:ext cx="9144000" cy="6921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0066"/>
                </a:solidFill>
              </a:rPr>
              <a:t>Текст вопроса</a:t>
            </a: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179388" y="1484313"/>
            <a:ext cx="5040312" cy="446405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468313" y="2420938"/>
            <a:ext cx="44656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</a:tabLst>
            </a:pPr>
            <a:r>
              <a:rPr lang="ru-RU" b="1" i="1">
                <a:latin typeface="Calibri" pitchFamily="34" charset="0"/>
              </a:rPr>
              <a:t>Поле неправильного ответа</a:t>
            </a: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468313" y="1557338"/>
            <a:ext cx="44640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i="1">
                <a:latin typeface="Calibri" pitchFamily="34" charset="0"/>
              </a:rPr>
              <a:t>Поле правильного ответа</a:t>
            </a:r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1476375" y="5300663"/>
            <a:ext cx="1871663" cy="366712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</a:rPr>
              <a:t>Неправильно</a:t>
            </a:r>
          </a:p>
        </p:txBody>
      </p:sp>
      <p:sp>
        <p:nvSpPr>
          <p:cNvPr id="11" name="Text Box 7"/>
          <p:cNvSpPr txBox="1">
            <a:spLocks noChangeArrowheads="1"/>
          </p:cNvSpPr>
          <p:nvPr userDrawn="1"/>
        </p:nvSpPr>
        <p:spPr bwMode="auto">
          <a:xfrm>
            <a:off x="1476375" y="5300663"/>
            <a:ext cx="1908175" cy="366712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</a:rPr>
              <a:t>Правильно</a:t>
            </a:r>
          </a:p>
        </p:txBody>
      </p:sp>
      <p:sp>
        <p:nvSpPr>
          <p:cNvPr id="12" name="Text Box 8"/>
          <p:cNvSpPr txBox="1">
            <a:spLocks noChangeArrowheads="1"/>
          </p:cNvSpPr>
          <p:nvPr userDrawn="1"/>
        </p:nvSpPr>
        <p:spPr bwMode="auto">
          <a:xfrm>
            <a:off x="179388" y="1176338"/>
            <a:ext cx="1679575" cy="314325"/>
          </a:xfrm>
          <a:prstGeom prst="rect">
            <a:avLst/>
          </a:prstGeom>
          <a:solidFill>
            <a:srgbClr val="1F0464"/>
          </a:soli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i="1">
                <a:solidFill>
                  <a:schemeClr val="bg1"/>
                </a:solidFill>
              </a:rPr>
              <a:t>Укажите ответ</a:t>
            </a: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468313" y="3429000"/>
            <a:ext cx="44656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</a:tabLst>
            </a:pPr>
            <a:r>
              <a:rPr lang="ru-RU" b="1" i="1">
                <a:latin typeface="Calibri" pitchFamily="34" charset="0"/>
              </a:rPr>
              <a:t>Поле неправильного ответа</a:t>
            </a:r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468313" y="4437063"/>
            <a:ext cx="44656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</a:tabLst>
            </a:pPr>
            <a:r>
              <a:rPr lang="ru-RU" b="1" i="1">
                <a:latin typeface="Calibri" pitchFamily="34" charset="0"/>
              </a:rPr>
              <a:t>Поле неправильного ответа</a:t>
            </a:r>
          </a:p>
        </p:txBody>
      </p:sp>
      <p:sp>
        <p:nvSpPr>
          <p:cNvPr id="15" name="Text Box 11"/>
          <p:cNvSpPr txBox="1">
            <a:spLocks noChangeArrowheads="1"/>
          </p:cNvSpPr>
          <p:nvPr userDrawn="1"/>
        </p:nvSpPr>
        <p:spPr bwMode="auto">
          <a:xfrm>
            <a:off x="928688" y="6357938"/>
            <a:ext cx="3000375" cy="311150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Раскрыть правильный ответ </a:t>
            </a:r>
          </a:p>
        </p:txBody>
      </p:sp>
      <p:grpSp>
        <p:nvGrpSpPr>
          <p:cNvPr id="16" name="Group 12"/>
          <p:cNvGrpSpPr>
            <a:grpSpLocks/>
          </p:cNvGrpSpPr>
          <p:nvPr userDrawn="1"/>
        </p:nvGrpSpPr>
        <p:grpSpPr bwMode="auto">
          <a:xfrm>
            <a:off x="5364163" y="6381750"/>
            <a:ext cx="2098675" cy="287338"/>
            <a:chOff x="2381" y="4125"/>
            <a:chExt cx="1322" cy="181"/>
          </a:xfrm>
        </p:grpSpPr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562" y="4125"/>
              <a:ext cx="1141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tabLst>
                  <a:tab pos="1082675" algn="l"/>
                </a:tabLst>
                <a:defRPr/>
              </a:pPr>
              <a:r>
                <a:rPr lang="ru-RU" sz="1400">
                  <a:solidFill>
                    <a:srgbClr val="C9C9E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Следующий вопрос</a:t>
              </a:r>
            </a:p>
          </p:txBody>
        </p:sp>
        <p:sp>
          <p:nvSpPr>
            <p:cNvPr id="18" name="AutoShape 1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2381" y="4125"/>
              <a:ext cx="181" cy="181"/>
            </a:xfrm>
            <a:prstGeom prst="actionButtonForwardNext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" name="Group 15"/>
          <p:cNvGrpSpPr>
            <a:grpSpLocks/>
          </p:cNvGrpSpPr>
          <p:nvPr userDrawn="1"/>
        </p:nvGrpSpPr>
        <p:grpSpPr bwMode="auto">
          <a:xfrm>
            <a:off x="7991475" y="6381750"/>
            <a:ext cx="1152525" cy="304800"/>
            <a:chOff x="4422" y="4020"/>
            <a:chExt cx="726" cy="192"/>
          </a:xfrm>
        </p:grpSpPr>
        <p:sp>
          <p:nvSpPr>
            <p:cNvPr id="20" name="AutoShape 16">
              <a:hlinkClick r:id="" action="ppaction://hlinkshowjump?jump=lastslide" highlightClick="1"/>
            </p:cNvPr>
            <p:cNvSpPr>
              <a:spLocks noChangeArrowheads="1"/>
            </p:cNvSpPr>
            <p:nvPr/>
          </p:nvSpPr>
          <p:spPr bwMode="auto">
            <a:xfrm>
              <a:off x="4422" y="4020"/>
              <a:ext cx="181" cy="181"/>
            </a:xfrm>
            <a:prstGeom prst="actionButtonEnd">
              <a:avLst/>
            </a:prstGeom>
            <a:gradFill rotWithShape="1">
              <a:gsLst>
                <a:gs pos="0">
                  <a:srgbClr val="96AB94"/>
                </a:gs>
                <a:gs pos="17000">
                  <a:srgbClr val="D4DEFF"/>
                </a:gs>
                <a:gs pos="47000">
                  <a:srgbClr val="D4DEFF"/>
                </a:gs>
                <a:gs pos="100000">
                  <a:srgbClr val="8488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Text Box 17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4604" y="4020"/>
              <a:ext cx="5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1400">
                  <a:solidFill>
                    <a:srgbClr val="B0B3D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Выход</a:t>
              </a:r>
            </a:p>
          </p:txBody>
        </p:sp>
      </p:grpSp>
      <p:sp>
        <p:nvSpPr>
          <p:cNvPr id="22" name="Line 18"/>
          <p:cNvSpPr>
            <a:spLocks noChangeShapeType="1"/>
          </p:cNvSpPr>
          <p:nvPr userDrawn="1"/>
        </p:nvSpPr>
        <p:spPr bwMode="auto">
          <a:xfrm>
            <a:off x="0" y="6215082"/>
            <a:ext cx="9144000" cy="0"/>
          </a:xfrm>
          <a:prstGeom prst="line">
            <a:avLst/>
          </a:prstGeom>
          <a:noFill/>
          <a:ln w="41275">
            <a:pattFill prst="wdUpDiag">
              <a:fgClr>
                <a:srgbClr val="5A5A88"/>
              </a:fgClr>
              <a:bgClr>
                <a:schemeClr val="hlink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Text Box 19"/>
          <p:cNvSpPr txBox="1">
            <a:spLocks noChangeArrowheads="1"/>
          </p:cNvSpPr>
          <p:nvPr userDrawn="1"/>
        </p:nvSpPr>
        <p:spPr bwMode="auto">
          <a:xfrm>
            <a:off x="5795963" y="928688"/>
            <a:ext cx="3095625" cy="4385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latin typeface="Calibri" pitchFamily="34" charset="0"/>
              </a:rPr>
              <a:t>Ответ</a:t>
            </a:r>
            <a:r>
              <a:rPr lang="ru-RU" b="1" smtClean="0">
                <a:latin typeface="Calibri" pitchFamily="34" charset="0"/>
              </a:rPr>
              <a:t>: ответ с обоснованием.</a:t>
            </a:r>
            <a:endParaRPr lang="ru-RU" b="1" dirty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dirty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dirty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dirty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dirty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dirty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dirty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dirty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dirty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3000364" y="-18466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0" grpId="1" animBg="1"/>
      <p:bldP spid="10" grpId="2" animBg="1"/>
      <p:bldP spid="11" grpId="0" animBg="1"/>
      <p:bldP spid="13" grpId="0"/>
      <p:bldP spid="14" grpId="0"/>
      <p:bldP spid="15" grpId="0" animBg="1"/>
      <p:bldP spid="2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ние на допол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1928813" y="6429375"/>
            <a:ext cx="1306512" cy="285750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Проверить</a:t>
            </a:r>
          </a:p>
        </p:txBody>
      </p:sp>
      <p:sp>
        <p:nvSpPr>
          <p:cNvPr id="7" name="Line 9"/>
          <p:cNvSpPr>
            <a:spLocks noChangeShapeType="1"/>
          </p:cNvSpPr>
          <p:nvPr userDrawn="1"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41275">
            <a:pattFill prst="wdUpDiag">
              <a:fgClr>
                <a:srgbClr val="5A5A88"/>
              </a:fgClr>
              <a:bgClr>
                <a:schemeClr val="hlink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8" name="Group 44"/>
          <p:cNvGraphicFramePr>
            <a:graphicFrameLocks/>
          </p:cNvGraphicFramePr>
          <p:nvPr userDrawn="1"/>
        </p:nvGraphicFramePr>
        <p:xfrm>
          <a:off x="323850" y="1196973"/>
          <a:ext cx="5486400" cy="4446604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</a:tblGrid>
              <a:tr h="526944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Вопрос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Поле ответа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(впишите)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084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Укажите время 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0746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Сколько раз 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084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Укажите концентрацию 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0746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30"/>
          <p:cNvGraphicFramePr>
            <a:graphicFrameLocks noGrp="1"/>
          </p:cNvGraphicFramePr>
          <p:nvPr userDrawn="1"/>
        </p:nvGraphicFramePr>
        <p:xfrm>
          <a:off x="5940425" y="1196975"/>
          <a:ext cx="2743200" cy="4422770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660389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Правильный ответ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 мин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92075">
              <a:defRPr/>
            </a:pPr>
            <a:r>
              <a:rPr lang="ru-RU" dirty="0">
                <a:latin typeface="Calibri" pitchFamily="34" charset="0"/>
              </a:rPr>
              <a:t>Задание. Текст задания </a:t>
            </a:r>
          </a:p>
        </p:txBody>
      </p:sp>
      <p:grpSp>
        <p:nvGrpSpPr>
          <p:cNvPr id="11" name="Group 12"/>
          <p:cNvGrpSpPr>
            <a:grpSpLocks/>
          </p:cNvGrpSpPr>
          <p:nvPr userDrawn="1"/>
        </p:nvGrpSpPr>
        <p:grpSpPr bwMode="auto">
          <a:xfrm>
            <a:off x="5364163" y="6381750"/>
            <a:ext cx="2098675" cy="287338"/>
            <a:chOff x="2381" y="4125"/>
            <a:chExt cx="1322" cy="181"/>
          </a:xfrm>
        </p:grpSpPr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562" y="4125"/>
              <a:ext cx="1141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tabLst>
                  <a:tab pos="1082675" algn="l"/>
                </a:tabLst>
                <a:defRPr/>
              </a:pPr>
              <a:r>
                <a:rPr lang="ru-RU" sz="1400" dirty="0">
                  <a:solidFill>
                    <a:srgbClr val="C9C9E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Следующий вопрос</a:t>
              </a:r>
            </a:p>
          </p:txBody>
        </p:sp>
        <p:sp>
          <p:nvSpPr>
            <p:cNvPr id="13" name="AutoShape 1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2381" y="4125"/>
              <a:ext cx="181" cy="181"/>
            </a:xfrm>
            <a:prstGeom prst="actionButtonForwardNext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15"/>
          <p:cNvGrpSpPr>
            <a:grpSpLocks/>
          </p:cNvGrpSpPr>
          <p:nvPr userDrawn="1"/>
        </p:nvGrpSpPr>
        <p:grpSpPr bwMode="auto">
          <a:xfrm>
            <a:off x="7991475" y="6381750"/>
            <a:ext cx="1152525" cy="304800"/>
            <a:chOff x="4422" y="4020"/>
            <a:chExt cx="726" cy="192"/>
          </a:xfrm>
        </p:grpSpPr>
        <p:sp>
          <p:nvSpPr>
            <p:cNvPr id="15" name="AutoShape 16">
              <a:hlinkClick r:id="" action="ppaction://hlinkshowjump?jump=lastslide" highlightClick="1"/>
            </p:cNvPr>
            <p:cNvSpPr>
              <a:spLocks noChangeArrowheads="1"/>
            </p:cNvSpPr>
            <p:nvPr/>
          </p:nvSpPr>
          <p:spPr bwMode="auto">
            <a:xfrm>
              <a:off x="4422" y="4020"/>
              <a:ext cx="181" cy="181"/>
            </a:xfrm>
            <a:prstGeom prst="actionButtonEnd">
              <a:avLst/>
            </a:prstGeom>
            <a:gradFill rotWithShape="1">
              <a:gsLst>
                <a:gs pos="0">
                  <a:srgbClr val="96AB94"/>
                </a:gs>
                <a:gs pos="17000">
                  <a:srgbClr val="D4DEFF"/>
                </a:gs>
                <a:gs pos="47000">
                  <a:srgbClr val="D4DEFF"/>
                </a:gs>
                <a:gs pos="100000">
                  <a:srgbClr val="8488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17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4604" y="4020"/>
              <a:ext cx="5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1400">
                  <a:solidFill>
                    <a:srgbClr val="B0B3D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Выход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ец контрольных зада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D7B11-BA38-484B-B379-1CF17CAABB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 userDrawn="1"/>
        </p:nvSpPr>
        <p:spPr bwMode="auto">
          <a:xfrm>
            <a:off x="0" y="571500"/>
            <a:ext cx="9144000" cy="27860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Конец выполнения контрольных заданий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2" name="Группа 6"/>
          <p:cNvGrpSpPr/>
          <p:nvPr userDrawn="1"/>
        </p:nvGrpSpPr>
        <p:grpSpPr>
          <a:xfrm>
            <a:off x="3000375" y="6215063"/>
            <a:ext cx="6143629" cy="571501"/>
            <a:chOff x="3000375" y="6215063"/>
            <a:chExt cx="6143629" cy="571501"/>
          </a:xfrm>
        </p:grpSpPr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8072456" y="6330951"/>
              <a:ext cx="1071565" cy="455613"/>
              <a:chOff x="4972" y="3988"/>
              <a:chExt cx="675" cy="287"/>
            </a:xfrm>
          </p:grpSpPr>
          <p:sp>
            <p:nvSpPr>
              <p:cNvPr id="18" name="AutoShape 15">
                <a:hlinkClick r:id="" action="ppaction://hlinkshowjump?jump=la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972" y="4052"/>
                <a:ext cx="159" cy="159"/>
              </a:xfrm>
              <a:prstGeom prst="actionButtonEnd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Text Box 16">
                <a:hlinkClick r:id="" action="ppaction://hlinkshowjump?jump=las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5216" y="3988"/>
                <a:ext cx="431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r>
                  <a:rPr lang="ru-RU" sz="1200" smtClean="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Выход</a:t>
                </a:r>
                <a:endParaRPr lang="ru-RU" sz="1200">
                  <a:solidFill>
                    <a:srgbClr val="616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3000375" y="6215063"/>
              <a:ext cx="6143625" cy="22225"/>
            </a:xfrm>
            <a:prstGeom prst="line">
              <a:avLst/>
            </a:prstGeom>
            <a:noFill/>
            <a:ln w="41275">
              <a:pattFill prst="wdUpDiag">
                <a:fgClr>
                  <a:srgbClr val="5A5A88"/>
                </a:fgClr>
                <a:bgClr>
                  <a:srgbClr val="8A8EB8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" name="Group 44"/>
            <p:cNvGrpSpPr>
              <a:grpSpLocks/>
            </p:cNvGrpSpPr>
            <p:nvPr/>
          </p:nvGrpSpPr>
          <p:grpSpPr bwMode="auto">
            <a:xfrm>
              <a:off x="6705639" y="6419057"/>
              <a:ext cx="1295403" cy="279401"/>
              <a:chOff x="4105" y="4036"/>
              <a:chExt cx="816" cy="176"/>
            </a:xfrm>
          </p:grpSpPr>
          <p:sp>
            <p:nvSpPr>
              <p:cNvPr id="16" name="AutoShape 13">
                <a:hlinkClick r:id="rId2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105" y="4036"/>
                <a:ext cx="159" cy="159"/>
              </a:xfrm>
              <a:prstGeom prst="actionButtonBeginning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Text Box 20">
                <a:hlinkClick r:id="rId2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4039"/>
                <a:ext cx="6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ru-RU" sz="120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Содержание</a:t>
                </a:r>
              </a:p>
            </p:txBody>
          </p:sp>
        </p:grp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4357697" y="6421438"/>
              <a:ext cx="857252" cy="274638"/>
              <a:chOff x="2653" y="4026"/>
              <a:chExt cx="540" cy="173"/>
            </a:xfrm>
          </p:grpSpPr>
          <p:sp>
            <p:nvSpPr>
              <p:cNvPr id="14" name="AutoShape 48">
                <a:hlinkClick r:id="" action="ppaction://hlinkshowjump?jump=nex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653" y="4036"/>
                <a:ext cx="159" cy="159"/>
              </a:xfrm>
              <a:prstGeom prst="actionButtonForwardNext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Text Box 19">
                <a:hlinkClick r:id="" action="ppaction://hlinkshowjump?jump=nex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2797" y="4026"/>
                <a:ext cx="39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200" dirty="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Далее</a:t>
                </a:r>
              </a:p>
            </p:txBody>
          </p:sp>
        </p:grpSp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5357818" y="6432757"/>
              <a:ext cx="252000" cy="252000"/>
            </a:xfrm>
            <a:prstGeom prst="actionButtonBackPrevious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1"/>
            </a:gradFill>
            <a:ln w="952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" name="TextBox 12">
              <a:hlinkClick r:id="" action="ppaction://hlinkshowjump?jump=previousslide"/>
            </p:cNvPr>
            <p:cNvSpPr txBox="1"/>
            <p:nvPr/>
          </p:nvSpPr>
          <p:spPr>
            <a:xfrm>
              <a:off x="5572130" y="6419851"/>
              <a:ext cx="623888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rgbClr val="616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Назад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рмины и опреде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692150"/>
          </a:xfr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0066"/>
                </a:solidFill>
              </a:rPr>
              <a:t>Термины и определения</a:t>
            </a:r>
            <a:endParaRPr lang="ru-RU" dirty="0">
              <a:solidFill>
                <a:srgbClr val="000066"/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 userDrawn="1"/>
        </p:nvGraphicFramePr>
        <p:xfrm>
          <a:off x="107141" y="763589"/>
          <a:ext cx="8929718" cy="332439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906857"/>
                <a:gridCol w="7022861"/>
              </a:tblGrid>
              <a:tr h="13509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</a:rPr>
                        <a:t>Термин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</a:rPr>
                        <a:t>Определение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2">
                <a:tc>
                  <a:txBody>
                    <a:bodyPr/>
                    <a:lstStyle/>
                    <a:p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2">
                <a:tc>
                  <a:txBody>
                    <a:bodyPr/>
                    <a:lstStyle/>
                    <a:p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2">
                <a:tc>
                  <a:txBody>
                    <a:bodyPr/>
                    <a:lstStyle/>
                    <a:p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09">
                <a:tc>
                  <a:txBody>
                    <a:bodyPr/>
                    <a:lstStyle/>
                    <a:p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2">
                <a:tc>
                  <a:txBody>
                    <a:bodyPr/>
                    <a:lstStyle/>
                    <a:p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26">
                <a:tc>
                  <a:txBody>
                    <a:bodyPr/>
                    <a:lstStyle/>
                    <a:p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761">
                <a:tc>
                  <a:txBody>
                    <a:bodyPr/>
                    <a:lstStyle/>
                    <a:p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Группа 7"/>
          <p:cNvGrpSpPr/>
          <p:nvPr userDrawn="1"/>
        </p:nvGrpSpPr>
        <p:grpSpPr>
          <a:xfrm>
            <a:off x="3000375" y="6215063"/>
            <a:ext cx="6143629" cy="571501"/>
            <a:chOff x="3000375" y="6215063"/>
            <a:chExt cx="6143629" cy="571501"/>
          </a:xfrm>
        </p:grpSpPr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8072456" y="6330951"/>
              <a:ext cx="1071565" cy="455613"/>
              <a:chOff x="4972" y="3988"/>
              <a:chExt cx="675" cy="287"/>
            </a:xfrm>
          </p:grpSpPr>
          <p:sp>
            <p:nvSpPr>
              <p:cNvPr id="19" name="AutoShape 15">
                <a:hlinkClick r:id="" action="ppaction://hlinkshowjump?jump=la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972" y="4052"/>
                <a:ext cx="159" cy="159"/>
              </a:xfrm>
              <a:prstGeom prst="actionButtonEnd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Text Box 16">
                <a:hlinkClick r:id="" action="ppaction://hlinkshowjump?jump=las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5216" y="3988"/>
                <a:ext cx="431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r>
                  <a:rPr lang="ru-RU" sz="1200" smtClean="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Выход</a:t>
                </a:r>
                <a:endParaRPr lang="ru-RU" sz="1200">
                  <a:solidFill>
                    <a:srgbClr val="616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3000375" y="6215063"/>
              <a:ext cx="6143625" cy="22225"/>
            </a:xfrm>
            <a:prstGeom prst="line">
              <a:avLst/>
            </a:prstGeom>
            <a:noFill/>
            <a:ln w="41275">
              <a:pattFill prst="wdUpDiag">
                <a:fgClr>
                  <a:srgbClr val="5A5A88"/>
                </a:fgClr>
                <a:bgClr>
                  <a:srgbClr val="8A8EB8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6705639" y="6419057"/>
              <a:ext cx="1295403" cy="279401"/>
              <a:chOff x="4105" y="4036"/>
              <a:chExt cx="816" cy="176"/>
            </a:xfrm>
          </p:grpSpPr>
          <p:sp>
            <p:nvSpPr>
              <p:cNvPr id="17" name="AutoShape 13">
                <a:hlinkClick r:id="rId2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105" y="4036"/>
                <a:ext cx="159" cy="159"/>
              </a:xfrm>
              <a:prstGeom prst="actionButtonBeginning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Text Box 20">
                <a:hlinkClick r:id="rId2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4039"/>
                <a:ext cx="6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ru-RU" sz="120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Содержание</a:t>
                </a:r>
              </a:p>
            </p:txBody>
          </p:sp>
        </p:grpSp>
        <p:grpSp>
          <p:nvGrpSpPr>
            <p:cNvPr id="12" name="Group 47"/>
            <p:cNvGrpSpPr>
              <a:grpSpLocks/>
            </p:cNvGrpSpPr>
            <p:nvPr/>
          </p:nvGrpSpPr>
          <p:grpSpPr bwMode="auto">
            <a:xfrm>
              <a:off x="4357697" y="6421438"/>
              <a:ext cx="857252" cy="274638"/>
              <a:chOff x="2653" y="4026"/>
              <a:chExt cx="540" cy="173"/>
            </a:xfrm>
          </p:grpSpPr>
          <p:sp>
            <p:nvSpPr>
              <p:cNvPr id="15" name="AutoShape 48">
                <a:hlinkClick r:id="" action="ppaction://hlinkshowjump?jump=nex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653" y="4036"/>
                <a:ext cx="159" cy="159"/>
              </a:xfrm>
              <a:prstGeom prst="actionButtonForwardNext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Text Box 19">
                <a:hlinkClick r:id="" action="ppaction://hlinkshowjump?jump=nex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2797" y="4026"/>
                <a:ext cx="39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200" dirty="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Далее</a:t>
                </a:r>
              </a:p>
            </p:txBody>
          </p:sp>
        </p:grpSp>
        <p:sp>
          <p:nvSpPr>
            <p:cNvPr id="13" name="Управляющая кнопка: назад 12">
              <a:hlinkClick r:id="" action="ppaction://hlinkshowjump?jump=previousslide" highlightClick="1"/>
            </p:cNvPr>
            <p:cNvSpPr/>
            <p:nvPr/>
          </p:nvSpPr>
          <p:spPr>
            <a:xfrm>
              <a:off x="5357818" y="6432757"/>
              <a:ext cx="252000" cy="252000"/>
            </a:xfrm>
            <a:prstGeom prst="actionButtonBackPrevious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1"/>
            </a:gradFill>
            <a:ln w="952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" name="TextBox 13">
              <a:hlinkClick r:id="" action="ppaction://hlinkshowjump?jump=previousslide"/>
            </p:cNvPr>
            <p:cNvSpPr txBox="1"/>
            <p:nvPr/>
          </p:nvSpPr>
          <p:spPr>
            <a:xfrm>
              <a:off x="5572130" y="6419851"/>
              <a:ext cx="623888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rgbClr val="616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Назад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ец рабо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1187450" y="836613"/>
            <a:ext cx="6769100" cy="2232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66"/>
                </a:solidFill>
                <a:latin typeface="Calibri" pitchFamily="34" charset="0"/>
              </a:rPr>
              <a:t>Конец работы.</a:t>
            </a:r>
            <a:br>
              <a:rPr lang="ru-RU" sz="2000" dirty="0">
                <a:solidFill>
                  <a:srgbClr val="000066"/>
                </a:solidFill>
                <a:latin typeface="Calibri" pitchFamily="34" charset="0"/>
              </a:rPr>
            </a:br>
            <a:r>
              <a:rPr lang="ru-RU" sz="2000" dirty="0">
                <a:solidFill>
                  <a:srgbClr val="000066"/>
                </a:solidFill>
                <a:latin typeface="Calibri" pitchFamily="34" charset="0"/>
              </a:rPr>
              <a:t>Вы действительно хотите закончить работу с информационным учебным материалом </a:t>
            </a:r>
            <a:r>
              <a:rPr lang="ru-RU" sz="2000">
                <a:solidFill>
                  <a:srgbClr val="000066"/>
                </a:solidFill>
                <a:latin typeface="Calibri" pitchFamily="34" charset="0"/>
              </a:rPr>
              <a:t>темы </a:t>
            </a:r>
            <a:r>
              <a:rPr lang="en-US" sz="2000" smtClean="0">
                <a:solidFill>
                  <a:srgbClr val="000066"/>
                </a:solidFill>
                <a:latin typeface="Calibri" pitchFamily="34" charset="0"/>
              </a:rPr>
              <a:t/>
            </a:r>
            <a:br>
              <a:rPr lang="en-US" sz="2000" smtClean="0">
                <a:solidFill>
                  <a:srgbClr val="000066"/>
                </a:solidFill>
                <a:latin typeface="Calibri" pitchFamily="34" charset="0"/>
              </a:rPr>
            </a:br>
            <a:r>
              <a:rPr lang="ru-RU" sz="2000" smtClean="0">
                <a:solidFill>
                  <a:srgbClr val="000066"/>
                </a:solidFill>
                <a:latin typeface="Calibri" pitchFamily="34" charset="0"/>
              </a:rPr>
              <a:t>«</a:t>
            </a:r>
            <a:r>
              <a:rPr lang="ru-RU" sz="2000" b="1" smtClean="0">
                <a:solidFill>
                  <a:srgbClr val="000066"/>
                </a:solidFill>
                <a:latin typeface="Calibri" pitchFamily="34" charset="0"/>
              </a:rPr>
              <a:t>Методы исследования органов дыхания</a:t>
            </a:r>
            <a:r>
              <a:rPr lang="ru-RU" sz="2000" smtClean="0">
                <a:solidFill>
                  <a:srgbClr val="000066"/>
                </a:solidFill>
                <a:latin typeface="Calibri" pitchFamily="34" charset="0"/>
              </a:rPr>
              <a:t>»?</a:t>
            </a:r>
            <a:endParaRPr lang="ru-RU" sz="20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7" name="AutoShape 6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3119447" y="3368675"/>
            <a:ext cx="1152525" cy="28733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rgbClr val="000066"/>
                </a:solidFill>
                <a:latin typeface="Calibri" pitchFamily="34" charset="0"/>
              </a:rPr>
              <a:t>Да</a:t>
            </a:r>
          </a:p>
        </p:txBody>
      </p:sp>
      <p:sp>
        <p:nvSpPr>
          <p:cNvPr id="8" name="AutoShape 7">
            <a:hlinkClick r:id="" action="ppaction://hlinkshowjump?jump=lastslideviewed" highlightClick="1"/>
          </p:cNvPr>
          <p:cNvSpPr>
            <a:spLocks noChangeArrowheads="1"/>
          </p:cNvSpPr>
          <p:nvPr userDrawn="1"/>
        </p:nvSpPr>
        <p:spPr bwMode="auto">
          <a:xfrm>
            <a:off x="4919672" y="3368675"/>
            <a:ext cx="1081088" cy="288925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rgbClr val="000066"/>
                </a:solidFill>
                <a:latin typeface="Calibri" pitchFamily="34" charset="0"/>
              </a:rPr>
              <a:t>Нет</a:t>
            </a: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>
                <a:latin typeface="Calibri" pitchFamily="34" charset="0"/>
              </a:defRPr>
            </a:lvl1pPr>
            <a:lvl2pPr marL="0" indent="0">
              <a:buFont typeface="Arial" pitchFamily="34" charset="0"/>
              <a:buNone/>
              <a:defRPr>
                <a:latin typeface="Calibri" pitchFamily="34" charset="0"/>
              </a:defRPr>
            </a:lvl2pPr>
            <a:lvl3pPr marL="0" indent="0">
              <a:buNone/>
              <a:defRPr>
                <a:latin typeface="Calibri" pitchFamily="34" charset="0"/>
              </a:defRPr>
            </a:lvl3pPr>
            <a:lvl4pPr marL="0" indent="0">
              <a:buNone/>
              <a:defRPr>
                <a:latin typeface="Calibri" pitchFamily="34" charset="0"/>
              </a:defRPr>
            </a:lvl4pPr>
            <a:lvl5pPr marL="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D3751-F1B8-4850-967B-0437E49DB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000375" y="6215063"/>
            <a:ext cx="6143629" cy="571501"/>
            <a:chOff x="3000375" y="6215063"/>
            <a:chExt cx="6143629" cy="571501"/>
          </a:xfrm>
        </p:grpSpPr>
        <p:grpSp>
          <p:nvGrpSpPr>
            <p:cNvPr id="8" name="Group 40"/>
            <p:cNvGrpSpPr>
              <a:grpSpLocks/>
            </p:cNvGrpSpPr>
            <p:nvPr/>
          </p:nvGrpSpPr>
          <p:grpSpPr bwMode="auto">
            <a:xfrm>
              <a:off x="8072456" y="6330951"/>
              <a:ext cx="1071565" cy="455613"/>
              <a:chOff x="4972" y="3988"/>
              <a:chExt cx="675" cy="287"/>
            </a:xfrm>
          </p:grpSpPr>
          <p:sp>
            <p:nvSpPr>
              <p:cNvPr id="18" name="AutoShape 15">
                <a:hlinkClick r:id="" action="ppaction://hlinkshowjump?jump=la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972" y="4052"/>
                <a:ext cx="159" cy="159"/>
              </a:xfrm>
              <a:prstGeom prst="actionButtonEnd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Text Box 16">
                <a:hlinkClick r:id="" action="ppaction://hlinkshowjump?jump=las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5216" y="3988"/>
                <a:ext cx="431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r>
                  <a:rPr lang="ru-RU" sz="1200" smtClean="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Выход</a:t>
                </a:r>
                <a:endParaRPr lang="ru-RU" sz="1200">
                  <a:solidFill>
                    <a:srgbClr val="616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3000375" y="6215063"/>
              <a:ext cx="6143625" cy="22225"/>
            </a:xfrm>
            <a:prstGeom prst="line">
              <a:avLst/>
            </a:prstGeom>
            <a:noFill/>
            <a:ln w="41275">
              <a:pattFill prst="wdUpDiag">
                <a:fgClr>
                  <a:srgbClr val="5A5A88"/>
                </a:fgClr>
                <a:bgClr>
                  <a:srgbClr val="8A8EB8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Group 44"/>
            <p:cNvGrpSpPr>
              <a:grpSpLocks/>
            </p:cNvGrpSpPr>
            <p:nvPr/>
          </p:nvGrpSpPr>
          <p:grpSpPr bwMode="auto">
            <a:xfrm>
              <a:off x="6705639" y="6419057"/>
              <a:ext cx="1295403" cy="279401"/>
              <a:chOff x="4105" y="4036"/>
              <a:chExt cx="816" cy="176"/>
            </a:xfrm>
          </p:grpSpPr>
          <p:sp>
            <p:nvSpPr>
              <p:cNvPr id="16" name="AutoShape 13">
                <a:hlinkClick r:id="rId2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105" y="4036"/>
                <a:ext cx="159" cy="159"/>
              </a:xfrm>
              <a:prstGeom prst="actionButtonBeginning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Text Box 20">
                <a:hlinkClick r:id="rId2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4039"/>
                <a:ext cx="6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ru-RU" sz="120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Содержание</a:t>
                </a:r>
              </a:p>
            </p:txBody>
          </p:sp>
        </p:grp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4357697" y="6421438"/>
              <a:ext cx="857252" cy="274638"/>
              <a:chOff x="2653" y="4026"/>
              <a:chExt cx="540" cy="173"/>
            </a:xfrm>
          </p:grpSpPr>
          <p:sp>
            <p:nvSpPr>
              <p:cNvPr id="14" name="AutoShape 48">
                <a:hlinkClick r:id="" action="ppaction://hlinkshowjump?jump=nex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653" y="4036"/>
                <a:ext cx="159" cy="159"/>
              </a:xfrm>
              <a:prstGeom prst="actionButtonForwardNext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Text Box 19">
                <a:hlinkClick r:id="" action="ppaction://hlinkshowjump?jump=nex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2797" y="4026"/>
                <a:ext cx="39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200" dirty="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Далее</a:t>
                </a:r>
              </a:p>
            </p:txBody>
          </p:sp>
        </p:grpSp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5357818" y="6432757"/>
              <a:ext cx="252000" cy="252000"/>
            </a:xfrm>
            <a:prstGeom prst="actionButtonBackPrevious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1"/>
            </a:gradFill>
            <a:ln w="952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" name="TextBox 12">
              <a:hlinkClick r:id="" action="ppaction://hlinkshowjump?jump=previousslide"/>
            </p:cNvPr>
            <p:cNvSpPr txBox="1"/>
            <p:nvPr/>
          </p:nvSpPr>
          <p:spPr>
            <a:xfrm>
              <a:off x="5572130" y="6419851"/>
              <a:ext cx="623888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rgbClr val="616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Назад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F3E88-CB76-41DE-8DA5-FBB6258FB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981075"/>
            <a:ext cx="4038600" cy="4679950"/>
          </a:xfrm>
        </p:spPr>
        <p:txBody>
          <a:bodyPr/>
          <a:lstStyle>
            <a:lvl1pPr marL="0" indent="0">
              <a:buFont typeface="Arial" pitchFamily="34" charset="0"/>
              <a:buNone/>
              <a:defRPr sz="2000">
                <a:latin typeface="Calibri" pitchFamily="34" charset="0"/>
              </a:defRPr>
            </a:lvl1pPr>
            <a:lvl2pPr marL="0" indent="0">
              <a:buFont typeface="Arial" pitchFamily="34" charset="0"/>
              <a:buNone/>
              <a:defRPr sz="2000">
                <a:latin typeface="Calibri" pitchFamily="34" charset="0"/>
              </a:defRPr>
            </a:lvl2pPr>
            <a:lvl3pPr marL="0" indent="0">
              <a:buNone/>
              <a:defRPr sz="2000">
                <a:latin typeface="Calibri" pitchFamily="34" charset="0"/>
              </a:defRPr>
            </a:lvl3pPr>
            <a:lvl4pPr marL="0" indent="0">
              <a:buNone/>
              <a:defRPr sz="2000">
                <a:latin typeface="Calibri" pitchFamily="34" charset="0"/>
              </a:defRPr>
            </a:lvl4pPr>
            <a:lvl5pPr marL="0" indent="0">
              <a:buNone/>
              <a:defRPr sz="20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981075"/>
            <a:ext cx="4038600" cy="4679950"/>
          </a:xfrm>
        </p:spPr>
        <p:txBody>
          <a:bodyPr/>
          <a:lstStyle>
            <a:lvl1pPr marL="0" indent="0">
              <a:buFont typeface="Arial" pitchFamily="34" charset="0"/>
              <a:buNone/>
              <a:defRPr sz="2000">
                <a:latin typeface="Calibri" pitchFamily="34" charset="0"/>
              </a:defRPr>
            </a:lvl1pPr>
            <a:lvl2pPr marL="0" indent="0">
              <a:buFont typeface="Arial" pitchFamily="34" charset="0"/>
              <a:buNone/>
              <a:defRPr sz="2000">
                <a:latin typeface="Calibri" pitchFamily="34" charset="0"/>
              </a:defRPr>
            </a:lvl2pPr>
            <a:lvl3pPr marL="0" indent="0">
              <a:buNone/>
              <a:defRPr sz="2000">
                <a:latin typeface="Calibri" pitchFamily="34" charset="0"/>
              </a:defRPr>
            </a:lvl3pPr>
            <a:lvl4pPr marL="0" indent="0">
              <a:buNone/>
              <a:defRPr sz="2000">
                <a:latin typeface="Calibri" pitchFamily="34" charset="0"/>
              </a:defRPr>
            </a:lvl4pPr>
            <a:lvl5pPr marL="0" indent="0">
              <a:buNone/>
              <a:defRPr sz="20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E33CD-A6F9-4C14-B94B-66B2A92E0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3000375" y="6215063"/>
            <a:ext cx="6143629" cy="571501"/>
            <a:chOff x="3000375" y="6215063"/>
            <a:chExt cx="6143629" cy="571501"/>
          </a:xfrm>
        </p:grpSpPr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8072456" y="6330951"/>
              <a:ext cx="1071565" cy="455613"/>
              <a:chOff x="4972" y="3988"/>
              <a:chExt cx="675" cy="287"/>
            </a:xfrm>
          </p:grpSpPr>
          <p:sp>
            <p:nvSpPr>
              <p:cNvPr id="19" name="AutoShape 15">
                <a:hlinkClick r:id="" action="ppaction://hlinkshowjump?jump=la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972" y="4052"/>
                <a:ext cx="159" cy="159"/>
              </a:xfrm>
              <a:prstGeom prst="actionButtonEnd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Text Box 16">
                <a:hlinkClick r:id="" action="ppaction://hlinkshowjump?jump=las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5216" y="3988"/>
                <a:ext cx="431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r>
                  <a:rPr lang="ru-RU" sz="1200" smtClean="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Выход</a:t>
                </a:r>
                <a:endParaRPr lang="ru-RU" sz="1200">
                  <a:solidFill>
                    <a:srgbClr val="616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3000375" y="6215063"/>
              <a:ext cx="6143625" cy="22225"/>
            </a:xfrm>
            <a:prstGeom prst="line">
              <a:avLst/>
            </a:prstGeom>
            <a:noFill/>
            <a:ln w="41275">
              <a:pattFill prst="wdUpDiag">
                <a:fgClr>
                  <a:srgbClr val="5A5A88"/>
                </a:fgClr>
                <a:bgClr>
                  <a:srgbClr val="8A8EB8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6705639" y="6419057"/>
              <a:ext cx="1295403" cy="279401"/>
              <a:chOff x="4105" y="4036"/>
              <a:chExt cx="816" cy="176"/>
            </a:xfrm>
          </p:grpSpPr>
          <p:sp>
            <p:nvSpPr>
              <p:cNvPr id="17" name="AutoShape 13">
                <a:hlinkClick r:id="rId2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105" y="4036"/>
                <a:ext cx="159" cy="159"/>
              </a:xfrm>
              <a:prstGeom prst="actionButtonBeginning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Text Box 20">
                <a:hlinkClick r:id="rId2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4241" y="4039"/>
                <a:ext cx="6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ru-RU" sz="120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Содержание</a:t>
                </a:r>
              </a:p>
            </p:txBody>
          </p:sp>
        </p:grpSp>
        <p:grpSp>
          <p:nvGrpSpPr>
            <p:cNvPr id="12" name="Group 47"/>
            <p:cNvGrpSpPr>
              <a:grpSpLocks/>
            </p:cNvGrpSpPr>
            <p:nvPr/>
          </p:nvGrpSpPr>
          <p:grpSpPr bwMode="auto">
            <a:xfrm>
              <a:off x="4357697" y="6421438"/>
              <a:ext cx="857252" cy="274638"/>
              <a:chOff x="2653" y="4026"/>
              <a:chExt cx="540" cy="173"/>
            </a:xfrm>
          </p:grpSpPr>
          <p:sp>
            <p:nvSpPr>
              <p:cNvPr id="15" name="AutoShape 48">
                <a:hlinkClick r:id="" action="ppaction://hlinkshowjump?jump=nex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653" y="4036"/>
                <a:ext cx="159" cy="159"/>
              </a:xfrm>
              <a:prstGeom prst="actionButtonForwardNext">
                <a:avLst/>
              </a:pr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0" scaled="1"/>
              </a:gra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Text Box 19">
                <a:hlinkClick r:id="" action="ppaction://hlinkshowjump?jump=nex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2797" y="4026"/>
                <a:ext cx="39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200" dirty="0">
                    <a:solidFill>
                      <a:srgbClr val="61679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Далее</a:t>
                </a:r>
              </a:p>
            </p:txBody>
          </p:sp>
        </p:grpSp>
        <p:sp>
          <p:nvSpPr>
            <p:cNvPr id="13" name="Управляющая кнопка: назад 12">
              <a:hlinkClick r:id="" action="ppaction://hlinkshowjump?jump=previousslide" highlightClick="1"/>
            </p:cNvPr>
            <p:cNvSpPr/>
            <p:nvPr/>
          </p:nvSpPr>
          <p:spPr>
            <a:xfrm>
              <a:off x="5357818" y="6432757"/>
              <a:ext cx="252000" cy="252000"/>
            </a:xfrm>
            <a:prstGeom prst="actionButtonBackPrevious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1"/>
            </a:gradFill>
            <a:ln w="952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" name="TextBox 13">
              <a:hlinkClick r:id="" action="ppaction://hlinkshowjump?jump=previousslide"/>
            </p:cNvPr>
            <p:cNvSpPr txBox="1"/>
            <p:nvPr/>
          </p:nvSpPr>
          <p:spPr>
            <a:xfrm>
              <a:off x="5572130" y="6419851"/>
              <a:ext cx="623888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rgbClr val="616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Назад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8B9C7-EAA3-4C11-AAC6-D832ECA22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B1221-9749-4569-BC68-01F46AE4E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10856-AF79-42A2-818B-784DAEDC8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C54A0-3783-4035-A6C4-D00F11115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D50B4-AE60-432D-9734-E71E363FB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81075"/>
            <a:ext cx="8229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7AD7B11-BA38-484B-B379-1CF17CAAB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9" r:id="rId13"/>
    <p:sldLayoutId id="2147483790" r:id="rId14"/>
    <p:sldLayoutId id="2147483791" r:id="rId15"/>
    <p:sldLayoutId id="2147483794" r:id="rId16"/>
    <p:sldLayoutId id="2147483792" r:id="rId17"/>
    <p:sldLayoutId id="2147483793" r:id="rId18"/>
    <p:sldLayoutId id="2147483788" r:id="rId1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ru-RU" sz="2400" b="1" smtClean="0">
          <a:solidFill>
            <a:srgbClr val="000066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20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0" indent="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None/>
        <a:defRPr sz="2000" b="1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.lanbook.com/book/366776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0" y="500042"/>
            <a:ext cx="9144000" cy="1285884"/>
          </a:xfrm>
        </p:spPr>
        <p:txBody>
          <a:bodyPr/>
          <a:lstStyle/>
          <a:p>
            <a:endParaRPr smtClean="0"/>
          </a:p>
          <a:p>
            <a:r>
              <a:rPr smtClean="0"/>
              <a:t>ПМ. 06 Выполнение работ по профессии младшая медицинская сестра по уходу за больным</a:t>
            </a:r>
            <a:br>
              <a:rPr smtClean="0"/>
            </a:br>
            <a:r>
              <a:rPr smtClean="0"/>
              <a:t>МДК 06.01. Осуществление деятельности младшей медицинской сестры по уходу</a:t>
            </a:r>
          </a:p>
          <a:p>
            <a:endParaRPr lang="ru-RU" dirty="0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42844" y="6056335"/>
            <a:ext cx="7048531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endParaRPr lang="ru-RU" sz="1600" b="1" dirty="0">
              <a:solidFill>
                <a:srgbClr val="5C2E00"/>
              </a:solidFill>
              <a:latin typeface="Calibri" pitchFamily="34" charset="0"/>
            </a:endParaRPr>
          </a:p>
          <a:p>
            <a:r>
              <a:rPr lang="ru-RU" sz="1600" b="1" dirty="0">
                <a:solidFill>
                  <a:srgbClr val="5C2E00"/>
                </a:solidFill>
                <a:latin typeface="Calibri" pitchFamily="34" charset="0"/>
              </a:rPr>
              <a:t>Составитель:  </a:t>
            </a:r>
            <a:r>
              <a:rPr lang="ru-RU" sz="1600" b="1" i="1" dirty="0" smtClean="0">
                <a:solidFill>
                  <a:srgbClr val="5C2E00"/>
                </a:solidFill>
                <a:latin typeface="Calibri" pitchFamily="34" charset="0"/>
              </a:rPr>
              <a:t>Гарипова </a:t>
            </a:r>
            <a:r>
              <a:rPr lang="ru-RU" sz="1600" b="1" i="1" dirty="0" err="1" smtClean="0">
                <a:solidFill>
                  <a:srgbClr val="5C2E00"/>
                </a:solidFill>
                <a:latin typeface="Calibri" pitchFamily="34" charset="0"/>
              </a:rPr>
              <a:t>Айгуль</a:t>
            </a:r>
            <a:r>
              <a:rPr lang="ru-RU" sz="1600" b="1" i="1" dirty="0" smtClean="0">
                <a:solidFill>
                  <a:srgbClr val="5C2E0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5C2E00"/>
                </a:solidFill>
                <a:latin typeface="Calibri" pitchFamily="34" charset="0"/>
              </a:rPr>
              <a:t>Ильдусовна</a:t>
            </a:r>
            <a:r>
              <a:rPr lang="ru-RU" sz="1600" b="1" i="1" dirty="0" smtClean="0">
                <a:solidFill>
                  <a:srgbClr val="5C2E00"/>
                </a:solidFill>
                <a:latin typeface="Calibri" pitchFamily="34" charset="0"/>
              </a:rPr>
              <a:t> , </a:t>
            </a:r>
            <a:r>
              <a:rPr lang="ru-RU" sz="1600" b="1" i="1" dirty="0">
                <a:solidFill>
                  <a:srgbClr val="5C2E00"/>
                </a:solidFill>
                <a:latin typeface="Calibri" pitchFamily="34" charset="0"/>
              </a:rPr>
              <a:t>преподаватель КМК.</a:t>
            </a:r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101600">
            <a:pattFill prst="plaid">
              <a:fgClr>
                <a:srgbClr val="A00413"/>
              </a:fgClr>
              <a:bgClr>
                <a:srgbClr val="645F5C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571472" y="2285992"/>
            <a:ext cx="7604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/>
            <a:r>
              <a:rPr lang="ru-RU" sz="2400" b="1" dirty="0">
                <a:solidFill>
                  <a:srgbClr val="000066"/>
                </a:solidFill>
                <a:latin typeface="Calibri" pitchFamily="34" charset="0"/>
              </a:rPr>
              <a:t/>
            </a:r>
            <a:br>
              <a:rPr lang="ru-RU" sz="2400" b="1" dirty="0">
                <a:solidFill>
                  <a:srgbClr val="000066"/>
                </a:solidFill>
                <a:latin typeface="Calibri" pitchFamily="34" charset="0"/>
              </a:rPr>
            </a:br>
            <a:r>
              <a:rPr lang="ru-RU" sz="2400" b="1" dirty="0">
                <a:solidFill>
                  <a:srgbClr val="000066"/>
                </a:solidFill>
                <a:latin typeface="Calibri" pitchFamily="34" charset="0"/>
              </a:rPr>
              <a:t/>
            </a:r>
            <a:br>
              <a:rPr lang="ru-RU" sz="2400" b="1" dirty="0">
                <a:solidFill>
                  <a:srgbClr val="000066"/>
                </a:solidFill>
                <a:latin typeface="Calibri" pitchFamily="34" charset="0"/>
              </a:rPr>
            </a:br>
            <a:r>
              <a:rPr lang="ru-RU" sz="2400" b="1" dirty="0" smtClean="0">
                <a:latin typeface="Calibri" pitchFamily="34" charset="0"/>
              </a:rPr>
              <a:t>Лекция </a:t>
            </a:r>
            <a:r>
              <a:rPr lang="ru-RU" sz="2400" b="1" dirty="0" smtClean="0">
                <a:latin typeface="Calibri" pitchFamily="34" charset="0"/>
              </a:rPr>
              <a:t>3</a:t>
            </a:r>
            <a:r>
              <a:rPr lang="ru-RU" sz="2400" b="1" dirty="0" smtClean="0">
                <a:latin typeface="Calibri" pitchFamily="34" charset="0"/>
              </a:rPr>
              <a:t>. Понятие лечебно-охранительного режима, его элементы и значение</a:t>
            </a:r>
          </a:p>
          <a:p>
            <a:pPr marL="0" lvl="1" algn="ctr"/>
            <a:r>
              <a:rPr lang="ru-RU" sz="2400" b="1" dirty="0" smtClean="0">
                <a:latin typeface="Calibri" pitchFamily="34" charset="0"/>
              </a:rPr>
              <a:t> Виды режимов двигательной активности. </a:t>
            </a:r>
            <a:endParaRPr lang="ru-RU" sz="3600" b="1" dirty="0" smtClean="0">
              <a:latin typeface="Calibri" pitchFamily="34" charset="0"/>
            </a:endParaRPr>
          </a:p>
          <a:p>
            <a:pPr marL="0" lvl="1" algn="ctr"/>
            <a:endParaRPr lang="ru-RU" sz="2400" b="1" dirty="0" smtClean="0">
              <a:latin typeface="Calibri" pitchFamily="34" charset="0"/>
            </a:endParaRPr>
          </a:p>
          <a:p>
            <a:pPr marL="0" lvl="1" algn="ctr"/>
            <a:endParaRPr lang="ru-RU" sz="2400" b="1" dirty="0">
              <a:latin typeface="Calibri" pitchFamily="34" charset="0"/>
            </a:endParaRPr>
          </a:p>
          <a:p>
            <a:pPr marL="0" lvl="1" algn="ctr"/>
            <a:endParaRPr lang="ru-RU" sz="2400" dirty="0">
              <a:latin typeface="Calibri" pitchFamily="34" charset="0"/>
            </a:endParaRPr>
          </a:p>
          <a:p>
            <a:pPr algn="ctr"/>
            <a:r>
              <a:rPr lang="ru-RU" sz="2400" b="1" dirty="0">
                <a:solidFill>
                  <a:srgbClr val="000066"/>
                </a:solidFill>
                <a:latin typeface="Calibri" pitchFamily="34" charset="0"/>
              </a:rPr>
              <a:t/>
            </a:r>
            <a:br>
              <a:rPr lang="ru-RU" sz="2400" b="1" dirty="0">
                <a:solidFill>
                  <a:srgbClr val="000066"/>
                </a:solidFill>
                <a:latin typeface="Calibri" pitchFamily="34" charset="0"/>
              </a:rPr>
            </a:br>
            <a:r>
              <a:rPr lang="ru-RU" sz="24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0" y="92053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34.02.01 «Сестринское дело» (очная, </a:t>
            </a:r>
            <a:r>
              <a:rPr lang="ru-RU" sz="1600" b="1" dirty="0" err="1" smtClean="0"/>
              <a:t>очно</a:t>
            </a:r>
            <a:r>
              <a:rPr lang="ru-RU" sz="1600" b="1" dirty="0" smtClean="0"/>
              <a:t> – заочная формы обучения)</a:t>
            </a:r>
            <a:endParaRPr lang="ru-RU" sz="1600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207375" y="6381750"/>
            <a:ext cx="936625" cy="277813"/>
            <a:chOff x="5057" y="4020"/>
            <a:chExt cx="590" cy="175"/>
          </a:xfrm>
        </p:grpSpPr>
        <p:sp>
          <p:nvSpPr>
            <p:cNvPr id="4105" name="AutoShape 15">
              <a:hlinkClick r:id="" action="ppaction://hlinkshowjump?jump=lastslide" highlightClick="1"/>
            </p:cNvPr>
            <p:cNvSpPr>
              <a:spLocks noChangeArrowheads="1"/>
            </p:cNvSpPr>
            <p:nvPr/>
          </p:nvSpPr>
          <p:spPr bwMode="auto">
            <a:xfrm>
              <a:off x="5057" y="4036"/>
              <a:ext cx="159" cy="159"/>
            </a:xfrm>
            <a:prstGeom prst="actionButtonEnd">
              <a:avLst/>
            </a:prstGeom>
            <a:gradFill rotWithShape="1">
              <a:gsLst>
                <a:gs pos="0">
                  <a:srgbClr val="96AB94"/>
                </a:gs>
                <a:gs pos="17000">
                  <a:srgbClr val="D4DEFF"/>
                </a:gs>
                <a:gs pos="47000">
                  <a:srgbClr val="D4DEFF"/>
                </a:gs>
                <a:gs pos="100000">
                  <a:srgbClr val="8488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232" name="Text Box 16">
              <a:hlinkClick r:id="" action="ppaction://hlinkshowjump?jump=lastslide"/>
            </p:cNvPr>
            <p:cNvSpPr txBox="1">
              <a:spLocks noChangeArrowheads="1"/>
            </p:cNvSpPr>
            <p:nvPr/>
          </p:nvSpPr>
          <p:spPr bwMode="auto">
            <a:xfrm>
              <a:off x="5216" y="4020"/>
              <a:ext cx="43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1200" dirty="0">
                  <a:solidFill>
                    <a:srgbClr val="616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Выход</a:t>
              </a:r>
            </a:p>
          </p:txBody>
        </p:sp>
      </p:grp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3857620" y="3643314"/>
            <a:ext cx="1071563" cy="5715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t>Понятие лечебно-охранительный режим</a:t>
            </a: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28596" y="857232"/>
            <a:ext cx="8215370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Элементы лечебно-охранительного режима МО: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соблюдение распорядка дня,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своевременное проведение процедур;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поддержание оптимальной температуры, освещения;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создание физической и эмоциональной безопасности пациентов;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внимательность персонала к пациентам при обходе;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уменьшение или (по возможности) устранение факторов риска, связанных с пребыванием в больничной среде.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C:\Users\user.GOLDIN.000\Downloads\1614196354_nurse+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4066" y="3500438"/>
            <a:ext cx="414672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t>Понятие лечебно-охранительный режим</a:t>
            </a: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28596" y="857232"/>
            <a:ext cx="821537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Создание психологического комфорта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1500174"/>
            <a:ext cx="335758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Соблюдение </a:t>
            </a:r>
            <a:r>
              <a:rPr lang="ru-RU" sz="2000" b="1" dirty="0" smtClean="0"/>
              <a:t>тишины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2071678"/>
            <a:ext cx="514353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Создание комфорта и уюта в </a:t>
            </a:r>
            <a:r>
              <a:rPr lang="ru-RU" sz="2000" b="1" dirty="0" smtClean="0"/>
              <a:t>палатах</a:t>
            </a:r>
            <a:endParaRPr lang="ru-RU" sz="20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2643182"/>
            <a:ext cx="750099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Соблюдение психологической совместимости в </a:t>
            </a:r>
            <a:r>
              <a:rPr lang="ru-RU" sz="2000" b="1" dirty="0" smtClean="0"/>
              <a:t>палатах</a:t>
            </a:r>
            <a:endParaRPr lang="ru-RU" sz="20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286124"/>
            <a:ext cx="857256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Ограждение пациентов от вида смерти, крови, неприятных </a:t>
            </a:r>
            <a:r>
              <a:rPr lang="ru-RU" b="1" dirty="0" smtClean="0"/>
              <a:t>запахов</a:t>
            </a:r>
            <a:endParaRPr lang="ru-RU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857628"/>
            <a:ext cx="778674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Соблюдение распорядка дня пациентами и </a:t>
            </a:r>
            <a:r>
              <a:rPr lang="ru-RU" b="1" dirty="0" smtClean="0"/>
              <a:t>медработниками</a:t>
            </a:r>
            <a:endParaRPr lang="ru-RU" b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4500570"/>
            <a:ext cx="778674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Организация досуга пациентов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5143512"/>
            <a:ext cx="778674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Организация свиданий с родственниками в установленные часы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t>Понятие лечебно-охранительный режим</a:t>
            </a: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28596" y="857232"/>
            <a:ext cx="8215370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chemeClr val="accent6">
                    <a:lumMod val="75000"/>
                  </a:schemeClr>
                </a:solidFill>
              </a:rPr>
              <a:t>Соблюдение – </a:t>
            </a:r>
            <a:r>
              <a:rPr lang="ru-RU" sz="2000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этико-деонтологических</a:t>
            </a:r>
            <a:r>
              <a:rPr lang="ru-RU" sz="2000" b="1" i="1" u="sng" dirty="0" smtClean="0">
                <a:solidFill>
                  <a:schemeClr val="accent6">
                    <a:lumMod val="75000"/>
                  </a:schemeClr>
                </a:solidFill>
              </a:rPr>
              <a:t> норм поведения – должно быть строго и неукоснительно, </a:t>
            </a:r>
            <a:r>
              <a:rPr lang="ru-RU" sz="2000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наачиная</a:t>
            </a:r>
            <a:r>
              <a:rPr lang="ru-RU" sz="2000" b="1" i="1" u="sng" dirty="0" smtClean="0">
                <a:solidFill>
                  <a:schemeClr val="accent6">
                    <a:lumMod val="75000"/>
                  </a:schemeClr>
                </a:solidFill>
              </a:rPr>
              <a:t> с внешнего вида медицинской сестры: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опрятная одежда по установленным нормам;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err="1" smtClean="0"/>
              <a:t>бейдж-визитка</a:t>
            </a:r>
            <a:r>
              <a:rPr lang="ru-RU" sz="2000" dirty="0" smtClean="0"/>
              <a:t> с указанием должности, Ф.И.О., отделения.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волосы подобраны под колпак;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ногти коротко </a:t>
            </a:r>
            <a:r>
              <a:rPr lang="ru-RU" sz="2000" dirty="0" smtClean="0"/>
              <a:t>острижены;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умеренность </a:t>
            </a:r>
            <a:r>
              <a:rPr lang="ru-RU" sz="2000" dirty="0" smtClean="0"/>
              <a:t>в употреблении косметики.</a:t>
            </a:r>
            <a:endParaRPr lang="ru-RU" sz="2000" dirty="0"/>
          </a:p>
        </p:txBody>
      </p:sp>
      <p:pic>
        <p:nvPicPr>
          <p:cNvPr id="48130" name="Picture 2" descr="C:\Users\user.GOLDIN.000\Downloads\t4hdcirkm445xm5mj4g06xrsciishtw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00439"/>
            <a:ext cx="3269590" cy="2643206"/>
          </a:xfrm>
          <a:prstGeom prst="rect">
            <a:avLst/>
          </a:prstGeom>
          <a:noFill/>
        </p:spPr>
      </p:pic>
      <p:pic>
        <p:nvPicPr>
          <p:cNvPr id="48131" name="Picture 3" descr="C:\Users\user.GOLDIN.000\Downloads\check-mark_125036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5" y="3429001"/>
            <a:ext cx="1214446" cy="1214446"/>
          </a:xfrm>
          <a:prstGeom prst="rect">
            <a:avLst/>
          </a:prstGeom>
          <a:noFill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/>
          <a:srcRect l="29297" t="24305" r="39453" b="33334"/>
          <a:stretch>
            <a:fillRect/>
          </a:stretch>
        </p:blipFill>
        <p:spPr bwMode="auto">
          <a:xfrm>
            <a:off x="4714876" y="3571876"/>
            <a:ext cx="327914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3" name="Picture 5" descr="C:\Users\user.GOLDIN.000\Downloads\close_905507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429000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t>Понятие лечебно-охранительный режим</a:t>
            </a: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28596" y="857232"/>
            <a:ext cx="821537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физического комфорта</a:t>
            </a: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642910" y="1500174"/>
            <a:ext cx="778671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нтерьер и микроклимат в помещениях в соответствии с санитарно-гигиеническими нормами: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освещение естественное, искусственное, ночью индивидуальные ночники в палатах и настольные лампы на сестринских постах;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достаточная вентиляция, проветривание по графику (в палатах 2-3 раза зимой и 4-5 в теплое время года);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обеспечение комфортной температуры - 18-23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С;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использование удобной и комфортной мебели в палатах и холлах.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оддержание чистоты в помещениях (регулярные ремонты, уборки);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одержание в исправности санузлов, электрооборудования, телефонов.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граждение пациентов от болевых ощущений, применяя все возможные виды обезболивания, в том числе физиологическое.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рганизация прогулок на территории больницы в летнее время года, при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ниже +20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С, с разрешения лечащего врача.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Рациональное ограничение физической (двигательной) активности.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t>Понятие лечебно-охранительный режим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500034" y="928670"/>
          <a:ext cx="814393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 descr="aelterer-patient-auf-einem-krankenhausbett-sitzend-ZEF006833.jpg"/>
          <p:cNvPicPr>
            <a:picLocks noChangeAspect="1"/>
          </p:cNvPicPr>
          <p:nvPr/>
        </p:nvPicPr>
        <p:blipFill>
          <a:blip r:embed="rId6" cstate="print"/>
          <a:srcRect l="20681"/>
          <a:stretch>
            <a:fillRect/>
          </a:stretch>
        </p:blipFill>
        <p:spPr>
          <a:xfrm>
            <a:off x="4643438" y="1232953"/>
            <a:ext cx="1785950" cy="1624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7"/>
          <a:srcRect l="61328" t="25000" r="13672" b="38194"/>
          <a:stretch>
            <a:fillRect/>
          </a:stretch>
        </p:blipFill>
        <p:spPr bwMode="auto">
          <a:xfrm>
            <a:off x="6500826" y="1189864"/>
            <a:ext cx="2028570" cy="1739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8"/>
          <a:srcRect l="61719" t="38194" r="16406" b="25000"/>
          <a:stretch>
            <a:fillRect/>
          </a:stretch>
        </p:blipFill>
        <p:spPr bwMode="auto">
          <a:xfrm>
            <a:off x="2643174" y="1142984"/>
            <a:ext cx="188704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9"/>
          <a:srcRect l="61328" t="38194" r="16797" b="24306"/>
          <a:stretch>
            <a:fillRect/>
          </a:stretch>
        </p:blipFill>
        <p:spPr bwMode="auto">
          <a:xfrm>
            <a:off x="714348" y="1142984"/>
            <a:ext cx="192618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586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4400" b="0" dirty="0" smtClean="0">
                <a:solidFill>
                  <a:srgbClr val="000066"/>
                </a:solidFill>
              </a:rPr>
              <a:t>Контрольные задания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1714488"/>
            <a:ext cx="87154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dirty="0" smtClean="0"/>
              <a:t>Назовите </a:t>
            </a:r>
            <a:r>
              <a:rPr lang="ru-RU" sz="2400" dirty="0" smtClean="0"/>
              <a:t>в</a:t>
            </a:r>
            <a:r>
              <a:rPr lang="ru-RU" sz="2400" dirty="0" smtClean="0"/>
              <a:t>иды </a:t>
            </a:r>
            <a:r>
              <a:rPr lang="ru-RU" sz="2400" dirty="0" smtClean="0"/>
              <a:t>режимов двигательной активности?</a:t>
            </a:r>
            <a:endParaRPr lang="ru-RU" sz="2400" dirty="0" smtClean="0"/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Назовите элементы </a:t>
            </a:r>
            <a:r>
              <a:rPr lang="ru-RU" sz="2400" dirty="0" smtClean="0"/>
              <a:t>лечебно-охранительного режима?</a:t>
            </a:r>
            <a:endParaRPr lang="ru-RU" sz="2400" dirty="0" smtClean="0"/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1500"/>
            <a:ext cx="9144000" cy="27860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b="0" smtClean="0">
                <a:solidFill>
                  <a:srgbClr val="000066"/>
                </a:solidFill>
              </a:rPr>
              <a:t>Конец выполнения контрольных </a:t>
            </a:r>
            <a:r>
              <a:rPr lang="ru-RU" b="0" dirty="0" smtClean="0">
                <a:solidFill>
                  <a:srgbClr val="000066"/>
                </a:solidFill>
              </a:rPr>
              <a:t>заданий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0066"/>
                </a:solidFill>
              </a:rPr>
              <a:t>Термины и определения</a:t>
            </a:r>
            <a:endParaRPr lang="ru-RU" dirty="0">
              <a:solidFill>
                <a:srgbClr val="000066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07141" y="763589"/>
          <a:ext cx="8929718" cy="161542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536033"/>
                <a:gridCol w="6393685"/>
              </a:tblGrid>
              <a:tr h="13509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</a:rPr>
                        <a:t>Термин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</a:rPr>
                        <a:t>Определение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92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Лечебно-охранительный</a:t>
                      </a:r>
                      <a:r>
                        <a:rPr lang="ru-RU" sz="20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режим</a:t>
                      </a:r>
                      <a:endParaRPr lang="ru-RU" sz="2000" b="1" dirty="0"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это комплекс лечебно- профилактических мероприятий, направленных на обеспечение физического и психического покоя пациента.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Calibri" pitchFamily="34" charset="0"/>
                      </a:endParaRPr>
                    </a:p>
                  </a:txBody>
                  <a:tcPr marT="45717" marB="4571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t>Литература 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1800" dirty="0" smtClean="0"/>
              <a:t>Двойников, С.И. Проведение профилактических мероприятий: учебное пособие/ С.И.Двойников, Ю.А.Тарасова, И.А.Фомушкина.- 2-е изд. – Москва: </a:t>
            </a:r>
            <a:r>
              <a:rPr lang="ru-RU" sz="1800" dirty="0" err="1" smtClean="0"/>
              <a:t>ГЭОТАР-Медиа</a:t>
            </a:r>
            <a:r>
              <a:rPr lang="ru-RU" sz="1800" dirty="0" smtClean="0"/>
              <a:t>, 2020. – 480 с. -  </a:t>
            </a:r>
            <a:r>
              <a:rPr lang="en-US" sz="1800" dirty="0" smtClean="0"/>
              <a:t>ISBN</a:t>
            </a:r>
            <a:r>
              <a:rPr lang="ru-RU" sz="1800" dirty="0" smtClean="0"/>
              <a:t> 978-5-9704-55-62-3. -   Текст: непосредственный.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dirty="0" smtClean="0"/>
              <a:t>Проведение профилактических мероприятий: учебное пособи/ С.И.Двойников, Ю.А.Тарасова, И.А.Фомушкина, </a:t>
            </a:r>
            <a:r>
              <a:rPr lang="ru-RU" sz="1800" dirty="0" err="1" smtClean="0"/>
              <a:t>Э.О.Костюкова</a:t>
            </a:r>
            <a:r>
              <a:rPr lang="ru-RU" sz="1800" dirty="0" smtClean="0"/>
              <a:t>; под </a:t>
            </a:r>
            <a:r>
              <a:rPr lang="ru-RU" sz="1800" dirty="0" err="1" smtClean="0"/>
              <a:t>ред.С.И.Двойникова</a:t>
            </a:r>
            <a:r>
              <a:rPr lang="ru-RU" sz="1800" dirty="0" smtClean="0"/>
              <a:t>. – 2-е изд., </a:t>
            </a:r>
            <a:r>
              <a:rPr lang="ru-RU" sz="1800" dirty="0" err="1" smtClean="0"/>
              <a:t>перераб</a:t>
            </a:r>
            <a:r>
              <a:rPr lang="ru-RU" sz="1800" dirty="0" smtClean="0"/>
              <a:t>. и доп. – Москва: </a:t>
            </a:r>
            <a:r>
              <a:rPr lang="ru-RU" sz="1800" dirty="0" err="1" smtClean="0"/>
              <a:t>ГЭОТАР-Медиа</a:t>
            </a:r>
            <a:r>
              <a:rPr lang="ru-RU" sz="1800" dirty="0" smtClean="0"/>
              <a:t>, 2023. – 520с.: ил.- </a:t>
            </a:r>
            <a:r>
              <a:rPr lang="en-US" sz="1800" dirty="0" smtClean="0"/>
              <a:t>ISBN</a:t>
            </a:r>
            <a:r>
              <a:rPr lang="ru-RU" sz="1800" dirty="0" smtClean="0"/>
              <a:t> 978-9704-7345-0. – Текст: непосредственный.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dirty="0" smtClean="0"/>
              <a:t>Карпова, Е. В. Безопасная среда для пациента и персонала / Е. В. Карпова, Н. Я. </a:t>
            </a:r>
            <a:r>
              <a:rPr lang="ru-RU" sz="1800" dirty="0" err="1" smtClean="0"/>
              <a:t>Мигаленя</a:t>
            </a:r>
            <a:r>
              <a:rPr lang="ru-RU" sz="1800" dirty="0" smtClean="0"/>
              <a:t>. — 4-е изд., стер. — Санкт-Петербург : Лань, 2024. — 160 с. — ISBN 978-5-507-48938-1. — Текст : электронный // Лань : электронно-библиотечная система. — URL: </a:t>
            </a:r>
            <a:r>
              <a:rPr lang="ru-RU" sz="1800" dirty="0" smtClean="0">
                <a:hlinkClick r:id="rId2"/>
              </a:rPr>
              <a:t>https://e.lanbook.com/book/366776</a:t>
            </a:r>
            <a:r>
              <a:rPr lang="ru-RU" sz="18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dirty="0" smtClean="0"/>
              <a:t>Осипова, В. Л. Внутрибольничная инфекция   : учебное пособие. - 2-е изд. , </a:t>
            </a:r>
            <a:r>
              <a:rPr lang="ru-RU" sz="1800" dirty="0" err="1" smtClean="0"/>
              <a:t>испр</a:t>
            </a:r>
            <a:r>
              <a:rPr lang="ru-RU" sz="1800" dirty="0" smtClean="0"/>
              <a:t>. и доп. / В. Л. Осипова. - Москва : </a:t>
            </a:r>
            <a:r>
              <a:rPr lang="ru-RU" sz="1800" dirty="0" err="1" smtClean="0"/>
              <a:t>ГЭОТАР-Медиа</a:t>
            </a:r>
            <a:r>
              <a:rPr lang="ru-RU" sz="1800" dirty="0" smtClean="0"/>
              <a:t>, 2019. - 240 с. - ISBN 978-5-9704-5265-3. - Текст : электронный // ЭБС "Консультант студента" : [сайт]. - URL : https://www.studentlibrary.ru/book/ISBN9785970452653.html.</a:t>
            </a:r>
          </a:p>
          <a:p>
            <a:pPr marL="457200" lvl="0" indent="-457200">
              <a:buFont typeface="+mj-lt"/>
              <a:buAutoNum type="arabicPeriod"/>
            </a:pPr>
            <a:endParaRPr lang="ru-RU" dirty="0" smtClean="0"/>
          </a:p>
          <a:p>
            <a:pPr lvl="0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87450" y="836613"/>
            <a:ext cx="6769100" cy="2232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/>
          <a:lstStyle/>
          <a:p>
            <a:pPr marL="0" lvl="1" algn="ctr">
              <a:defRPr/>
            </a:pPr>
            <a:r>
              <a:rPr lang="ru-RU" sz="2000" dirty="0">
                <a:solidFill>
                  <a:srgbClr val="000066"/>
                </a:solidFill>
                <a:latin typeface="Calibri" pitchFamily="34" charset="0"/>
              </a:rPr>
              <a:t>Конец работы.</a:t>
            </a:r>
            <a:br>
              <a:rPr lang="ru-RU" sz="2000" dirty="0">
                <a:solidFill>
                  <a:srgbClr val="000066"/>
                </a:solidFill>
                <a:latin typeface="Calibri" pitchFamily="34" charset="0"/>
              </a:rPr>
            </a:br>
            <a:r>
              <a:rPr lang="ru-RU" sz="2000" dirty="0">
                <a:solidFill>
                  <a:srgbClr val="000066"/>
                </a:solidFill>
                <a:latin typeface="Calibri" pitchFamily="34" charset="0"/>
              </a:rPr>
              <a:t>Вы действительно хотите закончить работу с информационным учебным материалом темы 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Calibri" pitchFamily="34" charset="0"/>
              </a:rPr>
              <a:t>«</a:t>
            </a:r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Понятие лечебно-охранительного режима, его элементы и </a:t>
            </a:r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значение. Виды </a:t>
            </a:r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режимов двигательной </a:t>
            </a:r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активности</a:t>
            </a:r>
            <a:r>
              <a:rPr lang="ru-RU" sz="2000" dirty="0" smtClean="0">
                <a:solidFill>
                  <a:srgbClr val="000066"/>
                </a:solidFill>
                <a:latin typeface="Calibri" pitchFamily="34" charset="0"/>
              </a:rPr>
              <a:t>»?</a:t>
            </a:r>
            <a:endParaRPr lang="ru-RU" sz="20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0243" name="AutoShape 6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3119447" y="3368675"/>
            <a:ext cx="1152525" cy="28733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rgbClr val="000066"/>
                </a:solidFill>
                <a:latin typeface="Calibri" pitchFamily="34" charset="0"/>
              </a:rPr>
              <a:t>Да</a:t>
            </a:r>
          </a:p>
        </p:txBody>
      </p:sp>
      <p:sp>
        <p:nvSpPr>
          <p:cNvPr id="10244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919672" y="3368675"/>
            <a:ext cx="1081088" cy="288925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rgbClr val="000066"/>
                </a:solidFill>
                <a:latin typeface="Calibri" pitchFamily="34" charset="0"/>
              </a:rPr>
              <a:t>Нет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000066"/>
                </a:solidFill>
              </a:rPr>
              <a:t>Содержание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0066"/>
                </a:solidFill>
                <a:hlinkClick r:id="rId2" action="ppaction://hlinksldjump"/>
              </a:rPr>
              <a:t>План лекции</a:t>
            </a:r>
            <a:endParaRPr lang="ru-RU" sz="24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0066"/>
                </a:solidFill>
                <a:hlinkClick r:id="rId3" action="ppaction://hlinksldjump"/>
              </a:rPr>
              <a:t>Требования к студентам</a:t>
            </a:r>
            <a:endParaRPr lang="ru-RU" sz="24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Учебная информация:</a:t>
            </a:r>
          </a:p>
          <a:p>
            <a:pPr>
              <a:defRPr/>
            </a:pPr>
            <a:r>
              <a:rPr lang="ru-RU" sz="2400" dirty="0" smtClean="0"/>
              <a:t>Понятие лечебно-охранительный режим. </a:t>
            </a:r>
            <a:endParaRPr lang="ru-RU" sz="2400" dirty="0" smtClean="0"/>
          </a:p>
          <a:p>
            <a:pPr>
              <a:defRPr/>
            </a:pPr>
            <a:r>
              <a:rPr lang="ru-RU" sz="2400" dirty="0" smtClean="0"/>
              <a:t>Виды режимов двигательной активности.</a:t>
            </a:r>
          </a:p>
          <a:p>
            <a:pPr>
              <a:defRPr/>
            </a:pPr>
            <a:r>
              <a:rPr lang="ru-RU" sz="2400" dirty="0" smtClean="0">
                <a:solidFill>
                  <a:srgbClr val="000066"/>
                </a:solidFill>
                <a:hlinkClick r:id="rId4" action="ppaction://hlinksldjump"/>
              </a:rPr>
              <a:t>Контрольные </a:t>
            </a:r>
            <a:r>
              <a:rPr lang="ru-RU" sz="2400" dirty="0" smtClean="0">
                <a:solidFill>
                  <a:srgbClr val="000066"/>
                </a:solidFill>
                <a:hlinkClick r:id="rId4" action="ppaction://hlinksldjump"/>
              </a:rPr>
              <a:t>задания</a:t>
            </a:r>
            <a:endParaRPr lang="ru-RU" sz="24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0066"/>
                </a:solidFill>
                <a:hlinkClick r:id="rId5" action="ppaction://hlinksldjump"/>
              </a:rPr>
              <a:t>Термины и определения</a:t>
            </a:r>
            <a:endParaRPr lang="ru-RU" sz="24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0066"/>
                </a:solidFill>
                <a:hlinkClick r:id="rId6" action="ppaction://hlinksldjump"/>
              </a:rPr>
              <a:t>Литература</a:t>
            </a:r>
            <a:endParaRPr lang="ru-RU" sz="2400" dirty="0" smtClean="0">
              <a:solidFill>
                <a:srgbClr val="000066"/>
              </a:solidFill>
              <a:hlinkClick r:id="rId5" action="ppaction://hlinksldjump"/>
            </a:endParaRPr>
          </a:p>
          <a:p>
            <a:pPr marL="0" indent="182563" eaLnBrk="1" hangingPunct="1">
              <a:defRPr/>
            </a:pPr>
            <a:endParaRPr lang="ru-RU" sz="2400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sz="4000" smtClean="0"/>
              <a:t>План лекции</a:t>
            </a:r>
            <a:endParaRPr sz="4000" dirty="0"/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71406" y="981074"/>
            <a:ext cx="8929749" cy="494825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600" b="0" dirty="0" smtClean="0"/>
              <a:t>Понятие лечебно-охранительный режим. Виды режимов двигательной активности.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t>Понятие лечебно-охранительный режим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786058"/>
            <a:ext cx="6572296" cy="1600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Лечебно-охранительный режим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(ЛОР) </a:t>
            </a:r>
            <a:r>
              <a:rPr lang="ru-RU" sz="1600" i="1" dirty="0" smtClean="0"/>
              <a:t>– соблюдение условий поведения, способствующих выздоровлению.</a:t>
            </a:r>
          </a:p>
          <a:p>
            <a:pPr algn="ctr"/>
            <a:r>
              <a:rPr lang="ru-RU" sz="1600" i="1" dirty="0" smtClean="0"/>
              <a:t>ЛОР – это комплекс лечебно- профилактических мероприятий, направленных на обеспечение физического и психического покоя пациента.</a:t>
            </a:r>
          </a:p>
          <a:p>
            <a:pPr algn="ctr"/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4034" name="Picture 2" descr="C:\Users\user.GOLDIN.000\Downloads\1953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785794"/>
            <a:ext cx="2741102" cy="18573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035" name="Picture 3" descr="C:\Users\user.GOLDIN.000\Downloads\pngtree-happy-senior-patient-and-doctor-shaking-hands-clinic-smiling-mixed-race-picture-image_65629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785794"/>
            <a:ext cx="2829629" cy="18573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036" name="Picture 4" descr="C:\Users\user.GOLDIN.000\Downloads\foto10_lechebnoohranitelnyy_rezhim_v_domashnih_usloviya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500570"/>
            <a:ext cx="3514750" cy="1597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lvl="0"/>
            <a:r>
              <a:t>Понятие лечебно-охранительный режим</a:t>
            </a:r>
          </a:p>
        </p:txBody>
      </p:sp>
      <p:sp>
        <p:nvSpPr>
          <p:cNvPr id="7172" name="Содержимое 17"/>
          <p:cNvSpPr>
            <a:spLocks noGrp="1"/>
          </p:cNvSpPr>
          <p:nvPr>
            <p:ph sz="half" idx="2"/>
          </p:nvPr>
        </p:nvSpPr>
        <p:spPr>
          <a:xfrm>
            <a:off x="285720" y="981075"/>
            <a:ext cx="8412193" cy="1162041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Лечебно-охранительный режим в МО предусматривает создание благоприятных условий для эффективного лечения, психического покоя, уверенности пациентов в быстрейшем и полном выздоровлении.</a:t>
            </a:r>
            <a:endParaRPr lang="ru-RU" dirty="0" smtClean="0"/>
          </a:p>
        </p:txBody>
      </p:sp>
      <p:sp>
        <p:nvSpPr>
          <p:cNvPr id="6" name="Стрелка вниз 5"/>
          <p:cNvSpPr/>
          <p:nvPr/>
        </p:nvSpPr>
        <p:spPr>
          <a:xfrm>
            <a:off x="928662" y="2143116"/>
            <a:ext cx="500066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357554" y="2143116"/>
            <a:ext cx="500066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500694" y="2143116"/>
            <a:ext cx="500066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3429000"/>
            <a:ext cx="24288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соблюдение правил внутреннего распорядка МО и выполнение процедур и манипуляций;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714612" y="3429000"/>
            <a:ext cx="20002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1A1A1A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обеспечение благоприятного психологического режима (эмоциональной безопасности);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7643834" y="2143116"/>
            <a:ext cx="500066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857752" y="3429000"/>
            <a:ext cx="20002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dirty="0" smtClean="0">
                <a:solidFill>
                  <a:srgbClr val="1A1A1A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обеспечение режима рациональной двигательной активности пациента по назначению врача;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929454" y="3429000"/>
            <a:ext cx="207167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1A1A1A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соблюдение правил биомеханики для безопасного передвижения пациента и медицинского персонала.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t>Понятие лечебно-охранительный режим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28670"/>
            <a:ext cx="8715436" cy="12772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Правильный распорядок дня обеспечивает пациентам своевременное питание, выполнение гигиенических и лечебно-диагностических мероприятий, полноценный отдых, а также способствует поддержанию соответствующего санитарного состояния в палатах (отделении).</a:t>
            </a:r>
          </a:p>
          <a:p>
            <a:pPr algn="ctr"/>
            <a:endParaRPr lang="ru-RU" sz="13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85" name="Picture 1" descr="C:\Users\user.GOLDIN.000\Downloads\02-1073-1_removed_page-0007.jpg"/>
          <p:cNvPicPr>
            <a:picLocks noChangeAspect="1" noChangeArrowheads="1"/>
          </p:cNvPicPr>
          <p:nvPr/>
        </p:nvPicPr>
        <p:blipFill>
          <a:blip r:embed="rId2"/>
          <a:srcRect t="16794"/>
          <a:stretch>
            <a:fillRect/>
          </a:stretch>
        </p:blipFill>
        <p:spPr bwMode="auto">
          <a:xfrm>
            <a:off x="1785918" y="2285992"/>
            <a:ext cx="5500726" cy="387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t>Понятие лечебно-охранительный режим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785795"/>
            <a:ext cx="550072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ВАЖНО!</a:t>
            </a:r>
            <a:endParaRPr lang="ru-RU" sz="2800" i="1" dirty="0" smtClean="0"/>
          </a:p>
        </p:txBody>
      </p:sp>
      <p:pic>
        <p:nvPicPr>
          <p:cNvPr id="43010" name="Picture 2" descr="C:\Users\user.GOLDIN.000\Downloads\eyJwYXRoIjoiaGFtaWx0b24tbWVkaWNhbC1hZ1wvYWNjb3VudHNcLzVjXC80MDAxMDMzXC9wcm9qZWN0c1wvMjlcL2Fzc2V0c1wvZmNcLzE3MThcLzhhMmYxZGYxOTYyZTU0MjgwMDQyMmRjNWEwYjEyYTZkLTE2NTE1MDI1NjYuanBnIn0_hamilton-medical-ag_ZJe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364049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 l="60156" t="25000" r="4296" b="24305"/>
          <a:stretch>
            <a:fillRect/>
          </a:stretch>
        </p:blipFill>
        <p:spPr bwMode="auto">
          <a:xfrm>
            <a:off x="4857752" y="1643050"/>
            <a:ext cx="3071834" cy="2464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85720" y="4214818"/>
            <a:ext cx="8572560" cy="1600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dirty="0" smtClean="0">
                <a:solidFill>
                  <a:srgbClr val="1A1A1A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едицинский и обслуживающий персонал в палатах и коридорах должен говорить тихо и только о том, что имеет непосредственное отношение к работе.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каждом палатном отделении должно быть специальное ночное освещение.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Основную уборку помещения рекомендуется проводить в часы бодрствования больных.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Добиться тишины в отделении можно только в том случае, если сами пациенты поймут ее необходимость и будут ответственно относиться к установленному распорядку дня. Для этого с каждым пациентом, поступившим в стационар, медицинская сестра должна провести разъяснительную беседу.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t>Понятие лечебно-охранительный режим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28670"/>
            <a:ext cx="8715436" cy="35548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</a:rPr>
              <a:t>ЛОР - это </a:t>
            </a:r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</a:rPr>
              <a:t>комплекс  профилактических мероприятий, в который входит: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устранение негативно действующих раздражителей;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продление физиологического сна;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устранение отрицательных психологических переживаний, связанных с лечением, проведением операции;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устранение болезненных ощущений, связанных с лечебными манипуляциями;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сочетание режима покоя и физической активности;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поднятие общего нервно-психического тонуса больных;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приготовление вкусной пищи и своевременную ее подачу;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соблюдение медицинской этики и деонтологии.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соблюдение правил биомеханики для безопасного передвижения пациента по назначению врача.</a:t>
            </a:r>
          </a:p>
          <a:p>
            <a:pPr algn="ctr"/>
            <a:endParaRPr lang="ru-RU" sz="13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t>Понятие лечебно-охранительный режим</a:t>
            </a: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14282" y="1643050"/>
            <a:ext cx="4429156" cy="25853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Основная цель ЛОР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создание оптимальных условий для выздоровления пациента.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Создание ЛОР входит в обязанности всего медицинского персонала, в том числе медицинской сестры.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Пациенты должны быть проинформированы о требованиях ЛОР, которые обычно отражаются на стендах, памятках и листовках.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C:\Users\user.GOLDIN.000\Downloads\pamia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857232"/>
            <a:ext cx="3857652" cy="514353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706</Words>
  <Application>Microsoft Office PowerPoint</Application>
  <PresentationFormat>Экран (4:3)</PresentationFormat>
  <Paragraphs>116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Слайд 1</vt:lpstr>
      <vt:lpstr>Содержание</vt:lpstr>
      <vt:lpstr>План лекции</vt:lpstr>
      <vt:lpstr>Понятие лечебно-охранительный режим</vt:lpstr>
      <vt:lpstr>Понятие лечебно-охранительный режим</vt:lpstr>
      <vt:lpstr>Понятие лечебно-охранительный режим</vt:lpstr>
      <vt:lpstr>Понятие лечебно-охранительный режим</vt:lpstr>
      <vt:lpstr>Понятие лечебно-охранительный режим</vt:lpstr>
      <vt:lpstr>Понятие лечебно-охранительный режим</vt:lpstr>
      <vt:lpstr>Понятие лечебно-охранительный режим</vt:lpstr>
      <vt:lpstr>Понятие лечебно-охранительный режим</vt:lpstr>
      <vt:lpstr>Понятие лечебно-охранительный режим</vt:lpstr>
      <vt:lpstr>Понятие лечебно-охранительный режим</vt:lpstr>
      <vt:lpstr>Понятие лечебно-охранительный режим</vt:lpstr>
      <vt:lpstr>Контрольные задания</vt:lpstr>
      <vt:lpstr>Конец выполнения контрольных заданий</vt:lpstr>
      <vt:lpstr>Термины и определения</vt:lpstr>
      <vt:lpstr>Литература </vt:lpstr>
      <vt:lpstr>Слайд 19</vt:lpstr>
    </vt:vector>
  </TitlesOfParts>
  <Company>КМК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Анатомия и физиология человека Раздел 9. Репродуктивная система</dc:title>
  <dc:creator>ТМ</dc:creator>
  <cp:lastModifiedBy>user</cp:lastModifiedBy>
  <cp:revision>240</cp:revision>
  <dcterms:created xsi:type="dcterms:W3CDTF">2011-02-01T06:49:37Z</dcterms:created>
  <dcterms:modified xsi:type="dcterms:W3CDTF">2024-10-10T13:05:25Z</dcterms:modified>
</cp:coreProperties>
</file>