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56" r:id="rId3"/>
    <p:sldId id="257" r:id="rId4"/>
    <p:sldId id="258" r:id="rId5"/>
    <p:sldId id="284" r:id="rId6"/>
    <p:sldId id="285" r:id="rId7"/>
    <p:sldId id="287" r:id="rId8"/>
    <p:sldId id="286" r:id="rId9"/>
    <p:sldId id="259" r:id="rId10"/>
    <p:sldId id="28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68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94" autoAdjust="0"/>
    <p:restoredTop sz="94624" autoAdjust="0"/>
  </p:normalViewPr>
  <p:slideViewPr>
    <p:cSldViewPr>
      <p:cViewPr>
        <p:scale>
          <a:sx n="70" d="100"/>
          <a:sy n="70" d="100"/>
        </p:scale>
        <p:origin x="-2988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184576"/>
          </a:xfrm>
        </p:spPr>
        <p:txBody>
          <a:bodyPr>
            <a:noAutofit/>
          </a:bodyPr>
          <a:lstStyle/>
          <a:p>
            <a:r>
              <a:rPr lang="ru-RU" sz="4200" b="1" dirty="0" smtClean="0"/>
              <a:t/>
            </a:r>
            <a:br>
              <a:rPr lang="ru-RU" sz="4200" b="1" dirty="0" smtClean="0"/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назогастрального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зонда. Уход за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назогастральным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зондом</a:t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Москва, 2018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82244"/>
            <a:ext cx="9144000" cy="337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Показания для введения желудочного зонда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i="1" dirty="0" smtClean="0"/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Основные цели введения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назогастрального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зонда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Питание пациента, который по различным причинам не может сам принимать пищу.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Декомпрессия желудка в случае затруднения естественного пассажа его содержимого в кишечник.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Аспирация желудочного содержимого.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Введение лекарственных средств.</a:t>
            </a:r>
          </a:p>
          <a:p>
            <a:pPr lvl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9644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Наиболее часто встречающиеся ситуации, когда необходима постановка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назогастрального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зонда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Кишечная непроходимость (как элемент комплексной консервативной терапии, а также как предоперационная подготовка или послеоперационный этап).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Острый панкреатит.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Травмы языка, глотки.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Послеоперационный период после резекции желудка, кишечника,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ушивания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прободной язвы, резекции поджелудочной железы, других операций на органах брюшной и грудной полостей.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Бессознательное состояние пациента (кома).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Психические заболевания, при которых человек отказывается от еды.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Нарушение глотания в результате поражения нервной регуляции (заболевания ЦНС, состояние после инсульта).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Травмы живота.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Свищи пищевода.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Стриктуры (сужение) пищевода, проходимые для зонда.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Противопоказания к введению зонда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pPr lvl="0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Травмы лица и переломы костей черепа.</a:t>
            </a:r>
          </a:p>
          <a:p>
            <a:pPr lvl="0"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Варикозное расширение вен пищевода.</a:t>
            </a:r>
          </a:p>
          <a:p>
            <a:pPr lvl="0"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Гемофилия и другие нарушения свертываемости крови.</a:t>
            </a:r>
          </a:p>
          <a:p>
            <a:pPr lvl="0"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Язва желудка в фазе обострения.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Подготовка к введению зонда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594928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Оснащение: 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желудочный зонд диаметром 0,5 — 0,8 см (зонд должен находиться в морозильной камере не менее 1,5 часов до начала процедуры; в экстренной ситуации конец зонда помещают в лоток со льдом, чтобы он стал жестче);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стерильное </a:t>
            </a:r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вазелиновое масло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или глицерин, а также водорастворимые смазки (см. инструкцию к НГЗ и рекомендации производителя); 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стакан с водой 30-50 мл и трубочкой для питья; 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шприц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Жанэ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емкостью 20 мл; 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лейкопластырь (1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10 см); 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зажим; 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ножницы;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шпатель; 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заглушка для зонда; 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безопасная булавка; 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лоток; 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полотенце;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салфетки; 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перчатки.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Техника постановки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назогастрального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зонда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1926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пациент находится в сознании постановка зонда следующая:</a:t>
            </a:r>
          </a:p>
          <a:p>
            <a:pPr marL="514350" indent="-514350">
              <a:buAutoNum type="romanU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Подготовка к процедуре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1. Установить контакт с пациентом: поздороваться, представиться, обозначить свою роль; попросить пациента представиться, сверить ФИО с листом назначения; сообщить пациенту о назначении врача; убедиться в наличии у пациента добровольного информированного согласия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предстоящию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процедуру; объяснить ход и цель процедуры.</a:t>
            </a:r>
          </a:p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		(Перед введением зонда его рекомендуется подержать около часа в морозильной камере. Это придает ему необходимую для введения жесткость, а также низкая температура снижает рвотный рефлекс.)</a:t>
            </a:r>
          </a:p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2. Определить наиболее подходящую для введения зонда половину носа</a:t>
            </a:r>
          </a:p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(если пациент в сознании):</a:t>
            </a:r>
          </a:p>
          <a:p>
            <a:pPr lvl="1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прижать сначала одно крыло носа и попросить пациента дышать другим, закрыв рот;</a:t>
            </a:r>
          </a:p>
          <a:p>
            <a:pPr lvl="1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повторить эти действия с другим крылом носа.</a:t>
            </a:r>
          </a:p>
          <a:p>
            <a:pPr lvl="1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Определить расстояние, на которое следует ввести зонд (расстояние от кончика носа до мочки уха и вниз по передней брюшной стенке так, чтобы последнее отверстие зонда было ниже мечевидного отростка).</a:t>
            </a:r>
          </a:p>
          <a:p>
            <a:pPr lvl="1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4. Помочь пациенту принять высокое положение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5. Прикрыть грудь пациента полотенцем.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425569"/>
            <a:ext cx="8712968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II. Выполнение процедуры: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Вымыть руки гигиеническим способом.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Надеть перчатки.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Обильно обработать слепой конец зонда глицерином (или другой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водорастворимой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смазкой).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Попросить пациента слегка запрокинуть назад голову.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Ввести зонд через нижний носовой ход на расстояние 15—18 см и попросить пациента наклонить голову вперед.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Продвигать зонд в глотку по задней стенке, предлагая пациенту глотать, если возможно. (Если пациент может глотать: дать пациенту стакан с водой и трубочкой для питья. Попросить пить мелкими глотками, заглатывая зонд. Можно добавить в воду кусочек льда; убедиться, что пациент может ясно говорить и свободно дышать; мягко продвигать зонд до нужной отметки. Помогать пациенту заглатывать зонд, продвигая его в глотку во время каждого глотательного движения.)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Сразу, как только зонд проглочен, убедиться, что пациент может говорить и свободно дышать, а затем мягко продвигать зонд до нужной отметки.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 Убедиться в правильном местоположении зонда в желудке: ввести в желудок около 20 мл воздуха с помощью шприца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выслушивая при этом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эпигастральную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область, или присоединить шприц к зонду: при аспирации в зонд должно поступать содержимое желудка (вода и желудочный сок).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14. В случае необходимости оставить зонд на длительное время: отрезать пластырь длиной 10 см, разрезать его пополам в длину на 5 см, прикрепить неразрезанную часть лейкопластыря к спинке носа.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15. Обернуть каждой разрезанной полоской лейкопластыря зонд и закрепить полоски крест-накрест на спинке носа, избегая надавливания на крылья носа.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16. Закрыть зонд заглушкой (если процедура, ради которой был введен зонд, будет выполнена позднее) и прикрепить безопасной булавкой к одежде пациента на плече.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Завершение процедуры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 Снять перчатки. Вымыть руки гигиеническим способом.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 Помочь пациенту занять удобное положение.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 Сделать запись о проведении процедуры и реакции на нее пациента.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310044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Если пациент без сознания: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Введение зонда больному в состоянии комы составляет определенные трудности, так как высок риск попадания зонда в дыхательные пути.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Особенности введения желудочного зонда у таких пациентов: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введении зонда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вводит два пальца левой руки глубоко в глотку, подтягивает гортань вверх (вместе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эндотрахеальной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трубкой, если она имеется) и по тыльной стороне пальцев вводит зонд.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правильное положение зонда в желудке желательно подтвердить рентгенографией.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epka.ru/Sestrinskoe_delo/7.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6489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7848872" cy="568863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Нормативные и методические документы, регламентирующие выполнение манипуляции.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представляет из себя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назогастральный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зонд (НГЗ).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Показания для введения НГЗ.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Противопоказания к введению НГЗ.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введению НГЗ.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 постановки НГЗ.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Возможные осложнения при постановки НГЗ.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 за зондом, установленным для декомпрессии.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Питание пациента через НГЗ.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 за пациентом с НГЗ.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mede.org/sait/content/Anesteziologiya_dolina_2007/7_files/mb4_01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1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3.infourok.ru/uploads/ex/09bd/0000e094-21bfdaba/hello_html_m35281e2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5725"/>
            <a:ext cx="8784976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3974"/>
            <a:ext cx="8964488" cy="68069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Возможные осложнения при введении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назогастрального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зонда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Попадание зонда в дыхательные пути.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Носовые кровотечение. Кровотечение может возникнуть как во время установки зонда, так и в отсроченный период в результате пролежней слизистой носа.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Прободение пищевода.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Пневмоторакс.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Синуситы.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Рефлюкс-эзофагит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изъязвление и стриктура пищевода.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Аспирационная пневмония.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Паротиты, фарингиты вследствие постоянного дыхания через рот.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Водно-электролитные нарушения при постоянной длительной аспирации без восполнения потерь.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Инфекционные осложнения (заглоточный абсцесс, абсцесс гортани).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231316"/>
            <a:ext cx="8964488" cy="60990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Уход за зондом, установленным для декомпрессии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Зонд для декомпрессии желудка устанавливается на непродолжительное время (максимум несколько дней).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аспирировать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желудочное содержимое для разгрузки нижележащих отделов пищеварительного тракт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(при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обтурационной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паралитической кишечной непроходимости, стенозе привратника, после операций на органах брюшной полости).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Аспирацию проводят несколько раз в сутки шприцем или отсосом. Для того, чтобы зонд не засорился, его периодически продувают воздухом и меняют положение (покручивают, потягивают). Также используют специальные мешки для пассивной аспирации.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используется двухканальный зонд для постоянной аспирации (по одному из каналов поступает воздух).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помнить о том, что при этом пациент теряет жидкость и электролиты, поэтому соответствующие потери должны восполняться внутривенным введением под лабораторным контролем электролитов крови.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аспирации зонд промывается физиологическим раствором.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аспирата измеряется и записывается (вычитая объем жидкости для промывания).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528" y="332656"/>
            <a:ext cx="8496944" cy="5052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Питание пациента через зонд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Постановка желудочного зонда для питания больного осуществляется на более длительный срок. Это происходит в тех ситуациях, когда сам пациент не может глотать, но пищевод для зонда проходим. Довольно часто пациентов с установленным зондом выписывают домой, обучив предварительно родственников уходу за ним и организацией питания (обычно это пациенты с поражением ЦНС, с последствиями инсульта, неоперабельные больные с опухолями глотки, гортани, полости рта, пищевода).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Зонд для питания устанавливается максимум на 3 недели, после этого его нужно менять.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-44320"/>
            <a:ext cx="8712968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Питание пациента через зонд осуществляется с помощью шприца Жане или системы для капельного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энтерального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питания. Можно использовать также воронку, но этот способ менее удобен.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Пациенту придается положение с возвышенным головным концом.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Наружный конец зонда опускается на уровень желудка.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Ближе к концу зонда накладывается зажим.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соединительному порту присоединяется шприц Жане с питательной смесью (предварительно подогретой до 38-40 градусов) или воронка.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Конец зонда с шприцем поднимается на уровень 40-50 см выше уровня желудка.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Зажим снимается.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Постепенно питательная смесь вводится в желудок. Желательно, чтобы смесь вводилась без давления. 300 мл смеси вводят за 10 минут.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Зонд промывается из другого шприца кипяченой водой или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физраствором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(30-50 мл).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Вновь накладывается зажим.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Зонд опускается до уровня желудка, зажим над лотком снимается.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Заглушка закрывается.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204921"/>
            <a:ext cx="871296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Питательные смеси, которые можно вводить через зонд: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Молоко, кефир.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Мясные и рыбные бульоны.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Овощные отвары.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Компоты.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Овощные, мясные пюре, разбавленные до жидкой консистенции.</a:t>
            </a: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Жидкая манная каша.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Специальные сбалансированные смеси для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энтерального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питания (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энпиты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инпитан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оволакт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унипиты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200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порции питания не превышают 100 мл, постепенно порции увеличиваются до 300 -400 мл, частота питания 4-5 раз в день, суточный объем пищи вместе с жидкостью – до 2000 мл.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Выпускаются специальные системы для </a:t>
            </a:r>
            <a:r>
              <a:rPr kumimoji="0" lang="ru-RU" sz="2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энтерального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питания. Эта система представляет собой мешок из ПВХ для питательной смеси с широкой горловиной и присоединенную к нему трубку, на трубке находится регулируемый зажим. Трубка присоединяется к канюле зонда и питание в желудок поступает по типу капельного введения.</a:t>
            </a:r>
            <a:endParaRPr kumimoji="0" lang="ru-RU" sz="2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46539"/>
            <a:ext cx="8964488" cy="66222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Уход за пациентом с желудочным зондом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принципы: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Промывание зонда после каждого приема пищи физиологическим раствором или негазированной водой.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Максимально ограничить попадание воздуха в желудок и вытекания желудочного содержимого через зонд (соблюдать все правила кормления и положения зонда на нужном уровне, в период между кормлениями конец зонда должен быть закрыт заглушкой).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каждым кормлением проверять, не сместился ли зонд. Для этого можно сделать метку на зонде после его установки или замерить длину наружной части зонда и каждый раз ее проверять. При сомнениях в правильном положении можно попробовать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аспирировать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шприцем содержимое. В норме должна быть жидкость темно-желтого или зеленоватого цвета.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Зонд необходимо периодически покручивать или потягивать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избежания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пролежней слизистой оболочки.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раздражении слизистой носа ее нужно обрабатывать антисептиками или индифферентными мазями.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 тщательный туалет полости рта (чистка зубов, языка, полоскание или орошение полости рта жидкостью).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3 недели зонд необходимо заменить.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512" y="72989"/>
            <a:ext cx="878497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36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ыводы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назогастрального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зонда – это необходимое мероприятие, по сути не имеющее альтернативы в некоторых ситуациях.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Манипуляция эта сама по себе несложная</a:t>
            </a:r>
            <a:r>
              <a:rPr lang="ru-RU" sz="2400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при соблюдении алгоритма сопряжена минимально возможными осложнениями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правильном уходе зонд для питания может находиться в желудке длительное время, позволяет поддерживать энергетический баланс организма, продлевает жизнь </a:t>
            </a:r>
            <a:r>
              <a:rPr lang="ru-RU" sz="2400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пациенту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Альтернатива зондовому питанию – это установка </a:t>
            </a: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гастростомы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недостатки установки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гастростомы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том, что это оперативное вмешательство, которое имеет свои противопоказания, и не всем доступно.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Спасибо за внимание</a:t>
            </a:r>
            <a:endParaRPr lang="ru-RU" sz="7200" b="1" dirty="0"/>
          </a:p>
        </p:txBody>
      </p:sp>
      <p:pic>
        <p:nvPicPr>
          <p:cNvPr id="1026" name="Picture 2" descr="C:\Users\Skp_service\Downloads\Patients-To-Get-Bed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471" y="2132856"/>
            <a:ext cx="602510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Нормативные и методические документы, регламентирующие выполнение манипуляции.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04656"/>
          </a:xfrm>
        </p:spPr>
        <p:txBody>
          <a:bodyPr>
            <a:noAutofit/>
          </a:bodyPr>
          <a:lstStyle/>
          <a:p>
            <a:pPr algn="just"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Федеральный закон от 21.11.2011 № 323-ФЗ «Об основах охраны здоровья граждан Российской Федерации».</a:t>
            </a:r>
          </a:p>
          <a:p>
            <a:pPr algn="just"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Приказ Минздрава России от 29.06.2016 № 425н «Об утверждении Порядка ознакомления пациента либо его законного представителя с медицинской документацией, отражающей состояние здоровья пациента».</a:t>
            </a:r>
          </a:p>
          <a:p>
            <a:pPr algn="just"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ГОСТ Р 52623.4-2015 «Технологии выполнения простых медицинских услуг,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инвазивных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вмешательств», утвержденный приказом Федерального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агенства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 техническому регулированию и метрологии Российской Федерации от 30.03.2015 №200-ст.</a:t>
            </a:r>
          </a:p>
          <a:p>
            <a:pPr algn="just">
              <a:buAutoNum type="arabicPeriod"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2.1.3.2630-10 «Санитарно-эпидемиологические требования к организациям, осуществляющим медицинскую деятельность», утвержден постановлением главного государственного санитарного врача Российской Федерации от 18.05.2010 №58.</a:t>
            </a:r>
          </a:p>
          <a:p>
            <a:pPr algn="just">
              <a:buAutoNum type="arabicPeriod"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2.1.7.2790-10 «Санитарно-эпидемиологические требования к  обращению с медицинскими отходами», утвержден постановлением главного государственного санитарного врача Российской Федерации от 09.12.2010 № 163.</a:t>
            </a:r>
          </a:p>
          <a:p>
            <a:pPr algn="just"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и социального развития РФ от 04.05.2012 № 477н « Об утверждении перечня состояний, при которых оказывается первая помощь, и перечня мероприятий по оказанию первой помощи».</a:t>
            </a:r>
          </a:p>
          <a:p>
            <a:pPr algn="just"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Приказ Минздрава России от 15.12.2014 № 834н «Об утверждении унифицированных форм медицинской документации, используемых в медицинских организациях, оказывающих медицинскую помощь в амбулаторных условиях, и порядок по из заполнению.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Что представляет из себя </a:t>
            </a:r>
            <a:r>
              <a:rPr lang="ru-RU" sz="3100" b="1" dirty="0" err="1" smtClean="0"/>
              <a:t>назогастральный</a:t>
            </a:r>
            <a:r>
              <a:rPr lang="ru-RU" sz="3100" b="1" dirty="0" smtClean="0"/>
              <a:t> зонд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Назогастральный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зонд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трубка, изготовленная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имплантационно-нетоксичного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поливинилхлорида (ПВХ) или силикона. Медицинская промышленность выпускает современные зонды различной длины и диаметра, для взрослых и детей.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	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ПВХ и силикон устойчивы к воздействию соляной кислоты, при правильном использовании не теряют своих свойств в течение 3-х недель.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Основные разновидности зондов: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стандартные</a:t>
            </a:r>
          </a:p>
          <a:p>
            <a:pPr lvl="1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зонды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энтерального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питания. Они существенно меньшего диаметра и снабжены жестким проводником для облегчения установки</a:t>
            </a:r>
          </a:p>
          <a:p>
            <a:pPr lvl="1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двухканальные зонды</a:t>
            </a:r>
          </a:p>
          <a:p>
            <a:pPr lvl="1"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орогастральные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зонды. Диаметр у них крупнее, они предназначены для промывания желудка.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laksmed.ru/pictures/product/big/5423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786749856748957698475897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kp_service\Downloads\parezkishechnikaposleoperatsiisimptomiil_F5F2B5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p_service\Downloads\0004646_8884720817-8FR-90CM-3G-PUR-NG-W-O-ST-1_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5085184"/>
          </a:xfrm>
          <a:prstGeom prst="rect">
            <a:avLst/>
          </a:prstGeom>
          <a:noFill/>
        </p:spPr>
      </p:pic>
      <p:pic>
        <p:nvPicPr>
          <p:cNvPr id="1027" name="Picture 3" descr="C:\Users\Skp_service\Downloads\Anti-Reflux-Val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427984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особенности, которые должен иметь современный зонд для удобства его использования: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Конец зонда, вводимый внутрь, должен быть запаян и иметь закругленную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атравматичную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форму.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конце зонда находятся несколько латеральных отверстий.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Зонд должен иметь разметку по длине.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наружном конце зонда должна находиться канюля для присоединения системы кормления (желательно с переходником).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Канюля должна закрываться удобным колпачком.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Зонд должен иметь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рентгеноконтрастную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метку на дистальном конце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рентгеноконтрастную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линию по всей длине.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Skp_service\Downloads\140afc77f2281feff3ecb3914a2e1c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7920880" cy="2361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1332</Words>
  <Application>Microsoft Office PowerPoint</Application>
  <PresentationFormat>Экран (4:3)</PresentationFormat>
  <Paragraphs>173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Установка назогастрального зонда. Уход за назогастральным зондом     Москва, 2018 год</vt:lpstr>
      <vt:lpstr>Слайд 2</vt:lpstr>
      <vt:lpstr>Нормативные и методические документы, регламентирующие выполнение манипуляции.</vt:lpstr>
      <vt:lpstr> Что представляет из себя назогастральный зонд </vt:lpstr>
      <vt:lpstr>Слайд 5</vt:lpstr>
      <vt:lpstr>Слайд 6</vt:lpstr>
      <vt:lpstr>Слайд 7</vt:lpstr>
      <vt:lpstr>Слайд 8</vt:lpstr>
      <vt:lpstr>Основные особенности, которые должен иметь современный зонд для удобства его использования: </vt:lpstr>
      <vt:lpstr>Слайд 10</vt:lpstr>
      <vt:lpstr>Показания для введения желудочного зонда</vt:lpstr>
      <vt:lpstr>Слайд 12</vt:lpstr>
      <vt:lpstr> Противопоказания к введению зонда </vt:lpstr>
      <vt:lpstr>Подготовка к введению зонда</vt:lpstr>
      <vt:lpstr>Техника постановки назогастрального зонда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Назогастральный (желудочный) зонд: показания к постановке, введение, эксплуатация </dc:title>
  <dc:creator>Skp_service</dc:creator>
  <cp:lastModifiedBy>user</cp:lastModifiedBy>
  <cp:revision>51</cp:revision>
  <dcterms:created xsi:type="dcterms:W3CDTF">2018-10-09T07:40:49Z</dcterms:created>
  <dcterms:modified xsi:type="dcterms:W3CDTF">2024-10-16T11:17:06Z</dcterms:modified>
</cp:coreProperties>
</file>