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87" r:id="rId2"/>
    <p:sldId id="256" r:id="rId3"/>
    <p:sldId id="273" r:id="rId4"/>
    <p:sldId id="275" r:id="rId5"/>
    <p:sldId id="276" r:id="rId6"/>
    <p:sldId id="278" r:id="rId7"/>
    <p:sldId id="279" r:id="rId8"/>
    <p:sldId id="280" r:id="rId9"/>
    <p:sldId id="281" r:id="rId10"/>
    <p:sldId id="283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5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6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429000"/>
            <a:ext cx="5940667" cy="185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220486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Осложнения при инъекциях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097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Жировая эмболия легочных сосудов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1560" y="1916832"/>
            <a:ext cx="8280920" cy="4680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1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lnSpc>
                <a:spcPct val="12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Сосуд, пораженный жировой эмболией</a:t>
            </a:r>
          </a:p>
          <a:p>
            <a:pPr marL="342900" lvl="0" indent="-342900">
              <a:lnSpc>
                <a:spcPct val="120000"/>
              </a:lnSpc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Возникают при внутривенных инъекциях.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Начинается, если в вену ввели препарат, предназначенный для внутримышечного или подкожного введения, например раствор камфары в масле. Она проявляется внезапными болями в области сердца, удушьем, кашлем, посинением лица и верхней половины грудной клетки.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делать: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расскажите врачу, он должен назначить лечение.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052736"/>
            <a:ext cx="51845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77" y="6453336"/>
            <a:ext cx="5940667" cy="18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-2738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Воздушная эмболия легочных сосудов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11560" y="1916832"/>
            <a:ext cx="8280920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1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Воздушная эмболия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Возникают при внутривенных инъекциях.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Начинается при попадании в сосуды пузырьков воздуха.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делать: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инъекцией нужно удалить воздух из всех заглушек, дополнительных элементов и «капельниц», а также прекращать вливание до того как флакон опустеет.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4753"/>
            <a:ext cx="5544616" cy="345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77" y="6453336"/>
            <a:ext cx="5940667" cy="18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-33774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Головокружение, коллапс, </a:t>
            </a:r>
          </a:p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ритма сердца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1560" y="1916832"/>
            <a:ext cx="8280920" cy="4680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1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Острая сосудистая недостаточность - коллапс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Возникают при внутривенных инъекциях.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начаться при слишком быстром введении лекарства.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делать: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немедленно вызвать врача. Обеспечить приток свежего воздуха, уложить пациента горизонтально без подголовника, голову повернуть на бок, освободить от стесняющей одежды, приподнять ноги на 30 см, укрыть одеялом.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77" y="6453336"/>
            <a:ext cx="5940667" cy="18571"/>
          </a:xfrm>
          <a:prstGeom prst="rect">
            <a:avLst/>
          </a:prstGeom>
          <a:noFill/>
        </p:spPr>
      </p:pic>
      <p:sp>
        <p:nvSpPr>
          <p:cNvPr id="25602" name="AutoShape 2" descr="https://03uro.ru/sites/default/files/edaimage/1000x461/x_92ffd33bb3400c8e21801e293314e0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00808"/>
            <a:ext cx="4680520" cy="2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-27384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Флебит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1560" y="1916832"/>
            <a:ext cx="8280920" cy="4680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1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lnSpc>
                <a:spcPct val="11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Флебит</a:t>
            </a:r>
          </a:p>
          <a:p>
            <a:pPr marL="342900" lvl="0" indent="-342900">
              <a:lnSpc>
                <a:spcPct val="110000"/>
              </a:lnSpc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Возникает при внутривенных инъекциях.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Химическое или физическое раздражение может вызвать воспаление вены, которое часто сопровождается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тромбированием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пораженного сосуда.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делать: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строго соблюдать правила проведения внутривенных вливаний и инъекций, своевременно лечить гнойничковые заболевания, воспалительные процессы и мелкие травмы. Терапию проводит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врач-флеболог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052736"/>
            <a:ext cx="47525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77" y="6453336"/>
            <a:ext cx="5940667" cy="18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pic>
        <p:nvPicPr>
          <p:cNvPr id="6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77" y="6525344"/>
            <a:ext cx="5940667" cy="185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1772816"/>
            <a:ext cx="8136904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ru-RU" sz="1600" b="1" dirty="0" smtClean="0"/>
          </a:p>
          <a:p>
            <a:pPr>
              <a:lnSpc>
                <a:spcPct val="120000"/>
              </a:lnSpc>
            </a:pPr>
            <a:endParaRPr lang="ru-RU" sz="1600" b="1" dirty="0" smtClean="0"/>
          </a:p>
          <a:p>
            <a:pPr>
              <a:lnSpc>
                <a:spcPct val="120000"/>
              </a:lnSpc>
            </a:pPr>
            <a:endParaRPr lang="ru-RU" sz="1600" b="1" dirty="0" smtClean="0"/>
          </a:p>
          <a:p>
            <a:pPr algn="ctr">
              <a:lnSpc>
                <a:spcPct val="120000"/>
              </a:lnSpc>
            </a:pP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Инфильтрат при подкожной инъекции</a:t>
            </a:r>
          </a:p>
          <a:p>
            <a:pPr>
              <a:lnSpc>
                <a:spcPct val="120000"/>
              </a:lnSpc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Возникает при подкожных, внутримышечных и внутривенных инъекциях.</a:t>
            </a:r>
          </a:p>
          <a:p>
            <a:pPr>
              <a:lnSpc>
                <a:spcPct val="12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Инфильтраты возникают, если нарушили метод введения препарата, ввели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недогретый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масляный раствор или сделали много инъекций в одно и то же место. </a:t>
            </a:r>
          </a:p>
          <a:p>
            <a:pPr>
              <a:lnSpc>
                <a:spcPct val="120000"/>
              </a:lnSpc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Что делать: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тщательно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выбирать место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для инъекции; чередовать ягодицы; следить за температурой вводимых препаратов и правильно выполнять манипуляцию.</a:t>
            </a:r>
          </a:p>
          <a:p>
            <a:pPr>
              <a:lnSpc>
                <a:spcPct val="12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Если инфильтрат образовался наложить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полуспиртовой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компресс или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гепариновую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мазь – по назначению врача. </a:t>
            </a:r>
            <a:endParaRPr lang="ru-RU" sz="17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S:\Редакция\МЦФЭР\КЛПУ\IMG\Ин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758" y="836712"/>
            <a:ext cx="4613498" cy="2869594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Инфильтрат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8280920" cy="4680520"/>
          </a:xfrm>
        </p:spPr>
        <p:txBody>
          <a:bodyPr>
            <a:normAutofit fontScale="92500"/>
          </a:bodyPr>
          <a:lstStyle/>
          <a:p>
            <a:pPr algn="l">
              <a:lnSpc>
                <a:spcPct val="130000"/>
              </a:lnSpc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30000"/>
              </a:lnSpc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30000"/>
              </a:lnSpc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30000"/>
              </a:lnSpc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30000"/>
              </a:lnSpc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endParaRPr lang="ru-RU" sz="11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endParaRPr lang="ru-RU" sz="11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endParaRPr lang="ru-RU" sz="11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Абсцесс при внутримышечных инъекциях	          Абсцесс при подкожных инъекциях</a:t>
            </a:r>
          </a:p>
          <a:p>
            <a:pPr algn="l">
              <a:lnSpc>
                <a:spcPct val="130000"/>
              </a:lnSpc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Возникает при подкожных и внутримышечных инъекциях.</a:t>
            </a:r>
          </a:p>
          <a:p>
            <a:pPr algn="l">
              <a:lnSpc>
                <a:spcPct val="120000"/>
              </a:lnSpc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Гнойное воспаление, имеющее четкую границу. Может появиться, если при инъекции медсестра нарушила правила асептики и антисептики, а также на фоне неправильно пролеченных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постинъекционных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инфильтратов.</a:t>
            </a:r>
          </a:p>
          <a:p>
            <a:pPr algn="l">
              <a:lnSpc>
                <a:spcPct val="120000"/>
              </a:lnSpc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делать: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провести оперативное лечение – вскрыть и дренировать полость. Для этого направьте пациента к хирургу.</a:t>
            </a:r>
          </a:p>
          <a:p>
            <a:pPr algn="l">
              <a:lnSpc>
                <a:spcPct val="130000"/>
              </a:lnSpc>
            </a:pPr>
            <a:endParaRPr lang="ru-RU" sz="1800" dirty="0" smtClean="0"/>
          </a:p>
          <a:p>
            <a:pPr algn="l">
              <a:lnSpc>
                <a:spcPct val="130000"/>
              </a:lnSpc>
            </a:pPr>
            <a:endParaRPr lang="ru-RU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77" y="6453336"/>
            <a:ext cx="5940667" cy="185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03648" y="-27384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Абсцесс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174" y="980728"/>
            <a:ext cx="384782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38884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1984" y="-27384"/>
            <a:ext cx="5094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Липодистрофия</a:t>
            </a:r>
            <a:endParaRPr lang="ru-RU" sz="4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11560" y="1916832"/>
            <a:ext cx="8280920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1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00" i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Липодистрофия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месте введения инсулина</a:t>
            </a:r>
          </a:p>
          <a:p>
            <a:pPr>
              <a:lnSpc>
                <a:spcPct val="11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Возникает при подкожных инъекциях.</a:t>
            </a:r>
          </a:p>
          <a:p>
            <a:pPr marR="0" lvl="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возникнуть  при подкожном введении инсулина. Чаще всего это происходит, если гормон неоднократно вводят в одно и то же место. </a:t>
            </a:r>
          </a:p>
          <a:p>
            <a:pPr marR="0" lvl="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делать: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прекратить вводить инсулин в пораженный участок. Для профилактики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липодистрофии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медсестра должна чередовать места инъекций инсулина и вводить препарат комнатной температуры.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457" y="980728"/>
            <a:ext cx="61907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77" y="6453336"/>
            <a:ext cx="5940667" cy="18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1984" y="-25180"/>
            <a:ext cx="5094312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Некроз тканей</a:t>
            </a:r>
          </a:p>
          <a:p>
            <a:pPr algn="ctr">
              <a:spcBef>
                <a:spcPct val="20000"/>
              </a:spcBef>
            </a:pPr>
            <a:endParaRPr lang="ru-RU" sz="4400" b="1" dirty="0" smtClean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11560" y="1916832"/>
            <a:ext cx="8280920" cy="4608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1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Некроз тканей</a:t>
            </a:r>
          </a:p>
          <a:p>
            <a:pPr>
              <a:lnSpc>
                <a:spcPct val="110000"/>
              </a:lnSpc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Возникает при подкожных инъекциях.</a:t>
            </a:r>
          </a:p>
          <a:p>
            <a:pPr marR="0" lvl="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начаться, если неправильно ввели под кожу гипертонический раствор, например 10% раствор хлорида натрия или хлорида кальция, или другие местно раздражающие вещества.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делать: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появлении некроза тканей нужно незамедлительно прекратить введение препарата и позвать врача.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77" y="6453336"/>
            <a:ext cx="5940667" cy="18571"/>
          </a:xfrm>
          <a:prstGeom prst="rect">
            <a:avLst/>
          </a:prstGeom>
          <a:noFill/>
        </p:spPr>
      </p:pic>
      <p:pic>
        <p:nvPicPr>
          <p:cNvPr id="17411" name="Picture 3" descr="C:\Users\mSolovova\Desktop\картинки\некроз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6"/>
            <a:ext cx="5688632" cy="3123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-76745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Медикаментозная эмболия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1560" y="1916832"/>
            <a:ext cx="8280920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1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lnSpc>
                <a:spcPct val="12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Медикаментозная или масляная эмболия</a:t>
            </a:r>
          </a:p>
          <a:p>
            <a:pPr marL="342900" lvl="0" indent="-342900">
              <a:lnSpc>
                <a:spcPct val="120000"/>
              </a:lnSpc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Возникает при подкожных инъекциях.</a:t>
            </a:r>
          </a:p>
          <a:p>
            <a:pPr marR="0" lvl="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Осложнение возникает, если медсестра нарушила технику проведения инъекции масляного раствора препарата или суспензии: не проверила положение иглы и лекарство попало в сосуд. Может проявляться в виде приступов одышки, цианоза и часто заканчивается летальным исходом.  </a:t>
            </a:r>
          </a:p>
          <a:p>
            <a:pPr marR="0" lvl="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делать: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направить к лечащему врачу. Он назначает лечение в зависимости от симптоматики.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52736"/>
            <a:ext cx="50405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77" y="6453336"/>
            <a:ext cx="5940667" cy="18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-27384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Повреждение нервов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11560" y="1916832"/>
            <a:ext cx="828092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lnSpc>
                <a:spcPct val="120000"/>
              </a:lnSpc>
            </a:pP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Седалищный нерв</a:t>
            </a:r>
          </a:p>
          <a:p>
            <a:pPr marL="342900" lvl="0" indent="-342900">
              <a:lnSpc>
                <a:spcPct val="120000"/>
              </a:lnSpc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Возникает при внутримышечных инъекциях.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Если неправильно выбрали место инъекции или игла прошла рядом с нервным стволом, может возникнуть неврит или паралич конечности. 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Что делать: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только профилактика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тщательно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выбирать места для инъекции.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52736"/>
            <a:ext cx="48245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77" y="6453336"/>
            <a:ext cx="5940667" cy="18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-27384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Гематома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1560" y="1916832"/>
            <a:ext cx="8208912" cy="4941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1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100" i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100" i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1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ru-RU" sz="31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ru-RU" sz="31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          Гематома после внутримышечного инъекции 	                         Гематома после внутривенной инъекции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Возникает при внутримышечных и внутривенных инъекциях.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Может появиться при попадании иглы в сосуд. Гематомы чаще образуются у пациентов с нарушенной свертываемостью крови или повышенной проницаемостью сосудов.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Что делать: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нужно использовать острые иглы и соблюдать технику манипуляции. Если гематома появилась, надо приложить к месту инъекции сухую салфетку и положить пузырь со  льдом. Чтобы ускорить рассасывание, можно наносить 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гепариновую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мазь.</a:t>
            </a:r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052736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77" y="6453336"/>
            <a:ext cx="5940667" cy="18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-99392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Аллергические реакции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1560" y="1916832"/>
            <a:ext cx="8280920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0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ru-RU" sz="10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ru-RU" sz="10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Аллергия на препарат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Возникает при внутримышечных и внутривенных инъекциях.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перед инъекцией не собрали анамнез и не выяснили, есть ли у пациента непереносимость каких-либо веществ, может появиться аллергия в виде зуда кожи, кожных высыпаний, отека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Квинке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Наиболее опасная реакция – анафилактический шок.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Что делать: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любом проявлении аллергической реакции надо отменить препарат. Если этого не сделать, повторное введение может привести к анафилактическому шоку.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052736"/>
            <a:ext cx="46085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77" y="6453336"/>
            <a:ext cx="5940667" cy="18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</TotalTime>
  <Words>608</Words>
  <Application>Microsoft Office PowerPoint</Application>
  <PresentationFormat>Экран (4:3)</PresentationFormat>
  <Paragraphs>172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aserebryakova</dc:creator>
  <cp:lastModifiedBy>aserebryakova</cp:lastModifiedBy>
  <cp:revision>66</cp:revision>
  <dcterms:created xsi:type="dcterms:W3CDTF">2018-04-23T11:19:39Z</dcterms:created>
  <dcterms:modified xsi:type="dcterms:W3CDTF">2018-10-02T12:39:13Z</dcterms:modified>
</cp:coreProperties>
</file>