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activeX/activeX15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activeX/activeX11.xml" ContentType="application/vnd.ms-office.activeX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7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notesSlides/notesSlide3.xml" ContentType="application/vnd.openxmlformats-officedocument.presentationml.notesSlide+xml"/>
  <Override PartName="/ppt/activeX/activeX16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activeX/activeX12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slides/slide8.xml" ContentType="application/vnd.openxmlformats-officedocument.presentationml.slide+xml"/>
  <Override PartName="/ppt/activeX/activeX6.xml" ContentType="application/vnd.ms-office.activeX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39"/>
  </p:notesMasterIdLst>
  <p:sldIdLst>
    <p:sldId id="410" r:id="rId2"/>
    <p:sldId id="258" r:id="rId3"/>
    <p:sldId id="260" r:id="rId4"/>
    <p:sldId id="384" r:id="rId5"/>
    <p:sldId id="363" r:id="rId6"/>
    <p:sldId id="361" r:id="rId7"/>
    <p:sldId id="360" r:id="rId8"/>
    <p:sldId id="397" r:id="rId9"/>
    <p:sldId id="395" r:id="rId10"/>
    <p:sldId id="396" r:id="rId11"/>
    <p:sldId id="356" r:id="rId12"/>
    <p:sldId id="398" r:id="rId13"/>
    <p:sldId id="359" r:id="rId14"/>
    <p:sldId id="400" r:id="rId15"/>
    <p:sldId id="399" r:id="rId16"/>
    <p:sldId id="401" r:id="rId17"/>
    <p:sldId id="402" r:id="rId18"/>
    <p:sldId id="357" r:id="rId19"/>
    <p:sldId id="403" r:id="rId20"/>
    <p:sldId id="404" r:id="rId21"/>
    <p:sldId id="366" r:id="rId22"/>
    <p:sldId id="380" r:id="rId23"/>
    <p:sldId id="368" r:id="rId24"/>
    <p:sldId id="367" r:id="rId25"/>
    <p:sldId id="369" r:id="rId26"/>
    <p:sldId id="370" r:id="rId27"/>
    <p:sldId id="381" r:id="rId28"/>
    <p:sldId id="408" r:id="rId29"/>
    <p:sldId id="392" r:id="rId30"/>
    <p:sldId id="388" r:id="rId31"/>
    <p:sldId id="389" r:id="rId32"/>
    <p:sldId id="390" r:id="rId33"/>
    <p:sldId id="391" r:id="rId34"/>
    <p:sldId id="409" r:id="rId35"/>
    <p:sldId id="385" r:id="rId36"/>
    <p:sldId id="378" r:id="rId37"/>
    <p:sldId id="40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E7B7"/>
    <a:srgbClr val="9999FF"/>
    <a:srgbClr val="C0CEE6"/>
    <a:srgbClr val="C2C8E0"/>
    <a:srgbClr val="000066"/>
    <a:srgbClr val="800000"/>
    <a:srgbClr val="C2CE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36" autoAdjust="0"/>
    <p:restoredTop sz="89769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7197;1005"/>
  <ax:ocxPr ax:name="FontName" ax:value="Arial"/>
  <ax:ocxPr ax:name="FontHeight" ax:value="285"/>
  <ax:ocxPr ax:name="FontCharSet" ax:value="204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60E969-34CC-4F0B-BE44-4513C1CC3BF3}" type="datetimeFigureOut">
              <a:rPr lang="ru-RU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05CF75-EE70-46F8-9E0A-63EF4B9D5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8694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3309C6-F9D4-4E9B-94D9-B2DCF51A05C8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0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8115CE-57E9-4ADA-84AE-A327ABC0E20C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5CF75-EE70-46F8-9E0A-63EF4B9D58E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400" y="2143116"/>
            <a:ext cx="7603200" cy="194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sz="2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1612"/>
            <a:ext cx="9144000" cy="1080000"/>
          </a:xfr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ru-RU" sz="1800" b="1">
                <a:solidFill>
                  <a:srgbClr val="000066"/>
                </a:solidFill>
                <a:latin typeface="Calibri" pitchFamily="34" charset="0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4282" y="6286520"/>
            <a:ext cx="2133600" cy="404812"/>
          </a:xfrm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101600">
            <a:pattFill prst="plaid">
              <a:fgClr>
                <a:srgbClr val="A00413"/>
              </a:fgClr>
              <a:bgClr>
                <a:srgbClr val="645F5C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207375" y="6381750"/>
            <a:ext cx="936625" cy="277813"/>
            <a:chOff x="5057" y="4020"/>
            <a:chExt cx="590" cy="175"/>
          </a:xfrm>
        </p:grpSpPr>
        <p:sp>
          <p:nvSpPr>
            <p:cNvPr id="9" name="AutoShape 15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5057" y="4036"/>
              <a:ext cx="159" cy="159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Text Box 1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5216" y="4020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Выход</a:t>
              </a:r>
            </a:p>
          </p:txBody>
        </p:sp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3851275" y="3644900"/>
            <a:ext cx="1071563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67206" y="6056910"/>
            <a:ext cx="6048000" cy="586800"/>
          </a:xfrm>
        </p:spPr>
        <p:txBody>
          <a:bodyPr/>
          <a:lstStyle>
            <a:lvl1pPr>
              <a:defRPr lang="ru-RU" sz="1600" b="1" i="0" kern="1200" baseline="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ru-RU" sz="1600" b="1" i="1" kern="120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2pPr>
            <a:lvl3pPr>
              <a:defRPr lang="ru-RU" sz="1600" b="1" i="1" kern="120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defRPr lang="ru-RU" sz="1600" b="1" i="1" kern="120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4pPr>
            <a:lvl5pPr>
              <a:defRPr lang="ru-RU" sz="1600" b="1" i="1" kern="120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Составитель:                      , преподаватель КМК.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1" y="-24"/>
            <a:ext cx="9143999" cy="475200"/>
          </a:xfrm>
        </p:spPr>
        <p:txBody>
          <a:bodyPr/>
          <a:lstStyle>
            <a:lvl1pPr algn="ctr">
              <a:defRPr sz="1600">
                <a:latin typeface="Calibri" pitchFamily="34" charset="0"/>
              </a:defRPr>
            </a:lvl1pPr>
            <a:lvl2pPr algn="ctr">
              <a:defRPr sz="1600">
                <a:latin typeface="Calibri" pitchFamily="34" charset="0"/>
              </a:defRPr>
            </a:lvl2pPr>
            <a:lvl3pPr algn="ctr">
              <a:defRPr sz="1600">
                <a:latin typeface="Calibri" pitchFamily="34" charset="0"/>
              </a:defRPr>
            </a:lvl3pPr>
            <a:lvl4pPr algn="ctr">
              <a:defRPr sz="1600">
                <a:latin typeface="Calibri" pitchFamily="34" charset="0"/>
              </a:defRPr>
            </a:lvl4pPr>
            <a:lvl5pPr algn="ctr">
              <a:defRPr sz="1600"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2D999-26EF-4EBA-BEB9-17036C514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6610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CC3BB-3A12-4FE7-9490-1FE186590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981075"/>
            <a:ext cx="4038600" cy="4679950"/>
          </a:xfrm>
        </p:spPr>
        <p:txBody>
          <a:bodyPr/>
          <a:lstStyle>
            <a:lvl1pPr marL="0" indent="0">
              <a:buFont typeface="Arial" pitchFamily="34" charset="0"/>
              <a:buNone/>
              <a:tabLst/>
              <a:defRPr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tabLst/>
              <a:defRPr>
                <a:latin typeface="Calibri" pitchFamily="34" charset="0"/>
              </a:defRPr>
            </a:lvl2pPr>
            <a:lvl3pPr marL="0" indent="0">
              <a:buNone/>
              <a:tabLst/>
              <a:defRPr>
                <a:latin typeface="Calibri" pitchFamily="34" charset="0"/>
              </a:defRPr>
            </a:lvl3pPr>
            <a:lvl4pPr marL="0" indent="0">
              <a:buNone/>
              <a:tabLst/>
              <a:defRPr>
                <a:latin typeface="Calibri" pitchFamily="34" charset="0"/>
              </a:defRPr>
            </a:lvl4pPr>
            <a:lvl5pPr marL="0" indent="0">
              <a:buNone/>
              <a:tabLst/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679950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Calibri" pitchFamily="34" charset="0"/>
              </a:defRPr>
            </a:lvl2pPr>
            <a:lvl3pPr marL="0" indent="0">
              <a:buNone/>
              <a:defRPr>
                <a:latin typeface="Calibri" pitchFamily="34" charset="0"/>
              </a:defRPr>
            </a:lvl3pPr>
            <a:lvl4pPr marL="0" indent="0">
              <a:buNone/>
              <a:defRPr>
                <a:latin typeface="Calibri" pitchFamily="34" charset="0"/>
              </a:defRPr>
            </a:lvl4pPr>
            <a:lvl5pPr marL="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0BFDC-3311-46E5-89BF-80C5B999E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9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7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5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Box 13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484313"/>
            <a:ext cx="8229600" cy="46799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27FF-24E2-4797-87B2-57B9D9896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рольные зад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BFDC-3311-46E5-89BF-80C5B999E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71500"/>
            <a:ext cx="9144000" cy="2786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Контрольные задания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8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6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4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Box 12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стовые зад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66"/>
                </a:solidFill>
              </a:rPr>
              <a:t>Образец заголовка</a:t>
            </a:r>
            <a:endParaRPr lang="ru-RU" dirty="0" smtClean="0">
              <a:solidFill>
                <a:srgbClr val="000066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1484313"/>
            <a:ext cx="5040312" cy="44640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2420938"/>
            <a:ext cx="4465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ru-RU" b="1" i="1">
                <a:latin typeface="Calibri" pitchFamily="34" charset="0"/>
              </a:rPr>
              <a:t>Поле неправильного ответа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8313" y="1557338"/>
            <a:ext cx="44640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i="1">
                <a:latin typeface="Calibri" pitchFamily="34" charset="0"/>
              </a:rPr>
              <a:t>Поле правильного ответа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76375" y="5300663"/>
            <a:ext cx="1871663" cy="36671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Неправильно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76375" y="5300663"/>
            <a:ext cx="1908175" cy="366712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Правильно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9388" y="1176338"/>
            <a:ext cx="1679575" cy="314325"/>
          </a:xfrm>
          <a:prstGeom prst="rect">
            <a:avLst/>
          </a:prstGeom>
          <a:solidFill>
            <a:srgbClr val="1F0464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>
                <a:solidFill>
                  <a:schemeClr val="bg1"/>
                </a:solidFill>
              </a:rPr>
              <a:t>Укажите ответ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68313" y="3429000"/>
            <a:ext cx="4465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ru-RU" b="1" i="1">
                <a:latin typeface="Calibri" pitchFamily="34" charset="0"/>
              </a:rPr>
              <a:t>Поле неправильного ответа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8313" y="4437063"/>
            <a:ext cx="4465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ru-RU" b="1" i="1">
                <a:latin typeface="Calibri" pitchFamily="34" charset="0"/>
              </a:rPr>
              <a:t>Поле неправильного ответа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28688" y="6357938"/>
            <a:ext cx="3000375" cy="3111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Раскрыть правильный ответ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Следующий вопрос</a:t>
              </a:r>
            </a:p>
          </p:txBody>
        </p:sp>
        <p:sp>
          <p:nvSpPr>
            <p:cNvPr id="18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20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Выход</a:t>
              </a:r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0" y="6215082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795963" y="928688"/>
            <a:ext cx="3095625" cy="4385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latin typeface="Calibri" pitchFamily="34" charset="0"/>
              </a:rPr>
              <a:t>Ответ</a:t>
            </a:r>
            <a:r>
              <a:rPr lang="ru-RU" b="1" smtClean="0">
                <a:latin typeface="Calibri" pitchFamily="34" charset="0"/>
              </a:rPr>
              <a:t>: ответ с обоснованием.</a:t>
            </a: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00364" y="-1846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0" grpId="1" animBg="1"/>
      <p:bldP spid="10" grpId="2" animBg="1"/>
      <p:bldP spid="11" grpId="0" animBg="1"/>
      <p:bldP spid="13" grpId="0"/>
      <p:bldP spid="14" grpId="0"/>
      <p:bldP spid="15" grpId="0" animBg="1"/>
      <p:bldP spid="2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дание на допол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28813" y="6429375"/>
            <a:ext cx="1306512" cy="2857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Проверить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323850" y="1196973"/>
          <a:ext cx="5486400" cy="444660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52694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Поле ответа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(впишите)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08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Укажите время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74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Сколько раз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08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Укажите концентрацию 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74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0"/>
          <p:cNvGraphicFramePr>
            <a:graphicFrameLocks noGrp="1"/>
          </p:cNvGraphicFramePr>
          <p:nvPr/>
        </p:nvGraphicFramePr>
        <p:xfrm>
          <a:off x="5940425" y="1196975"/>
          <a:ext cx="2743200" cy="442277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660389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мин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92075">
              <a:defRPr/>
            </a:pPr>
            <a:r>
              <a:rPr lang="ru-RU" dirty="0">
                <a:latin typeface="Calibri" pitchFamily="34" charset="0"/>
              </a:rPr>
              <a:t>Задание. Текст задания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 dirty="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Следующий вопрос</a:t>
              </a:r>
            </a:p>
          </p:txBody>
        </p:sp>
        <p:sp>
          <p:nvSpPr>
            <p:cNvPr id="13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15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Выход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ец контрольных зад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BFDC-3311-46E5-89BF-80C5B999E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71500"/>
            <a:ext cx="9144000" cy="2786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Конец выполнения контрольных заданий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8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6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4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Box 12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рмины и 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0066"/>
                </a:solidFill>
              </a:rPr>
              <a:t>Образец заголовка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07141" y="763589"/>
          <a:ext cx="8929718" cy="33243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06857"/>
                <a:gridCol w="7022861"/>
              </a:tblGrid>
              <a:tr h="1350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Термин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Определение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9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26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761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7"/>
          <p:cNvGrpSpPr/>
          <p:nvPr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9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7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5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Box 13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ец раб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7450" y="836613"/>
            <a:ext cx="6769100" cy="2232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Конец работы.</a:t>
            </a:r>
            <a:br>
              <a:rPr lang="ru-RU" sz="2000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Вы действительно хотите закончить работу с информационным учебным материалом темы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«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Методы исследования органов дыхания</a:t>
            </a: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»?</a:t>
            </a:r>
            <a:endParaRPr lang="ru-RU" sz="20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119447" y="3368675"/>
            <a:ext cx="1152525" cy="28733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Да</a:t>
            </a:r>
          </a:p>
        </p:txBody>
      </p:sp>
      <p:sp>
        <p:nvSpPr>
          <p:cNvPr id="8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919672" y="3368675"/>
            <a:ext cx="1081088" cy="28892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Нет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Calibri" pitchFamily="34" charset="0"/>
              </a:defRPr>
            </a:lvl2pPr>
            <a:lvl3pPr marL="0" indent="0">
              <a:buNone/>
              <a:defRPr>
                <a:latin typeface="Calibri" pitchFamily="34" charset="0"/>
              </a:defRPr>
            </a:lvl3pPr>
            <a:lvl4pPr marL="0" indent="0">
              <a:buNone/>
              <a:defRPr>
                <a:latin typeface="Calibri" pitchFamily="34" charset="0"/>
              </a:defRPr>
            </a:lvl4pPr>
            <a:lvl5pPr marL="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FA0D-FE53-48FA-8AFB-2F616218A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8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6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4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Box 12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668A-C771-4C95-A842-E43713E9E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679950"/>
          </a:xfrm>
        </p:spPr>
        <p:txBody>
          <a:bodyPr/>
          <a:lstStyle>
            <a:lvl1pPr marL="0" indent="0">
              <a:buFont typeface="Arial" pitchFamily="34" charset="0"/>
              <a:buNone/>
              <a:defRPr sz="2000"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defRPr sz="2000">
                <a:latin typeface="Calibri" pitchFamily="34" charset="0"/>
              </a:defRPr>
            </a:lvl2pPr>
            <a:lvl3pPr marL="0" indent="0">
              <a:buNone/>
              <a:defRPr sz="2000">
                <a:latin typeface="Calibri" pitchFamily="34" charset="0"/>
              </a:defRPr>
            </a:lvl3pPr>
            <a:lvl4pPr marL="0" indent="0">
              <a:buNone/>
              <a:defRPr sz="2000">
                <a:latin typeface="Calibri" pitchFamily="34" charset="0"/>
              </a:defRPr>
            </a:lvl4pPr>
            <a:lvl5pPr marL="0" indent="0">
              <a:buNone/>
              <a:defRPr sz="20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679950"/>
          </a:xfrm>
        </p:spPr>
        <p:txBody>
          <a:bodyPr/>
          <a:lstStyle>
            <a:lvl1pPr marL="0" indent="0">
              <a:buFont typeface="Arial" pitchFamily="34" charset="0"/>
              <a:buNone/>
              <a:defRPr sz="2000"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defRPr sz="2000">
                <a:latin typeface="Calibri" pitchFamily="34" charset="0"/>
              </a:defRPr>
            </a:lvl2pPr>
            <a:lvl3pPr marL="0" indent="0">
              <a:buNone/>
              <a:defRPr sz="2000">
                <a:latin typeface="Calibri" pitchFamily="34" charset="0"/>
              </a:defRPr>
            </a:lvl3pPr>
            <a:lvl4pPr marL="0" indent="0">
              <a:buNone/>
              <a:defRPr sz="2000">
                <a:latin typeface="Calibri" pitchFamily="34" charset="0"/>
              </a:defRPr>
            </a:lvl4pPr>
            <a:lvl5pPr marL="0" indent="0">
              <a:buNone/>
              <a:defRPr sz="20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9C7C-50DB-4370-B00C-BAB1F372D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9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7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5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Box 13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55C8-3053-4B43-9ED5-913BD500C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32E9-AF88-446A-BDD5-0A3EFDBC8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3A34-FA6B-4205-8EC9-59714C309B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A5B3-91DB-4CFC-971A-9838C586B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96FB5-2487-4FA7-8D26-CB8FCD3B61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50BFDC-3311-46E5-89BF-80C5B999E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  <p:sldLayoutId id="2147484054" r:id="rId18"/>
    <p:sldLayoutId id="2147484055" r:id="rId19"/>
    <p:sldLayoutId id="2147484056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2400" b="1" smtClean="0">
          <a:solidFill>
            <a:srgbClr val="000066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20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None/>
        <a:defRPr sz="20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3.xml"/><Relationship Id="rId18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22.xml"/><Relationship Id="rId17" Type="http://schemas.openxmlformats.org/officeDocument/2006/relationships/slide" Target="slide29.xml"/><Relationship Id="rId2" Type="http://schemas.openxmlformats.org/officeDocument/2006/relationships/slide" Target="slide3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5" Type="http://schemas.openxmlformats.org/officeDocument/2006/relationships/slide" Target="slide25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5" Type="http://schemas.openxmlformats.org/officeDocument/2006/relationships/slideLayout" Target="../slideLayouts/slideLayout13.xml"/><Relationship Id="rId4" Type="http://schemas.openxmlformats.org/officeDocument/2006/relationships/control" Target="../activeX/activeX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9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control" Target="../activeX/activeX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2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4.vml"/><Relationship Id="rId5" Type="http://schemas.openxmlformats.org/officeDocument/2006/relationships/slideLayout" Target="../slideLayouts/slideLayout13.xml"/><Relationship Id="rId4" Type="http://schemas.openxmlformats.org/officeDocument/2006/relationships/control" Target="../activeX/activeX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5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5.vml"/><Relationship Id="rId5" Type="http://schemas.openxmlformats.org/officeDocument/2006/relationships/slideLayout" Target="../slideLayouts/slideLayout13.xml"/><Relationship Id="rId4" Type="http://schemas.openxmlformats.org/officeDocument/2006/relationships/control" Target="../activeX/activeX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11. Пути введения лекарственных препаратов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ПМ 0</a:t>
            </a:r>
            <a:r>
              <a:rPr lang="en-US" dirty="0" smtClean="0"/>
              <a:t>4</a:t>
            </a:r>
            <a:r>
              <a:rPr lang="ru-RU" dirty="0" smtClean="0"/>
              <a:t> «Младшая медицинская сестра по уходу за больными»</a:t>
            </a:r>
          </a:p>
          <a:p>
            <a:r>
              <a:rPr lang="ru-RU" dirty="0" smtClean="0"/>
              <a:t>МДК 03 «Технология выполнения медицинской услуги»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Сестринское дело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Суббукальное</a:t>
            </a:r>
            <a:r>
              <a:rPr lang="ru-RU" dirty="0" smtClean="0"/>
              <a:t> введение лекарственного препарата (окончание)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(Латинское</a:t>
            </a:r>
            <a:r>
              <a:rPr lang="en-US" dirty="0" smtClean="0"/>
              <a:t> </a:t>
            </a:r>
            <a:r>
              <a:rPr lang="en-US" dirty="0" err="1" smtClean="0"/>
              <a:t>bucca</a:t>
            </a:r>
            <a:r>
              <a:rPr lang="ru-RU" dirty="0" smtClean="0"/>
              <a:t>, «щечный») – прием лекарства путем размещения его между верхней губой и десной или в полости рта до полного рассасывания.</a:t>
            </a:r>
          </a:p>
          <a:p>
            <a:endParaRPr lang="ru-RU" dirty="0" smtClean="0"/>
          </a:p>
          <a:p>
            <a:r>
              <a:rPr lang="ru-RU" dirty="0" smtClean="0"/>
              <a:t>Применяют лекарственное средство в форме пленок и таблеток, наклеиваемых на слизистую оболочку верхней десны.</a:t>
            </a:r>
          </a:p>
          <a:p>
            <a:endParaRPr lang="ru-RU" dirty="0" smtClean="0"/>
          </a:p>
          <a:p>
            <a:r>
              <a:rPr lang="ru-RU" dirty="0" smtClean="0"/>
              <a:t>При этом лекарство направляется в кровообращение через слизистые оболочки ротовой полости.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214414" y="2644840"/>
            <a:ext cx="6286544" cy="35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Ректальный путь введения (</a:t>
            </a:r>
            <a:r>
              <a:rPr lang="en-US" smtClean="0"/>
              <a:t>per rectum</a:t>
            </a:r>
            <a:r>
              <a:rPr lang="ru-RU" smtClean="0"/>
              <a:t>)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Ректально (через прямую кишку) вводят жидкие и мягкие лекарственные формы (суппозитории).</a:t>
            </a:r>
          </a:p>
          <a:p>
            <a:r>
              <a:rPr lang="ru-RU" dirty="0" smtClean="0"/>
              <a:t>Препараты всасываются через геморроидальные вены, после всасывания препарат попадает в систему нижней полой вены и далее, минуя печень, в системный кровоток. </a:t>
            </a:r>
          </a:p>
          <a:p>
            <a:r>
              <a:rPr lang="ru-RU" dirty="0" smtClean="0"/>
              <a:t>Преимущества ректального пути введения: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/>
              <a:t>возможность применения тогда, когда невозможно введение через рот;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/>
              <a:t>препараты попадают в кровь минуя печень.</a:t>
            </a:r>
          </a:p>
          <a:p>
            <a:r>
              <a:rPr lang="ru-RU" dirty="0" smtClean="0"/>
              <a:t>Недостатки ректального пути введения: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/>
              <a:t>неудобство применения (особенно вне стационара);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/>
              <a:t>раздражающее действие препарата на слизистую оболочку;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/>
              <a:t> вводимые лекарственные вещества не подвергаются расщеплению, поэтому их можно назначать только для местного воздействия в виде лекарственных </a:t>
            </a:r>
            <a:r>
              <a:rPr lang="ru-RU" dirty="0" err="1" smtClean="0"/>
              <a:t>микроклизм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4338" name="AutoShape 2" descr="Картинки по запросу ректальные свеч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Ректальный путь введения -</a:t>
            </a:r>
            <a:r>
              <a:rPr lang="en-US" dirty="0" smtClean="0"/>
              <a:t>per rectum</a:t>
            </a:r>
            <a:r>
              <a:rPr lang="ru-RU" dirty="0" smtClean="0"/>
              <a:t>. (продолжение)</a:t>
            </a:r>
            <a:endParaRPr lang="ru-RU" dirty="0"/>
          </a:p>
        </p:txBody>
      </p:sp>
      <p:pic>
        <p:nvPicPr>
          <p:cNvPr id="4" name="Содержимое 3" descr="C:\Users\Зульфия\Downloads\ректальный путь введен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5716" y="980728"/>
            <a:ext cx="5112568" cy="503999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Наружный путь введения лекарственных препаратов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Наружный путь введения – это применение лекарственных веществ на кожу и слизистые оболочки глаз, носа, влагалища, в уши. </a:t>
            </a:r>
          </a:p>
          <a:p>
            <a:pPr lvl="0"/>
            <a:r>
              <a:rPr lang="ru-RU" dirty="0" smtClean="0"/>
              <a:t>Способы наружного пути введения различных лекарственных форм (мазей, эмульсий, растворов, болтушек, порошков, настоек, паст) могут быть следующие: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компрессы;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примочки;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присыпки;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смазывания;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втирания;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растирания;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повязки на раневую поверхность;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закапывание капель в глаза, уши, нос;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закладывание мазей в глаза, нос, уши.</a:t>
            </a:r>
          </a:p>
          <a:p>
            <a:pPr marL="177800" indent="-177800"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Наружный путь введения лекарственных препаратов (продолжение)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Зульфия\Desktop\наружн пу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45635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Наружный путь введения лекарственных препаратов (продолжение)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Капли в нос</a:t>
            </a:r>
            <a:endParaRPr lang="ru-RU" dirty="0"/>
          </a:p>
        </p:txBody>
      </p:sp>
      <p:pic>
        <p:nvPicPr>
          <p:cNvPr id="49155" name="Picture 3" descr="C:\Users\Зульфия\Desktop\капли в н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230" y="1412776"/>
            <a:ext cx="603754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Наружный путь введения лекарственных препаратов (продолжение)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Капли в глаза</a:t>
            </a:r>
            <a:endParaRPr lang="ru-RU" dirty="0"/>
          </a:p>
        </p:txBody>
      </p:sp>
      <p:pic>
        <p:nvPicPr>
          <p:cNvPr id="51202" name="Picture 2" descr="C:\Users\Зульфия\Desktop\капли в гла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Наружный путь введения лекарственных препаратов </a:t>
            </a:r>
            <a:r>
              <a:rPr lang="ru-RU" dirty="0" smtClean="0"/>
              <a:t>(окончание)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Капли в уши</a:t>
            </a:r>
            <a:endParaRPr lang="ru-RU" dirty="0"/>
          </a:p>
        </p:txBody>
      </p:sp>
      <p:pic>
        <p:nvPicPr>
          <p:cNvPr id="52226" name="Picture 2" descr="C:\Users\Зульфия\Desktop\капли в уши.jp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60" y="1628800"/>
            <a:ext cx="8892480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Ингаляционный путь введения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3347864" y="2355283"/>
            <a:ext cx="5715030" cy="381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Ингаляционный путь введения лекарственных препаратов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                                                                                                                                         Введение в организм лекарственных средств путем их вдыхания называется ингаляцией.  Ингаляционно вводят газообразные вещества, жидкости и аэрозоли.</a:t>
            </a:r>
          </a:p>
          <a:p>
            <a:pPr lvl="0"/>
            <a:endParaRPr lang="ru-RU" smtClean="0"/>
          </a:p>
          <a:p>
            <a:pPr lvl="0"/>
            <a:r>
              <a:rPr lang="ru-RU" smtClean="0"/>
              <a:t>Через стенки легочных альвеол имеющих богатое кровоснабжение, лекарственные вещества быстро всасываются в кровь, оказывая местное и системное действие.</a:t>
            </a:r>
          </a:p>
          <a:p>
            <a:pPr lvl="0"/>
            <a:endParaRPr lang="ru-RU" smtClean="0"/>
          </a:p>
          <a:p>
            <a:pPr lvl="0"/>
            <a:r>
              <a:rPr lang="ru-RU" smtClean="0"/>
              <a:t>Для введения требуются приспособления – ингаляторы, небулайзеры и др.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Ингаляционный путь введения лекарственных препаратов (продолжение)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Зульфия\Desktop\инга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20880" cy="47938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Содержание</a:t>
            </a:r>
            <a:endParaRPr 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400" dirty="0" smtClean="0">
                <a:hlinkClick r:id="rId2" action="ppaction://hlinksldjump"/>
              </a:rPr>
              <a:t>Введение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3" action="ppaction://hlinksldjump"/>
              </a:rPr>
              <a:t>Требования к студентам</a:t>
            </a:r>
            <a:endParaRPr lang="ru-RU" altLang="ru-RU" sz="1400" dirty="0" smtClean="0"/>
          </a:p>
          <a:p>
            <a:r>
              <a:rPr lang="ru-RU" altLang="ru-RU" sz="1400" dirty="0" smtClean="0"/>
              <a:t>Учебная информация:</a:t>
            </a:r>
          </a:p>
          <a:p>
            <a:r>
              <a:rPr lang="ru-RU" altLang="ru-RU" sz="1400" dirty="0" smtClean="0">
                <a:hlinkClick r:id="rId4" action="ppaction://hlinksldjump"/>
              </a:rPr>
              <a:t>Действие лекарственных препаратов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5" action="ppaction://hlinksldjump"/>
              </a:rPr>
              <a:t>Пути введения лекарственных средств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6" action="ppaction://hlinksldjump"/>
              </a:rPr>
              <a:t>Введение лекарственных препаратов через рот</a:t>
            </a:r>
            <a:endParaRPr lang="ru-RU" altLang="ru-RU" sz="1400" dirty="0" smtClean="0"/>
          </a:p>
          <a:p>
            <a:r>
              <a:rPr lang="ru-RU" altLang="ru-RU" sz="1400" dirty="0" err="1" smtClean="0">
                <a:hlinkClick r:id="rId7" action="ppaction://hlinksldjump"/>
              </a:rPr>
              <a:t>Сублингвальный</a:t>
            </a:r>
            <a:r>
              <a:rPr lang="ru-RU" altLang="ru-RU" sz="1400" dirty="0" smtClean="0">
                <a:hlinkClick r:id="rId7" action="ppaction://hlinksldjump"/>
              </a:rPr>
              <a:t> и </a:t>
            </a:r>
            <a:r>
              <a:rPr lang="ru-RU" altLang="ru-RU" sz="1400" dirty="0" err="1" smtClean="0">
                <a:hlinkClick r:id="rId7" action="ppaction://hlinksldjump"/>
              </a:rPr>
              <a:t>буккальный</a:t>
            </a:r>
            <a:r>
              <a:rPr lang="ru-RU" altLang="ru-RU" sz="1400" dirty="0" smtClean="0">
                <a:hlinkClick r:id="rId7" action="ppaction://hlinksldjump"/>
              </a:rPr>
              <a:t> путь введения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8" action="ppaction://hlinksldjump"/>
              </a:rPr>
              <a:t>Ректальный путь введения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9" action="ppaction://hlinksldjump"/>
              </a:rPr>
              <a:t>Наружный путь введения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0" action="ppaction://hlinksldjump"/>
              </a:rPr>
              <a:t>Ингаляционный путь введения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1" action="ppaction://hlinksldjump"/>
              </a:rPr>
              <a:t>Парентеральный путь введения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2" action="ppaction://hlinksldjump"/>
              </a:rPr>
              <a:t>Особенности введения инъекций</a:t>
            </a:r>
            <a:r>
              <a:rPr lang="en-US" altLang="ru-RU" sz="1400" dirty="0" smtClean="0">
                <a:hlinkClick r:id="rId12" action="ppaction://hlinksldjump"/>
              </a:rPr>
              <a:t> </a:t>
            </a:r>
            <a:endParaRPr lang="ru-RU" altLang="ru-RU" sz="1400" dirty="0" smtClean="0">
              <a:hlinkClick r:id="rId12" action="ppaction://hlinksldjump"/>
            </a:endParaRPr>
          </a:p>
          <a:p>
            <a:r>
              <a:rPr lang="ru-RU" altLang="ru-RU" sz="1400" dirty="0" smtClean="0">
                <a:hlinkClick r:id="rId12" action="ppaction://hlinksldjump"/>
              </a:rPr>
              <a:t>Внутрикожная инъекция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3" action="ppaction://hlinksldjump"/>
              </a:rPr>
              <a:t>Подкожная инъекция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4" action="ppaction://hlinksldjump"/>
              </a:rPr>
              <a:t>Внутримышечная инъекция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5" action="ppaction://hlinksldjump"/>
              </a:rPr>
              <a:t>Внутривенная инъекция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6" action="ppaction://hlinksldjump"/>
              </a:rPr>
              <a:t>Внутривенные капельные вливания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7" action="ppaction://hlinksldjump"/>
              </a:rPr>
              <a:t>Контрольные задания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8" action="ppaction://hlinksldjump"/>
              </a:rPr>
              <a:t>Термины и определения</a:t>
            </a:r>
            <a:endParaRPr lang="ru-RU" altLang="ru-RU" sz="1400" dirty="0" smtClean="0"/>
          </a:p>
          <a:p>
            <a:r>
              <a:rPr lang="ru-RU" altLang="ru-RU" sz="1400" dirty="0" smtClean="0">
                <a:hlinkClick r:id="rId19" action="ppaction://hlinksldjump"/>
              </a:rPr>
              <a:t>Литература</a:t>
            </a:r>
            <a:endParaRPr lang="ru-RU" altLang="ru-RU" sz="1400" dirty="0" smtClean="0"/>
          </a:p>
          <a:p>
            <a:endParaRPr lang="ru-RU" altLang="ru-RU" sz="1400" dirty="0" smtClean="0"/>
          </a:p>
          <a:p>
            <a:endParaRPr lang="ru-RU" altLang="ru-RU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Ингаляционный путь введения лекарственных препаратов (окончание)</a:t>
            </a:r>
            <a:endParaRPr lang="ru-RU" dirty="0"/>
          </a:p>
        </p:txBody>
      </p:sp>
      <p:pic>
        <p:nvPicPr>
          <p:cNvPr id="1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61542"/>
            <a:ext cx="7920880" cy="528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Парентеральный (инъекционный) путь введения лекарственных препаратов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Парентеральное введение лекарственных средств (минуя пищеварительный тракт) осуществляется посредством инъекций: внутрикожной, подкожной, внутримышечной, внутривенной, внутриартериальной; в брюшную, плевральную полости, в сердце, в спинномозговой канал, в болезненный очаг, в костный мозг.</a:t>
            </a:r>
          </a:p>
          <a:p>
            <a:pPr lvl="0"/>
            <a:r>
              <a:rPr lang="ru-RU" smtClean="0"/>
              <a:t>Преимуществами парентерального пути введения являются: быстрота действия, точность дозировки, поступление лекарственного средства в кровь в неизменном виде.</a:t>
            </a:r>
          </a:p>
          <a:p>
            <a:pPr lvl="0"/>
            <a:r>
              <a:rPr lang="ru-RU" smtClean="0"/>
              <a:t>Недостатками введения является: обязательное участие обученного медицинского персонала, соблюдение асептики и антисептики, затруднение или невозможность введения лекарственного препарата при кровоточивости, повреждении кожи в месте инъекции.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Особенности введения инъекций</a:t>
            </a:r>
            <a:endParaRPr lang="ru-RU" dirty="0" smtClean="0"/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744416" cy="376285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ru-RU" dirty="0" smtClean="0"/>
              <a:t>Существует 4 основных способа парентерального введения лекарственных средств:</a:t>
            </a:r>
          </a:p>
          <a:p>
            <a:r>
              <a:rPr lang="ru-RU" dirty="0" smtClean="0"/>
              <a:t>А – внутрикожный;</a:t>
            </a:r>
          </a:p>
          <a:p>
            <a:r>
              <a:rPr lang="ru-RU" dirty="0" smtClean="0"/>
              <a:t>Б – подкожный;</a:t>
            </a:r>
          </a:p>
          <a:p>
            <a:r>
              <a:rPr lang="ru-RU" dirty="0" smtClean="0"/>
              <a:t>В – внутримышечный;</a:t>
            </a:r>
          </a:p>
          <a:p>
            <a:r>
              <a:rPr lang="ru-RU" dirty="0" smtClean="0"/>
              <a:t>Г – </a:t>
            </a:r>
            <a:r>
              <a:rPr lang="ru-RU" dirty="0" err="1" smtClean="0"/>
              <a:t>внутривеннный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внутривенно капельное введение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2357422" y="2348880"/>
            <a:ext cx="6762750" cy="3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Внутрикожная инъекция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 После дезинфекции данной области раствором антисептика конец иглы срезом вверх вводится под острым углом, почти параллельно коже, на небольшую глубину так, чтобы только скрылся ее просвет. </a:t>
            </a:r>
          </a:p>
          <a:p>
            <a:pPr lvl="0"/>
            <a:r>
              <a:rPr lang="ru-RU" dirty="0" smtClean="0"/>
              <a:t> Анатомическая область – внутренняя поверхность предплечья, средняя треть.</a:t>
            </a:r>
          </a:p>
          <a:p>
            <a:pPr lvl="0"/>
            <a:r>
              <a:rPr lang="ru-RU" dirty="0" smtClean="0"/>
              <a:t> Показания: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проба на чувствительность к антибиотикам;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проба Манту;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местное обезболивание.</a:t>
            </a:r>
          </a:p>
          <a:p>
            <a:pPr lvl="0"/>
            <a:r>
              <a:rPr lang="ru-RU" dirty="0" smtClean="0"/>
              <a:t> Противопоказания: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поражения кожи в области предполагаемой инъекции;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ранее имевшая место аллергическая реакция на препарат.</a:t>
            </a:r>
          </a:p>
          <a:p>
            <a:pPr lvl="0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подкожная инъекция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1233086"/>
            <a:ext cx="9144000" cy="4932218"/>
          </a:xfrm>
          <a:prstGeom prst="rect">
            <a:avLst/>
          </a:prstGeom>
          <a:noFill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Подкожная инъекция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 Более глубокая, ее выполняют на глубину 15 мм.</a:t>
            </a:r>
          </a:p>
          <a:p>
            <a:pPr lvl="0"/>
            <a:r>
              <a:rPr lang="ru-RU" dirty="0" smtClean="0"/>
              <a:t>Анатомические области: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наружная поверхность плеча (средняя треть);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подлопаточная область;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переднебоковая поверхность живота (отступ от пупка 2 см);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передненаружная поверхность бедра.</a:t>
            </a:r>
          </a:p>
          <a:p>
            <a:pPr lvl="0"/>
            <a:r>
              <a:rPr lang="ru-RU" dirty="0" smtClean="0"/>
              <a:t>Показания: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введение лекарственных средств;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местное обезболивание.</a:t>
            </a:r>
          </a:p>
          <a:p>
            <a:pPr lvl="0"/>
            <a:r>
              <a:rPr lang="ru-RU" dirty="0" smtClean="0"/>
              <a:t>Противопоказания: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поражения кожи в области предполагаемой инъекции;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ранее имевшая место аллергическая реакция на препарат.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Внутримышечная инъекция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 Мышечная ткань имеет обширную сеть кровеносных и лимфатических сосудов, что создает условия для быстрого и полного всасывания лекарственных средств. </a:t>
            </a:r>
          </a:p>
          <a:p>
            <a:pPr lvl="0"/>
            <a:r>
              <a:rPr lang="ru-RU" dirty="0" smtClean="0"/>
              <a:t> Анатомические области: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верхне-наружный</a:t>
            </a:r>
            <a:r>
              <a:rPr lang="ru-RU" dirty="0" smtClean="0"/>
              <a:t> квадрант ягодицы;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 боковая поверхность бедра;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 дельтовидная мышца;</a:t>
            </a:r>
          </a:p>
          <a:p>
            <a:pPr lvl="0"/>
            <a:r>
              <a:rPr lang="ru-RU" dirty="0" smtClean="0"/>
              <a:t>Показания: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введение лекарственных средств;</a:t>
            </a:r>
          </a:p>
          <a:p>
            <a:pPr lvl="0"/>
            <a:r>
              <a:rPr lang="ru-RU" dirty="0" smtClean="0"/>
              <a:t>Противопоказания: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поражения кожи, инфильтраты в области предполагаемой инъекции;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ранее имевшая место аллергическая реакция на препарат;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выраженная кахексия.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ountmedical.com.au/wp-content/uploads/2014/08/shutterstock_1198311161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 t="23866" b="9370"/>
          <a:stretch>
            <a:fillRect/>
          </a:stretch>
        </p:blipFill>
        <p:spPr bwMode="auto">
          <a:xfrm>
            <a:off x="0" y="2060848"/>
            <a:ext cx="91440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Внутривенная инъекция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Чаще используется при оказании экстренной медицинской помощи. Внутривенные инъекции производят с помощью венепункции.  </a:t>
            </a:r>
          </a:p>
          <a:p>
            <a:pPr lvl="0"/>
            <a:r>
              <a:rPr lang="ru-RU" dirty="0" smtClean="0"/>
              <a:t>Данная манипуляция является наиболее ответственным, поскольку концентрация лекарственных веществ в крови после внутривенного введения нарастает значительно быстрее, чем при использовании других способов введения медикаментозных препаратов.</a:t>
            </a:r>
          </a:p>
          <a:p>
            <a:pPr lvl="0"/>
            <a:r>
              <a:rPr lang="ru-RU" dirty="0" smtClean="0"/>
              <a:t>Анатомические области: внутривенное введение лекарственных препаратов выполняется в периферические вены (локтевого сгиба, тыла кисти, запястий, стопы), а также в центральные вены. Внутривенное введение лекарственных препаратов детям до одного года выполняется в височные вены головы. </a:t>
            </a:r>
          </a:p>
          <a:p>
            <a:pPr lvl="0"/>
            <a:r>
              <a:rPr lang="ru-RU" dirty="0" smtClean="0"/>
              <a:t>Длина иглы для внутривенной инъекции 40 мм, внутренний диаметр - 0,8 мм, при этом срез иглы должен быть под углом </a:t>
            </a:r>
            <a:br>
              <a:rPr lang="ru-RU" dirty="0" smtClean="0"/>
            </a:br>
            <a:r>
              <a:rPr lang="ru-RU" dirty="0" smtClean="0"/>
              <a:t>45 градусов.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0" y="1268760"/>
            <a:ext cx="9144000" cy="497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Внутривенные капельные вливания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 лекарственных препаратов через систему для внутривенных </a:t>
            </a:r>
            <a:r>
              <a:rPr lang="ru-RU" dirty="0" err="1" smtClean="0"/>
              <a:t>инфузий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Используется с целью: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восстановления объема циркулирующей крови;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устранения явлений интоксикации;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переливание крови  (трансфузия).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28813" y="6429375"/>
            <a:ext cx="1306512" cy="2857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Calibri" pitchFamily="34" charset="0"/>
                <a:cs typeface="Calibri" pitchFamily="34" charset="0"/>
              </a:rPr>
              <a:t>Проверить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68" name="Group 44"/>
          <p:cNvGraphicFramePr>
            <a:graphicFrameLocks noGrp="1"/>
          </p:cNvGraphicFramePr>
          <p:nvPr>
            <p:ph type="tbl" idx="1"/>
          </p:nvPr>
        </p:nvGraphicFramePr>
        <p:xfrm>
          <a:off x="323850" y="1196973"/>
          <a:ext cx="5486400" cy="46207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52694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Поле ответа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(впишите)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08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Энтеральное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введение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74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Наружное введение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08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Ингаляционное введение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74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Парентеральное введение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5929322" y="1214422"/>
          <a:ext cx="2743200" cy="4566324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714380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Через желудочно-кишечный тракт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Через кожу и слизистые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Путем вдыхания через рот, через нос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298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Путем инъекций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92075">
              <a:defRPr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Задание. Опишите правильно пути введения лекарственных препаратов 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 dirty="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Следующий вопрос</a:t>
              </a:r>
            </a:p>
          </p:txBody>
        </p:sp>
        <p:sp>
          <p:nvSpPr>
            <p:cNvPr id="1072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1069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Выход</a:t>
              </a:r>
            </a:p>
          </p:txBody>
        </p:sp>
      </p:grpSp>
    </p:spTree>
    <p:controls>
      <p:control spid="6146" name="TextBox2" r:id="rId2" imgW="2590920" imgH="361800"/>
      <p:control spid="6147" name="TextBox1" r:id="rId3" imgW="2590920" imgH="361800"/>
      <p:control spid="6148" name="TextBox3" r:id="rId4" imgW="2590920" imgH="361800"/>
      <p:control spid="6149" name="TextBox4" r:id="rId5" imgW="2590920" imgH="36180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Введение</a:t>
            </a:r>
            <a:endParaRPr lang="ru-RU" dirty="0" smtClean="0"/>
          </a:p>
        </p:txBody>
      </p:sp>
      <p:sp>
        <p:nvSpPr>
          <p:cNvPr id="409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пути введения лекарственного средства во многом зависит скорость наступления, интенсивность и характер фармакологического эффекта, попадание действующего вещества в очаг воспаления, проявление отрицательных побочных эффектов, эффективность и безопасность его применения.</a:t>
            </a:r>
          </a:p>
          <a:p>
            <a:r>
              <a:rPr lang="ru-RU" dirty="0" smtClean="0"/>
              <a:t>Путь введения оказывает большое влияние на продолжительность действия лекарства. Сила действия лекарственного средства также зависит от пути введения. </a:t>
            </a:r>
            <a:br>
              <a:rPr lang="ru-RU" dirty="0" smtClean="0"/>
            </a:br>
            <a:r>
              <a:rPr lang="ru-RU" dirty="0" smtClean="0"/>
              <a:t>При введении в организм одной и той же дозы  действующего вещества эффективность фармакотерапевтического действия лекарственного средства в 5-10 раз больше при внутривенном способе введения, чем при введении внутрь.</a:t>
            </a:r>
          </a:p>
          <a:p>
            <a:r>
              <a:rPr lang="ru-RU" altLang="ru-RU" dirty="0" smtClean="0"/>
              <a:t>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28813" y="6429375"/>
            <a:ext cx="1306512" cy="2857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latin typeface="Calibri" pitchFamily="34" charset="0"/>
                <a:cs typeface="Calibri" pitchFamily="34" charset="0"/>
              </a:rPr>
              <a:t>Проверить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68" name="Group 44"/>
          <p:cNvGraphicFramePr>
            <a:graphicFrameLocks noGrp="1"/>
          </p:cNvGraphicFramePr>
          <p:nvPr>
            <p:ph type="tbl" idx="1"/>
          </p:nvPr>
        </p:nvGraphicFramePr>
        <p:xfrm>
          <a:off x="285720" y="1428736"/>
          <a:ext cx="5486400" cy="376516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52694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Поле ответа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(впишите)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78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Область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Глубина введения иглы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08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Градус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5929322" y="1428736"/>
          <a:ext cx="2743200" cy="3754457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660389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Внутренняя поверхность предплечья, средняя треть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5053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Срез иглы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2075">
              <a:defRPr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Задание.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Внутрикожная инъекция. Назовите область введения, глубину, градус введения иглы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 dirty="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Следующий вопрос</a:t>
              </a:r>
            </a:p>
          </p:txBody>
        </p:sp>
        <p:sp>
          <p:nvSpPr>
            <p:cNvPr id="1072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1069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Выход</a:t>
              </a:r>
            </a:p>
          </p:txBody>
        </p:sp>
      </p:grpSp>
    </p:spTree>
    <p:controls>
      <p:control spid="1026" name="TextBox2" r:id="rId2" imgW="2590920" imgH="361800"/>
      <p:control spid="1027" name="TextBox1" r:id="rId3" imgW="2590920" imgH="361800"/>
      <p:control spid="1028" name="TextBox3" r:id="rId4" imgW="2590920" imgH="36180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28813" y="6429375"/>
            <a:ext cx="1306512" cy="2857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Calibri" pitchFamily="34" charset="0"/>
                <a:cs typeface="Calibri" pitchFamily="34" charset="0"/>
              </a:rPr>
              <a:t>Проверить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68" name="Group 44"/>
          <p:cNvGraphicFramePr>
            <a:graphicFrameLocks noGrp="1"/>
          </p:cNvGraphicFramePr>
          <p:nvPr>
            <p:ph type="tbl" idx="1"/>
          </p:nvPr>
        </p:nvGraphicFramePr>
        <p:xfrm>
          <a:off x="323850" y="1196973"/>
          <a:ext cx="5486400" cy="480379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52694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Поле ответа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(впишите)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1119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Область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Глубина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Градус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5940425" y="1196975"/>
          <a:ext cx="2952055" cy="4803793"/>
        </p:xfrm>
        <a:graphic>
          <a:graphicData uri="http://schemas.openxmlformats.org/drawingml/2006/table">
            <a:tbl>
              <a:tblPr/>
              <a:tblGrid>
                <a:gridCol w="2952055"/>
              </a:tblGrid>
              <a:tr h="660389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Наружная поверхность плеча (средняя треть),подлопаточная область, переднебоковая поверхность живота, передненаружная поверхность бедра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2/3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длины иглы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5189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92075">
              <a:defRPr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Задание.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Подкожные инъекции. Назовите область введения, глубину и градус введения иглы. 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 dirty="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Следующий вопрос</a:t>
              </a:r>
            </a:p>
          </p:txBody>
        </p:sp>
        <p:sp>
          <p:nvSpPr>
            <p:cNvPr id="1072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1069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Выход</a:t>
              </a:r>
            </a:p>
          </p:txBody>
        </p:sp>
      </p:grpSp>
    </p:spTree>
    <p:controls>
      <p:control spid="2050" name="TextBox2" r:id="rId2" imgW="2590920" imgH="361800"/>
      <p:control spid="2051" name="TextBox1" r:id="rId3" imgW="2590920" imgH="361800"/>
      <p:control spid="2052" name="TextBox3" r:id="rId4" imgW="2590920" imgH="36180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28813" y="6429375"/>
            <a:ext cx="1306512" cy="2857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Calibri" pitchFamily="34" charset="0"/>
                <a:cs typeface="Calibri" pitchFamily="34" charset="0"/>
              </a:rPr>
              <a:t>Проверить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68" name="Group 44"/>
          <p:cNvGraphicFramePr>
            <a:graphicFrameLocks noGrp="1"/>
          </p:cNvGraphicFramePr>
          <p:nvPr>
            <p:ph type="tbl" idx="1"/>
          </p:nvPr>
        </p:nvGraphicFramePr>
        <p:xfrm>
          <a:off x="285720" y="1214422"/>
          <a:ext cx="5486400" cy="442915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642942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Поле ответа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(впишите)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9290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Область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Глубина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Градус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5940425" y="1196975"/>
          <a:ext cx="2743200" cy="4456807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660389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9668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Верхний наружный квадрант ягодицы, боковая поверхность бедра, дельтовидная мышца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2/3 иглы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92075">
              <a:defRPr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Задание.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Внутримышечная инъекция. Назовите область введения, глубину и градус введения иглы.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 dirty="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Следующий вопрос</a:t>
              </a:r>
            </a:p>
          </p:txBody>
        </p:sp>
        <p:sp>
          <p:nvSpPr>
            <p:cNvPr id="1072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1069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Выход</a:t>
              </a:r>
            </a:p>
          </p:txBody>
        </p:sp>
      </p:grpSp>
    </p:spTree>
    <p:controls>
      <p:control spid="3074" name="TextBox2" r:id="rId2" imgW="2590920" imgH="361800"/>
      <p:control spid="3075" name="TextBox1" r:id="rId3" imgW="2590920" imgH="361800"/>
      <p:control spid="3076" name="TextBox3" r:id="rId4" imgW="2590920" imgH="36180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28813" y="6429375"/>
            <a:ext cx="1306512" cy="2857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Calibri" pitchFamily="34" charset="0"/>
                <a:cs typeface="Calibri" pitchFamily="34" charset="0"/>
              </a:rPr>
              <a:t>Проверить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68" name="Group 44"/>
          <p:cNvGraphicFramePr>
            <a:graphicFrameLocks noGrp="1"/>
          </p:cNvGraphicFramePr>
          <p:nvPr>
            <p:ph type="tbl" idx="1"/>
          </p:nvPr>
        </p:nvGraphicFramePr>
        <p:xfrm>
          <a:off x="142844" y="1214422"/>
          <a:ext cx="5486400" cy="491588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642942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Поле ответа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(впишите)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68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Область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Глубина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Градус введения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5940425" y="1196975"/>
          <a:ext cx="2743200" cy="4925139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660389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79748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 периферические вены(локтевой сгиб, тыла кисти, запястья, стопы),а так же в центральные вены, новорожденным в височную область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До ½ иглы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16627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92075">
              <a:defRPr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Задание.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Внутривенная инъекция. Назовите область введения, глубину и градус введения иглы 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 dirty="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Следующий вопрос</a:t>
              </a:r>
            </a:p>
          </p:txBody>
        </p:sp>
        <p:sp>
          <p:nvSpPr>
            <p:cNvPr id="1072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1069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Выход</a:t>
              </a:r>
            </a:p>
          </p:txBody>
        </p:sp>
      </p:grpSp>
    </p:spTree>
    <p:controls>
      <p:control spid="4098" name="TextBox2" r:id="rId2" imgW="2590920" imgH="361800"/>
      <p:control spid="4099" name="TextBox1" r:id="rId3" imgW="2590920" imgH="361800"/>
      <p:control spid="4102" name="TextBox4" r:id="rId4" imgW="2590920" imgH="36180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Термины и </a:t>
            </a:r>
            <a:r>
              <a:rPr lang="ru-RU" dirty="0" smtClean="0"/>
              <a:t>определения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285860"/>
          <a:ext cx="892978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564363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термин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определение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Calibri" pitchFamily="34" charset="0"/>
                          <a:cs typeface="Calibri" pitchFamily="34" charset="0"/>
                        </a:rPr>
                        <a:t>резорбтивное действие </a:t>
                      </a:r>
                      <a:endParaRPr lang="ru-RU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действие после всасывания в кровь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энтеральный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введение через желудочно-кишечный тракт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парентеральный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введение путем инъекций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сублингвально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прием препаратов под язык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буккально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прием препаратов в защечную область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ректально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через прямую кишку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инфузия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вливание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интоксикация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процесс общего отравления организма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3" y="1052736"/>
            <a:ext cx="8712967" cy="460828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altLang="ru-RU" dirty="0" smtClean="0"/>
              <a:t>Мухина С.А., </a:t>
            </a:r>
            <a:r>
              <a:rPr lang="ru-RU" altLang="ru-RU" dirty="0" err="1" smtClean="0"/>
              <a:t>Тарновская</a:t>
            </a:r>
            <a:r>
              <a:rPr lang="ru-RU" altLang="ru-RU" dirty="0" smtClean="0"/>
              <a:t> И.И. Теоретические основы  сестринского дела. Учебник. Гриф МО РФ. Изд. 2-е. М.: </a:t>
            </a:r>
            <a:r>
              <a:rPr lang="ru-RU" altLang="ru-RU" dirty="0" err="1" smtClean="0"/>
              <a:t>ГЭОТАР-Медиа</a:t>
            </a:r>
            <a:r>
              <a:rPr lang="ru-RU" altLang="ru-RU" dirty="0" smtClean="0"/>
              <a:t>, 2014. </a:t>
            </a:r>
          </a:p>
          <a:p>
            <a:pPr marL="457200" indent="-457200">
              <a:buFont typeface="+mj-lt"/>
              <a:buAutoNum type="arabicPeriod"/>
            </a:pPr>
            <a:endParaRPr lang="ru-RU" alt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Т.П. </a:t>
            </a:r>
            <a:r>
              <a:rPr lang="ru-RU" dirty="0" err="1" smtClean="0"/>
              <a:t>Обуховец</a:t>
            </a:r>
            <a:r>
              <a:rPr lang="ru-RU" dirty="0" smtClean="0"/>
              <a:t>, О.В. Чернова; под редакцией Б. В. Карабухина Основы сестринского дела –  </a:t>
            </a:r>
            <a:r>
              <a:rPr lang="ru-RU" dirty="0" err="1" smtClean="0"/>
              <a:t>Ростов-н</a:t>
            </a:r>
            <a:r>
              <a:rPr lang="ru-RU" dirty="0" smtClean="0"/>
              <a:t>/Д: Феникс, 2016 г.- 766с.:ил. – (Среднее медицинское образование)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Основы сестринского дела : курс лекций, сестринские технологии : / Л.И. Кулешова, Е.В. </a:t>
            </a:r>
            <a:r>
              <a:rPr lang="ru-RU" dirty="0" err="1" smtClean="0"/>
              <a:t>Пустоветова</a:t>
            </a:r>
            <a:r>
              <a:rPr lang="ru-RU" dirty="0" smtClean="0"/>
              <a:t> ; под ред. В.В. Морозова. – Ростов </a:t>
            </a:r>
            <a:r>
              <a:rPr lang="ru-RU" dirty="0" err="1" smtClean="0"/>
              <a:t>н</a:t>
            </a:r>
            <a:r>
              <a:rPr lang="ru-RU" dirty="0" smtClean="0"/>
              <a:t>/Д: Феникс, 2016. –716 с. : ил.-(Среднее медицинское образование)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Младшая медицинская сестра по уходу за больными: учебник/С.И. Двойников, С.Р.Бабаян, Ю.А.Тарасова – М.:ГОТАР, 2019 г.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87450" y="836613"/>
            <a:ext cx="6769100" cy="2232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Конец работы.</a:t>
            </a:r>
            <a:br>
              <a:rPr lang="ru-RU" sz="2000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Вы действительно хотите закончить работу с информационным учебным материалом темы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«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Пути введения лекарственных препаратов</a:t>
            </a: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»?</a:t>
            </a:r>
            <a:endParaRPr lang="ru-RU" sz="20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0243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119447" y="3368675"/>
            <a:ext cx="1152525" cy="28733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Да</a:t>
            </a:r>
          </a:p>
        </p:txBody>
      </p:sp>
      <p:sp>
        <p:nvSpPr>
          <p:cNvPr id="10244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919672" y="3368675"/>
            <a:ext cx="1081088" cy="28892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Нет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42853"/>
          <a:stretch>
            <a:fillRect/>
          </a:stretch>
        </p:blipFill>
        <p:spPr bwMode="auto">
          <a:xfrm>
            <a:off x="1" y="2243703"/>
            <a:ext cx="9144000" cy="392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Требования к студентам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После изучения темы студент должен знать:</a:t>
            </a:r>
          </a:p>
          <a:p>
            <a:r>
              <a:rPr lang="ru-RU" dirty="0" smtClean="0"/>
              <a:t>пути и способы введения лекарственных средств в организм;</a:t>
            </a:r>
          </a:p>
          <a:p>
            <a:r>
              <a:rPr lang="ru-RU" dirty="0" smtClean="0"/>
              <a:t>особенности </a:t>
            </a:r>
            <a:r>
              <a:rPr lang="ru-RU" dirty="0" err="1" smtClean="0"/>
              <a:t>сублингвального</a:t>
            </a:r>
            <a:r>
              <a:rPr lang="ru-RU" dirty="0" smtClean="0"/>
              <a:t>, ректального, наружного, ингаляционного и парентерального способов введения лекарственных веществ;</a:t>
            </a:r>
          </a:p>
          <a:p>
            <a:r>
              <a:rPr lang="ru-RU" dirty="0" smtClean="0"/>
              <a:t>правила применения лекарственных средства на кожу (мази, присыпки, растворы);</a:t>
            </a:r>
          </a:p>
          <a:p>
            <a:r>
              <a:rPr lang="ru-RU" dirty="0" smtClean="0"/>
              <a:t> правила применения лекарственных средств ингаляционным способом через рот и нос;</a:t>
            </a:r>
          </a:p>
          <a:p>
            <a:r>
              <a:rPr lang="ru-RU" dirty="0" smtClean="0"/>
              <a:t>правила введения лекарственных средств через прямую кишку (применение ректальных суппозиториев);</a:t>
            </a:r>
          </a:p>
          <a:p>
            <a:r>
              <a:rPr lang="ru-RU" dirty="0" smtClean="0"/>
              <a:t>правила введения лекарственных препаратов парентеральным путем;</a:t>
            </a:r>
          </a:p>
          <a:p>
            <a:r>
              <a:rPr lang="ru-RU" dirty="0" smtClean="0"/>
              <a:t>особенности введения разных видов инъекций.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Действие лекарственных препаратов </a:t>
            </a:r>
            <a:endParaRPr lang="ru-RU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8313" y="1124745"/>
            <a:ext cx="8229600" cy="4536280"/>
          </a:xfrm>
        </p:spPr>
        <p:txBody>
          <a:bodyPr/>
          <a:lstStyle/>
          <a:p>
            <a:r>
              <a:rPr lang="ru-RU" dirty="0" smtClean="0"/>
              <a:t>Виды действия лекарственных средств:</a:t>
            </a:r>
            <a:endParaRPr lang="en-US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местное действие – может проявляться при непосредственном контакте лекарства с тканями организма, например с кожей или слизистыми оболочками;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резорбтивное действие начинается после всасывания лекарств в кровь (лат. </a:t>
            </a:r>
            <a:r>
              <a:rPr lang="en-US" dirty="0" err="1" smtClean="0"/>
              <a:t>resorbtio</a:t>
            </a:r>
            <a:r>
              <a:rPr lang="en-US" dirty="0" smtClean="0"/>
              <a:t> – </a:t>
            </a:r>
            <a:r>
              <a:rPr lang="ru-RU" dirty="0" smtClean="0"/>
              <a:t>всасывание), независимо от путей его введения в организм.</a:t>
            </a:r>
            <a:endParaRPr lang="ru-RU" dirty="0"/>
          </a:p>
        </p:txBody>
      </p:sp>
      <p:sp>
        <p:nvSpPr>
          <p:cNvPr id="18434" name="AutoShape 2" descr="https://cs9.pikabu.ru/post_img/big/2017/07/11/10/149979373416347665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Пути введения </a:t>
            </a:r>
            <a:br>
              <a:rPr lang="ru-RU" smtClean="0"/>
            </a:br>
            <a:r>
              <a:rPr lang="ru-RU" smtClean="0"/>
              <a:t>лекарственных препаратов</a:t>
            </a:r>
            <a:endParaRPr lang="ru-RU" dirty="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0001" y="1242197"/>
          <a:ext cx="8643998" cy="449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823"/>
                <a:gridCol w="2188144"/>
                <a:gridCol w="2016224"/>
                <a:gridCol w="2593807"/>
              </a:tblGrid>
              <a:tr h="114299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  <a:cs typeface="Calibri" pitchFamily="34" charset="0"/>
                        </a:rPr>
                        <a:t>Энтеральный</a:t>
                      </a:r>
                    </a:p>
                    <a:p>
                      <a:pPr algn="ctr"/>
                      <a:r>
                        <a:rPr lang="ru-RU" sz="2000" b="0" u="none" dirty="0" smtClean="0">
                          <a:latin typeface="Calibri" pitchFamily="34" charset="0"/>
                          <a:cs typeface="Calibri" pitchFamily="34" charset="0"/>
                        </a:rPr>
                        <a:t>Через</a:t>
                      </a:r>
                      <a:r>
                        <a:rPr lang="ru-RU" sz="2000" b="0" u="none" baseline="0" dirty="0" smtClean="0">
                          <a:latin typeface="Calibri" pitchFamily="34" charset="0"/>
                          <a:cs typeface="Calibri" pitchFamily="34" charset="0"/>
                        </a:rPr>
                        <a:t> ЖКТ</a:t>
                      </a:r>
                      <a:endParaRPr lang="ru-RU" sz="2000" b="0" i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343" marR="863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  <a:cs typeface="Calibri" pitchFamily="34" charset="0"/>
                        </a:rPr>
                        <a:t>Наружный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  <a:cs typeface="Calibri" pitchFamily="34" charset="0"/>
                        </a:rPr>
                        <a:t>Путем</a:t>
                      </a:r>
                      <a:r>
                        <a:rPr lang="ru-RU" sz="2000" b="0" baseline="0" dirty="0" smtClean="0">
                          <a:latin typeface="Calibri" pitchFamily="34" charset="0"/>
                          <a:cs typeface="Calibri" pitchFamily="34" charset="0"/>
                        </a:rPr>
                        <a:t> воздействия на кожу и слизистые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343" marR="863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  <a:cs typeface="Calibri" pitchFamily="34" charset="0"/>
                        </a:rPr>
                        <a:t>Ингаляционный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  <a:cs typeface="Calibri" pitchFamily="34" charset="0"/>
                        </a:rPr>
                        <a:t>Путем</a:t>
                      </a:r>
                      <a:r>
                        <a:rPr lang="ru-RU" sz="2000" b="0" baseline="0" dirty="0" smtClean="0">
                          <a:latin typeface="Calibri" pitchFamily="34" charset="0"/>
                          <a:cs typeface="Calibri" pitchFamily="34" charset="0"/>
                        </a:rPr>
                        <a:t> вдыхания через рот, через нос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343" marR="863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  <a:cs typeface="Calibri" pitchFamily="34" charset="0"/>
                        </a:rPr>
                        <a:t>Парентеральный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  <a:cs typeface="Calibri" pitchFamily="34" charset="0"/>
                        </a:rPr>
                        <a:t>Путем инъекций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343" marR="86343" anchor="ctr"/>
                </a:tc>
              </a:tr>
              <a:tr h="3180419"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через рот,</a:t>
                      </a:r>
                    </a:p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под язык,</a:t>
                      </a:r>
                    </a:p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защечная область,</a:t>
                      </a:r>
                    </a:p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через прямую кишку</a:t>
                      </a:r>
                      <a:endParaRPr lang="ru-RU" sz="2000" b="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343" marR="86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на кожу</a:t>
                      </a:r>
                    </a:p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на слизистые: глаз, носа, уши, влагалища</a:t>
                      </a:r>
                      <a:endParaRPr lang="ru-RU" sz="2000" b="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343" marR="86343"/>
                </a:tc>
                <a:tc>
                  <a:txBody>
                    <a:bodyPr/>
                    <a:lstStyle/>
                    <a:p>
                      <a:pPr algn="l"/>
                      <a:endParaRPr lang="ru-RU" sz="17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343" marR="8634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latin typeface="Calibri" pitchFamily="34" charset="0"/>
                          <a:cs typeface="Calibri" pitchFamily="34" charset="0"/>
                        </a:rPr>
                        <a:t>внутрикожно</a:t>
                      </a:r>
                      <a:endParaRPr lang="ru-RU" sz="2000" b="0" i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подкожно</a:t>
                      </a:r>
                    </a:p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внутривенно</a:t>
                      </a:r>
                    </a:p>
                    <a:p>
                      <a:pPr algn="l"/>
                      <a:r>
                        <a:rPr lang="ru-RU" sz="2000" b="0" i="0" dirty="0" err="1" smtClean="0">
                          <a:latin typeface="Calibri" pitchFamily="34" charset="0"/>
                          <a:cs typeface="Calibri" pitchFamily="34" charset="0"/>
                        </a:rPr>
                        <a:t>внутриартериально</a:t>
                      </a:r>
                      <a:endParaRPr lang="ru-RU" sz="2000" b="0" i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в полости</a:t>
                      </a:r>
                    </a:p>
                    <a:p>
                      <a:pPr algn="l"/>
                      <a:r>
                        <a:rPr lang="ru-RU" sz="2000" b="0" i="0" dirty="0" err="1" smtClean="0">
                          <a:latin typeface="Calibri" pitchFamily="34" charset="0"/>
                          <a:cs typeface="Calibri" pitchFamily="34" charset="0"/>
                        </a:rPr>
                        <a:t>внутрикостно</a:t>
                      </a:r>
                      <a:endParaRPr lang="ru-RU" sz="2000" b="0" i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lang="ru-RU" sz="2000" b="0" i="0" dirty="0" smtClean="0">
                          <a:latin typeface="Calibri" pitchFamily="34" charset="0"/>
                          <a:cs typeface="Calibri" pitchFamily="34" charset="0"/>
                        </a:rPr>
                        <a:t>в субарахноидальное пространство</a:t>
                      </a:r>
                      <a:r>
                        <a:rPr lang="ru-RU" sz="2000" b="0" i="0" baseline="0" dirty="0" smtClean="0">
                          <a:latin typeface="Calibri" pitchFamily="34" charset="0"/>
                          <a:cs typeface="Calibri" pitchFamily="34" charset="0"/>
                        </a:rPr>
                        <a:t> – под мозговую оболочку.</a:t>
                      </a:r>
                      <a:endParaRPr lang="ru-RU" sz="2000" b="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343" marR="86343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и по запросу таблетки и пилюли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b="18750"/>
          <a:stretch>
            <a:fillRect/>
          </a:stretch>
        </p:blipFill>
        <p:spPr bwMode="auto">
          <a:xfrm>
            <a:off x="0" y="2132856"/>
            <a:ext cx="9144000" cy="4015971"/>
          </a:xfrm>
          <a:prstGeom prst="rect">
            <a:avLst/>
          </a:prstGeom>
          <a:noFill/>
        </p:spPr>
      </p:pic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Введение лекарственных препаратов через рот (</a:t>
            </a:r>
            <a:r>
              <a:rPr lang="en-US" smtClean="0"/>
              <a:t>per os</a:t>
            </a:r>
            <a:r>
              <a:rPr lang="ru-RU" smtClean="0"/>
              <a:t>)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 приеме внутрь лекарственные вещества всасываются в основном в тонком кишечнике, через систему воротной вены попадая в печень, а затем в общий кровоток.</a:t>
            </a:r>
          </a:p>
          <a:p>
            <a:pPr lvl="0"/>
            <a:r>
              <a:rPr lang="ru-RU" dirty="0" smtClean="0"/>
              <a:t> Преимущества: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возможность введения различных лекарственных форм.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отсутствует необходимость соблюдать стерильности.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возможность самостоятельного применения пациентом.</a:t>
            </a:r>
          </a:p>
          <a:p>
            <a:pPr lvl="0"/>
            <a:r>
              <a:rPr lang="ru-RU" dirty="0" smtClean="0"/>
              <a:t>Недостатки: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частичная </a:t>
            </a:r>
            <a:r>
              <a:rPr lang="ru-RU" dirty="0" err="1" smtClean="0"/>
              <a:t>инактивация</a:t>
            </a:r>
            <a:r>
              <a:rPr lang="ru-RU" dirty="0" smtClean="0"/>
              <a:t> лекарственных веществ в печени.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медленное и неполное всасывание в пищеварительном тракте.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 воздействие  на слизистую оболочку желудка и кишечника.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 невозможно принимать при рвоте и бессознательном состоянии пациента.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dirty="0" smtClean="0"/>
              <a:t> не пригоден в экстренных ситуациях.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Сублингвальный</a:t>
            </a:r>
            <a:r>
              <a:rPr lang="ru-RU" dirty="0" smtClean="0"/>
              <a:t> и </a:t>
            </a:r>
            <a:r>
              <a:rPr lang="ru-RU" dirty="0" err="1" smtClean="0"/>
              <a:t>буккальный</a:t>
            </a:r>
            <a:r>
              <a:rPr lang="ru-RU" dirty="0" smtClean="0"/>
              <a:t> путь введения препаратов (продолжение)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 err="1" smtClean="0"/>
              <a:t>сублингвальном</a:t>
            </a:r>
            <a:r>
              <a:rPr lang="ru-RU" dirty="0" smtClean="0"/>
              <a:t> (под язык)и </a:t>
            </a:r>
            <a:r>
              <a:rPr lang="ru-RU" dirty="0" err="1" smtClean="0"/>
              <a:t>суббукальном</a:t>
            </a:r>
            <a:r>
              <a:rPr lang="ru-RU" dirty="0" smtClean="0"/>
              <a:t> (защечная область) препарат не подвергается воздействиям пищеварительных и микробных ферментов, быстро всасывается. Эффект наступает </a:t>
            </a:r>
            <a:br>
              <a:rPr lang="ru-RU" dirty="0" smtClean="0"/>
            </a:br>
            <a:r>
              <a:rPr lang="ru-RU" dirty="0" smtClean="0"/>
              <a:t>в 2-3 раза быстрее, чем при приеме внутрь.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Как правило, </a:t>
            </a:r>
            <a:r>
              <a:rPr lang="ru-RU" dirty="0" err="1" smtClean="0"/>
              <a:t>сублингвально</a:t>
            </a:r>
            <a:r>
              <a:rPr lang="ru-RU" dirty="0" smtClean="0"/>
              <a:t> назначают препараты быстрого действия.  Прием препаратов «под язык» обычно назначают для купирования боли в области сердца, которые могут представлять угрозу для жизни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Сублингвальное</a:t>
            </a:r>
            <a:r>
              <a:rPr lang="ru-RU" dirty="0" smtClean="0"/>
              <a:t> введение лекарственного препарата (продолжение)</a:t>
            </a:r>
            <a:endParaRPr lang="ru-RU" dirty="0"/>
          </a:p>
        </p:txBody>
      </p:sp>
      <p:pic>
        <p:nvPicPr>
          <p:cNvPr id="4" name="Picture 2" descr="Картинки по запросу сублингвальн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572" y="970097"/>
            <a:ext cx="7704856" cy="497918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ЭОР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 ТЕМА ЭОР</Template>
  <TotalTime>2915</TotalTime>
  <Words>1646</Words>
  <Application>Microsoft Office PowerPoint</Application>
  <PresentationFormat>Экран (4:3)</PresentationFormat>
  <Paragraphs>283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ЭОР</vt:lpstr>
      <vt:lpstr>Тема 11. Пути введения лекарственных препаратов</vt:lpstr>
      <vt:lpstr>Содержание</vt:lpstr>
      <vt:lpstr>Введение</vt:lpstr>
      <vt:lpstr>Требования к студентам</vt:lpstr>
      <vt:lpstr>Действие лекарственных препаратов </vt:lpstr>
      <vt:lpstr>Пути введения  лекарственных препаратов</vt:lpstr>
      <vt:lpstr>Введение лекарственных препаратов через рот (per os)</vt:lpstr>
      <vt:lpstr>Сублингвальный и буккальный путь введения препаратов (продолжение)</vt:lpstr>
      <vt:lpstr>Сублингвальное введение лекарственного препарата (продолжение)</vt:lpstr>
      <vt:lpstr>Суббукальное введение лекарственного препарата (окончание)</vt:lpstr>
      <vt:lpstr>Ректальный путь введения (per rectum)</vt:lpstr>
      <vt:lpstr>Ректальный путь введения -per rectum. (продолжение)</vt:lpstr>
      <vt:lpstr>Наружный путь введения лекарственных препаратов</vt:lpstr>
      <vt:lpstr>Наружный путь введения лекарственных препаратов (продолжение)</vt:lpstr>
      <vt:lpstr>Наружный путь введения лекарственных препаратов (продолжение)</vt:lpstr>
      <vt:lpstr>Наружный путь введения лекарственных препаратов (продолжение)</vt:lpstr>
      <vt:lpstr>Наружный путь введения лекарственных препаратов (окончание)</vt:lpstr>
      <vt:lpstr>Ингаляционный путь введения лекарственных препаратов</vt:lpstr>
      <vt:lpstr>Ингаляционный путь введения лекарственных препаратов (продолжение)</vt:lpstr>
      <vt:lpstr>Ингаляционный путь введения лекарственных препаратов (окончание)</vt:lpstr>
      <vt:lpstr>Парентеральный (инъекционный) путь введения лекарственных препаратов</vt:lpstr>
      <vt:lpstr>          Особенности введения инъекций</vt:lpstr>
      <vt:lpstr>Внутрикожная инъекция</vt:lpstr>
      <vt:lpstr>Подкожная инъекция</vt:lpstr>
      <vt:lpstr>Внутримышечная инъекция</vt:lpstr>
      <vt:lpstr>Внутривенная инъекция</vt:lpstr>
      <vt:lpstr>Внутривенные капельные вливания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Термины и определения</vt:lpstr>
      <vt:lpstr>Литература</vt:lpstr>
      <vt:lpstr>Слайд 37</vt:lpstr>
    </vt:vector>
  </TitlesOfParts>
  <Company>КМК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и физиология человека Раздел 9. Репродуктивная система</dc:title>
  <dc:creator>ТМ</dc:creator>
  <cp:lastModifiedBy>user</cp:lastModifiedBy>
  <cp:revision>330</cp:revision>
  <dcterms:created xsi:type="dcterms:W3CDTF">2011-02-01T06:49:37Z</dcterms:created>
  <dcterms:modified xsi:type="dcterms:W3CDTF">2024-10-16T11:16:05Z</dcterms:modified>
</cp:coreProperties>
</file>