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75" r:id="rId3"/>
    <p:sldId id="280" r:id="rId4"/>
    <p:sldId id="257" r:id="rId5"/>
    <p:sldId id="258" r:id="rId6"/>
    <p:sldId id="259" r:id="rId7"/>
    <p:sldId id="278" r:id="rId8"/>
    <p:sldId id="276" r:id="rId9"/>
    <p:sldId id="277" r:id="rId10"/>
    <p:sldId id="261" r:id="rId11"/>
    <p:sldId id="262" r:id="rId12"/>
    <p:sldId id="281" r:id="rId13"/>
    <p:sldId id="282" r:id="rId14"/>
    <p:sldId id="283" r:id="rId15"/>
    <p:sldId id="26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00" r:id="rId31"/>
    <p:sldId id="298" r:id="rId32"/>
    <p:sldId id="299" r:id="rId33"/>
    <p:sldId id="301" r:id="rId34"/>
    <p:sldId id="302" r:id="rId35"/>
    <p:sldId id="303" r:id="rId36"/>
    <p:sldId id="304" r:id="rId37"/>
    <p:sldId id="264" r:id="rId38"/>
    <p:sldId id="265" r:id="rId39"/>
    <p:sldId id="279" r:id="rId40"/>
    <p:sldId id="266"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23" d="100"/>
          <a:sy n="23" d="100"/>
        </p:scale>
        <p:origin x="48"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B26D79-A5FB-4B5E-AD9F-C8EDD87945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483FBE1-9DD6-4011-80D0-F39EE87C72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532A459C-5F72-495D-8790-9B494E0823E8}"/>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A1A0A418-6622-4BD8-ADEA-33896B59895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1CEF510-0DFF-40E8-81DB-50CF754B5D6A}"/>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72873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4047F7-8B0D-4130-9665-260525EA119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7CAE64C-8D83-48B9-9B29-90C5D6D6008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B325313-A8AA-4758-99F8-941A2C10D513}"/>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F61B328C-63F4-4B02-B905-CC33615EA7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ECF43AD-5FCC-4622-8A91-AD7DC4098415}"/>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106024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97B5EAE-CC55-4363-AB30-2A2FF675C3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3AD62A2-34DC-4382-9560-D13354A924E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B907A1-4A59-42D0-9616-90C0B3026AAF}"/>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0E7D4432-D84D-4212-875D-5038764BE8E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E48B27-353E-4ABD-B559-811445B60C87}"/>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998991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9452A-5069-4D4A-B465-0BFF214B3F8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085AD44-A853-4939-8B13-432D1309281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7E81D1-47FB-40C7-B1E9-B218BEA943C0}"/>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940828FC-30DD-4F70-AD67-652AB4F9BD5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EA7525E-44BB-4346-8B28-FA453C2D8192}"/>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709624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8103E7-3421-4604-A332-0D880F0F755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EEA71A58-3A90-4446-B3B8-00DD4735B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602ABBF-6943-43A3-B985-8F5C7FD0B7D8}"/>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5F539F5E-50A6-4A55-86F9-AA354F399B0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0ABA3B8-5E07-4E70-B5CD-78F1EAD34F60}"/>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3419095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BCA348-6283-4553-A30D-DDD91131566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9C3B5A8-3269-4584-8003-8D349585865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6A86CAF-64AA-4AEA-920F-4D16EA8148C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633C5F3-FD45-43DA-92B4-DE48E7CF7734}"/>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66572733-E1F5-480B-A9F6-FB75EF8025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2E55EE7-EC0E-4D1F-9349-6204864719FA}"/>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154602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B319FA-B240-42F0-BECA-16D7CE0C669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07025FA-4240-4D13-B852-E53AE7E21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3DA1338-067C-44BD-9987-C461D1D5034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3D7C399-569C-4233-9336-7AC70AAE7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0E525DD-F3A7-4C96-9DD6-C457BC22C8D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5E7DEBA-64BD-4158-B734-3C76CD83A730}"/>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8" name="Нижний колонтитул 7">
            <a:extLst>
              <a:ext uri="{FF2B5EF4-FFF2-40B4-BE49-F238E27FC236}">
                <a16:creationId xmlns:a16="http://schemas.microsoft.com/office/drawing/2014/main" id="{F328D664-C637-4BDC-9E70-8DB9B5BB0BA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06E1D2D-2C7A-447F-97CE-D5A1595213FA}"/>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340363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D4763C-EAD4-46B4-AD6C-A45BE397ED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E261371-B6E3-44F0-9AAB-C6B51647A879}"/>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4" name="Нижний колонтитул 3">
            <a:extLst>
              <a:ext uri="{FF2B5EF4-FFF2-40B4-BE49-F238E27FC236}">
                <a16:creationId xmlns:a16="http://schemas.microsoft.com/office/drawing/2014/main" id="{AA67E682-6AC5-45F3-AD00-D68F775BF9E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69B1FE7-D693-44E9-9C00-C55198A60764}"/>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262538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2202A54-D918-4A0B-B52E-498BFDBE2D3D}"/>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3" name="Нижний колонтитул 2">
            <a:extLst>
              <a:ext uri="{FF2B5EF4-FFF2-40B4-BE49-F238E27FC236}">
                <a16:creationId xmlns:a16="http://schemas.microsoft.com/office/drawing/2014/main" id="{5C2F8F59-EF27-4BC3-9B5E-17DD83C041F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DA0C719-A694-4CE8-8D92-CE75337E86A3}"/>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394910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BC4C91-1EF2-4B7E-8785-9B834F2296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08251BD7-A332-4EEF-B9E0-D386357B6F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4E56A5BA-4E56-4645-AE23-A47DCAAED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2F15D51-7A05-43EC-AD08-CF23B84F0ADD}"/>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626F92E7-EBD0-4AFF-AF6D-29A93200F7F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52733A7-2735-41FF-9A61-1E04517DACEA}"/>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170136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DD5CF-9E44-481C-960F-1BB11BEE263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09D4E03-5BB5-4A20-810F-FAD0ABA67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E789060-3D01-4C8A-B2A2-4676C884A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44875B4-DA82-4EA4-9A98-B686ABE10861}"/>
              </a:ext>
            </a:extLst>
          </p:cNvPr>
          <p:cNvSpPr>
            <a:spLocks noGrp="1"/>
          </p:cNvSpPr>
          <p:nvPr>
            <p:ph type="dt" sz="half" idx="10"/>
          </p:nvPr>
        </p:nvSpPr>
        <p:spPr/>
        <p:txBody>
          <a:bodyPr/>
          <a:lstStyle/>
          <a:p>
            <a:fld id="{2D850413-F774-4F73-A066-ED77214B591A}" type="datetimeFigureOut">
              <a:rPr lang="ru-RU" smtClean="0"/>
              <a:t>25.02.2019</a:t>
            </a:fld>
            <a:endParaRPr lang="ru-RU"/>
          </a:p>
        </p:txBody>
      </p:sp>
      <p:sp>
        <p:nvSpPr>
          <p:cNvPr id="6" name="Нижний колонтитул 5">
            <a:extLst>
              <a:ext uri="{FF2B5EF4-FFF2-40B4-BE49-F238E27FC236}">
                <a16:creationId xmlns:a16="http://schemas.microsoft.com/office/drawing/2014/main" id="{EC70A7D3-0E2C-4C72-8A3A-A2496071B68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3909B7C-AFA3-432C-99BC-5552AE59388F}"/>
              </a:ext>
            </a:extLst>
          </p:cNvPr>
          <p:cNvSpPr>
            <a:spLocks noGrp="1"/>
          </p:cNvSpPr>
          <p:nvPr>
            <p:ph type="sldNum" sz="quarter" idx="12"/>
          </p:nvPr>
        </p:nvSpPr>
        <p:spPr/>
        <p:txBody>
          <a:bodyPr/>
          <a:lstStyle/>
          <a:p>
            <a:fld id="{E16CA3A1-3DED-4B0F-8730-F98FCC0DF545}" type="slidenum">
              <a:rPr lang="ru-RU" smtClean="0"/>
              <a:t>‹#›</a:t>
            </a:fld>
            <a:endParaRPr lang="ru-RU"/>
          </a:p>
        </p:txBody>
      </p:sp>
    </p:spTree>
    <p:extLst>
      <p:ext uri="{BB962C8B-B14F-4D97-AF65-F5344CB8AC3E}">
        <p14:creationId xmlns:p14="http://schemas.microsoft.com/office/powerpoint/2010/main" val="93749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B9B85B-6D52-42AE-B773-5B635E4D1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FE364565-934E-4596-82A4-6BAE03606E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4EF4941-46CA-4B9B-9C3F-148EAD0B9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50413-F774-4F73-A066-ED77214B591A}" type="datetimeFigureOut">
              <a:rPr lang="ru-RU" smtClean="0"/>
              <a:t>25.02.2019</a:t>
            </a:fld>
            <a:endParaRPr lang="ru-RU"/>
          </a:p>
        </p:txBody>
      </p:sp>
      <p:sp>
        <p:nvSpPr>
          <p:cNvPr id="5" name="Нижний колонтитул 4">
            <a:extLst>
              <a:ext uri="{FF2B5EF4-FFF2-40B4-BE49-F238E27FC236}">
                <a16:creationId xmlns:a16="http://schemas.microsoft.com/office/drawing/2014/main" id="{81E0A73D-C3D2-4296-AB94-D6F7912EC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48548D5-A3A3-4792-B5AE-EA674DA1A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CA3A1-3DED-4B0F-8730-F98FCC0DF545}" type="slidenum">
              <a:rPr lang="ru-RU" smtClean="0"/>
              <a:t>‹#›</a:t>
            </a:fld>
            <a:endParaRPr lang="ru-RU"/>
          </a:p>
        </p:txBody>
      </p:sp>
    </p:spTree>
    <p:extLst>
      <p:ext uri="{BB962C8B-B14F-4D97-AF65-F5344CB8AC3E}">
        <p14:creationId xmlns:p14="http://schemas.microsoft.com/office/powerpoint/2010/main" val="91616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01F42-9A76-4A99-9309-04A745A8DACC}"/>
              </a:ext>
            </a:extLst>
          </p:cNvPr>
          <p:cNvSpPr>
            <a:spLocks noGrp="1"/>
          </p:cNvSpPr>
          <p:nvPr>
            <p:ph type="ctrTitle"/>
          </p:nvPr>
        </p:nvSpPr>
        <p:spPr>
          <a:xfrm>
            <a:off x="1524000" y="2042319"/>
            <a:ext cx="9144000" cy="2387600"/>
          </a:xfrm>
        </p:spPr>
        <p:txBody>
          <a:bodyPr>
            <a:normAutofit fontScale="90000"/>
          </a:bodyPr>
          <a:lstStyle/>
          <a:p>
            <a:br>
              <a:rPr lang="ru-RU" b="1" dirty="0"/>
            </a:br>
            <a:br>
              <a:rPr lang="ru-RU" b="1" dirty="0"/>
            </a:br>
            <a:br>
              <a:rPr lang="ru-RU" b="1" dirty="0"/>
            </a:br>
            <a:r>
              <a:rPr lang="ru-RU" b="1" dirty="0"/>
              <a:t>СОВРЕМЕННЫЕ МЕТОДЫ ЭНДОДОНТИЧЕСКОГО ЛЕЧЕНИЯ ПРИ ПОДГОТОВКЕ К ПРОТЕЗИРОВАНИЮ</a:t>
            </a:r>
            <a:endParaRPr lang="ru-RU" dirty="0"/>
          </a:p>
        </p:txBody>
      </p:sp>
      <p:sp>
        <p:nvSpPr>
          <p:cNvPr id="3" name="Подзаголовок 2">
            <a:extLst>
              <a:ext uri="{FF2B5EF4-FFF2-40B4-BE49-F238E27FC236}">
                <a16:creationId xmlns:a16="http://schemas.microsoft.com/office/drawing/2014/main" id="{9AB8FAC3-8FB5-45AF-84CB-E0144EAC6D51}"/>
              </a:ext>
            </a:extLst>
          </p:cNvPr>
          <p:cNvSpPr>
            <a:spLocks noGrp="1"/>
          </p:cNvSpPr>
          <p:nvPr>
            <p:ph type="subTitle" idx="1"/>
          </p:nvPr>
        </p:nvSpPr>
        <p:spPr>
          <a:xfrm>
            <a:off x="1524000" y="4595951"/>
            <a:ext cx="9144000" cy="1655762"/>
          </a:xfrm>
        </p:spPr>
        <p:txBody>
          <a:bodyPr/>
          <a:lstStyle/>
          <a:p>
            <a:r>
              <a:rPr lang="ru-RU" dirty="0"/>
              <a:t>ПЛАНИРОВАНИЕ ЭНДОДОНТИЧЕСКОГО ЛЕЧЕНИЯ ЗУБОВ</a:t>
            </a:r>
          </a:p>
        </p:txBody>
      </p:sp>
    </p:spTree>
    <p:extLst>
      <p:ext uri="{BB962C8B-B14F-4D97-AF65-F5344CB8AC3E}">
        <p14:creationId xmlns:p14="http://schemas.microsoft.com/office/powerpoint/2010/main" val="197899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597DD0-2796-4707-927E-D3F6D5DEFA3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E82C683-A7F2-4D35-86E3-3EB5F9D546FB}"/>
              </a:ext>
            </a:extLst>
          </p:cNvPr>
          <p:cNvSpPr>
            <a:spLocks noGrp="1"/>
          </p:cNvSpPr>
          <p:nvPr>
            <p:ph idx="1"/>
          </p:nvPr>
        </p:nvSpPr>
        <p:spPr/>
        <p:txBody>
          <a:bodyPr/>
          <a:lstStyle/>
          <a:p>
            <a:r>
              <a:rPr lang="ru-RU" dirty="0"/>
              <a:t>Периодонтит (К04.4 – К04.9 по МКБ-10) –  это воспаление периодонта.</a:t>
            </a:r>
          </a:p>
          <a:p>
            <a:r>
              <a:rPr lang="ru-RU" dirty="0"/>
              <a:t> Периодонт – сложное анатомическое образование соединительнотканного происхождения, расположенное между компактной пластинкой зубной ячейки и цементом корня зуба. (Терапевтическая стоматология/ Под ред. Ю.М. </a:t>
            </a:r>
            <a:r>
              <a:rPr lang="ru-RU" dirty="0" err="1"/>
              <a:t>Максимовского</a:t>
            </a:r>
            <a:r>
              <a:rPr lang="ru-RU" dirty="0"/>
              <a:t>. – М: Медицина,  2002 ). </a:t>
            </a:r>
          </a:p>
          <a:p>
            <a:endParaRPr lang="ru-RU" dirty="0"/>
          </a:p>
        </p:txBody>
      </p:sp>
    </p:spTree>
    <p:extLst>
      <p:ext uri="{BB962C8B-B14F-4D97-AF65-F5344CB8AC3E}">
        <p14:creationId xmlns:p14="http://schemas.microsoft.com/office/powerpoint/2010/main" val="150322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DE885E-203A-493C-A28D-708F706F7941}"/>
              </a:ext>
            </a:extLst>
          </p:cNvPr>
          <p:cNvSpPr>
            <a:spLocks noGrp="1"/>
          </p:cNvSpPr>
          <p:nvPr>
            <p:ph type="title"/>
          </p:nvPr>
        </p:nvSpPr>
        <p:spPr/>
        <p:txBody>
          <a:bodyPr/>
          <a:lstStyle/>
          <a:p>
            <a:r>
              <a:rPr lang="ru-RU" b="1" dirty="0"/>
              <a:t>ЭТИОЛОГИЯ И ПАТОГЕНЕЗ</a:t>
            </a:r>
            <a:br>
              <a:rPr lang="ru-RU" dirty="0"/>
            </a:br>
            <a:endParaRPr lang="ru-RU" dirty="0"/>
          </a:p>
        </p:txBody>
      </p:sp>
      <p:sp>
        <p:nvSpPr>
          <p:cNvPr id="3" name="Объект 2">
            <a:extLst>
              <a:ext uri="{FF2B5EF4-FFF2-40B4-BE49-F238E27FC236}">
                <a16:creationId xmlns:a16="http://schemas.microsoft.com/office/drawing/2014/main" id="{E51E815D-E2F1-43B9-94AE-82052DE44CCA}"/>
              </a:ext>
            </a:extLst>
          </p:cNvPr>
          <p:cNvSpPr>
            <a:spLocks noGrp="1"/>
          </p:cNvSpPr>
          <p:nvPr>
            <p:ph idx="1"/>
          </p:nvPr>
        </p:nvSpPr>
        <p:spPr/>
        <p:txBody>
          <a:bodyPr>
            <a:normAutofit fontScale="77500" lnSpcReduction="20000"/>
          </a:bodyPr>
          <a:lstStyle/>
          <a:p>
            <a:r>
              <a:rPr lang="ru-RU" dirty="0"/>
              <a:t>Воспалительный процесс в периодонте зуба является результатом его реакции на различные раздражители. Наиболее часто  причиной воспаления в </a:t>
            </a:r>
            <a:r>
              <a:rPr lang="ru-RU" dirty="0" err="1"/>
              <a:t>перидонте</a:t>
            </a:r>
            <a:r>
              <a:rPr lang="ru-RU" dirty="0"/>
              <a:t> являются микроорганизмы и их токсины, попадающие в периодонт в следствие гибели пульпы из кариозной полости через канал зуба и дентинные трубочки, из инфицированных </a:t>
            </a:r>
            <a:r>
              <a:rPr lang="ru-RU" dirty="0" err="1"/>
              <a:t>пародонтальных</a:t>
            </a:r>
            <a:r>
              <a:rPr lang="ru-RU" dirty="0"/>
              <a:t> карманов или с </a:t>
            </a:r>
            <a:r>
              <a:rPr lang="ru-RU" dirty="0" err="1"/>
              <a:t>крово</a:t>
            </a:r>
            <a:r>
              <a:rPr lang="ru-RU" dirty="0"/>
              <a:t>- и лимфотоком при острых и хронических воспалительных заболеваниях. Этиологическими факторами, вызывающими периодонтит, могут быть микроорганизмы кариозной полости, химические вещества (ингредиенты пломбировочных материалов, мышьяковистая паста),  механические воздействия (острая или  хроническая травма зуба, перемещение зубов при </a:t>
            </a:r>
            <a:r>
              <a:rPr lang="ru-RU" dirty="0" err="1"/>
              <a:t>ортодонтическом</a:t>
            </a:r>
            <a:r>
              <a:rPr lang="ru-RU" dirty="0"/>
              <a:t> лечении).  </a:t>
            </a:r>
          </a:p>
          <a:p>
            <a:r>
              <a:rPr lang="ru-RU" dirty="0"/>
              <a:t>Основными возбудителями периодонтита являются стрептококки: гемолитические – 12% и </a:t>
            </a:r>
            <a:r>
              <a:rPr lang="ru-RU" dirty="0" err="1"/>
              <a:t>негемолитические</a:t>
            </a:r>
            <a:r>
              <a:rPr lang="ru-RU" dirty="0"/>
              <a:t> – 62%. Обнаруживаются  так же грамположительные палочки, </a:t>
            </a:r>
            <a:r>
              <a:rPr lang="ru-RU" dirty="0" err="1"/>
              <a:t>фузоспирохеты</a:t>
            </a:r>
            <a:r>
              <a:rPr lang="ru-RU" dirty="0"/>
              <a:t> и грибы. </a:t>
            </a:r>
          </a:p>
          <a:p>
            <a:r>
              <a:rPr lang="ru-RU" dirty="0"/>
              <a:t>Воспалительный процесс в периодонте, как и в других соединительных тканях организма, протекает по общим закономерностям. </a:t>
            </a:r>
          </a:p>
          <a:p>
            <a:endParaRPr lang="ru-RU" dirty="0"/>
          </a:p>
        </p:txBody>
      </p:sp>
    </p:spTree>
    <p:extLst>
      <p:ext uri="{BB962C8B-B14F-4D97-AF65-F5344CB8AC3E}">
        <p14:creationId xmlns:p14="http://schemas.microsoft.com/office/powerpoint/2010/main" val="332024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A8B78-5B26-47E2-A456-B31428DE6999}"/>
              </a:ext>
            </a:extLst>
          </p:cNvPr>
          <p:cNvSpPr>
            <a:spLocks noGrp="1"/>
          </p:cNvSpPr>
          <p:nvPr>
            <p:ph type="title"/>
          </p:nvPr>
        </p:nvSpPr>
        <p:spPr/>
        <p:txBody>
          <a:bodyPr/>
          <a:lstStyle/>
          <a:p>
            <a:r>
              <a:rPr lang="ru-RU" b="1" dirty="0"/>
              <a:t>КЛИНИЧЕСКАЯ КАРТИНА   ПЕРИОДОНТИТА</a:t>
            </a:r>
            <a:br>
              <a:rPr lang="ru-RU" dirty="0"/>
            </a:br>
            <a:endParaRPr lang="ru-RU" dirty="0"/>
          </a:p>
        </p:txBody>
      </p:sp>
      <p:sp>
        <p:nvSpPr>
          <p:cNvPr id="3" name="Объект 2">
            <a:extLst>
              <a:ext uri="{FF2B5EF4-FFF2-40B4-BE49-F238E27FC236}">
                <a16:creationId xmlns:a16="http://schemas.microsoft.com/office/drawing/2014/main" id="{6D4DCCE1-EE42-4D94-8D2D-C370487CC424}"/>
              </a:ext>
            </a:extLst>
          </p:cNvPr>
          <p:cNvSpPr>
            <a:spLocks noGrp="1"/>
          </p:cNvSpPr>
          <p:nvPr>
            <p:ph idx="1"/>
          </p:nvPr>
        </p:nvSpPr>
        <p:spPr/>
        <p:txBody>
          <a:bodyPr>
            <a:normAutofit fontScale="70000" lnSpcReduction="20000"/>
          </a:bodyPr>
          <a:lstStyle/>
          <a:p>
            <a:r>
              <a:rPr lang="ru-RU" dirty="0"/>
              <a:t>Клиническая картина острого периодонтита проявляется прогрессирующими воспалительными явлениями с быстрой сменой одних симптомов другими. В анамнезе могут быть самопроизвольные боли. Острый периодонтит характеризуется болями, которые продолжаются от 2–3 </a:t>
            </a:r>
            <a:r>
              <a:rPr lang="ru-RU" dirty="0" err="1"/>
              <a:t>сут</a:t>
            </a:r>
            <a:r>
              <a:rPr lang="ru-RU" dirty="0"/>
              <a:t> до 2 </a:t>
            </a:r>
            <a:r>
              <a:rPr lang="ru-RU" dirty="0" err="1"/>
              <a:t>нед</a:t>
            </a:r>
            <a:r>
              <a:rPr lang="ru-RU" dirty="0"/>
              <a:t>. Боли, как правило, постоянные, пациент может указать на причинный зуб. При осмотре возможна глубокая кариозная полость, перкуссия зуба резко болезненна в вертикальном, а затем в любом направлении, появляется симптом «выросшего зуба». Хронические  формы периодонтита могут протекать бессимптомно, иногда отмечаются ноющие боли, образование свищевого хода, боли при приеме горячей или твердой пищи. При осмотре могут выявляться глубокая кариозная полость, обширная пломба, подвижность зуба, зуб покрыт коронкой.  Чаще всего  хронические  формы периодонтита выявляются при рентгенологическом исследовании. </a:t>
            </a:r>
          </a:p>
          <a:p>
            <a:r>
              <a:rPr lang="ru-RU" dirty="0"/>
              <a:t>При проведении </a:t>
            </a:r>
            <a:r>
              <a:rPr lang="ru-RU" dirty="0" err="1"/>
              <a:t>электродонтометрии</a:t>
            </a:r>
            <a:r>
              <a:rPr lang="ru-RU" dirty="0"/>
              <a:t> определяется снижение </a:t>
            </a:r>
            <a:r>
              <a:rPr lang="ru-RU" dirty="0" err="1"/>
              <a:t>электровозбудимости</a:t>
            </a:r>
            <a:r>
              <a:rPr lang="ru-RU" dirty="0"/>
              <a:t>  пульпы свыше 100 мкА, при этом на ток реагируют рецепторы периодонта. При наличии </a:t>
            </a:r>
            <a:r>
              <a:rPr lang="ru-RU" dirty="0" err="1"/>
              <a:t>периапикальных</a:t>
            </a:r>
            <a:r>
              <a:rPr lang="ru-RU" dirty="0"/>
              <a:t> изменений </a:t>
            </a:r>
            <a:r>
              <a:rPr lang="ru-RU" dirty="0" err="1"/>
              <a:t>электровозбудимость</a:t>
            </a:r>
            <a:r>
              <a:rPr lang="ru-RU" dirty="0"/>
              <a:t> может полностью отсутствовать.</a:t>
            </a:r>
          </a:p>
          <a:p>
            <a:r>
              <a:rPr lang="ru-RU" dirty="0"/>
              <a:t>Хронический периодонтит   сопровождается   изменениями в костной ткани. </a:t>
            </a:r>
          </a:p>
          <a:p>
            <a:endParaRPr lang="ru-RU" dirty="0"/>
          </a:p>
        </p:txBody>
      </p:sp>
    </p:spTree>
    <p:extLst>
      <p:ext uri="{BB962C8B-B14F-4D97-AF65-F5344CB8AC3E}">
        <p14:creationId xmlns:p14="http://schemas.microsoft.com/office/powerpoint/2010/main" val="53183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6A7A5E-E6ED-40DE-BCA7-62409959FD44}"/>
              </a:ext>
            </a:extLst>
          </p:cNvPr>
          <p:cNvSpPr>
            <a:spLocks noGrp="1"/>
          </p:cNvSpPr>
          <p:nvPr>
            <p:ph type="title"/>
          </p:nvPr>
        </p:nvSpPr>
        <p:spPr/>
        <p:txBody>
          <a:bodyPr/>
          <a:lstStyle/>
          <a:p>
            <a:r>
              <a:rPr lang="ru-RU" b="1" dirty="0"/>
              <a:t>КЛАССИФИКАЦИЯ   ПЕРИОДОНТИТА</a:t>
            </a:r>
            <a:br>
              <a:rPr lang="ru-RU" dirty="0"/>
            </a:br>
            <a:endParaRPr lang="ru-RU" dirty="0"/>
          </a:p>
        </p:txBody>
      </p:sp>
      <p:sp>
        <p:nvSpPr>
          <p:cNvPr id="3" name="Объект 2">
            <a:extLst>
              <a:ext uri="{FF2B5EF4-FFF2-40B4-BE49-F238E27FC236}">
                <a16:creationId xmlns:a16="http://schemas.microsoft.com/office/drawing/2014/main" id="{C176E30A-B001-4B65-806F-627976E7B1F8}"/>
              </a:ext>
            </a:extLst>
          </p:cNvPr>
          <p:cNvSpPr>
            <a:spLocks noGrp="1"/>
          </p:cNvSpPr>
          <p:nvPr>
            <p:ph idx="1"/>
          </p:nvPr>
        </p:nvSpPr>
        <p:spPr/>
        <p:txBody>
          <a:bodyPr/>
          <a:lstStyle/>
          <a:p>
            <a:r>
              <a:rPr lang="ru-RU" u="sng" dirty="0"/>
              <a:t>Классификация  периодонтита (МКБ-10)</a:t>
            </a:r>
            <a:endParaRPr lang="ru-RU" dirty="0"/>
          </a:p>
          <a:p>
            <a:r>
              <a:rPr lang="ru-RU" dirty="0"/>
              <a:t>К 04.4           – острый апикальный периодонтит</a:t>
            </a:r>
          </a:p>
          <a:p>
            <a:r>
              <a:rPr lang="ru-RU" dirty="0"/>
              <a:t>К 04.5           – хронический апикальный периодонтит</a:t>
            </a:r>
          </a:p>
          <a:p>
            <a:r>
              <a:rPr lang="ru-RU" dirty="0"/>
              <a:t>К 04.6           – </a:t>
            </a:r>
            <a:r>
              <a:rPr lang="ru-RU" dirty="0" err="1"/>
              <a:t>периапикальный</a:t>
            </a:r>
            <a:r>
              <a:rPr lang="ru-RU" dirty="0"/>
              <a:t> абсцесс со свищом</a:t>
            </a:r>
          </a:p>
          <a:p>
            <a:r>
              <a:rPr lang="ru-RU" dirty="0"/>
              <a:t>К 04.7           – </a:t>
            </a:r>
            <a:r>
              <a:rPr lang="ru-RU" dirty="0" err="1"/>
              <a:t>периапикальный</a:t>
            </a:r>
            <a:r>
              <a:rPr lang="ru-RU" dirty="0"/>
              <a:t> абсцесс без свища</a:t>
            </a:r>
          </a:p>
          <a:p>
            <a:r>
              <a:rPr lang="ru-RU" dirty="0"/>
              <a:t>К 04.8           – корневая киста апикальная и боковая</a:t>
            </a:r>
          </a:p>
          <a:p>
            <a:r>
              <a:rPr lang="ru-RU" dirty="0"/>
              <a:t>К 04.8           – корневая киста </a:t>
            </a:r>
            <a:r>
              <a:rPr lang="ru-RU" dirty="0" err="1"/>
              <a:t>периапикальная</a:t>
            </a:r>
            <a:endParaRPr lang="ru-RU" dirty="0"/>
          </a:p>
          <a:p>
            <a:endParaRPr lang="ru-RU" dirty="0"/>
          </a:p>
        </p:txBody>
      </p:sp>
    </p:spTree>
    <p:extLst>
      <p:ext uri="{BB962C8B-B14F-4D97-AF65-F5344CB8AC3E}">
        <p14:creationId xmlns:p14="http://schemas.microsoft.com/office/powerpoint/2010/main" val="341129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193850-6FE1-490A-A2AA-0371DE716D38}"/>
              </a:ext>
            </a:extLst>
          </p:cNvPr>
          <p:cNvSpPr>
            <a:spLocks noGrp="1"/>
          </p:cNvSpPr>
          <p:nvPr>
            <p:ph type="title"/>
          </p:nvPr>
        </p:nvSpPr>
        <p:spPr/>
        <p:txBody>
          <a:bodyPr>
            <a:normAutofit fontScale="90000"/>
          </a:bodyPr>
          <a:lstStyle/>
          <a:p>
            <a:r>
              <a:rPr lang="ru-RU" b="1" dirty="0"/>
              <a:t>ОБЩИЕ ПОДХОДЫ К ДИАГНОСТИКЕ ПЕРИОДОНТИТА</a:t>
            </a:r>
            <a:br>
              <a:rPr lang="ru-RU" dirty="0"/>
            </a:br>
            <a:endParaRPr lang="ru-RU" dirty="0"/>
          </a:p>
        </p:txBody>
      </p:sp>
      <p:sp>
        <p:nvSpPr>
          <p:cNvPr id="3" name="Объект 2">
            <a:extLst>
              <a:ext uri="{FF2B5EF4-FFF2-40B4-BE49-F238E27FC236}">
                <a16:creationId xmlns:a16="http://schemas.microsoft.com/office/drawing/2014/main" id="{139202AA-5C70-4F3A-8B39-1E793D6015A8}"/>
              </a:ext>
            </a:extLst>
          </p:cNvPr>
          <p:cNvSpPr>
            <a:spLocks noGrp="1"/>
          </p:cNvSpPr>
          <p:nvPr>
            <p:ph idx="1"/>
          </p:nvPr>
        </p:nvSpPr>
        <p:spPr/>
        <p:txBody>
          <a:bodyPr>
            <a:normAutofit fontScale="62500" lnSpcReduction="20000"/>
          </a:bodyPr>
          <a:lstStyle/>
          <a:p>
            <a:r>
              <a:rPr lang="ru-RU" dirty="0"/>
              <a:t>Диагностика периодонтита производится путем сбора анамнеза, клинического осмотра, дополнительных методов обследования и направлена  на определение состояния </a:t>
            </a:r>
            <a:r>
              <a:rPr lang="ru-RU" dirty="0" err="1"/>
              <a:t>периапикальных</a:t>
            </a:r>
            <a:r>
              <a:rPr lang="ru-RU" dirty="0"/>
              <a:t> тканей и показаний к лечению, а также на выявление в анамнезе факторов, которые препятствуют немедленному началу лечения. Такими факторами могут быть:</a:t>
            </a:r>
          </a:p>
          <a:p>
            <a:pPr lvl="0"/>
            <a:r>
              <a:rPr lang="ru-RU" dirty="0"/>
              <a:t>наличие непереносимости лекарственных препаратов и материалов, используемых на данном этапе лечения;</a:t>
            </a:r>
          </a:p>
          <a:p>
            <a:pPr lvl="0"/>
            <a:r>
              <a:rPr lang="ru-RU" dirty="0"/>
              <a:t>неадекватное психо–эмоциональное  состояние пациента перед  лечением;</a:t>
            </a:r>
          </a:p>
          <a:p>
            <a:pPr lvl="0"/>
            <a:r>
              <a:rPr lang="ru-RU" dirty="0"/>
              <a:t>острые поражения слизистой оболочки рта и красной каймы губ;</a:t>
            </a:r>
          </a:p>
          <a:p>
            <a:pPr lvl="0"/>
            <a:r>
              <a:rPr lang="ru-RU" dirty="0"/>
              <a:t>острые воспалительные заболевания органов и тканей рта;</a:t>
            </a:r>
          </a:p>
          <a:p>
            <a:pPr lvl="0"/>
            <a:r>
              <a:rPr lang="ru-RU" dirty="0"/>
              <a:t>угрожающие жизни острое состояние/заболевание или обострение хронического заболевания (в том числе инфаркт миокарда, острое нарушение мозгового кровообращения и т.п.), развившиеся менее чем за 6 </a:t>
            </a:r>
            <a:r>
              <a:rPr lang="ru-RU" dirty="0" err="1"/>
              <a:t>мес</a:t>
            </a:r>
            <a:r>
              <a:rPr lang="ru-RU" dirty="0"/>
              <a:t> до момента обращения за данной стоматологической помощью;</a:t>
            </a:r>
          </a:p>
          <a:p>
            <a:pPr lvl="0"/>
            <a:r>
              <a:rPr lang="ru-RU" dirty="0"/>
              <a:t>отказ от  лечения. </a:t>
            </a:r>
          </a:p>
          <a:p>
            <a:r>
              <a:rPr lang="ru-RU" dirty="0"/>
              <a:t>         На рентгенологическое исследование возлагается основная нагрузка при постановке правильного диагноза и дифференциальной диагностике с другими заболеваниями с аналогичной симптоматикой. </a:t>
            </a:r>
          </a:p>
          <a:p>
            <a:endParaRPr lang="ru-RU" dirty="0"/>
          </a:p>
        </p:txBody>
      </p:sp>
    </p:spTree>
    <p:extLst>
      <p:ext uri="{BB962C8B-B14F-4D97-AF65-F5344CB8AC3E}">
        <p14:creationId xmlns:p14="http://schemas.microsoft.com/office/powerpoint/2010/main" val="180176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9A2C6CB-D7EF-4498-AA99-D24FE605CA3A}"/>
              </a:ext>
            </a:extLst>
          </p:cNvPr>
          <p:cNvSpPr>
            <a:spLocks noGrp="1"/>
          </p:cNvSpPr>
          <p:nvPr>
            <p:ph type="ctrTitle"/>
          </p:nvPr>
        </p:nvSpPr>
        <p:spPr/>
        <p:txBody>
          <a:bodyPr/>
          <a:lstStyle/>
          <a:p>
            <a:r>
              <a:rPr lang="ru-RU" dirty="0"/>
              <a:t>Клиническая анатомия зубов</a:t>
            </a:r>
          </a:p>
        </p:txBody>
      </p:sp>
      <p:sp>
        <p:nvSpPr>
          <p:cNvPr id="5" name="Подзаголовок 4">
            <a:extLst>
              <a:ext uri="{FF2B5EF4-FFF2-40B4-BE49-F238E27FC236}">
                <a16:creationId xmlns:a16="http://schemas.microsoft.com/office/drawing/2014/main" id="{5783A39E-3408-4B47-9E61-C80F70E13284}"/>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371232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первый резец</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normAutofit fontScale="47500" lnSpcReduction="20000"/>
          </a:bodyPr>
          <a:lstStyle/>
          <a:p>
            <a:r>
              <a:rPr lang="ru-RU" dirty="0"/>
              <a:t>Контуры </a:t>
            </a:r>
            <a:r>
              <a:rPr lang="ru-RU" dirty="0" err="1"/>
              <a:t>внутризубных</a:t>
            </a:r>
            <a:r>
              <a:rPr lang="ru-RU" dirty="0"/>
              <a:t> полостей схожи в этих зубах. Центральные резцы большие, в среднем 23 мм в длину (размах 18-29 мм). Боковые резцы короче - 21 - 22 мм (размах 17-29 мм). Форма каналов обычно I типа и крайне редко в этих зубах, более чем один корень или более чем один канал. Если отклонения от нормы существуют, то обычно в латеральных зубах, и могут быть представлены в виде добавочного корня (</a:t>
            </a:r>
            <a:r>
              <a:rPr lang="ru-RU" dirty="0" err="1"/>
              <a:t>dens</a:t>
            </a:r>
            <a:r>
              <a:rPr lang="ru-RU" dirty="0"/>
              <a:t> </a:t>
            </a:r>
            <a:r>
              <a:rPr lang="ru-RU" dirty="0" err="1"/>
              <a:t>invaginatus</a:t>
            </a:r>
            <a:r>
              <a:rPr lang="ru-RU" dirty="0"/>
              <a:t>), удвоения или слияния корней (</a:t>
            </a:r>
            <a:r>
              <a:rPr lang="ru-RU" dirty="0" err="1"/>
              <a:t>Shafer</a:t>
            </a:r>
            <a:r>
              <a:rPr lang="ru-RU" dirty="0"/>
              <a:t> </a:t>
            </a:r>
            <a:r>
              <a:rPr lang="ru-RU" dirty="0" err="1"/>
              <a:t>et</a:t>
            </a:r>
            <a:r>
              <a:rPr lang="ru-RU" dirty="0"/>
              <a:t> </a:t>
            </a:r>
            <a:r>
              <a:rPr lang="ru-RU" dirty="0" err="1"/>
              <a:t>al</a:t>
            </a:r>
            <a:r>
              <a:rPr lang="ru-RU" dirty="0"/>
              <a:t>., 1963).</a:t>
            </a:r>
          </a:p>
          <a:p>
            <a:r>
              <a:rPr lang="ru-RU" dirty="0"/>
              <a:t>Пульповая камера на </a:t>
            </a:r>
            <a:r>
              <a:rPr lang="ru-RU" dirty="0" err="1"/>
              <a:t>вестибуло</a:t>
            </a:r>
            <a:r>
              <a:rPr lang="ru-RU" dirty="0"/>
              <a:t>-оральном разрезе суживается к режущему краю и расширяется на уровне шейки. </a:t>
            </a:r>
            <a:r>
              <a:rPr lang="ru-RU" dirty="0" err="1"/>
              <a:t>Медиодистально</a:t>
            </a:r>
            <a:r>
              <a:rPr lang="ru-RU" dirty="0"/>
              <a:t> пульповые камеры этих зубов повторяют контуры их коронок и наиболее широкое пространство у режущего края. В центральных резцах у молодых пациентов обычно три рога пульпы. Латеральные имеют обычно два рога и контуры </a:t>
            </a:r>
            <a:r>
              <a:rPr lang="ru-RU" dirty="0" err="1"/>
              <a:t>внутризубной</a:t>
            </a:r>
            <a:r>
              <a:rPr lang="ru-RU" dirty="0"/>
              <a:t> камеры имеют тенденцию к большему закруглению, чем в центральных резцах.</a:t>
            </a:r>
          </a:p>
          <a:p>
            <a:r>
              <a:rPr lang="ru-RU" i="1" dirty="0"/>
              <a:t>Пунктирной линией обозначены контуры доступа во </a:t>
            </a:r>
            <a:r>
              <a:rPr lang="ru-RU" i="1" dirty="0" err="1"/>
              <a:t>внутризубную</a:t>
            </a:r>
            <a:r>
              <a:rPr lang="ru-RU" i="1" dirty="0"/>
              <a:t> полость. Серым цветом обозначены контуры </a:t>
            </a:r>
            <a:r>
              <a:rPr lang="ru-RU" i="1" dirty="0" err="1"/>
              <a:t>внутризубной</a:t>
            </a:r>
            <a:r>
              <a:rPr lang="ru-RU" i="1" dirty="0"/>
              <a:t> полости в молодом возрасте, черным - у стариков. Показаны два сечения корня:</a:t>
            </a:r>
            <a:endParaRPr lang="ru-RU" dirty="0"/>
          </a:p>
          <a:p>
            <a:r>
              <a:rPr lang="ru-RU" b="1" dirty="0"/>
              <a:t>1</a:t>
            </a:r>
            <a:r>
              <a:rPr lang="ru-RU" dirty="0"/>
              <a:t> - 3 мм от апекса,</a:t>
            </a:r>
          </a:p>
          <a:p>
            <a:r>
              <a:rPr lang="ru-RU" b="1" dirty="0"/>
              <a:t>2</a:t>
            </a:r>
            <a:r>
              <a:rPr lang="ru-RU" dirty="0"/>
              <a:t> - на уровне устья канала. (По </a:t>
            </a:r>
            <a:r>
              <a:rPr lang="ru-RU" dirty="0" err="1"/>
              <a:t>Harty</a:t>
            </a:r>
            <a:r>
              <a:rPr lang="ru-RU" dirty="0"/>
              <a:t>).</a:t>
            </a:r>
          </a:p>
          <a:p>
            <a:r>
              <a:rPr lang="ru-RU" dirty="0"/>
              <a:t>В </a:t>
            </a:r>
            <a:r>
              <a:rPr lang="ru-RU" dirty="0" err="1"/>
              <a:t>вестибуло</a:t>
            </a:r>
            <a:r>
              <a:rPr lang="ru-RU" dirty="0"/>
              <a:t>-оральной проекции каналы намного шире, чем в </a:t>
            </a:r>
            <a:r>
              <a:rPr lang="ru-RU" dirty="0" err="1"/>
              <a:t>медиодистальной</a:t>
            </a:r>
            <a:r>
              <a:rPr lang="ru-RU" dirty="0"/>
              <a:t>, и часто имеют сужение сразу под уровнем шейки зуба. Обычно в учебниках указано, что </a:t>
            </a:r>
            <a:r>
              <a:rPr lang="ru-RU" dirty="0" err="1"/>
              <a:t>коронковая</a:t>
            </a:r>
            <a:r>
              <a:rPr lang="ru-RU" dirty="0"/>
              <a:t> полость в этих зубах непосредственно переходит в корневые каналы. Однако это сужение в значительной мере напоминает устья в </a:t>
            </a:r>
            <a:r>
              <a:rPr lang="ru-RU" dirty="0" err="1"/>
              <a:t>многокорневых</a:t>
            </a:r>
            <a:r>
              <a:rPr lang="ru-RU" dirty="0"/>
              <a:t> зубах. Это сужение, как правило, не видно на рентгенограмме, но это должно учитываться при инструментальной обработке каналов (раскрывать лучше шаровидным бором на малых оборотах).</a:t>
            </a:r>
          </a:p>
          <a:p>
            <a:r>
              <a:rPr lang="ru-RU" dirty="0"/>
              <a:t>Каналы верхних резцов суживаются к апексу и имеют сначала овальную или неправильную форму в области шейки, которая постепенно становится круглой к апексу.</a:t>
            </a:r>
          </a:p>
          <a:p>
            <a:r>
              <a:rPr lang="ru-RU" dirty="0"/>
              <a:t>Обычно наблюдаются очень небольшое апикальное искривление в центральных резцах в дистальную или губную стороны. Апикальная часть латерального резца чаще искривлена, обычно в дистальном направлении</a:t>
            </a:r>
          </a:p>
        </p:txBody>
      </p:sp>
      <p:pic>
        <p:nvPicPr>
          <p:cNvPr id="7" name="Объект 6" descr="https://stomat.org/images/upload/eacd5cf116b0796f5fe9d69e5a6a383f.jpg">
            <a:extLst>
              <a:ext uri="{FF2B5EF4-FFF2-40B4-BE49-F238E27FC236}">
                <a16:creationId xmlns:a16="http://schemas.microsoft.com/office/drawing/2014/main" id="{3D375714-E870-45A7-9E6C-67CEDBD44EFE}"/>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710027"/>
            <a:ext cx="5364884" cy="3265343"/>
          </a:xfrm>
          <a:prstGeom prst="rect">
            <a:avLst/>
          </a:prstGeom>
          <a:noFill/>
          <a:ln>
            <a:noFill/>
          </a:ln>
        </p:spPr>
      </p:pic>
    </p:spTree>
    <p:extLst>
      <p:ext uri="{BB962C8B-B14F-4D97-AF65-F5344CB8AC3E}">
        <p14:creationId xmlns:p14="http://schemas.microsoft.com/office/powerpoint/2010/main" val="4257668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второй резец</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normAutofit fontScale="70000" lnSpcReduction="20000"/>
          </a:bodyPr>
          <a:lstStyle/>
          <a:p>
            <a:pPr indent="228600">
              <a:lnSpc>
                <a:spcPct val="107000"/>
              </a:lnSpc>
              <a:spcAft>
                <a:spcPts val="750"/>
              </a:spcAft>
            </a:pP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Частота встречаемости боковых (латеральных) каналов в центральных резцах 24%, в латеральных – 26%, а частота дельтовидных разветвлений (добавочных каналов) в центральных резцах – около 1%, в латеральных – 3%.</a:t>
            </a:r>
            <a:endParaRPr lang="ru-RU"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750"/>
              </a:spcAft>
            </a:pP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Апикальное отверстие в центральных резцах в 80% случаев находится на расстоянии 0-1 мм от рентгенологически определяемой верхушки корня, в 20% случаев - на 1 - 2 мм. В латеральных резцах в 90% случаях эти соотношения от 0 до 1 мм, в 10% - от 1 до 2 мм. С возрастом анатомия </a:t>
            </a:r>
            <a:r>
              <a:rPr lang="ru-RU"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внутризубной</a:t>
            </a: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пульпы изменяется в связи с отложением вторичного дентина, и крыша пульповой камеры может очутиться на уровне шейки, хотя в молодых зубах крыша пульповой камеры доходит до 1/3 длины клинической коронки резцов. На рентгенограмме </a:t>
            </a:r>
            <a:r>
              <a:rPr lang="ru-RU"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медиодистально</a:t>
            </a: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может определяться значительное сужение. Однако надо помнить, что канал шире в </a:t>
            </a:r>
            <a:r>
              <a:rPr lang="ru-RU"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губо</a:t>
            </a: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-небном направлении, поэтому часто его можно сравнительно легко пройти, хотя на рентгенограмме он выглядит очень тонким или вообще не виден.</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7" name="Объект 6" descr="https://stomat.org/images/upload/8150f85e39bedd48cfe3abe89e0121e7.jpg">
            <a:extLst>
              <a:ext uri="{FF2B5EF4-FFF2-40B4-BE49-F238E27FC236}">
                <a16:creationId xmlns:a16="http://schemas.microsoft.com/office/drawing/2014/main" id="{1CF46D69-A4E9-4CBB-BA86-CDC0A7E0DCB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50013" y="2309812"/>
            <a:ext cx="3638550" cy="2228850"/>
          </a:xfrm>
          <a:prstGeom prst="rect">
            <a:avLst/>
          </a:prstGeom>
          <a:noFill/>
          <a:ln>
            <a:noFill/>
          </a:ln>
        </p:spPr>
      </p:pic>
    </p:spTree>
    <p:extLst>
      <p:ext uri="{BB962C8B-B14F-4D97-AF65-F5344CB8AC3E}">
        <p14:creationId xmlns:p14="http://schemas.microsoft.com/office/powerpoint/2010/main" val="12994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клык</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256212" cy="3811588"/>
          </a:xfrm>
        </p:spPr>
        <p:txBody>
          <a:bodyPr>
            <a:normAutofit fontScale="92500" lnSpcReduction="10000"/>
          </a:bodyPr>
          <a:lstStyle/>
          <a:p>
            <a:r>
              <a:rPr lang="ru-RU" dirty="0"/>
              <a:t>Это самый длинный зуб во рту, в среднем 26,5 мм (размах 20-38 мм). Крайне редко имеет больше одного корневого канала. Пульповая камера сравнительно узкая и имеет только один рог, она намного шире на </a:t>
            </a:r>
            <a:r>
              <a:rPr lang="ru-RU" dirty="0" err="1"/>
              <a:t>вестибуло</a:t>
            </a:r>
            <a:r>
              <a:rPr lang="ru-RU" dirty="0"/>
              <a:t>-оральном разрезе, чем на </a:t>
            </a:r>
            <a:r>
              <a:rPr lang="ru-RU" dirty="0" err="1"/>
              <a:t>медиодистальном</a:t>
            </a:r>
            <a:r>
              <a:rPr lang="ru-RU" dirty="0"/>
              <a:t>. Корневой канал I типа и приобретает круглую форму только в апикальной трети. Апикальная </a:t>
            </a:r>
            <a:r>
              <a:rPr lang="ru-RU" dirty="0" err="1"/>
              <a:t>констрикция</a:t>
            </a:r>
            <a:r>
              <a:rPr lang="ru-RU" dirty="0"/>
              <a:t> не так четко выражена, как в резцах. Этот факт и то, что часто апикальная часть корня значительно сужена, в результате чего канал становиться очень узким у апекса, вызывает трудность в определении длины канала.</a:t>
            </a:r>
          </a:p>
          <a:p>
            <a:r>
              <a:rPr lang="ru-RU" dirty="0"/>
              <a:t>Канал обычно прямой, но иногда у апекса искривляется в дистальную (в 32% случаев) и, менее часто, латеральную сторону. В 13% случаев зарегистрировано вестибулярное отклонение канала. Частота встречаемости латеральных (боковых) каналов около 30%, а дополнительных апикальных – в 3%. Апикальное отверстие располагается в 70% случаев в диапазоне от 0 до 1 мм по отношению к верхушке корня, и в 30% – диапазоне 1 - 2 мм.</a:t>
            </a:r>
          </a:p>
          <a:p>
            <a:endParaRPr lang="ru-RU" dirty="0"/>
          </a:p>
        </p:txBody>
      </p:sp>
      <p:pic>
        <p:nvPicPr>
          <p:cNvPr id="7" name="Объект 6" descr="https://stomat.org/images/upload/92ba4fcf01cd48c84777d66ef302fd63.jpg">
            <a:extLst>
              <a:ext uri="{FF2B5EF4-FFF2-40B4-BE49-F238E27FC236}">
                <a16:creationId xmlns:a16="http://schemas.microsoft.com/office/drawing/2014/main" id="{F8FC3EAE-4416-4773-8DC5-EBCD45F618A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4800" y="1454727"/>
            <a:ext cx="4697412" cy="2960110"/>
          </a:xfrm>
          <a:prstGeom prst="rect">
            <a:avLst/>
          </a:prstGeom>
          <a:noFill/>
          <a:ln>
            <a:noFill/>
          </a:ln>
        </p:spPr>
      </p:pic>
    </p:spTree>
    <p:extLst>
      <p:ext uri="{BB962C8B-B14F-4D97-AF65-F5344CB8AC3E}">
        <p14:creationId xmlns:p14="http://schemas.microsoft.com/office/powerpoint/2010/main" val="1581510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первый премоляр</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602576" cy="3811588"/>
          </a:xfrm>
        </p:spPr>
        <p:txBody>
          <a:bodyPr>
            <a:normAutofit fontScale="77500" lnSpcReduction="20000"/>
          </a:bodyPr>
          <a:lstStyle/>
          <a:p>
            <a:r>
              <a:rPr lang="ru-RU" dirty="0"/>
              <a:t>Обычно эти зубы имеют два корня и два канала. Частота встречаемости варианта с одним корнем, по данным литературы, от 31,5% до 39,5%.</a:t>
            </a:r>
          </a:p>
          <a:p>
            <a:r>
              <a:rPr lang="ru-RU" dirty="0"/>
              <a:t>Эти данные показывают соотношение для лиц европеоидного происхождения. У монголоидов частота встречаемости этих зубов с одним корнем превышает 60% (</a:t>
            </a:r>
            <a:r>
              <a:rPr lang="ru-RU" dirty="0" err="1"/>
              <a:t>Walker</a:t>
            </a:r>
            <a:r>
              <a:rPr lang="ru-RU" dirty="0"/>
              <a:t>, 1988). В одном из исследований (</a:t>
            </a:r>
            <a:r>
              <a:rPr lang="ru-RU" dirty="0" err="1"/>
              <a:t>Carns</a:t>
            </a:r>
            <a:r>
              <a:rPr lang="ru-RU" dirty="0"/>
              <a:t> </a:t>
            </a:r>
            <a:r>
              <a:rPr lang="ru-RU" dirty="0" err="1"/>
              <a:t>and</a:t>
            </a:r>
            <a:r>
              <a:rPr lang="ru-RU" dirty="0"/>
              <a:t> </a:t>
            </a:r>
            <a:r>
              <a:rPr lang="ru-RU" dirty="0" err="1"/>
              <a:t>Skidmore</a:t>
            </a:r>
            <a:r>
              <a:rPr lang="ru-RU" dirty="0"/>
              <a:t>, 1973) обнаружено 6% зубов с тремя корнями. Типично европеоидный зуб – с двумя хорошо развитыми корнями, которые разъединяются в средней трети корня. У монголоидов превалирует слияние корней.</a:t>
            </a:r>
          </a:p>
          <a:p>
            <a:r>
              <a:rPr lang="ru-RU" dirty="0"/>
              <a:t>В этом зубе обычно два канала и, в случае однокорневого варианта, эти каналы могут сливаться и открываться одним апикальным отверстием. В этих зубах обнаружены многие типы конфигурации каналов и присутствие латеральных каналов, особенно в апикальной области - 49,5% (</a:t>
            </a:r>
            <a:r>
              <a:rPr lang="ru-RU" dirty="0" err="1"/>
              <a:t>Vertucci</a:t>
            </a:r>
            <a:r>
              <a:rPr lang="ru-RU" dirty="0"/>
              <a:t> </a:t>
            </a:r>
            <a:r>
              <a:rPr lang="ru-RU" dirty="0" err="1"/>
              <a:t>and</a:t>
            </a:r>
            <a:r>
              <a:rPr lang="ru-RU" dirty="0"/>
              <a:t> </a:t>
            </a:r>
            <a:r>
              <a:rPr lang="ru-RU" dirty="0" err="1"/>
              <a:t>Geganff</a:t>
            </a:r>
            <a:r>
              <a:rPr lang="ru-RU" dirty="0"/>
              <a:t>, 1979). Вариант с тремя корнями имеет три канала: два щечных и один небный.</a:t>
            </a:r>
          </a:p>
          <a:p>
            <a:r>
              <a:rPr lang="ru-RU" dirty="0"/>
              <a:t>Обычно средняя длина зуба 21 мм, что короче, чем у второго премоляра. Пульповая камера более широкая в щечно-небном направлении с двумя четко различимыми рогами. Дно камеры округлое, с наивысшей точкой в центре и обычно сразу под уровнем шейки. Устья каналов воронкообразные.</a:t>
            </a:r>
          </a:p>
          <a:p>
            <a:r>
              <a:rPr lang="ru-RU" dirty="0"/>
              <a:t>С возрастом размеры пульповой камеры в основном уменьшаются за счет отложения вторичного дентина на крыше пульповой камеры, что приводит к тому, что крыша полости становиться ближе к дну. Дно остается под уровнем шейки и крыша за счет отложения дентина может тоже находиться под уровнем шейки.</a:t>
            </a:r>
          </a:p>
          <a:p>
            <a:r>
              <a:rPr lang="ru-RU" dirty="0"/>
              <a:t>Каналы обычно разделены и очень редко сливаются, принимают </a:t>
            </a:r>
            <a:r>
              <a:rPr lang="ru-RU" dirty="0" err="1"/>
              <a:t>лентоподобную</a:t>
            </a:r>
            <a:r>
              <a:rPr lang="ru-RU" dirty="0"/>
              <a:t>, характерную для второго премоляра форму. Обычно они прямые и круглые в сечении</a:t>
            </a:r>
          </a:p>
        </p:txBody>
      </p:sp>
      <p:pic>
        <p:nvPicPr>
          <p:cNvPr id="7" name="Объект 6" descr="https://stomat.org/images/upload/2b95b16cfbf7c2c1497e46de631378dc.jpg">
            <a:extLst>
              <a:ext uri="{FF2B5EF4-FFF2-40B4-BE49-F238E27FC236}">
                <a16:creationId xmlns:a16="http://schemas.microsoft.com/office/drawing/2014/main" id="{BC1C46A8-8294-4DE8-B4E3-617621EB4C5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2004" y="990600"/>
            <a:ext cx="3267075" cy="2133600"/>
          </a:xfrm>
          <a:prstGeom prst="rect">
            <a:avLst/>
          </a:prstGeom>
          <a:noFill/>
          <a:ln>
            <a:noFill/>
          </a:ln>
        </p:spPr>
      </p:pic>
      <p:pic>
        <p:nvPicPr>
          <p:cNvPr id="8" name="Рисунок 7" descr="https://stomat.org/images/upload/d380f1a8f4dc7609672c89c8811405c3.jpg">
            <a:extLst>
              <a:ext uri="{FF2B5EF4-FFF2-40B4-BE49-F238E27FC236}">
                <a16:creationId xmlns:a16="http://schemas.microsoft.com/office/drawing/2014/main" id="{6CD3EEEF-302D-4A75-AAAB-410DAB649E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02004" y="3900848"/>
            <a:ext cx="3267074" cy="1966551"/>
          </a:xfrm>
          <a:prstGeom prst="rect">
            <a:avLst/>
          </a:prstGeom>
          <a:noFill/>
          <a:ln>
            <a:noFill/>
          </a:ln>
        </p:spPr>
      </p:pic>
    </p:spTree>
    <p:extLst>
      <p:ext uri="{BB962C8B-B14F-4D97-AF65-F5344CB8AC3E}">
        <p14:creationId xmlns:p14="http://schemas.microsoft.com/office/powerpoint/2010/main" val="365213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3095605" y="571480"/>
            <a:ext cx="5629305" cy="5948698"/>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второй премоляр</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644139" cy="3811588"/>
          </a:xfrm>
        </p:spPr>
        <p:txBody>
          <a:bodyPr>
            <a:normAutofit fontScale="85000" lnSpcReduction="20000"/>
          </a:bodyPr>
          <a:lstStyle/>
          <a:p>
            <a:r>
              <a:rPr lang="ru-RU" dirty="0"/>
              <a:t>Этот зуб имеет тенденцию к однокорневому варианту. Превалирует I тип конфигурации каналов, однако в 25% присутствуют II и III тип, а в 25% могут быть IV - VII типы с двумя апикальными отверстиями.</a:t>
            </a:r>
          </a:p>
          <a:p>
            <a:r>
              <a:rPr lang="ru-RU" dirty="0"/>
              <a:t>Таким образом, основной тип этого зуба может рассматриваться как однокорневой с одним каналом. Нечасто могут быть два корня, и тогда зуб напоминает первый премоляр с расположением дна полости значительно ниже шейки зуба. Средняя длина слегка больше длины первого премоляра и в среднем 21,5 мм.</a:t>
            </a:r>
          </a:p>
          <a:p>
            <a:r>
              <a:rPr lang="ru-RU" dirty="0"/>
              <a:t>Пульповая камера расширена в щечно-небном направлении и имеет два выраженных рога. По сравнению с первым премоляром, дно камеры располагается ближе к апексу.</a:t>
            </a:r>
          </a:p>
          <a:p>
            <a:r>
              <a:rPr lang="ru-RU" dirty="0"/>
              <a:t>Корневой канал шире в щечно-небном направлении и уже в </a:t>
            </a:r>
            <a:r>
              <a:rPr lang="ru-RU" dirty="0" err="1"/>
              <a:t>медиодистальном</a:t>
            </a:r>
            <a:r>
              <a:rPr lang="ru-RU" dirty="0"/>
              <a:t>. Он сужается к апексу, редко на сечении круглый, за исключением двух или трех мм у апекса. Часто корень этого однокорневого зуба разделяется бороздкой на две секции в средней трети корня. Эти секции почти без вариантов соединяются и формируют общий канал с относительно большим апикальным отверстием. Канал обычно прямой, но у апекса может быть искривление в дистальном и, менее часто, в щечном направлении.</a:t>
            </a:r>
          </a:p>
          <a:p>
            <a:r>
              <a:rPr lang="ru-RU" dirty="0"/>
              <a:t>С возрастом смещение крыши пульповой камеры такое же, как и в первом премоляре.</a:t>
            </a:r>
          </a:p>
          <a:p>
            <a:endParaRPr lang="ru-RU" dirty="0"/>
          </a:p>
        </p:txBody>
      </p:sp>
      <p:pic>
        <p:nvPicPr>
          <p:cNvPr id="7" name="Объект 6" descr="https://stomat.org/images/upload/50c1e272b91a5574d4156308a85697f4.jpg">
            <a:extLst>
              <a:ext uri="{FF2B5EF4-FFF2-40B4-BE49-F238E27FC236}">
                <a16:creationId xmlns:a16="http://schemas.microsoft.com/office/drawing/2014/main" id="{A6563CE0-70D7-424D-9120-90E507A99830}"/>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4921" y="1684483"/>
            <a:ext cx="4749799" cy="3394796"/>
          </a:xfrm>
          <a:prstGeom prst="rect">
            <a:avLst/>
          </a:prstGeom>
          <a:noFill/>
          <a:ln>
            <a:noFill/>
          </a:ln>
        </p:spPr>
      </p:pic>
    </p:spTree>
    <p:extLst>
      <p:ext uri="{BB962C8B-B14F-4D97-AF65-F5344CB8AC3E}">
        <p14:creationId xmlns:p14="http://schemas.microsoft.com/office/powerpoint/2010/main" val="400656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первый моляр</a:t>
            </a: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normAutofit fontScale="32500" lnSpcReduction="20000"/>
          </a:bodyPr>
          <a:lstStyle/>
          <a:p>
            <a:r>
              <a:rPr lang="ru-RU" dirty="0"/>
              <a:t>Этот зуб обычно имеет три корня и четыре корневых канала. Дополнительно канал располагается в </a:t>
            </a:r>
            <a:r>
              <a:rPr lang="ru-RU" dirty="0" err="1"/>
              <a:t>медио</a:t>
            </a:r>
            <a:r>
              <a:rPr lang="ru-RU" dirty="0"/>
              <a:t>-щечном корне. Форма канальной системы исследовалась как </a:t>
            </a:r>
            <a:r>
              <a:rPr lang="ru-RU" dirty="0" err="1"/>
              <a:t>in</a:t>
            </a:r>
            <a:r>
              <a:rPr lang="ru-RU" dirty="0"/>
              <a:t> </a:t>
            </a:r>
            <a:r>
              <a:rPr lang="ru-RU" dirty="0" err="1"/>
              <a:t>vivo</a:t>
            </a:r>
            <a:r>
              <a:rPr lang="ru-RU" dirty="0"/>
              <a:t>, так и </a:t>
            </a:r>
            <a:r>
              <a:rPr lang="ru-RU" dirty="0" err="1"/>
              <a:t>in</a:t>
            </a:r>
            <a:r>
              <a:rPr lang="ru-RU" dirty="0"/>
              <a:t> </a:t>
            </a:r>
            <a:r>
              <a:rPr lang="ru-RU" dirty="0" err="1"/>
              <a:t>vitro</a:t>
            </a:r>
            <a:r>
              <a:rPr lang="ru-RU" dirty="0"/>
              <a:t>. В исследованиях </a:t>
            </a:r>
            <a:r>
              <a:rPr lang="ru-RU" dirty="0" err="1"/>
              <a:t>in</a:t>
            </a:r>
            <a:r>
              <a:rPr lang="ru-RU" dirty="0"/>
              <a:t> </a:t>
            </a:r>
            <a:r>
              <a:rPr lang="ru-RU" dirty="0" err="1"/>
              <a:t>vitro</a:t>
            </a:r>
            <a:r>
              <a:rPr lang="ru-RU" dirty="0"/>
              <a:t> дополнительный канал находили в 55 - 69% случаев. Конфигурация каналов обычно II типа, однако присутствуют IV тип с двумя отдельными апикальными отверстиями более чем в 48,5% случаев. В исследованиях </a:t>
            </a:r>
            <a:r>
              <a:rPr lang="ru-RU" dirty="0" err="1"/>
              <a:t>in</a:t>
            </a:r>
            <a:r>
              <a:rPr lang="ru-RU" dirty="0"/>
              <a:t> </a:t>
            </a:r>
            <a:r>
              <a:rPr lang="ru-RU" dirty="0" err="1"/>
              <a:t>vivo</a:t>
            </a:r>
            <a:r>
              <a:rPr lang="ru-RU" dirty="0"/>
              <a:t> реже находили дополнительный второй канал и были трудности в его нахождении. Он обнаруживался в 18 - 33% случаев.</a:t>
            </a:r>
          </a:p>
          <a:p>
            <a:r>
              <a:rPr lang="ru-RU" dirty="0"/>
              <a:t>Небные и дистальные корни обычно содержат канал I типа. Медиально-щечный малый канал по данным </a:t>
            </a:r>
            <a:r>
              <a:rPr lang="ru-RU" dirty="0" err="1"/>
              <a:t>клкт</a:t>
            </a:r>
            <a:r>
              <a:rPr lang="ru-RU" dirty="0"/>
              <a:t> встречается у 95% </a:t>
            </a:r>
            <a:r>
              <a:rPr lang="ru-RU" dirty="0" err="1"/>
              <a:t>европиоидов</a:t>
            </a:r>
            <a:r>
              <a:rPr lang="ru-RU" dirty="0"/>
              <a:t> в возрасте старше 35 лет. У европеоидов длина этого зуба около 22 мм, небный корень слегка длиннее, чем щечные. В зубах у монголоидов имеется тенденция к более близкому и плотному расположению корней и средняя длина зуба слегка меньше.</a:t>
            </a:r>
          </a:p>
          <a:p>
            <a:r>
              <a:rPr lang="ru-RU" dirty="0"/>
              <a:t>Пульповая камера четырехугольная по форме и шире в щечно-небном, чем в </a:t>
            </a:r>
            <a:r>
              <a:rPr lang="ru-RU" dirty="0" err="1"/>
              <a:t>медиодистальном</a:t>
            </a:r>
            <a:r>
              <a:rPr lang="ru-RU" dirty="0"/>
              <a:t> направлении. Она имеет четыре рога пульпы, из которых </a:t>
            </a:r>
            <a:r>
              <a:rPr lang="ru-RU" dirty="0" err="1"/>
              <a:t>медио</a:t>
            </a:r>
            <a:r>
              <a:rPr lang="ru-RU" dirty="0"/>
              <a:t>-щечный наиболее длинный и острый по очертаниям, а дистально-щечный рог меньше, чем </a:t>
            </a:r>
            <a:r>
              <a:rPr lang="ru-RU" dirty="0" err="1"/>
              <a:t>медио</a:t>
            </a:r>
            <a:r>
              <a:rPr lang="ru-RU" dirty="0"/>
              <a:t>-щечный, но больше, чем два небных. Дно пульповой камеры обычно располагается ниже уровня шейки и округлое с выпуклостью к </a:t>
            </a:r>
            <a:r>
              <a:rPr lang="ru-RU" dirty="0" err="1"/>
              <a:t>окклюзионной</a:t>
            </a:r>
            <a:r>
              <a:rPr lang="ru-RU" dirty="0"/>
              <a:t> поверхности. Устья основных каналов воронкообразные и лежат в центре корней. Малый </a:t>
            </a:r>
            <a:r>
              <a:rPr lang="ru-RU" dirty="0" err="1"/>
              <a:t>медио</a:t>
            </a:r>
            <a:r>
              <a:rPr lang="ru-RU" dirty="0"/>
              <a:t>-щечный канал, если он есть, лежит на линии, соединяющей устья </a:t>
            </a:r>
            <a:r>
              <a:rPr lang="ru-RU" dirty="0" err="1"/>
              <a:t>медио</a:t>
            </a:r>
            <a:r>
              <a:rPr lang="ru-RU" dirty="0"/>
              <a:t>-щечного и небного каналов. Если эту линию разделить на три части, то устье дополнительного канала будет лежать около первой трети, ближе к медиально-щечному основному каналу.</a:t>
            </a:r>
          </a:p>
          <a:p>
            <a:r>
              <a:rPr lang="ru-RU" dirty="0"/>
              <a:t>Необходимо помнить, что форма разрезов в области шейки и на уровне середины коронки пульповой камеры различной конфигурации (форма разреза в области шейки скорее ромбовидная, чем четырехугольная). В связи с этим, устье медиально-щечного канала ближе к щечной стенке, чем устье дистального канала к дистальной. Поэтому же дистально-щечный корень, а значит и устье его канала ближе к середине зуба, чем дистальная стенка камеры. Устье небного канала обычно находится легко.</a:t>
            </a:r>
          </a:p>
          <a:p>
            <a:r>
              <a:rPr lang="ru-RU" dirty="0"/>
              <a:t>На поперечных срезах наблюдается значительные вариации. Медиально-щечные каналы обычно представляют наибольшую трудность при инструментальной обработке, так как они идут в медиальном направлении. Малый медиально-щечный канал часто очень узкий и извилистый и соединяется с главным каналом. Так как оба медиально-щечных канала лежат в щечно-небной плоскости, то они часто наслаиваются друг на друга на рентгенограмме. Дополнительные трудности встречаются в связи с частым искривлением медиально-щечного корня в дистальном направлении в апикальной трети корня.</a:t>
            </a:r>
          </a:p>
          <a:p>
            <a:r>
              <a:rPr lang="ru-RU" dirty="0"/>
              <a:t>Дистально-щечный канал самый короткий и часто самый узкий из трех каналов и отходит от камеры в дистальном направлении, он овальный по форме, а затем к апексу становиться круглым. Обычно канал искривляется </a:t>
            </a:r>
            <a:r>
              <a:rPr lang="ru-RU" dirty="0" err="1"/>
              <a:t>медиально</a:t>
            </a:r>
            <a:r>
              <a:rPr lang="ru-RU" dirty="0"/>
              <a:t> в апикальной половине корня.</a:t>
            </a:r>
          </a:p>
          <a:p>
            <a:r>
              <a:rPr lang="ru-RU" dirty="0"/>
              <a:t>Небный канал – самый большой и длинный из всех трех основных каналов и на всем протяжении на сечении имеет круглую форму, суживающуюся к апексу.</a:t>
            </a:r>
          </a:p>
          <a:p>
            <a:r>
              <a:rPr lang="ru-RU" dirty="0"/>
              <a:t>Около 50% небных корней не прямые, а изгибаются в щечную сторону в апикальной части (4-5 мм от апекса). Этого искривления не видно на рентгенограмме.</a:t>
            </a:r>
          </a:p>
          <a:p>
            <a:r>
              <a:rPr lang="ru-RU" dirty="0"/>
              <a:t>С возрастом каналы становятся более узкими, и их устья труднее найти. Вторичный дентин откладывается главным образом на крыше пульповой камеры и, в меньшей степени, на дне и стенках. В связи с этим, пульповая камера становится очень узкой между крышей и дном. Это может привести к перфорации фуркации, особенно при использовании турбинного наконечника, если оператор не заметит узкую камеру. Для предупреждения этого осложнения целесообразно ограничить применение турбинного наконечника препарированием эмали и, частично, дентина, а заканчивать формирование доступа на малых оборотах. Можно оценить расстояние между бугром и крышей камеры на рентгенограмме. Это расстояние отмечается на боре, и оно служит ориентиром.</a:t>
            </a:r>
          </a:p>
          <a:p>
            <a:r>
              <a:rPr lang="ru-RU" dirty="0"/>
              <a:t>В сравнительно недавних клинических наблюдениях подчеркиваются вариации в анатомии зубных каналов этих зубов. Имеются сообщения о зубах с двумя небными каналами.</a:t>
            </a:r>
          </a:p>
          <a:p>
            <a:endParaRPr lang="ru-RU" dirty="0"/>
          </a:p>
        </p:txBody>
      </p:sp>
      <p:pic>
        <p:nvPicPr>
          <p:cNvPr id="7" name="Объект 6" descr="https://stomat.org/images/upload/b4e25eb85934f3fa1050906e9026c8d0.jpg">
            <a:extLst>
              <a:ext uri="{FF2B5EF4-FFF2-40B4-BE49-F238E27FC236}">
                <a16:creationId xmlns:a16="http://schemas.microsoft.com/office/drawing/2014/main" id="{BE278EA0-50C7-419A-B946-50AC1AA7A0D8}"/>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9737" y="1276061"/>
            <a:ext cx="6672263" cy="3811588"/>
          </a:xfrm>
          <a:prstGeom prst="rect">
            <a:avLst/>
          </a:prstGeom>
          <a:noFill/>
          <a:ln>
            <a:noFill/>
          </a:ln>
        </p:spPr>
      </p:pic>
    </p:spTree>
    <p:extLst>
      <p:ext uri="{BB962C8B-B14F-4D97-AF65-F5344CB8AC3E}">
        <p14:creationId xmlns:p14="http://schemas.microsoft.com/office/powerpoint/2010/main" val="405795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второй моляр</a:t>
            </a:r>
            <a:endParaRPr lang="ru-RU" dirty="0"/>
          </a:p>
        </p:txBody>
      </p:sp>
      <p:sp>
        <p:nvSpPr>
          <p:cNvPr id="5" name="Объект 4">
            <a:extLst>
              <a:ext uri="{FF2B5EF4-FFF2-40B4-BE49-F238E27FC236}">
                <a16:creationId xmlns:a16="http://schemas.microsoft.com/office/drawing/2014/main" id="{672F841B-30A3-4A16-9D5B-72EF246B9DFC}"/>
              </a:ext>
            </a:extLst>
          </p:cNvPr>
          <p:cNvSpPr>
            <a:spLocks noGrp="1"/>
          </p:cNvSpPr>
          <p:nvPr>
            <p:ph idx="1"/>
          </p:nvPr>
        </p:nvSpPr>
        <p:spPr/>
        <p:txBody>
          <a:bodyPr/>
          <a:lstStyle/>
          <a:p>
            <a:endParaRPr lang="ru-RU"/>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lstStyle/>
          <a:p>
            <a:r>
              <a:rPr lang="ru-RU" dirty="0"/>
              <a:t>Обычно этот зуб – малая реплика первого моляра, однако корни обычно меньше расходятся и чаще наблюдается слияние двух корней. Превалирует форма с тремя каналами и тремя апикальными отверстиями, средняя длина – 21 мм.</a:t>
            </a:r>
          </a:p>
          <a:p>
            <a:r>
              <a:rPr lang="ru-RU" dirty="0"/>
              <a:t>Слияние корней находят у 45-55% представителей европеоидной расы, а монголоидов от 65 до 85% случаев. В этих случаях обычно устья каналов и они сами располагаются ближе друг к другу или сливаются.</a:t>
            </a:r>
          </a:p>
          <a:p>
            <a:endParaRPr lang="ru-RU" dirty="0"/>
          </a:p>
        </p:txBody>
      </p:sp>
      <p:pic>
        <p:nvPicPr>
          <p:cNvPr id="7" name="Рисунок 6" descr="https://stomat.org/images/upload/7b3ec920d4f82b2f9aabece665bf5388.jpg">
            <a:extLst>
              <a:ext uri="{FF2B5EF4-FFF2-40B4-BE49-F238E27FC236}">
                <a16:creationId xmlns:a16="http://schemas.microsoft.com/office/drawing/2014/main" id="{8711434A-1F6E-4EE5-AD84-EB4E74F4B0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56212" y="1771649"/>
            <a:ext cx="6096000" cy="3305175"/>
          </a:xfrm>
          <a:prstGeom prst="rect">
            <a:avLst/>
          </a:prstGeom>
          <a:noFill/>
          <a:ln>
            <a:noFill/>
          </a:ln>
        </p:spPr>
      </p:pic>
    </p:spTree>
    <p:extLst>
      <p:ext uri="{BB962C8B-B14F-4D97-AF65-F5344CB8AC3E}">
        <p14:creationId xmlns:p14="http://schemas.microsoft.com/office/powerpoint/2010/main" val="88544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Верхний третий моляр</a:t>
            </a:r>
            <a:br>
              <a:rPr lang="ru-RU" dirty="0"/>
            </a:br>
            <a:endParaRPr lang="ru-RU" dirty="0"/>
          </a:p>
        </p:txBody>
      </p:sp>
      <p:sp>
        <p:nvSpPr>
          <p:cNvPr id="5" name="Объект 4">
            <a:extLst>
              <a:ext uri="{FF2B5EF4-FFF2-40B4-BE49-F238E27FC236}">
                <a16:creationId xmlns:a16="http://schemas.microsoft.com/office/drawing/2014/main" id="{672F841B-30A3-4A16-9D5B-72EF246B9DFC}"/>
              </a:ext>
            </a:extLst>
          </p:cNvPr>
          <p:cNvSpPr>
            <a:spLocks noGrp="1"/>
          </p:cNvSpPr>
          <p:nvPr>
            <p:ph idx="1"/>
          </p:nvPr>
        </p:nvSpPr>
        <p:spPr/>
        <p:txBody>
          <a:bodyPr/>
          <a:lstStyle/>
          <a:p>
            <a:endParaRPr lang="ru-RU"/>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lstStyle/>
          <a:p>
            <a:r>
              <a:rPr lang="ru-RU" dirty="0"/>
              <a:t>Верхний третий моляр проявляет большую вариабельность. В нем может быть три раздельных корня, но более часто наблюдается частичное или полное слияние корней. Традиционная </a:t>
            </a:r>
            <a:r>
              <a:rPr lang="ru-RU" dirty="0" err="1"/>
              <a:t>эндодонтия</a:t>
            </a:r>
            <a:r>
              <a:rPr lang="ru-RU" dirty="0"/>
              <a:t>, доступ и инструментальная обработка могут быть очень затруднены</a:t>
            </a:r>
          </a:p>
        </p:txBody>
      </p:sp>
    </p:spTree>
    <p:extLst>
      <p:ext uri="{BB962C8B-B14F-4D97-AF65-F5344CB8AC3E}">
        <p14:creationId xmlns:p14="http://schemas.microsoft.com/office/powerpoint/2010/main" val="191321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Нижние центральный и боковой резцы</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normAutofit fontScale="70000" lnSpcReduction="20000"/>
          </a:bodyPr>
          <a:lstStyle/>
          <a:p>
            <a:r>
              <a:rPr lang="ru-RU" dirty="0"/>
              <a:t>Оба зуба имеют среднюю длину 21 мм, хотя центральный резец слегка короче, чем боковой. Морфология зубных каналов может </a:t>
            </a:r>
            <a:r>
              <a:rPr lang="ru-RU" dirty="0" err="1"/>
              <a:t>имет</a:t>
            </a:r>
            <a:endParaRPr lang="ru-RU" dirty="0"/>
          </a:p>
          <a:p>
            <a:r>
              <a:rPr lang="ru-RU" b="1" dirty="0"/>
              <a:t>Тип I</a:t>
            </a:r>
            <a:r>
              <a:rPr lang="ru-RU" dirty="0"/>
              <a:t> - один главный канал от пульповой камеры до апикального отверстия.</a:t>
            </a:r>
          </a:p>
          <a:p>
            <a:r>
              <a:rPr lang="ru-RU" b="1" dirty="0"/>
              <a:t>Тип II / III</a:t>
            </a:r>
            <a:r>
              <a:rPr lang="ru-RU" dirty="0"/>
              <a:t> - два основных канала, которые сливаются в средней или апикальной трети в один канал с одним апикальным отверстием.</a:t>
            </a:r>
          </a:p>
          <a:p>
            <a:r>
              <a:rPr lang="ru-RU" b="1" dirty="0"/>
              <a:t>Тип IV</a:t>
            </a:r>
            <a:r>
              <a:rPr lang="ru-RU" dirty="0"/>
              <a:t> - два основных канала остаются раздельными на всю дину корня и с двумя апикальными отверстиями.</a:t>
            </a:r>
          </a:p>
          <a:p>
            <a:r>
              <a:rPr lang="ru-RU" dirty="0"/>
              <a:t>Все изучения показывают, что тип I наиболее преобладающий. Два канала регистрируется в 41,4% случаев, а тип IV – в 5,5% случаев.</a:t>
            </a:r>
          </a:p>
          <a:p>
            <a:r>
              <a:rPr lang="ru-RU" dirty="0"/>
              <a:t>Есть сведения, что у монголоидов в этих зубах два канала встречаются реже.</a:t>
            </a:r>
          </a:p>
          <a:p>
            <a:r>
              <a:rPr lang="ru-RU" dirty="0"/>
              <a:t>Пульповая камера – малая реплика верхних резцов. Различают три рога пульпы, не очень хорошо выраженных, и камера шире в </a:t>
            </a:r>
            <a:r>
              <a:rPr lang="ru-RU" dirty="0" err="1"/>
              <a:t>губо</a:t>
            </a:r>
            <a:r>
              <a:rPr lang="ru-RU" dirty="0"/>
              <a:t>-язычном направлении. При варианте с одним каналом он может изгибаться в дистальную и, реже, в губную сторону. Канал начинает суживаться в средней трети корня и становится круглым. С возрастом изменения такие же, как и в верхних резцах и пульповая камера может располагаться под уровнем шейки зуба.</a:t>
            </a:r>
          </a:p>
          <a:p>
            <a:r>
              <a:rPr lang="ru-RU" dirty="0"/>
              <a:t>ь одну из трех конфигураций</a:t>
            </a:r>
          </a:p>
        </p:txBody>
      </p:sp>
      <p:pic>
        <p:nvPicPr>
          <p:cNvPr id="7" name="Объект 6" descr="https://stomat.org/images/upload/241ecbd73448cbc815e6c7bc85bc50a5.jpg">
            <a:extLst>
              <a:ext uri="{FF2B5EF4-FFF2-40B4-BE49-F238E27FC236}">
                <a16:creationId xmlns:a16="http://schemas.microsoft.com/office/drawing/2014/main" id="{C581B0D5-A340-4400-8543-D209B9087E0A}"/>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8180" y="457200"/>
            <a:ext cx="3514725" cy="1981200"/>
          </a:xfrm>
          <a:prstGeom prst="rect">
            <a:avLst/>
          </a:prstGeom>
          <a:noFill/>
          <a:ln>
            <a:noFill/>
          </a:ln>
        </p:spPr>
      </p:pic>
      <p:pic>
        <p:nvPicPr>
          <p:cNvPr id="8" name="Рисунок 7" descr="https://stomat.org/images/upload/4178945ac34bec88dec146ba4683e0af.jpg">
            <a:extLst>
              <a:ext uri="{FF2B5EF4-FFF2-40B4-BE49-F238E27FC236}">
                <a16:creationId xmlns:a16="http://schemas.microsoft.com/office/drawing/2014/main" id="{92026183-8C3C-4A82-814B-0071C37F83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8180" y="3457576"/>
            <a:ext cx="3514725" cy="1981200"/>
          </a:xfrm>
          <a:prstGeom prst="rect">
            <a:avLst/>
          </a:prstGeom>
          <a:noFill/>
          <a:ln>
            <a:noFill/>
          </a:ln>
        </p:spPr>
      </p:pic>
    </p:spTree>
    <p:extLst>
      <p:ext uri="{BB962C8B-B14F-4D97-AF65-F5344CB8AC3E}">
        <p14:creationId xmlns:p14="http://schemas.microsoft.com/office/powerpoint/2010/main" val="1014299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Нижний клык</a:t>
            </a: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893521" cy="3811588"/>
          </a:xfrm>
        </p:spPr>
        <p:txBody>
          <a:bodyPr/>
          <a:lstStyle/>
          <a:p>
            <a:r>
              <a:rPr lang="ru-RU" dirty="0"/>
              <a:t>Этот зуб напоминает верхний клык, хотя его размеры меньше. Очень редко он имеет два корня. Его средняя длина 22,5 мм. Наиболее превалирует I тип канала, однако главным отклонением в клыках является вариант с двумя каналами (частота около 14%). Менее чем в 6% случаев находит конфигурацию каналов по IV типу с двумя отдельными апикальными отверстиями</a:t>
            </a:r>
          </a:p>
        </p:txBody>
      </p:sp>
      <p:pic>
        <p:nvPicPr>
          <p:cNvPr id="7" name="Объект 6" descr="https://stomat.org/images/upload/7737df4ab8f7c64738654e04782a0b65.jpg">
            <a:extLst>
              <a:ext uri="{FF2B5EF4-FFF2-40B4-BE49-F238E27FC236}">
                <a16:creationId xmlns:a16="http://schemas.microsoft.com/office/drawing/2014/main" id="{9F877994-2E3C-4B0D-9323-E5254B24A28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9975" y="2004508"/>
            <a:ext cx="3932237" cy="2775310"/>
          </a:xfrm>
          <a:prstGeom prst="rect">
            <a:avLst/>
          </a:prstGeom>
          <a:noFill/>
          <a:ln>
            <a:noFill/>
          </a:ln>
        </p:spPr>
      </p:pic>
    </p:spTree>
    <p:extLst>
      <p:ext uri="{BB962C8B-B14F-4D97-AF65-F5344CB8AC3E}">
        <p14:creationId xmlns:p14="http://schemas.microsoft.com/office/powerpoint/2010/main" val="152269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Нижние премоляры</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256212" cy="3811588"/>
          </a:xfrm>
        </p:spPr>
        <p:txBody>
          <a:bodyPr>
            <a:normAutofit fontScale="92500" lnSpcReduction="10000"/>
          </a:bodyPr>
          <a:lstStyle/>
          <a:p>
            <a:r>
              <a:rPr lang="ru-RU" dirty="0"/>
              <a:t>Эти зубы обычно с одним корнем, однако иногда в первом премоляре может быть раздвоение корня в апикальной половине.</a:t>
            </a:r>
          </a:p>
          <a:p>
            <a:r>
              <a:rPr lang="ru-RU" dirty="0"/>
              <a:t>Преобладает I тип канала. Там, где имеются два канала (обычно в первом премоляре), может быть IV / V типы конфигураций. Типы II / III встречаются менее чем в 5% случаев. Сообщения о наибольшей встречаемости двух каналов во втором премоляре - 10,8% (</a:t>
            </a:r>
            <a:r>
              <a:rPr lang="ru-RU" dirty="0" err="1"/>
              <a:t>Zillich</a:t>
            </a:r>
            <a:r>
              <a:rPr lang="ru-RU" dirty="0"/>
              <a:t> </a:t>
            </a:r>
            <a:r>
              <a:rPr lang="ru-RU" dirty="0" err="1"/>
              <a:t>and</a:t>
            </a:r>
            <a:r>
              <a:rPr lang="ru-RU" dirty="0"/>
              <a:t> </a:t>
            </a:r>
            <a:r>
              <a:rPr lang="ru-RU" dirty="0" err="1"/>
              <a:t>Dowson</a:t>
            </a:r>
            <a:r>
              <a:rPr lang="ru-RU" dirty="0"/>
              <a:t>, 1973).</a:t>
            </a:r>
          </a:p>
          <a:p>
            <a:r>
              <a:rPr lang="ru-RU" dirty="0"/>
              <a:t>В одном из сообщений говорилось, что у афро-американцев в первом премоляре два канала встречаются в три раза чаще, чем у белых (</a:t>
            </a:r>
            <a:r>
              <a:rPr lang="ru-RU" dirty="0" err="1"/>
              <a:t>Trope</a:t>
            </a:r>
            <a:r>
              <a:rPr lang="ru-RU" dirty="0"/>
              <a:t> </a:t>
            </a:r>
            <a:r>
              <a:rPr lang="ru-RU" dirty="0" err="1"/>
              <a:t>et</a:t>
            </a:r>
            <a:r>
              <a:rPr lang="ru-RU" dirty="0"/>
              <a:t> </a:t>
            </a:r>
            <a:r>
              <a:rPr lang="ru-RU" dirty="0" err="1"/>
              <a:t>al</a:t>
            </a:r>
            <a:r>
              <a:rPr lang="ru-RU" dirty="0"/>
              <a:t>., 1986). Более часто такой вариант встречается и у южных китайцев. Меньше, чем в 2% в первом премоляре могут присутствовать три канала.</a:t>
            </a:r>
          </a:p>
          <a:p>
            <a:r>
              <a:rPr lang="ru-RU" dirty="0"/>
              <a:t>Пульповая камера нижних премоляров шире в щечно-язычном направлении, чем </a:t>
            </a:r>
            <a:r>
              <a:rPr lang="ru-RU" dirty="0" err="1"/>
              <a:t>медиодистальном</a:t>
            </a:r>
            <a:r>
              <a:rPr lang="ru-RU" dirty="0"/>
              <a:t>, и имеет два рога, щечный лучше развит. Язычный рог небольшой в первом и больше во втором премоляре.</a:t>
            </a:r>
          </a:p>
          <a:p>
            <a:endParaRPr lang="ru-RU" dirty="0"/>
          </a:p>
        </p:txBody>
      </p:sp>
      <p:pic>
        <p:nvPicPr>
          <p:cNvPr id="7" name="Объект 6" descr="https://stomat.org/images/upload/36dec1bda435a743ffab78061adb6202.jpg">
            <a:extLst>
              <a:ext uri="{FF2B5EF4-FFF2-40B4-BE49-F238E27FC236}">
                <a16:creationId xmlns:a16="http://schemas.microsoft.com/office/drawing/2014/main" id="{6CA1FEB5-B091-4180-B954-AA36F936175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1673" y="1023937"/>
            <a:ext cx="3932237" cy="2405063"/>
          </a:xfrm>
          <a:prstGeom prst="rect">
            <a:avLst/>
          </a:prstGeom>
          <a:noFill/>
          <a:ln>
            <a:noFill/>
          </a:ln>
        </p:spPr>
      </p:pic>
      <p:pic>
        <p:nvPicPr>
          <p:cNvPr id="8" name="Рисунок 7" descr="https://stomat.org/images/upload/fa9580b33858bdf7977dafa1da7f7a08.jpg">
            <a:extLst>
              <a:ext uri="{FF2B5EF4-FFF2-40B4-BE49-F238E27FC236}">
                <a16:creationId xmlns:a16="http://schemas.microsoft.com/office/drawing/2014/main" id="{619F6005-CE63-4076-B2BA-AC55758394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71673" y="3963194"/>
            <a:ext cx="3932236" cy="1857375"/>
          </a:xfrm>
          <a:prstGeom prst="rect">
            <a:avLst/>
          </a:prstGeom>
          <a:noFill/>
          <a:ln>
            <a:noFill/>
          </a:ln>
        </p:spPr>
      </p:pic>
    </p:spTree>
    <p:extLst>
      <p:ext uri="{BB962C8B-B14F-4D97-AF65-F5344CB8AC3E}">
        <p14:creationId xmlns:p14="http://schemas.microsoft.com/office/powerpoint/2010/main" val="1837602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Нижний первый моляр</a:t>
            </a:r>
            <a:br>
              <a:rPr lang="ru-RU" dirty="0"/>
            </a:b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6142903" cy="3811588"/>
          </a:xfrm>
        </p:spPr>
        <p:txBody>
          <a:bodyPr>
            <a:normAutofit fontScale="77500" lnSpcReduction="20000"/>
          </a:bodyPr>
          <a:lstStyle/>
          <a:p>
            <a:r>
              <a:rPr lang="ru-RU" dirty="0"/>
              <a:t>В этом </a:t>
            </a:r>
            <a:r>
              <a:rPr lang="ru-RU" dirty="0" err="1"/>
              <a:t>двухкорневом</a:t>
            </a:r>
            <a:r>
              <a:rPr lang="ru-RU" dirty="0"/>
              <a:t> зубе обычно три канала, средняя длина зуба – 21 мм. Два канала расположены в медиальном корне. В 40 - 45% случаях в медиальном корне только одно апикальное отверстие. Одиночный дистальный канал обычно крупнее и более овальный, чем медиальные каналы, и в 60% случаев открывается на дистальной поверхности корня, близко к анатомическому апексу.</a:t>
            </a:r>
          </a:p>
          <a:p>
            <a:r>
              <a:rPr lang="ru-RU" dirty="0"/>
              <a:t>Внимание специалистов привлекла работа </a:t>
            </a:r>
            <a:r>
              <a:rPr lang="ru-RU" dirty="0" err="1"/>
              <a:t>Skidmore</a:t>
            </a:r>
            <a:r>
              <a:rPr lang="ru-RU" dirty="0"/>
              <a:t> </a:t>
            </a:r>
            <a:r>
              <a:rPr lang="ru-RU" dirty="0" err="1"/>
              <a:t>and</a:t>
            </a:r>
            <a:r>
              <a:rPr lang="ru-RU" dirty="0"/>
              <a:t> </a:t>
            </a:r>
            <a:r>
              <a:rPr lang="ru-RU" dirty="0" err="1"/>
              <a:t>Bjorndal</a:t>
            </a:r>
            <a:r>
              <a:rPr lang="ru-RU" dirty="0"/>
              <a:t> (1971), которые показали, что в дистальном канале более чем 25% случаев имеются два канала. У монголоидов, в связи с тенденцией к удвоению дистального корня, частота встречаемости двух каналов в этом корне еще выше – около половины (</a:t>
            </a:r>
            <a:r>
              <a:rPr lang="ru-RU" dirty="0" err="1"/>
              <a:t>Walker</a:t>
            </a:r>
            <a:r>
              <a:rPr lang="ru-RU" dirty="0"/>
              <a:t>, 1988).</a:t>
            </a:r>
          </a:p>
          <a:p>
            <a:r>
              <a:rPr lang="ru-RU" dirty="0"/>
              <a:t>Были сообщения о случаях с пятью каналами.</a:t>
            </a:r>
          </a:p>
          <a:p>
            <a:r>
              <a:rPr lang="ru-RU" dirty="0"/>
              <a:t>Пульповая камера шире у медиальной, чем у дистальной стенки и имеет пять рогов пульпы. Язычные рога более высокие и заостренные. Дно округлое с выпуклостью к жевательной поверхности и лежит сразу под уровнем шейки. Устья каналов воронкообразные, а медиальные каналы более узкие, чем дистальные.</a:t>
            </a:r>
          </a:p>
          <a:p>
            <a:r>
              <a:rPr lang="ru-RU" dirty="0"/>
              <a:t>Из двух медиальных каналов, </a:t>
            </a:r>
            <a:r>
              <a:rPr lang="ru-RU" dirty="0" err="1"/>
              <a:t>медио</a:t>
            </a:r>
            <a:r>
              <a:rPr lang="ru-RU" dirty="0"/>
              <a:t>-щечного и </a:t>
            </a:r>
            <a:r>
              <a:rPr lang="ru-RU" dirty="0" err="1"/>
              <a:t>медио</a:t>
            </a:r>
            <a:r>
              <a:rPr lang="ru-RU" dirty="0"/>
              <a:t>-язычного, первый из перечисленных наиболее трудно проходим из-за извилистости. Он покидает пульповую камеру в медиальном направлении, которое меняется на дистальное в средней трети корня. </a:t>
            </a:r>
            <a:r>
              <a:rPr lang="ru-RU" dirty="0" err="1"/>
              <a:t>Медио</a:t>
            </a:r>
            <a:r>
              <a:rPr lang="ru-RU" dirty="0"/>
              <a:t>-язычный канал слегка шире и обычно прямой, хотя может искривляться в медиальную сторону в апикальной трети корня. Эти два канала могут иметь густую сеть анастомозов между собой по всей их длине.</a:t>
            </a:r>
          </a:p>
          <a:p>
            <a:r>
              <a:rPr lang="ru-RU" dirty="0"/>
              <a:t>Когда имеется дополнительный дистальный канал, он располагается </a:t>
            </a:r>
            <a:r>
              <a:rPr lang="ru-RU" dirty="0" err="1"/>
              <a:t>язычнее</a:t>
            </a:r>
            <a:r>
              <a:rPr lang="ru-RU" dirty="0"/>
              <a:t> и имеет тенденцию искривляться в щечную сторону.</a:t>
            </a:r>
          </a:p>
          <a:p>
            <a:r>
              <a:rPr lang="ru-RU" dirty="0"/>
              <a:t>С возрастом отложение дентина идет со стороны крыши, а каналы суживаются</a:t>
            </a:r>
          </a:p>
        </p:txBody>
      </p:sp>
      <p:pic>
        <p:nvPicPr>
          <p:cNvPr id="7" name="Рисунок 6" descr="https://stomat.org/images/upload/ee1a17dd791c643556a2c10e7ef3c1a4.jpg">
            <a:extLst>
              <a:ext uri="{FF2B5EF4-FFF2-40B4-BE49-F238E27FC236}">
                <a16:creationId xmlns:a16="http://schemas.microsoft.com/office/drawing/2014/main" id="{F01A2943-8852-4A30-BEB3-9E2DABE04F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48407" y="989012"/>
            <a:ext cx="3932236" cy="2554865"/>
          </a:xfrm>
          <a:prstGeom prst="rect">
            <a:avLst/>
          </a:prstGeom>
          <a:noFill/>
          <a:ln>
            <a:noFill/>
          </a:ln>
        </p:spPr>
      </p:pic>
      <p:pic>
        <p:nvPicPr>
          <p:cNvPr id="8" name="Объект 7" descr="https://stomat.org/images/upload/c71f334eaa012dfdab9c645176838ea2.jpg">
            <a:extLst>
              <a:ext uri="{FF2B5EF4-FFF2-40B4-BE49-F238E27FC236}">
                <a16:creationId xmlns:a16="http://schemas.microsoft.com/office/drawing/2014/main" id="{04951278-D68E-43C4-8852-C0F7B7F471F9}"/>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23343" y="4144963"/>
            <a:ext cx="1257300" cy="1724025"/>
          </a:xfrm>
          <a:prstGeom prst="rect">
            <a:avLst/>
          </a:prstGeom>
          <a:noFill/>
          <a:ln>
            <a:noFill/>
          </a:ln>
        </p:spPr>
      </p:pic>
    </p:spTree>
    <p:extLst>
      <p:ext uri="{BB962C8B-B14F-4D97-AF65-F5344CB8AC3E}">
        <p14:creationId xmlns:p14="http://schemas.microsoft.com/office/powerpoint/2010/main" val="18188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Нижний второй моляр</a:t>
            </a:r>
            <a:endParaRPr lang="ru-RU" dirty="0"/>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a:xfrm>
            <a:off x="839788" y="2057400"/>
            <a:ext cx="5685703" cy="3811588"/>
          </a:xfrm>
        </p:spPr>
        <p:txBody>
          <a:bodyPr/>
          <a:lstStyle/>
          <a:p>
            <a:r>
              <a:rPr lang="ru-RU" dirty="0"/>
              <a:t>У европеоидов второй моляр напоминает малую версию первого со средней длиной 20 мм. В медиальном корне два канала, а дистальный только один. Медиальные каналы имеют тенденцию сливаться в апикальной трети и образуют одно апикальное отверстие.</a:t>
            </a:r>
          </a:p>
          <a:p>
            <a:r>
              <a:rPr lang="ru-RU" dirty="0"/>
              <a:t>Исследования, проведенные в 1988 году, показали высокую тенденцию слияния корней у китайцев (33-52% случаев). На продольном разрезе такие зубы напоминают подкову. Там, где имеется неполное разделение корней, может наблюдаться неполное разделение каналов, что сопровождается густой сетью анастомозов между каналами и может привести к непредсказуемой локализации устьев. Одна из локализаций была названа средним щечным устьем со средним щечным каналом. У европеоидов эта аномалия регистрируется в 8% случаев, что значительно меньше, чем у китайцев.</a:t>
            </a:r>
          </a:p>
          <a:p>
            <a:endParaRPr lang="ru-RU" dirty="0"/>
          </a:p>
        </p:txBody>
      </p:sp>
      <p:pic>
        <p:nvPicPr>
          <p:cNvPr id="7" name="Объект 6" descr="https://stomat.org/images/upload/69060cc78f63fab09e62a019311ff29e.jpg">
            <a:extLst>
              <a:ext uri="{FF2B5EF4-FFF2-40B4-BE49-F238E27FC236}">
                <a16:creationId xmlns:a16="http://schemas.microsoft.com/office/drawing/2014/main" id="{A768CA7E-B632-4709-AB74-D954E23C7C5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25491" y="1539586"/>
            <a:ext cx="4826721" cy="2783032"/>
          </a:xfrm>
          <a:prstGeom prst="rect">
            <a:avLst/>
          </a:prstGeom>
          <a:noFill/>
          <a:ln>
            <a:noFill/>
          </a:ln>
        </p:spPr>
      </p:pic>
    </p:spTree>
    <p:extLst>
      <p:ext uri="{BB962C8B-B14F-4D97-AF65-F5344CB8AC3E}">
        <p14:creationId xmlns:p14="http://schemas.microsoft.com/office/powerpoint/2010/main" val="2993916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t>Нижний третий моляр</a:t>
            </a:r>
            <a:endParaRPr lang="ru-RU" dirty="0"/>
          </a:p>
        </p:txBody>
      </p:sp>
      <p:sp>
        <p:nvSpPr>
          <p:cNvPr id="5" name="Объект 4">
            <a:extLst>
              <a:ext uri="{FF2B5EF4-FFF2-40B4-BE49-F238E27FC236}">
                <a16:creationId xmlns:a16="http://schemas.microsoft.com/office/drawing/2014/main" id="{672F841B-30A3-4A16-9D5B-72EF246B9DFC}"/>
              </a:ext>
            </a:extLst>
          </p:cNvPr>
          <p:cNvSpPr>
            <a:spLocks noGrp="1"/>
          </p:cNvSpPr>
          <p:nvPr>
            <p:ph idx="1"/>
          </p:nvPr>
        </p:nvSpPr>
        <p:spPr/>
        <p:txBody>
          <a:bodyPr/>
          <a:lstStyle/>
          <a:p>
            <a:endParaRPr lang="ru-RU"/>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normAutofit lnSpcReduction="10000"/>
          </a:bodyPr>
          <a:lstStyle/>
          <a:p>
            <a:r>
              <a:rPr lang="ru-RU" b="1" dirty="0"/>
              <a:t> </a:t>
            </a:r>
            <a:endParaRPr lang="ru-RU" dirty="0"/>
          </a:p>
          <a:p>
            <a:r>
              <a:rPr lang="ru-RU" dirty="0"/>
              <a:t>Этот зуб часто недоразвит с многочисленными и плохо развитыми буграми. Обычно может быть столько каналов, сколько бугров. Корневые каналы относительно крупнее, чем у других моляров, возможно в связи с поздним развитием этого зуба.</a:t>
            </a:r>
          </a:p>
          <a:p>
            <a:r>
              <a:rPr lang="ru-RU" dirty="0"/>
              <a:t>Несмотря на эти недостатки, обычно менее трудно запломбировать корни нижнего, чем верхнего зуба мудрости, так как доступ обычно легче благодаря наклону зуба в медиальную сторону, а так же потому, что они более часто следуют нормальной анатомии, напоминая второй моляр, и реже имеет отклонения от нормы.</a:t>
            </a:r>
          </a:p>
          <a:p>
            <a:endParaRPr lang="ru-RU" dirty="0"/>
          </a:p>
        </p:txBody>
      </p:sp>
    </p:spTree>
    <p:extLst>
      <p:ext uri="{BB962C8B-B14F-4D97-AF65-F5344CB8AC3E}">
        <p14:creationId xmlns:p14="http://schemas.microsoft.com/office/powerpoint/2010/main" val="1028149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C83B8E-414C-4A07-BEF4-0CD0ED49F71F}"/>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6B849330-4188-4147-BB78-8B1C9D109DAD}"/>
              </a:ext>
            </a:extLst>
          </p:cNvPr>
          <p:cNvSpPr>
            <a:spLocks noGrp="1"/>
          </p:cNvSpPr>
          <p:nvPr>
            <p:ph idx="1"/>
          </p:nvPr>
        </p:nvSpPr>
        <p:spPr/>
        <p:txBody>
          <a:bodyPr/>
          <a:lstStyle/>
          <a:p>
            <a:r>
              <a:rPr lang="ru-RU" dirty="0"/>
              <a:t>Показанием для проведения эндодонтического лечения являются лишь необратимые изменения в пульпе и </a:t>
            </a:r>
            <a:r>
              <a:rPr lang="ru-RU" dirty="0" err="1"/>
              <a:t>периапикальных</a:t>
            </a:r>
            <a:r>
              <a:rPr lang="ru-RU" dirty="0"/>
              <a:t> тканях зуба</a:t>
            </a:r>
          </a:p>
        </p:txBody>
      </p:sp>
    </p:spTree>
    <p:extLst>
      <p:ext uri="{BB962C8B-B14F-4D97-AF65-F5344CB8AC3E}">
        <p14:creationId xmlns:p14="http://schemas.microsoft.com/office/powerpoint/2010/main" val="113932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E030E6A-EE1C-46B0-BEA8-2C61731CBC9F}"/>
              </a:ext>
            </a:extLst>
          </p:cNvPr>
          <p:cNvSpPr>
            <a:spLocks noGrp="1"/>
          </p:cNvSpPr>
          <p:nvPr>
            <p:ph type="ctrTitle"/>
          </p:nvPr>
        </p:nvSpPr>
        <p:spPr/>
        <p:txBody>
          <a:bodyPr/>
          <a:lstStyle/>
          <a:p>
            <a:r>
              <a:rPr lang="ru-RU" dirty="0"/>
              <a:t>Доступы к устьям каналов</a:t>
            </a:r>
          </a:p>
        </p:txBody>
      </p:sp>
      <p:sp>
        <p:nvSpPr>
          <p:cNvPr id="6" name="Подзаголовок 5">
            <a:extLst>
              <a:ext uri="{FF2B5EF4-FFF2-40B4-BE49-F238E27FC236}">
                <a16:creationId xmlns:a16="http://schemas.microsoft.com/office/drawing/2014/main" id="{8B96450F-806E-4645-AFEB-28B2E507372B}"/>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93195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FAFDAD1F-C45E-4DF3-B4F1-7A22710466FE}"/>
              </a:ext>
            </a:extLst>
          </p:cNvPr>
          <p:cNvSpPr>
            <a:spLocks noGrp="1"/>
          </p:cNvSpPr>
          <p:nvPr>
            <p:ph type="title"/>
          </p:nvPr>
        </p:nvSpPr>
        <p:spPr/>
        <p:txBody>
          <a:bodyPr>
            <a:normAutofit fontScale="90000"/>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Верхний центральный и латеральный резцы</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9" name="Текст 8">
            <a:extLst>
              <a:ext uri="{FF2B5EF4-FFF2-40B4-BE49-F238E27FC236}">
                <a16:creationId xmlns:a16="http://schemas.microsoft.com/office/drawing/2014/main" id="{D0805B8F-5198-4190-A91F-3B18292FEB18}"/>
              </a:ext>
            </a:extLst>
          </p:cNvPr>
          <p:cNvSpPr>
            <a:spLocks noGrp="1"/>
          </p:cNvSpPr>
          <p:nvPr>
            <p:ph type="body" sz="half" idx="2"/>
          </p:nvPr>
        </p:nvSpPr>
        <p:spPr/>
        <p:txBody>
          <a:bodyPr>
            <a:normAutofit fontScale="77500" lnSpcReduction="20000"/>
          </a:bodyPr>
          <a:lstStyle/>
          <a:p>
            <a:r>
              <a:rPr lang="ru-RU" dirty="0"/>
              <a:t>Доступ может варьировать в размерах и форме в зависимости от размеров пульповой камеры. Он должен быть таким, чтобы инструменты могли достигать апикальной </a:t>
            </a:r>
            <a:r>
              <a:rPr lang="ru-RU" dirty="0" err="1"/>
              <a:t>констрикции</a:t>
            </a:r>
            <a:r>
              <a:rPr lang="ru-RU" dirty="0"/>
              <a:t> без изгиба или препятствий со стороны стенок канала.</a:t>
            </a:r>
          </a:p>
          <a:p>
            <a:r>
              <a:rPr lang="ru-RU" dirty="0"/>
              <a:t>Если доступ слишком близко к </a:t>
            </a:r>
            <a:r>
              <a:rPr lang="ru-RU" dirty="0" err="1"/>
              <a:t>cingulum</a:t>
            </a:r>
            <a:r>
              <a:rPr lang="ru-RU" dirty="0"/>
              <a:t>, то это ведет к значительному изгибу инструментов и возможной перфорации или образованию ступенек</a:t>
            </a:r>
          </a:p>
          <a:p>
            <a:r>
              <a:rPr lang="ru-RU" i="1" dirty="0"/>
              <a:t>Неправильно сформированная полость доступа в резцах и клыках ведет к формированию уступа на лабильной поверхности канала в связи с резким искривлением инструмента в канале. Такой доступ приводит к </a:t>
            </a:r>
            <a:r>
              <a:rPr lang="ru-RU" i="1" dirty="0" err="1"/>
              <a:t>неудалению</a:t>
            </a:r>
            <a:r>
              <a:rPr lang="ru-RU" i="1" dirty="0"/>
              <a:t> остатков пульпы.</a:t>
            </a:r>
            <a:endParaRPr lang="ru-RU" dirty="0"/>
          </a:p>
          <a:p>
            <a:r>
              <a:rPr lang="ru-RU" dirty="0"/>
              <a:t>Идеально доступ должен быть достаточно близко к режущему краю для обеспечения беспрепятственного вхождения инструментов до апекса. Иногда в доступ вовлекается режущий край и губная поверхность зуба (см. рис). На первый взгляд, это противопоказано с точки зрения эстетики. Однако, если корневой канал не обрабатывается полноценно, то это не обеспечит долговременность здоровья </a:t>
            </a:r>
            <a:r>
              <a:rPr lang="ru-RU" dirty="0" err="1"/>
              <a:t>периодонтальных</a:t>
            </a:r>
            <a:r>
              <a:rPr lang="ru-RU" dirty="0"/>
              <a:t> тканей.</a:t>
            </a:r>
          </a:p>
          <a:p>
            <a:endParaRPr lang="ru-RU" dirty="0"/>
          </a:p>
        </p:txBody>
      </p:sp>
      <p:pic>
        <p:nvPicPr>
          <p:cNvPr id="10" name="Объект 9" descr="https://stomat.org/images/upload/eacd5cf116b0796f5fe9d69e5a6a383f.jpg">
            <a:extLst>
              <a:ext uri="{FF2B5EF4-FFF2-40B4-BE49-F238E27FC236}">
                <a16:creationId xmlns:a16="http://schemas.microsoft.com/office/drawing/2014/main" id="{CF17EA37-CFEF-46D7-9F2F-C6DAA815F23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2425" y="1217036"/>
            <a:ext cx="5489575" cy="3223780"/>
          </a:xfrm>
          <a:prstGeom prst="rect">
            <a:avLst/>
          </a:prstGeom>
          <a:noFill/>
          <a:ln>
            <a:noFill/>
          </a:ln>
        </p:spPr>
      </p:pic>
      <p:pic>
        <p:nvPicPr>
          <p:cNvPr id="11" name="Рисунок 10" descr="https://stomat.org/images/upload/6a6729f2468c459ecee200970a42194a.jpg">
            <a:extLst>
              <a:ext uri="{FF2B5EF4-FFF2-40B4-BE49-F238E27FC236}">
                <a16:creationId xmlns:a16="http://schemas.microsoft.com/office/drawing/2014/main" id="{0FC2A0C5-7CCD-4C3F-A908-F1FDA90319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75924" y="4440816"/>
            <a:ext cx="1552575" cy="1943100"/>
          </a:xfrm>
          <a:prstGeom prst="rect">
            <a:avLst/>
          </a:prstGeom>
          <a:noFill/>
          <a:ln>
            <a:noFill/>
          </a:ln>
        </p:spPr>
      </p:pic>
    </p:spTree>
    <p:extLst>
      <p:ext uri="{BB962C8B-B14F-4D97-AF65-F5344CB8AC3E}">
        <p14:creationId xmlns:p14="http://schemas.microsoft.com/office/powerpoint/2010/main" val="1007031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252EF2E-9313-4738-ADB0-0E71E2F2E571}"/>
              </a:ext>
            </a:extLst>
          </p:cNvPr>
          <p:cNvSpPr>
            <a:spLocks noGrp="1"/>
          </p:cNvSpPr>
          <p:nvPr>
            <p:ph type="title"/>
          </p:nvPr>
        </p:nvSpPr>
        <p:spPr/>
        <p:txBody>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верхних премолярах</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5" name="Объект 4">
            <a:extLst>
              <a:ext uri="{FF2B5EF4-FFF2-40B4-BE49-F238E27FC236}">
                <a16:creationId xmlns:a16="http://schemas.microsoft.com/office/drawing/2014/main" id="{672F841B-30A3-4A16-9D5B-72EF246B9DFC}"/>
              </a:ext>
            </a:extLst>
          </p:cNvPr>
          <p:cNvSpPr>
            <a:spLocks noGrp="1"/>
          </p:cNvSpPr>
          <p:nvPr>
            <p:ph idx="1"/>
          </p:nvPr>
        </p:nvSpPr>
        <p:spPr/>
        <p:txBody>
          <a:bodyPr/>
          <a:lstStyle/>
          <a:p>
            <a:endParaRPr lang="ru-RU"/>
          </a:p>
        </p:txBody>
      </p:sp>
      <p:sp>
        <p:nvSpPr>
          <p:cNvPr id="6" name="Текст 5">
            <a:extLst>
              <a:ext uri="{FF2B5EF4-FFF2-40B4-BE49-F238E27FC236}">
                <a16:creationId xmlns:a16="http://schemas.microsoft.com/office/drawing/2014/main" id="{D2F9A570-2F0E-4F63-8385-0147223D297C}"/>
              </a:ext>
            </a:extLst>
          </p:cNvPr>
          <p:cNvSpPr>
            <a:spLocks noGrp="1"/>
          </p:cNvSpPr>
          <p:nvPr>
            <p:ph type="body" sz="half" idx="2"/>
          </p:nvPr>
        </p:nvSpPr>
        <p:spPr/>
        <p:txBody>
          <a:bodyPr/>
          <a:lstStyle/>
          <a:p>
            <a:pPr indent="228600">
              <a:lnSpc>
                <a:spcPct val="107000"/>
              </a:lnSpc>
              <a:spcAft>
                <a:spcPts val="750"/>
              </a:spcAft>
            </a:pP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верхних премолярах всегда осуществляется через жевательную поверхность. Форма доступа овальная, вытянута в щечно-небном направлении. У первых премоляров устья каналов видны сразу ниже уровня шейки. У второго премоляра канал в виде ленты, устье располагается значительно ниже шейки зуба.</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333333"/>
                </a:solidFill>
                <a:latin typeface="Helvetica" panose="020B0604020202020204" pitchFamily="34" charset="0"/>
                <a:ea typeface="Times New Roman" panose="02020603050405020304" pitchFamily="18" charset="0"/>
              </a:rPr>
              <a:t>Так как рога пульповой камеры хорошо выражены, то они легко обнажаются при препарировании и могут быть ошибочно приняты за устья каналов</a:t>
            </a:r>
            <a:endParaRPr lang="ru-RU" dirty="0"/>
          </a:p>
        </p:txBody>
      </p:sp>
      <p:pic>
        <p:nvPicPr>
          <p:cNvPr id="7" name="Рисунок 6" descr="https://stomat.org/images/upload/966603e6ba0dd74bdc64fde837847cc5.jpg">
            <a:extLst>
              <a:ext uri="{FF2B5EF4-FFF2-40B4-BE49-F238E27FC236}">
                <a16:creationId xmlns:a16="http://schemas.microsoft.com/office/drawing/2014/main" id="{75D2A33F-2327-443D-B114-7863E57DE9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08628" y="996950"/>
            <a:ext cx="4321320" cy="4207668"/>
          </a:xfrm>
          <a:prstGeom prst="rect">
            <a:avLst/>
          </a:prstGeom>
          <a:noFill/>
          <a:ln>
            <a:noFill/>
          </a:ln>
        </p:spPr>
      </p:pic>
    </p:spTree>
    <p:extLst>
      <p:ext uri="{BB962C8B-B14F-4D97-AF65-F5344CB8AC3E}">
        <p14:creationId xmlns:p14="http://schemas.microsoft.com/office/powerpoint/2010/main" val="143068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340C7E-E7EF-432C-AD35-DAFA9748AC21}"/>
              </a:ext>
            </a:extLst>
          </p:cNvPr>
          <p:cNvSpPr>
            <a:spLocks noGrp="1"/>
          </p:cNvSpPr>
          <p:nvPr>
            <p:ph type="title"/>
          </p:nvPr>
        </p:nvSpPr>
        <p:spPr/>
        <p:txBody>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к полости верхних моляров</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4" name="Текст 3">
            <a:extLst>
              <a:ext uri="{FF2B5EF4-FFF2-40B4-BE49-F238E27FC236}">
                <a16:creationId xmlns:a16="http://schemas.microsoft.com/office/drawing/2014/main" id="{3B6669FB-C473-4D22-8885-7F4CC843349F}"/>
              </a:ext>
            </a:extLst>
          </p:cNvPr>
          <p:cNvSpPr>
            <a:spLocks noGrp="1"/>
          </p:cNvSpPr>
          <p:nvPr>
            <p:ph type="body" sz="half" idx="2"/>
          </p:nvPr>
        </p:nvSpPr>
        <p:spPr/>
        <p:txBody>
          <a:bodyPr/>
          <a:lstStyle/>
          <a:p>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Контуры доступа обычно в медиальных 2/3 </a:t>
            </a:r>
            <a:r>
              <a:rPr lang="ru-RU" dirty="0" err="1">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окклюзионной</a:t>
            </a: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 поверхности в виде треугольника с основанием к щечной поверхности и углом к небной. В связи с расположением дистального щечного канала дальше от щечной поверхности, нет необходимости в большом удалении тканей в этом месте.</a:t>
            </a:r>
            <a:endParaRPr lang="ru-RU"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Объект 4" descr="https://stomat.org/images/upload/c129720e853e49894fe85cf1a4f6401f.jpg">
            <a:extLst>
              <a:ext uri="{FF2B5EF4-FFF2-40B4-BE49-F238E27FC236}">
                <a16:creationId xmlns:a16="http://schemas.microsoft.com/office/drawing/2014/main" id="{67189723-23CF-4FEB-A129-0606859FEF9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7603" y="1257300"/>
            <a:ext cx="4102099" cy="3811587"/>
          </a:xfrm>
          <a:prstGeom prst="rect">
            <a:avLst/>
          </a:prstGeom>
          <a:noFill/>
          <a:ln>
            <a:noFill/>
          </a:ln>
        </p:spPr>
      </p:pic>
    </p:spTree>
    <p:extLst>
      <p:ext uri="{BB962C8B-B14F-4D97-AF65-F5344CB8AC3E}">
        <p14:creationId xmlns:p14="http://schemas.microsoft.com/office/powerpoint/2010/main" val="2288942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007E90-52E7-4849-ACE9-17DE091779B3}"/>
              </a:ext>
            </a:extLst>
          </p:cNvPr>
          <p:cNvSpPr>
            <a:spLocks noGrp="1"/>
          </p:cNvSpPr>
          <p:nvPr>
            <p:ph type="title"/>
          </p:nvPr>
        </p:nvSpPr>
        <p:spPr/>
        <p:txBody>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нижних резцах и клыках</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B40491B8-477F-4488-B6B9-1C6F63496CBF}"/>
              </a:ext>
            </a:extLst>
          </p:cNvPr>
          <p:cNvSpPr>
            <a:spLocks noGrp="1"/>
          </p:cNvSpPr>
          <p:nvPr>
            <p:ph idx="1"/>
          </p:nvPr>
        </p:nvSpPr>
        <p:spPr/>
        <p:txBody>
          <a:bodyPr/>
          <a:lstStyle/>
          <a:p>
            <a:endParaRPr lang="ru-RU"/>
          </a:p>
        </p:txBody>
      </p:sp>
      <p:sp>
        <p:nvSpPr>
          <p:cNvPr id="4" name="Текст 3">
            <a:extLst>
              <a:ext uri="{FF2B5EF4-FFF2-40B4-BE49-F238E27FC236}">
                <a16:creationId xmlns:a16="http://schemas.microsoft.com/office/drawing/2014/main" id="{2C4849F1-E64B-4F9C-B423-56637BE3A549}"/>
              </a:ext>
            </a:extLst>
          </p:cNvPr>
          <p:cNvSpPr>
            <a:spLocks noGrp="1"/>
          </p:cNvSpPr>
          <p:nvPr>
            <p:ph type="body" sz="half" idx="2"/>
          </p:nvPr>
        </p:nvSpPr>
        <p:spPr/>
        <p:txBody>
          <a:bodyPr/>
          <a:lstStyle/>
          <a:p>
            <a:r>
              <a:rPr lang="ru-RU" dirty="0">
                <a:solidFill>
                  <a:srgbClr val="333333"/>
                </a:solidFill>
                <a:latin typeface="Helvetica" panose="020B0604020202020204" pitchFamily="34" charset="0"/>
                <a:ea typeface="Times New Roman" panose="02020603050405020304" pitchFamily="18" charset="0"/>
              </a:rPr>
              <a:t>По существу, доступ идентичен таковому в верхних зубах. Однако при выраженном искривлении в язычную сторону коронок резцов и в связи с очень тонкими (особенно у пожилых людей) каналами, иногда необходимо вовлекать в доступ режущий край, а, иногда, лабиальную поверхность зуба для </a:t>
            </a:r>
            <a:r>
              <a:rPr lang="ru-RU" dirty="0" err="1">
                <a:solidFill>
                  <a:srgbClr val="333333"/>
                </a:solidFill>
                <a:latin typeface="Helvetica" panose="020B0604020202020204" pitchFamily="34" charset="0"/>
                <a:ea typeface="Times New Roman" panose="02020603050405020304" pitchFamily="18" charset="0"/>
              </a:rPr>
              <a:t>избежания</a:t>
            </a:r>
            <a:r>
              <a:rPr lang="ru-RU" dirty="0">
                <a:solidFill>
                  <a:srgbClr val="333333"/>
                </a:solidFill>
                <a:latin typeface="Helvetica" panose="020B0604020202020204" pitchFamily="34" charset="0"/>
                <a:ea typeface="Times New Roman" panose="02020603050405020304" pitchFamily="18" charset="0"/>
              </a:rPr>
              <a:t> изгиба инструмента</a:t>
            </a:r>
            <a:endParaRPr lang="ru-RU" dirty="0"/>
          </a:p>
        </p:txBody>
      </p:sp>
      <p:pic>
        <p:nvPicPr>
          <p:cNvPr id="5" name="Рисунок 4" descr="https://stomat.org/images/upload/47284ec600abefa37b0af2b42d9c5905.jpg">
            <a:extLst>
              <a:ext uri="{FF2B5EF4-FFF2-40B4-BE49-F238E27FC236}">
                <a16:creationId xmlns:a16="http://schemas.microsoft.com/office/drawing/2014/main" id="{E07D01A8-2607-4398-8CB7-C84A1A2B2B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83188" y="987425"/>
            <a:ext cx="3087976" cy="2441575"/>
          </a:xfrm>
          <a:prstGeom prst="rect">
            <a:avLst/>
          </a:prstGeom>
          <a:noFill/>
          <a:ln>
            <a:noFill/>
          </a:ln>
        </p:spPr>
      </p:pic>
      <p:pic>
        <p:nvPicPr>
          <p:cNvPr id="6" name="Рисунок 5" descr="https://stomat.org/images/upload/a00be8bef3996a20f6ba350706496799.jpg">
            <a:extLst>
              <a:ext uri="{FF2B5EF4-FFF2-40B4-BE49-F238E27FC236}">
                <a16:creationId xmlns:a16="http://schemas.microsoft.com/office/drawing/2014/main" id="{799A685C-7151-40D9-A6F8-2C94C8103B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69288" y="3414713"/>
            <a:ext cx="3082924" cy="2441575"/>
          </a:xfrm>
          <a:prstGeom prst="rect">
            <a:avLst/>
          </a:prstGeom>
          <a:noFill/>
          <a:ln>
            <a:noFill/>
          </a:ln>
        </p:spPr>
      </p:pic>
    </p:spTree>
    <p:extLst>
      <p:ext uri="{BB962C8B-B14F-4D97-AF65-F5344CB8AC3E}">
        <p14:creationId xmlns:p14="http://schemas.microsoft.com/office/powerpoint/2010/main" val="17743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A9A875-55E4-41B0-9B66-C9DBB3A8B7E4}"/>
              </a:ext>
            </a:extLst>
          </p:cNvPr>
          <p:cNvSpPr>
            <a:spLocks noGrp="1"/>
          </p:cNvSpPr>
          <p:nvPr>
            <p:ph type="title"/>
          </p:nvPr>
        </p:nvSpPr>
        <p:spPr/>
        <p:txBody>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нижних премолярах</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52675D78-BC56-4301-8855-460956144007}"/>
              </a:ext>
            </a:extLst>
          </p:cNvPr>
          <p:cNvSpPr>
            <a:spLocks noGrp="1"/>
          </p:cNvSpPr>
          <p:nvPr>
            <p:ph idx="1"/>
          </p:nvPr>
        </p:nvSpPr>
        <p:spPr/>
        <p:txBody>
          <a:bodyPr/>
          <a:lstStyle/>
          <a:p>
            <a:endParaRPr lang="ru-RU"/>
          </a:p>
        </p:txBody>
      </p:sp>
      <p:sp>
        <p:nvSpPr>
          <p:cNvPr id="4" name="Текст 3">
            <a:extLst>
              <a:ext uri="{FF2B5EF4-FFF2-40B4-BE49-F238E27FC236}">
                <a16:creationId xmlns:a16="http://schemas.microsoft.com/office/drawing/2014/main" id="{C4253621-6E82-4CFD-9803-476350B15BB3}"/>
              </a:ext>
            </a:extLst>
          </p:cNvPr>
          <p:cNvSpPr>
            <a:spLocks noGrp="1"/>
          </p:cNvSpPr>
          <p:nvPr>
            <p:ph type="body" sz="half" idx="2"/>
          </p:nvPr>
        </p:nvSpPr>
        <p:spPr/>
        <p:txBody>
          <a:bodyPr/>
          <a:lstStyle/>
          <a:p>
            <a:pPr indent="228600">
              <a:lnSpc>
                <a:spcPct val="107000"/>
              </a:lnSpc>
              <a:spcAft>
                <a:spcPts val="750"/>
              </a:spcAft>
            </a:pP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нижних премолярах по существу такой же, как и в верхних премолярах, через жевательную поверхность.</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333333"/>
                </a:solidFill>
                <a:latin typeface="Helvetica" panose="020B0604020202020204" pitchFamily="34" charset="0"/>
                <a:ea typeface="Times New Roman" panose="02020603050405020304" pitchFamily="18" charset="0"/>
              </a:rPr>
              <a:t>В вариантах с двумя каналами, в первом премоляре может быть необходимость расширения доступа к лабильной поверхности для беспрепятственного доступа к каналам</a:t>
            </a:r>
            <a:endParaRPr lang="ru-RU" dirty="0"/>
          </a:p>
        </p:txBody>
      </p:sp>
      <p:pic>
        <p:nvPicPr>
          <p:cNvPr id="5" name="Рисунок 4" descr="https://stomat.org/images/upload/3f8149ac50397ae25acc4dd32803bb35.jpg">
            <a:extLst>
              <a:ext uri="{FF2B5EF4-FFF2-40B4-BE49-F238E27FC236}">
                <a16:creationId xmlns:a16="http://schemas.microsoft.com/office/drawing/2014/main" id="{EC26C9F5-A9D6-4E58-8C12-69B239911CF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64469" y="1257300"/>
            <a:ext cx="3932237" cy="3624262"/>
          </a:xfrm>
          <a:prstGeom prst="rect">
            <a:avLst/>
          </a:prstGeom>
          <a:noFill/>
          <a:ln>
            <a:noFill/>
          </a:ln>
        </p:spPr>
      </p:pic>
    </p:spTree>
    <p:extLst>
      <p:ext uri="{BB962C8B-B14F-4D97-AF65-F5344CB8AC3E}">
        <p14:creationId xmlns:p14="http://schemas.microsoft.com/office/powerpoint/2010/main" val="1873245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669511-757D-48DD-BD3F-1D04621DA580}"/>
              </a:ext>
            </a:extLst>
          </p:cNvPr>
          <p:cNvSpPr>
            <a:spLocks noGrp="1"/>
          </p:cNvSpPr>
          <p:nvPr>
            <p:ph type="title"/>
          </p:nvPr>
        </p:nvSpPr>
        <p:spPr/>
        <p:txBody>
          <a:bodyPr/>
          <a:lstStyle/>
          <a:p>
            <a:r>
              <a:rPr lang="ru-RU" b="1"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Доступ в нижних молярах</a:t>
            </a:r>
            <a:br>
              <a:rPr lang="ru-RU"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B54E8BC5-BB5A-432E-8D59-6DB8527F6655}"/>
              </a:ext>
            </a:extLst>
          </p:cNvPr>
          <p:cNvSpPr>
            <a:spLocks noGrp="1"/>
          </p:cNvSpPr>
          <p:nvPr>
            <p:ph idx="1"/>
          </p:nvPr>
        </p:nvSpPr>
        <p:spPr/>
        <p:txBody>
          <a:bodyPr/>
          <a:lstStyle/>
          <a:p>
            <a:endParaRPr lang="ru-RU"/>
          </a:p>
        </p:txBody>
      </p:sp>
      <p:sp>
        <p:nvSpPr>
          <p:cNvPr id="4" name="Текст 3">
            <a:extLst>
              <a:ext uri="{FF2B5EF4-FFF2-40B4-BE49-F238E27FC236}">
                <a16:creationId xmlns:a16="http://schemas.microsoft.com/office/drawing/2014/main" id="{5031F71D-3D24-4C5B-9BFB-8794D956AABD}"/>
              </a:ext>
            </a:extLst>
          </p:cNvPr>
          <p:cNvSpPr>
            <a:spLocks noGrp="1"/>
          </p:cNvSpPr>
          <p:nvPr>
            <p:ph type="body" sz="half" idx="2"/>
          </p:nvPr>
        </p:nvSpPr>
        <p:spPr/>
        <p:txBody>
          <a:bodyPr>
            <a:normAutofit fontScale="92500" lnSpcReduction="20000"/>
          </a:bodyPr>
          <a:lstStyle/>
          <a:p>
            <a:pPr indent="228600">
              <a:lnSpc>
                <a:spcPct val="107000"/>
              </a:lnSpc>
              <a:spcAft>
                <a:spcPts val="750"/>
              </a:spcAft>
            </a:pPr>
            <a:r>
              <a:rPr lang="ru-RU"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При наличии второго дистального канала в первом моляре может возникнуть необходимость в более четырехугольном очертании доступа. Нужна осторожность при удалении крыши пульповой камеры, чтобы не повредить дно. Для улучшения визуального контроля устьев каналов, доступ может быть расширен. Стенки доступа должны расходиться к жевательной поверхности для противодействия жевательным силам и предотвращения смещения временных пломб.</a:t>
            </a:r>
            <a:endParaRPr lang="ru-RU" dirty="0">
              <a:latin typeface="Calibri" panose="020F0502020204030204" pitchFamily="34" charset="0"/>
              <a:ea typeface="Calibri" panose="020F0502020204030204" pitchFamily="34" charset="0"/>
              <a:cs typeface="Times New Roman" panose="02020603050405020304" pitchFamily="18" charset="0"/>
            </a:endParaRPr>
          </a:p>
          <a:p>
            <a:r>
              <a:rPr lang="ru-RU" dirty="0">
                <a:solidFill>
                  <a:srgbClr val="333333"/>
                </a:solidFill>
                <a:latin typeface="Helvetica" panose="020B0604020202020204" pitchFamily="34" charset="0"/>
                <a:ea typeface="Times New Roman" panose="02020603050405020304" pitchFamily="18" charset="0"/>
              </a:rPr>
              <a:t>При нестандартности хода каналов доступ может быть расширен и/или модифицирован</a:t>
            </a:r>
            <a:endParaRPr lang="ru-RU" dirty="0"/>
          </a:p>
        </p:txBody>
      </p:sp>
      <p:pic>
        <p:nvPicPr>
          <p:cNvPr id="5" name="Рисунок 4" descr="https://stomat.org/images/upload/2256e0c3a3516addfb397b714378f600.jpg">
            <a:extLst>
              <a:ext uri="{FF2B5EF4-FFF2-40B4-BE49-F238E27FC236}">
                <a16:creationId xmlns:a16="http://schemas.microsoft.com/office/drawing/2014/main" id="{3828A591-757A-46BE-89B3-29FD0BAD08B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95887" y="996950"/>
            <a:ext cx="6570664" cy="4873625"/>
          </a:xfrm>
          <a:prstGeom prst="rect">
            <a:avLst/>
          </a:prstGeom>
          <a:noFill/>
          <a:ln>
            <a:noFill/>
          </a:ln>
        </p:spPr>
      </p:pic>
    </p:spTree>
    <p:extLst>
      <p:ext uri="{BB962C8B-B14F-4D97-AF65-F5344CB8AC3E}">
        <p14:creationId xmlns:p14="http://schemas.microsoft.com/office/powerpoint/2010/main" val="2245459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51B3055-5F91-4823-AB0F-2126135E3263}"/>
              </a:ext>
            </a:extLst>
          </p:cNvPr>
          <p:cNvSpPr>
            <a:spLocks noGrp="1"/>
          </p:cNvSpPr>
          <p:nvPr>
            <p:ph type="title"/>
          </p:nvPr>
        </p:nvSpPr>
        <p:spPr/>
        <p:txBody>
          <a:bodyPr/>
          <a:lstStyle/>
          <a:p>
            <a:r>
              <a:rPr lang="ru-RU" dirty="0"/>
              <a:t>Сохранение витальности зубов</a:t>
            </a:r>
          </a:p>
        </p:txBody>
      </p:sp>
      <p:sp>
        <p:nvSpPr>
          <p:cNvPr id="6" name="Текст 5">
            <a:extLst>
              <a:ext uri="{FF2B5EF4-FFF2-40B4-BE49-F238E27FC236}">
                <a16:creationId xmlns:a16="http://schemas.microsoft.com/office/drawing/2014/main" id="{5131235E-F1B2-488C-9665-108779C722EF}"/>
              </a:ext>
            </a:extLst>
          </p:cNvPr>
          <p:cNvSpPr>
            <a:spLocks noGrp="1"/>
          </p:cNvSpPr>
          <p:nvPr>
            <p:ph type="body" sz="half" idx="2"/>
          </p:nvPr>
        </p:nvSpPr>
        <p:spPr/>
        <p:txBody>
          <a:bodyPr/>
          <a:lstStyle/>
          <a:p>
            <a:r>
              <a:rPr lang="ru-RU" dirty="0"/>
              <a:t>Превентивное </a:t>
            </a:r>
            <a:r>
              <a:rPr lang="ru-RU" dirty="0" err="1"/>
              <a:t>депульпирование</a:t>
            </a:r>
            <a:r>
              <a:rPr lang="ru-RU" dirty="0"/>
              <a:t> зубов под ортопедические конструкции, столь распространенные для профилактики боли  в 1990-2000, на сегодняшний день считаются ошибочными.</a:t>
            </a:r>
          </a:p>
          <a:p>
            <a:r>
              <a:rPr lang="ru-RU" dirty="0"/>
              <a:t>Из-за расширения каналов это приводит к повышению риска образования трещин корней, с дальнейшим удалением зубов.</a:t>
            </a:r>
          </a:p>
          <a:p>
            <a:r>
              <a:rPr lang="ru-RU" dirty="0"/>
              <a:t>Показанием для </a:t>
            </a:r>
            <a:r>
              <a:rPr lang="ru-RU" dirty="0" err="1"/>
              <a:t>депульпирования</a:t>
            </a:r>
            <a:r>
              <a:rPr lang="ru-RU" dirty="0"/>
              <a:t> служит наличие воспаления пульпы подтвержденное данными ЭОД</a:t>
            </a:r>
          </a:p>
        </p:txBody>
      </p:sp>
      <p:pic>
        <p:nvPicPr>
          <p:cNvPr id="7" name="Объект 4">
            <a:extLst>
              <a:ext uri="{FF2B5EF4-FFF2-40B4-BE49-F238E27FC236}">
                <a16:creationId xmlns:a16="http://schemas.microsoft.com/office/drawing/2014/main" id="{F5724117-24AB-4F79-831C-F215E490C2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581705"/>
            <a:ext cx="6172200" cy="3685065"/>
          </a:xfrm>
        </p:spPr>
      </p:pic>
    </p:spTree>
    <p:extLst>
      <p:ext uri="{BB962C8B-B14F-4D97-AF65-F5344CB8AC3E}">
        <p14:creationId xmlns:p14="http://schemas.microsoft.com/office/powerpoint/2010/main" val="174922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27309FDF-E585-4FE5-8E52-734940546143}"/>
              </a:ext>
            </a:extLst>
          </p:cNvPr>
          <p:cNvSpPr>
            <a:spLocks noGrp="1"/>
          </p:cNvSpPr>
          <p:nvPr>
            <p:ph type="title"/>
          </p:nvPr>
        </p:nvSpPr>
        <p:spPr>
          <a:xfrm>
            <a:off x="836612" y="-417444"/>
            <a:ext cx="3935413" cy="4343400"/>
          </a:xfrm>
        </p:spPr>
        <p:txBody>
          <a:bodyPr>
            <a:normAutofit/>
          </a:bodyPr>
          <a:lstStyle/>
          <a:p>
            <a:r>
              <a:rPr lang="ru-RU" sz="2400" dirty="0"/>
              <a:t>Принцип минимально инвазивного препарирования предполагает удаление лишь инфицированных твердых и мягких тканей с максимальным сохранением структур зуба</a:t>
            </a:r>
          </a:p>
        </p:txBody>
      </p:sp>
      <p:pic>
        <p:nvPicPr>
          <p:cNvPr id="8" name="Рисунок 7">
            <a:extLst>
              <a:ext uri="{FF2B5EF4-FFF2-40B4-BE49-F238E27FC236}">
                <a16:creationId xmlns:a16="http://schemas.microsoft.com/office/drawing/2014/main" id="{BE345C79-48E4-481F-9CDA-8A21D61A166B}"/>
              </a:ext>
            </a:extLst>
          </p:cNvPr>
          <p:cNvPicPr>
            <a:picLocks noGrp="1" noChangeAspect="1"/>
          </p:cNvPicPr>
          <p:nvPr>
            <p:ph type="pic" idx="1"/>
          </p:nvPr>
        </p:nvPicPr>
        <p:blipFill rotWithShape="1">
          <a:blip r:embed="rId2"/>
          <a:srcRect l="57339" t="23246" r="14398" b="13125"/>
          <a:stretch/>
        </p:blipFill>
        <p:spPr>
          <a:xfrm>
            <a:off x="6241775" y="457200"/>
            <a:ext cx="4371492" cy="5533239"/>
          </a:xfrm>
          <a:prstGeom prst="rect">
            <a:avLst/>
          </a:prstGeom>
        </p:spPr>
      </p:pic>
      <p:sp>
        <p:nvSpPr>
          <p:cNvPr id="5" name="Текст 4">
            <a:extLst>
              <a:ext uri="{FF2B5EF4-FFF2-40B4-BE49-F238E27FC236}">
                <a16:creationId xmlns:a16="http://schemas.microsoft.com/office/drawing/2014/main" id="{F099CA9B-16F5-4FBE-A07D-3308A9A32CC8}"/>
              </a:ext>
            </a:extLst>
          </p:cNvPr>
          <p:cNvSpPr>
            <a:spLocks noGrp="1"/>
          </p:cNvSpPr>
          <p:nvPr>
            <p:ph type="body" sz="half" idx="2"/>
          </p:nvPr>
        </p:nvSpPr>
        <p:spPr>
          <a:xfrm>
            <a:off x="836612" y="4800600"/>
            <a:ext cx="3935413" cy="1068387"/>
          </a:xfrm>
        </p:spPr>
        <p:txBody>
          <a:bodyPr>
            <a:normAutofit lnSpcReduction="10000"/>
          </a:bodyPr>
          <a:lstStyle/>
          <a:p>
            <a:r>
              <a:rPr lang="ru-RU" dirty="0"/>
              <a:t> </a:t>
            </a:r>
            <a:r>
              <a:rPr lang="ru-RU" sz="1400" dirty="0">
                <a:solidFill>
                  <a:schemeClr val="tx1"/>
                </a:solidFill>
              </a:rPr>
              <a:t>по материалам статьи «Минимально инвазивный подход к препарированию полости доступа в </a:t>
            </a:r>
            <a:r>
              <a:rPr lang="ru-RU" sz="1400" dirty="0" err="1">
                <a:solidFill>
                  <a:schemeClr val="tx1"/>
                </a:solidFill>
              </a:rPr>
              <a:t>эндодонтии</a:t>
            </a:r>
            <a:r>
              <a:rPr lang="ru-RU" sz="1400" dirty="0">
                <a:solidFill>
                  <a:schemeClr val="tx1"/>
                </a:solidFill>
              </a:rPr>
              <a:t>: когда, как и зачем?» Альфредо </a:t>
            </a:r>
            <a:r>
              <a:rPr lang="ru-RU" sz="1400" dirty="0" err="1">
                <a:solidFill>
                  <a:schemeClr val="tx1"/>
                </a:solidFill>
              </a:rPr>
              <a:t>Яндоло</a:t>
            </a:r>
            <a:r>
              <a:rPr lang="ru-RU" sz="1400" dirty="0">
                <a:solidFill>
                  <a:schemeClr val="tx1"/>
                </a:solidFill>
              </a:rPr>
              <a:t>, Италия, Дина Абдель Латиф, Египет, </a:t>
            </a:r>
            <a:r>
              <a:rPr lang="en-US" sz="1400" dirty="0">
                <a:solidFill>
                  <a:schemeClr val="tx1"/>
                </a:solidFill>
              </a:rPr>
              <a:t>Dental Tribune</a:t>
            </a:r>
            <a:endParaRPr lang="ru-RU" sz="1400" dirty="0">
              <a:solidFill>
                <a:schemeClr val="tx1"/>
              </a:solidFill>
            </a:endParaRPr>
          </a:p>
        </p:txBody>
      </p:sp>
    </p:spTree>
    <p:extLst>
      <p:ext uri="{BB962C8B-B14F-4D97-AF65-F5344CB8AC3E}">
        <p14:creationId xmlns:p14="http://schemas.microsoft.com/office/powerpoint/2010/main" val="1050850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id="{27309FDF-E585-4FE5-8E52-734940546143}"/>
              </a:ext>
            </a:extLst>
          </p:cNvPr>
          <p:cNvSpPr>
            <a:spLocks noGrp="1"/>
          </p:cNvSpPr>
          <p:nvPr>
            <p:ph type="title"/>
          </p:nvPr>
        </p:nvSpPr>
        <p:spPr>
          <a:xfrm>
            <a:off x="987602" y="-114300"/>
            <a:ext cx="3935413" cy="4343400"/>
          </a:xfrm>
        </p:spPr>
        <p:txBody>
          <a:bodyPr>
            <a:normAutofit/>
          </a:bodyPr>
          <a:lstStyle/>
          <a:p>
            <a:r>
              <a:rPr lang="ru-RU" sz="2400" dirty="0"/>
              <a:t>Однако, необходимо понимать, что данный подход к лечению, предполагает и возможен лишь при использовании специфических инструментов : микроскоп, ультразвуковые насадки, гибкие ротационные инструменты.</a:t>
            </a:r>
          </a:p>
        </p:txBody>
      </p:sp>
      <p:sp>
        <p:nvSpPr>
          <p:cNvPr id="5" name="Текст 4">
            <a:extLst>
              <a:ext uri="{FF2B5EF4-FFF2-40B4-BE49-F238E27FC236}">
                <a16:creationId xmlns:a16="http://schemas.microsoft.com/office/drawing/2014/main" id="{F099CA9B-16F5-4FBE-A07D-3308A9A32CC8}"/>
              </a:ext>
            </a:extLst>
          </p:cNvPr>
          <p:cNvSpPr>
            <a:spLocks noGrp="1"/>
          </p:cNvSpPr>
          <p:nvPr>
            <p:ph type="body" sz="half" idx="2"/>
          </p:nvPr>
        </p:nvSpPr>
        <p:spPr>
          <a:xfrm>
            <a:off x="836612" y="4800600"/>
            <a:ext cx="3935413" cy="1068387"/>
          </a:xfrm>
        </p:spPr>
        <p:txBody>
          <a:bodyPr>
            <a:normAutofit lnSpcReduction="10000"/>
          </a:bodyPr>
          <a:lstStyle/>
          <a:p>
            <a:r>
              <a:rPr lang="ru-RU" dirty="0"/>
              <a:t> </a:t>
            </a:r>
            <a:r>
              <a:rPr lang="ru-RU" sz="1400" dirty="0">
                <a:solidFill>
                  <a:schemeClr val="tx1"/>
                </a:solidFill>
              </a:rPr>
              <a:t>по материалам статьи «Минимально инвазивный подход к препарированию полости доступа в </a:t>
            </a:r>
            <a:r>
              <a:rPr lang="ru-RU" sz="1400" dirty="0" err="1">
                <a:solidFill>
                  <a:schemeClr val="tx1"/>
                </a:solidFill>
              </a:rPr>
              <a:t>эндодонтии</a:t>
            </a:r>
            <a:r>
              <a:rPr lang="ru-RU" sz="1400" dirty="0">
                <a:solidFill>
                  <a:schemeClr val="tx1"/>
                </a:solidFill>
              </a:rPr>
              <a:t>: когда, как и зачем?» Альфредо </a:t>
            </a:r>
            <a:r>
              <a:rPr lang="ru-RU" sz="1400" dirty="0" err="1">
                <a:solidFill>
                  <a:schemeClr val="tx1"/>
                </a:solidFill>
              </a:rPr>
              <a:t>Яндоло</a:t>
            </a:r>
            <a:r>
              <a:rPr lang="ru-RU" sz="1400" dirty="0">
                <a:solidFill>
                  <a:schemeClr val="tx1"/>
                </a:solidFill>
              </a:rPr>
              <a:t>, Италия, Дина Абдель Латиф, Египет, </a:t>
            </a:r>
            <a:r>
              <a:rPr lang="en-US" sz="1400" dirty="0">
                <a:solidFill>
                  <a:schemeClr val="tx1"/>
                </a:solidFill>
              </a:rPr>
              <a:t>Dental Tribune</a:t>
            </a:r>
            <a:endParaRPr lang="ru-RU" sz="1400" dirty="0">
              <a:solidFill>
                <a:schemeClr val="tx1"/>
              </a:solidFill>
            </a:endParaRPr>
          </a:p>
        </p:txBody>
      </p:sp>
      <p:pic>
        <p:nvPicPr>
          <p:cNvPr id="7" name="Рисунок 6">
            <a:extLst>
              <a:ext uri="{FF2B5EF4-FFF2-40B4-BE49-F238E27FC236}">
                <a16:creationId xmlns:a16="http://schemas.microsoft.com/office/drawing/2014/main" id="{D73E4189-AC4F-4C67-92AA-E290D7D02C95}"/>
              </a:ext>
            </a:extLst>
          </p:cNvPr>
          <p:cNvPicPr>
            <a:picLocks noGrp="1" noChangeAspect="1"/>
          </p:cNvPicPr>
          <p:nvPr>
            <p:ph type="pic" idx="1"/>
          </p:nvPr>
        </p:nvPicPr>
        <p:blipFill rotWithShape="1">
          <a:blip r:embed="rId2"/>
          <a:srcRect l="14397" t="45271" r="58938" b="30800"/>
          <a:stretch/>
        </p:blipFill>
        <p:spPr>
          <a:xfrm>
            <a:off x="5074006" y="744595"/>
            <a:ext cx="5489361" cy="2769704"/>
          </a:xfrm>
          <a:prstGeom prst="rect">
            <a:avLst/>
          </a:prstGeom>
        </p:spPr>
      </p:pic>
      <p:pic>
        <p:nvPicPr>
          <p:cNvPr id="10" name="Рисунок 9">
            <a:extLst>
              <a:ext uri="{FF2B5EF4-FFF2-40B4-BE49-F238E27FC236}">
                <a16:creationId xmlns:a16="http://schemas.microsoft.com/office/drawing/2014/main" id="{44961EE5-AF7D-4DDA-8BBA-B7901F82E0C5}"/>
              </a:ext>
            </a:extLst>
          </p:cNvPr>
          <p:cNvPicPr>
            <a:picLocks noChangeAspect="1"/>
          </p:cNvPicPr>
          <p:nvPr/>
        </p:nvPicPr>
        <p:blipFill rotWithShape="1">
          <a:blip r:embed="rId2"/>
          <a:srcRect l="42918" t="45426" r="30277" b="30800"/>
          <a:stretch/>
        </p:blipFill>
        <p:spPr>
          <a:xfrm>
            <a:off x="5074006" y="3807724"/>
            <a:ext cx="5518288" cy="2751805"/>
          </a:xfrm>
          <a:prstGeom prst="rect">
            <a:avLst/>
          </a:prstGeom>
        </p:spPr>
      </p:pic>
    </p:spTree>
    <p:extLst>
      <p:ext uri="{BB962C8B-B14F-4D97-AF65-F5344CB8AC3E}">
        <p14:creationId xmlns:p14="http://schemas.microsoft.com/office/powerpoint/2010/main" val="17108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980DEE-0DB4-4E10-96A7-57719D4E4182}"/>
              </a:ext>
            </a:extLst>
          </p:cNvPr>
          <p:cNvSpPr>
            <a:spLocks noGrp="1"/>
          </p:cNvSpPr>
          <p:nvPr>
            <p:ph type="title"/>
          </p:nvPr>
        </p:nvSpPr>
        <p:spPr/>
        <p:txBody>
          <a:bodyPr/>
          <a:lstStyle/>
          <a:p>
            <a:r>
              <a:rPr lang="ru-RU" dirty="0"/>
              <a:t>Диагностика основных заболеваний пульпы и </a:t>
            </a:r>
            <a:r>
              <a:rPr lang="ru-RU" dirty="0" err="1"/>
              <a:t>периапикальных</a:t>
            </a:r>
            <a:r>
              <a:rPr lang="ru-RU" dirty="0"/>
              <a:t> тканей</a:t>
            </a:r>
          </a:p>
        </p:txBody>
      </p:sp>
      <p:sp>
        <p:nvSpPr>
          <p:cNvPr id="3" name="Объект 2">
            <a:extLst>
              <a:ext uri="{FF2B5EF4-FFF2-40B4-BE49-F238E27FC236}">
                <a16:creationId xmlns:a16="http://schemas.microsoft.com/office/drawing/2014/main" id="{BC6131FE-8B71-4B8E-8073-7ABE9A17F510}"/>
              </a:ext>
            </a:extLst>
          </p:cNvPr>
          <p:cNvSpPr>
            <a:spLocks noGrp="1"/>
          </p:cNvSpPr>
          <p:nvPr>
            <p:ph idx="1"/>
          </p:nvPr>
        </p:nvSpPr>
        <p:spPr/>
        <p:txBody>
          <a:bodyPr/>
          <a:lstStyle/>
          <a:p>
            <a:r>
              <a:rPr lang="ru-RU" dirty="0"/>
              <a:t>Клинические симптомы</a:t>
            </a:r>
          </a:p>
          <a:p>
            <a:r>
              <a:rPr lang="ru-RU" dirty="0"/>
              <a:t>Температурные тесты: </a:t>
            </a:r>
            <a:endParaRPr lang="en-US" dirty="0"/>
          </a:p>
          <a:p>
            <a:r>
              <a:rPr lang="ru-RU" dirty="0"/>
              <a:t>Холодовой тест </a:t>
            </a:r>
            <a:endParaRPr lang="en-US" dirty="0"/>
          </a:p>
          <a:p>
            <a:r>
              <a:rPr lang="ru-RU" dirty="0"/>
              <a:t>Тест на горячее </a:t>
            </a:r>
            <a:endParaRPr lang="en-US" dirty="0"/>
          </a:p>
          <a:p>
            <a:r>
              <a:rPr lang="ru-RU" dirty="0" err="1"/>
              <a:t>Электроодонтодиагностика</a:t>
            </a:r>
            <a:r>
              <a:rPr lang="ru-RU" dirty="0"/>
              <a:t> </a:t>
            </a:r>
            <a:endParaRPr lang="en-US" dirty="0"/>
          </a:p>
          <a:p>
            <a:r>
              <a:rPr lang="ru-RU" dirty="0"/>
              <a:t>Перкуссия и пальпация</a:t>
            </a:r>
          </a:p>
          <a:p>
            <a:r>
              <a:rPr lang="ru-RU" dirty="0"/>
              <a:t>Рентгенологическое исследование</a:t>
            </a:r>
          </a:p>
          <a:p>
            <a:endParaRPr lang="en-US" dirty="0"/>
          </a:p>
        </p:txBody>
      </p:sp>
    </p:spTree>
    <p:extLst>
      <p:ext uri="{BB962C8B-B14F-4D97-AF65-F5344CB8AC3E}">
        <p14:creationId xmlns:p14="http://schemas.microsoft.com/office/powerpoint/2010/main" val="467134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FDFF552-33E9-4A1E-B095-EEB0CF02ACF2}"/>
              </a:ext>
            </a:extLst>
          </p:cNvPr>
          <p:cNvSpPr>
            <a:spLocks noGrp="1"/>
          </p:cNvSpPr>
          <p:nvPr>
            <p:ph type="title"/>
          </p:nvPr>
        </p:nvSpPr>
        <p:spPr/>
        <p:txBody>
          <a:bodyPr/>
          <a:lstStyle/>
          <a:p>
            <a:r>
              <a:rPr lang="ru-RU" dirty="0"/>
              <a:t>Критерии сохранения зубов</a:t>
            </a:r>
          </a:p>
        </p:txBody>
      </p:sp>
      <p:sp>
        <p:nvSpPr>
          <p:cNvPr id="6" name="Текст 5">
            <a:extLst>
              <a:ext uri="{FF2B5EF4-FFF2-40B4-BE49-F238E27FC236}">
                <a16:creationId xmlns:a16="http://schemas.microsoft.com/office/drawing/2014/main" id="{FDF67D14-DBDB-43DF-BA9F-A7BE119D5FBE}"/>
              </a:ext>
            </a:extLst>
          </p:cNvPr>
          <p:cNvSpPr>
            <a:spLocks noGrp="1"/>
          </p:cNvSpPr>
          <p:nvPr>
            <p:ph type="body" sz="half" idx="2"/>
          </p:nvPr>
        </p:nvSpPr>
        <p:spPr/>
        <p:txBody>
          <a:bodyPr/>
          <a:lstStyle/>
          <a:p>
            <a:r>
              <a:rPr lang="ru-RU" dirty="0"/>
              <a:t>При планировании лечения необходимо оценивать дальнейшую возможность восстановления зуба, и если при хирургическом удлинении коронки зуба возможно достижение ферул-эффекта, то истончение в области фуркации может стать критическим.</a:t>
            </a:r>
          </a:p>
          <a:p>
            <a:r>
              <a:rPr lang="ru-RU" dirty="0"/>
              <a:t>Критерием сохранения зуба является наличие или возможность обеспечения ферула, изоляции и герметичности каналов зуба</a:t>
            </a:r>
          </a:p>
        </p:txBody>
      </p:sp>
      <p:pic>
        <p:nvPicPr>
          <p:cNvPr id="1026" name="Picture 2" descr="https://cf2.ppt-online.org/files2/slide/g/gJvQzExNH2ce8ahi1UW6wtMVlLjd0ArCknqXSD/slide-34.jpg">
            <a:extLst>
              <a:ext uri="{FF2B5EF4-FFF2-40B4-BE49-F238E27FC236}">
                <a16:creationId xmlns:a16="http://schemas.microsoft.com/office/drawing/2014/main" id="{BB0D4BDF-0B11-4E14-8C33-736587A78C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0012" y="1486749"/>
            <a:ext cx="6172200" cy="4623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57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C236D6-52DB-4852-A0F3-03EB89B1C4BF}"/>
              </a:ext>
            </a:extLst>
          </p:cNvPr>
          <p:cNvSpPr>
            <a:spLocks noGrp="1"/>
          </p:cNvSpPr>
          <p:nvPr>
            <p:ph type="title"/>
          </p:nvPr>
        </p:nvSpPr>
        <p:spPr/>
        <p:txBody>
          <a:bodyPr/>
          <a:lstStyle/>
          <a:p>
            <a:r>
              <a:rPr lang="ru-RU" dirty="0"/>
              <a:t>Клинические симптомы</a:t>
            </a:r>
            <a:br>
              <a:rPr lang="ru-RU" dirty="0"/>
            </a:br>
            <a:endParaRPr lang="ru-RU" dirty="0"/>
          </a:p>
        </p:txBody>
      </p:sp>
      <p:sp>
        <p:nvSpPr>
          <p:cNvPr id="3" name="Объект 2">
            <a:extLst>
              <a:ext uri="{FF2B5EF4-FFF2-40B4-BE49-F238E27FC236}">
                <a16:creationId xmlns:a16="http://schemas.microsoft.com/office/drawing/2014/main" id="{25D75E87-296C-462A-8D84-C450D4B15E48}"/>
              </a:ext>
            </a:extLst>
          </p:cNvPr>
          <p:cNvSpPr>
            <a:spLocks noGrp="1"/>
          </p:cNvSpPr>
          <p:nvPr>
            <p:ph idx="1"/>
          </p:nvPr>
        </p:nvSpPr>
        <p:spPr/>
        <p:txBody>
          <a:bodyPr>
            <a:normAutofit fontScale="55000" lnSpcReduction="20000"/>
          </a:bodyPr>
          <a:lstStyle/>
          <a:p>
            <a:r>
              <a:rPr lang="ru-RU" i="1" dirty="0"/>
              <a:t>Витальная пульпа</a:t>
            </a:r>
          </a:p>
          <a:p>
            <a:pPr marL="0" indent="0">
              <a:buNone/>
            </a:pPr>
            <a:r>
              <a:rPr lang="ru-RU" dirty="0"/>
              <a:t>а) Отсутствие жалоб </a:t>
            </a:r>
          </a:p>
          <a:p>
            <a:pPr marL="0" indent="0">
              <a:buNone/>
            </a:pPr>
            <a:r>
              <a:rPr lang="ru-RU" dirty="0"/>
              <a:t>Ь) боль при приеме холодных или горячих напитков, соленной или сладкой пищи.</a:t>
            </a:r>
          </a:p>
          <a:p>
            <a:r>
              <a:rPr lang="ru-RU" dirty="0"/>
              <a:t>Некротическая пульпа</a:t>
            </a:r>
          </a:p>
          <a:p>
            <a:pPr marL="0" indent="0">
              <a:buNone/>
            </a:pPr>
            <a:r>
              <a:rPr lang="ru-RU" dirty="0"/>
              <a:t> а) Отсутствие жалоб</a:t>
            </a:r>
          </a:p>
          <a:p>
            <a:pPr marL="0" indent="0">
              <a:buNone/>
            </a:pPr>
            <a:r>
              <a:rPr lang="ru-RU" dirty="0"/>
              <a:t> Ь) боль при </a:t>
            </a:r>
            <a:r>
              <a:rPr lang="ru-RU" dirty="0" err="1"/>
              <a:t>накусывании</a:t>
            </a:r>
            <a:r>
              <a:rPr lang="ru-RU" dirty="0"/>
              <a:t>, давлении, постоянная боль. Боль не возникает при воздействии температурных раздражителей. Боль может присутствовать, но не обязательно сильно выражена. При наличии боли следует проводить дифференциальную диагностику не только витальной или некротической пульпы, но и трещины зуба.</a:t>
            </a:r>
          </a:p>
          <a:p>
            <a:r>
              <a:rPr lang="ru-RU" dirty="0"/>
              <a:t>Обратимый пульпит</a:t>
            </a:r>
          </a:p>
          <a:p>
            <a:pPr marL="0" indent="0">
              <a:buNone/>
            </a:pPr>
            <a:r>
              <a:rPr lang="ru-RU" dirty="0"/>
              <a:t>а) Жалобы отсутствуют</a:t>
            </a:r>
          </a:p>
          <a:p>
            <a:pPr marL="0" indent="0">
              <a:buNone/>
            </a:pPr>
            <a:r>
              <a:rPr lang="ru-RU" dirty="0"/>
              <a:t>Ь) боль (обычно слабая) при приеме горячих или холодных напитков, соленой или сладкой пищи. Боль острая и стихает при устранении температурных или вкусовых раздражителей.</a:t>
            </a:r>
          </a:p>
          <a:p>
            <a:r>
              <a:rPr lang="ru-RU" dirty="0"/>
              <a:t>Необратимый пульпит</a:t>
            </a:r>
          </a:p>
          <a:p>
            <a:pPr marL="0" indent="0">
              <a:buNone/>
            </a:pPr>
            <a:r>
              <a:rPr lang="ru-RU" dirty="0"/>
              <a:t> а) Жалобы отсутствуют</a:t>
            </a:r>
          </a:p>
          <a:p>
            <a:pPr marL="0" indent="0">
              <a:buNone/>
            </a:pPr>
            <a:r>
              <a:rPr lang="ru-RU" dirty="0"/>
              <a:t> Ь) боль при приеме холодных или (особенно) горячих напитков, соленой или сладкой пищи. Боль сильная, внезапная, глубокая, тупая, ноющая, пульсирующая.</a:t>
            </a:r>
          </a:p>
        </p:txBody>
      </p:sp>
    </p:spTree>
    <p:extLst>
      <p:ext uri="{BB962C8B-B14F-4D97-AF65-F5344CB8AC3E}">
        <p14:creationId xmlns:p14="http://schemas.microsoft.com/office/powerpoint/2010/main" val="1837044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61CBE-24EF-4968-9BB7-74632E5A6C66}"/>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2FF2BB3F-D16C-42F9-B60C-5A603CE8117B}"/>
              </a:ext>
            </a:extLst>
          </p:cNvPr>
          <p:cNvSpPr>
            <a:spLocks noGrp="1"/>
          </p:cNvSpPr>
          <p:nvPr>
            <p:ph idx="1"/>
          </p:nvPr>
        </p:nvSpPr>
        <p:spPr/>
        <p:txBody>
          <a:bodyPr/>
          <a:lstStyle/>
          <a:p>
            <a:r>
              <a:rPr lang="ru-RU" dirty="0"/>
              <a:t>Пульпит (К04.0 по МКБ-10) – это воспалительный процесс, проявляющийся после прорезывания зубов, при котором происходит ряд изменений в пульпе зуба.</a:t>
            </a:r>
          </a:p>
          <a:p>
            <a:endParaRPr lang="ru-RU" dirty="0"/>
          </a:p>
        </p:txBody>
      </p:sp>
    </p:spTree>
    <p:extLst>
      <p:ext uri="{BB962C8B-B14F-4D97-AF65-F5344CB8AC3E}">
        <p14:creationId xmlns:p14="http://schemas.microsoft.com/office/powerpoint/2010/main" val="992230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35C079-08F8-4897-A86C-EA2607652913}"/>
              </a:ext>
            </a:extLst>
          </p:cNvPr>
          <p:cNvSpPr>
            <a:spLocks noGrp="1"/>
          </p:cNvSpPr>
          <p:nvPr>
            <p:ph type="title"/>
          </p:nvPr>
        </p:nvSpPr>
        <p:spPr/>
        <p:txBody>
          <a:bodyPr/>
          <a:lstStyle/>
          <a:p>
            <a:r>
              <a:rPr lang="ru-RU" b="1" dirty="0"/>
              <a:t>ЭТИОЛОГИЯ И ПАТОГЕНЕЗ</a:t>
            </a:r>
            <a:endParaRPr lang="ru-RU" dirty="0"/>
          </a:p>
        </p:txBody>
      </p:sp>
      <p:sp>
        <p:nvSpPr>
          <p:cNvPr id="3" name="Объект 2">
            <a:extLst>
              <a:ext uri="{FF2B5EF4-FFF2-40B4-BE49-F238E27FC236}">
                <a16:creationId xmlns:a16="http://schemas.microsoft.com/office/drawing/2014/main" id="{119309EC-159E-4A2D-8A53-A020C4AA41C7}"/>
              </a:ext>
            </a:extLst>
          </p:cNvPr>
          <p:cNvSpPr>
            <a:spLocks noGrp="1"/>
          </p:cNvSpPr>
          <p:nvPr>
            <p:ph idx="1"/>
          </p:nvPr>
        </p:nvSpPr>
        <p:spPr/>
        <p:txBody>
          <a:bodyPr>
            <a:normAutofit fontScale="55000" lnSpcReduction="20000"/>
          </a:bodyPr>
          <a:lstStyle/>
          <a:p>
            <a:r>
              <a:rPr lang="ru-RU" dirty="0"/>
              <a:t>Воспалительный процесс в пульпе зуба является результатом ее реакции на различные раздражители. Наиболее часто  причиной воспаления в пульпе являются микроорганизмы и их токсины, попадающие в пульпу из кариозной полости через дентинные трубочки, из инфицированных </a:t>
            </a:r>
            <a:r>
              <a:rPr lang="ru-RU" dirty="0" err="1"/>
              <a:t>пародонтальных</a:t>
            </a:r>
            <a:r>
              <a:rPr lang="ru-RU" dirty="0"/>
              <a:t> карманов, или с </a:t>
            </a:r>
            <a:r>
              <a:rPr lang="ru-RU" dirty="0" err="1"/>
              <a:t>крово</a:t>
            </a:r>
            <a:r>
              <a:rPr lang="ru-RU" dirty="0"/>
              <a:t>- и лимфотоком при острых воспалительных заболеваниях. Этиологическими факторами, вызывающими пульпит, могут быть микроорганизмы кариозной полости, химические вещества (ингредиенты пломбировочных материалов), температурные (препарирование зубов без охлаждения) и механические воздействия (травма зуба, случайное вскрытие полости зуба, перемещение зубов при </a:t>
            </a:r>
            <a:r>
              <a:rPr lang="ru-RU" dirty="0" err="1"/>
              <a:t>ортодонтическом</a:t>
            </a:r>
            <a:r>
              <a:rPr lang="ru-RU" dirty="0"/>
              <a:t> лечении).  Воспаление пульпы может развиться в </a:t>
            </a:r>
            <a:r>
              <a:rPr lang="ru-RU" dirty="0" err="1"/>
              <a:t>интактных</a:t>
            </a:r>
            <a:r>
              <a:rPr lang="ru-RU" dirty="0"/>
              <a:t> зубах в связи с проникновением микроорганизмов из ближайших инфекционных очагов.</a:t>
            </a:r>
          </a:p>
          <a:p>
            <a:r>
              <a:rPr lang="ru-RU" dirty="0"/>
              <a:t>Основными возбудителями пульпита является гемолитические и </a:t>
            </a:r>
            <a:r>
              <a:rPr lang="ru-RU" dirty="0" err="1"/>
              <a:t>негемолитические</a:t>
            </a:r>
            <a:r>
              <a:rPr lang="ru-RU" dirty="0"/>
              <a:t> стрептококки, обнаруживаются так же грамположительные палочки, </a:t>
            </a:r>
            <a:r>
              <a:rPr lang="ru-RU" dirty="0" err="1"/>
              <a:t>фузоспирохеты</a:t>
            </a:r>
            <a:r>
              <a:rPr lang="ru-RU" dirty="0"/>
              <a:t> и грибы. При острых формах пульпита чаще обнаруживаются </a:t>
            </a:r>
            <a:r>
              <a:rPr lang="ru-RU" dirty="0" err="1"/>
              <a:t>негемолитические</a:t>
            </a:r>
            <a:r>
              <a:rPr lang="ru-RU" dirty="0"/>
              <a:t> стрептококки группы </a:t>
            </a:r>
            <a:r>
              <a:rPr lang="en-US" dirty="0"/>
              <a:t>D</a:t>
            </a:r>
            <a:r>
              <a:rPr lang="ru-RU" dirty="0"/>
              <a:t>, стафилококки, лактобактерии, при переходе процесса в хроническую форму – ассоциации из 2 и более культур (стафилококки, стрептококки, кишечная палочка, микрококки, актиномицеты, грибковая флора и др.).</a:t>
            </a:r>
          </a:p>
          <a:p>
            <a:r>
              <a:rPr lang="ru-RU" dirty="0"/>
              <a:t>Воспалительный процесс в пульпе, как и в других соединительных тканях организма, протекает по общим закономерностям. Однако  есть и особенности:</a:t>
            </a:r>
          </a:p>
          <a:p>
            <a:pPr lvl="1"/>
            <a:r>
              <a:rPr lang="ru-RU" dirty="0"/>
              <a:t>Пульпа является соединительной тканью, окруженной дентином, который ограничивает возможность расширения пульпы.</a:t>
            </a:r>
          </a:p>
          <a:p>
            <a:pPr lvl="1"/>
            <a:r>
              <a:rPr lang="ru-RU" dirty="0"/>
              <a:t> Почти полное отсутствие коллатерального  кровотока ограничивает способность пульпы к восстановлению после купирования воспаления.</a:t>
            </a:r>
          </a:p>
          <a:p>
            <a:r>
              <a:rPr lang="ru-RU" dirty="0"/>
              <a:t>Пульпа является единственным органом, способным вырабатывать </a:t>
            </a:r>
            <a:r>
              <a:rPr lang="ru-RU" dirty="0" err="1"/>
              <a:t>репаративный</a:t>
            </a:r>
            <a:r>
              <a:rPr lang="ru-RU" dirty="0"/>
              <a:t> дентин для своей защиты от повреждения. </a:t>
            </a:r>
          </a:p>
        </p:txBody>
      </p:sp>
    </p:spTree>
    <p:extLst>
      <p:ext uri="{BB962C8B-B14F-4D97-AF65-F5344CB8AC3E}">
        <p14:creationId xmlns:p14="http://schemas.microsoft.com/office/powerpoint/2010/main" val="2379818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5AE304-FE38-4D42-AAF5-6F5193E1A14A}"/>
              </a:ext>
            </a:extLst>
          </p:cNvPr>
          <p:cNvSpPr>
            <a:spLocks noGrp="1"/>
          </p:cNvSpPr>
          <p:nvPr>
            <p:ph type="title"/>
          </p:nvPr>
        </p:nvSpPr>
        <p:spPr/>
        <p:txBody>
          <a:bodyPr/>
          <a:lstStyle/>
          <a:p>
            <a:r>
              <a:rPr lang="ru-RU" b="1" dirty="0"/>
              <a:t>КЛАССИФИКАЦИЯ   ПУЛЬПИТА.</a:t>
            </a:r>
            <a:br>
              <a:rPr lang="ru-RU" dirty="0"/>
            </a:br>
            <a:endParaRPr lang="ru-RU" dirty="0"/>
          </a:p>
        </p:txBody>
      </p:sp>
      <p:sp>
        <p:nvSpPr>
          <p:cNvPr id="3" name="Объект 2">
            <a:extLst>
              <a:ext uri="{FF2B5EF4-FFF2-40B4-BE49-F238E27FC236}">
                <a16:creationId xmlns:a16="http://schemas.microsoft.com/office/drawing/2014/main" id="{692EF7F8-49AD-4345-9873-3CAB9784B208}"/>
              </a:ext>
            </a:extLst>
          </p:cNvPr>
          <p:cNvSpPr>
            <a:spLocks noGrp="1"/>
          </p:cNvSpPr>
          <p:nvPr>
            <p:ph idx="1"/>
          </p:nvPr>
        </p:nvSpPr>
        <p:spPr/>
        <p:txBody>
          <a:bodyPr>
            <a:normAutofit/>
          </a:bodyPr>
          <a:lstStyle/>
          <a:p>
            <a:r>
              <a:rPr lang="ru-RU" u="sng" dirty="0"/>
              <a:t>Классификация  пульпита (МКБ-10)</a:t>
            </a:r>
            <a:endParaRPr lang="ru-RU" dirty="0"/>
          </a:p>
          <a:p>
            <a:r>
              <a:rPr lang="ru-RU" dirty="0"/>
              <a:t>К 04.00  Начальный пульпит [гиперемия]</a:t>
            </a:r>
          </a:p>
          <a:p>
            <a:r>
              <a:rPr lang="ru-RU" dirty="0"/>
              <a:t>К 04.0.1 Острый</a:t>
            </a:r>
          </a:p>
          <a:p>
            <a:r>
              <a:rPr lang="ru-RU" dirty="0"/>
              <a:t>К 04.02  Гнойный [пульпарный абсцесс]</a:t>
            </a:r>
          </a:p>
          <a:p>
            <a:r>
              <a:rPr lang="ru-RU" dirty="0"/>
              <a:t>К 04.03 Хронический </a:t>
            </a:r>
          </a:p>
          <a:p>
            <a:r>
              <a:rPr lang="ru-RU" dirty="0"/>
              <a:t>К 04.04  Хронический язвенный   </a:t>
            </a:r>
          </a:p>
          <a:p>
            <a:r>
              <a:rPr lang="ru-RU" dirty="0"/>
              <a:t>К 04.05  Хронический гиперпластический [пульпарный полип] </a:t>
            </a:r>
          </a:p>
          <a:p>
            <a:endParaRPr lang="ru-RU" dirty="0"/>
          </a:p>
        </p:txBody>
      </p:sp>
    </p:spTree>
    <p:extLst>
      <p:ext uri="{BB962C8B-B14F-4D97-AF65-F5344CB8AC3E}">
        <p14:creationId xmlns:p14="http://schemas.microsoft.com/office/powerpoint/2010/main" val="367096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B42A08-3637-42DD-BF04-E987EAF9C12B}"/>
              </a:ext>
            </a:extLst>
          </p:cNvPr>
          <p:cNvSpPr>
            <a:spLocks noGrp="1"/>
          </p:cNvSpPr>
          <p:nvPr>
            <p:ph type="title"/>
          </p:nvPr>
        </p:nvSpPr>
        <p:spPr/>
        <p:txBody>
          <a:bodyPr/>
          <a:lstStyle/>
          <a:p>
            <a:r>
              <a:rPr lang="ru-RU" b="1" dirty="0"/>
              <a:t>ОБЩИЕ ПОДХОДЫ К ДИАГНОСТИКЕ ПУЛЬПИТА</a:t>
            </a:r>
            <a:endParaRPr lang="ru-RU" dirty="0"/>
          </a:p>
        </p:txBody>
      </p:sp>
      <p:sp>
        <p:nvSpPr>
          <p:cNvPr id="3" name="Объект 2">
            <a:extLst>
              <a:ext uri="{FF2B5EF4-FFF2-40B4-BE49-F238E27FC236}">
                <a16:creationId xmlns:a16="http://schemas.microsoft.com/office/drawing/2014/main" id="{46D3322B-7932-469E-BAA7-024ED47E9104}"/>
              </a:ext>
            </a:extLst>
          </p:cNvPr>
          <p:cNvSpPr>
            <a:spLocks noGrp="1"/>
          </p:cNvSpPr>
          <p:nvPr>
            <p:ph idx="1"/>
          </p:nvPr>
        </p:nvSpPr>
        <p:spPr/>
        <p:txBody>
          <a:bodyPr>
            <a:normAutofit fontScale="55000" lnSpcReduction="20000"/>
          </a:bodyPr>
          <a:lstStyle/>
          <a:p>
            <a:r>
              <a:rPr lang="ru-RU" dirty="0"/>
              <a:t>Диагностика пульпита производится путем сбора анамнеза, клинического осмотра, дополнительных методов обследования и направлена  на определение состояния пульпы и </a:t>
            </a:r>
            <a:r>
              <a:rPr lang="ru-RU" dirty="0" err="1"/>
              <a:t>периапикальных</a:t>
            </a:r>
            <a:r>
              <a:rPr lang="ru-RU" dirty="0"/>
              <a:t> тканей и показаний к лечению, а также на выявление в анамнезе факторов, которые препятствуют немедленному началу лечения. Такими факторами могут быть:</a:t>
            </a:r>
          </a:p>
          <a:p>
            <a:pPr lvl="0"/>
            <a:r>
              <a:rPr lang="ru-RU" dirty="0"/>
              <a:t>Наличие непереносимости лекарственных препаратов и материалов, используемых на данном этапе лечения</a:t>
            </a:r>
          </a:p>
          <a:p>
            <a:pPr lvl="0"/>
            <a:r>
              <a:rPr lang="ru-RU" dirty="0"/>
              <a:t>Неадекватное психо-эмоциональное  состояние пациента перед  лечением</a:t>
            </a:r>
          </a:p>
          <a:p>
            <a:pPr lvl="0"/>
            <a:r>
              <a:rPr lang="ru-RU" dirty="0"/>
              <a:t>Острые поражения слизистой оболочки рта и красной каймы губ</a:t>
            </a:r>
          </a:p>
          <a:p>
            <a:pPr lvl="0"/>
            <a:r>
              <a:rPr lang="ru-RU" dirty="0"/>
              <a:t>Острые воспалительные заболевания органов и тканей рта</a:t>
            </a:r>
          </a:p>
          <a:p>
            <a:pPr lvl="0"/>
            <a:r>
              <a:rPr lang="ru-RU" dirty="0"/>
              <a:t>Угрожающие жизни острое состояние/заболевание или обострение хронического заболевания (в том числе инфаркт миокарда, острое нарушение мозгового кровообращения и т.п.), развившееся менее чем за 6 месяцев до момента обращения за данной стоматологической помощью</a:t>
            </a:r>
          </a:p>
          <a:p>
            <a:pPr lvl="0"/>
            <a:r>
              <a:rPr lang="ru-RU" dirty="0"/>
              <a:t>Отказ от  лечения. </a:t>
            </a:r>
          </a:p>
          <a:p>
            <a:r>
              <a:rPr lang="ru-RU" dirty="0"/>
              <a:t>     Из клинических данных болевая реакция является наиболее важным критерием оценки состояния пульпы, хотя нет прямой взаимосвязи между гистологической картиной и клиническим проявлениями. Зубная боль может служить показателем необратимости произошедших в пульпе изменений.</a:t>
            </a:r>
          </a:p>
          <a:p>
            <a:r>
              <a:rPr lang="ru-RU" dirty="0"/>
              <a:t>    Рентгенологическое исследование помогает провести дифференциальную диагностику с другими заболеваниями с аналогичной симптоматикой. </a:t>
            </a:r>
          </a:p>
          <a:p>
            <a:endParaRPr lang="ru-RU" dirty="0"/>
          </a:p>
        </p:txBody>
      </p:sp>
    </p:spTree>
    <p:extLst>
      <p:ext uri="{BB962C8B-B14F-4D97-AF65-F5344CB8AC3E}">
        <p14:creationId xmlns:p14="http://schemas.microsoft.com/office/powerpoint/2010/main" val="329900509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4402</Words>
  <Application>Microsoft Office PowerPoint</Application>
  <PresentationFormat>Широкоэкранный</PresentationFormat>
  <Paragraphs>183</Paragraphs>
  <Slides>40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40</vt:i4>
      </vt:variant>
    </vt:vector>
  </HeadingPairs>
  <TitlesOfParts>
    <vt:vector size="45" baseType="lpstr">
      <vt:lpstr>Arial</vt:lpstr>
      <vt:lpstr>Calibri</vt:lpstr>
      <vt:lpstr>Calibri Light</vt:lpstr>
      <vt:lpstr>Helvetica</vt:lpstr>
      <vt:lpstr>Тема Office</vt:lpstr>
      <vt:lpstr>   СОВРЕМЕННЫЕ МЕТОДЫ ЭНДОДОНТИЧЕСКОГО ЛЕЧЕНИЯ ПРИ ПОДГОТОВКЕ К ПРОТЕЗИРОВАНИЮ</vt:lpstr>
      <vt:lpstr>Презентация PowerPoint</vt:lpstr>
      <vt:lpstr>Презентация PowerPoint</vt:lpstr>
      <vt:lpstr>Диагностика основных заболеваний пульпы и периапикальных тканей</vt:lpstr>
      <vt:lpstr>Клинические симптомы </vt:lpstr>
      <vt:lpstr>Презентация PowerPoint</vt:lpstr>
      <vt:lpstr>ЭТИОЛОГИЯ И ПАТОГЕНЕЗ</vt:lpstr>
      <vt:lpstr>КЛАССИФИКАЦИЯ   ПУЛЬПИТА. </vt:lpstr>
      <vt:lpstr>ОБЩИЕ ПОДХОДЫ К ДИАГНОСТИКЕ ПУЛЬПИТА</vt:lpstr>
      <vt:lpstr>Презентация PowerPoint</vt:lpstr>
      <vt:lpstr>ЭТИОЛОГИЯ И ПАТОГЕНЕЗ </vt:lpstr>
      <vt:lpstr>КЛИНИЧЕСКАЯ КАРТИНА   ПЕРИОДОНТИТА </vt:lpstr>
      <vt:lpstr>КЛАССИФИКАЦИЯ   ПЕРИОДОНТИТА </vt:lpstr>
      <vt:lpstr>ОБЩИЕ ПОДХОДЫ К ДИАГНОСТИКЕ ПЕРИОДОНТИТА </vt:lpstr>
      <vt:lpstr>Клиническая анатомия зубов</vt:lpstr>
      <vt:lpstr>Верхний первый резец </vt:lpstr>
      <vt:lpstr>Верхний второй резец </vt:lpstr>
      <vt:lpstr>Верхний клык </vt:lpstr>
      <vt:lpstr>Верхний первый премоляр </vt:lpstr>
      <vt:lpstr>Верхний второй премоляр </vt:lpstr>
      <vt:lpstr>Верхний первый моляр</vt:lpstr>
      <vt:lpstr>Верхний второй моляр</vt:lpstr>
      <vt:lpstr>Верхний третий моляр </vt:lpstr>
      <vt:lpstr>Нижние центральный и боковой резцы </vt:lpstr>
      <vt:lpstr>Нижний клык</vt:lpstr>
      <vt:lpstr>Нижние премоляры </vt:lpstr>
      <vt:lpstr>Нижний первый моляр </vt:lpstr>
      <vt:lpstr>Нижний второй моляр</vt:lpstr>
      <vt:lpstr>Нижний третий моляр</vt:lpstr>
      <vt:lpstr>Доступы к устьям каналов</vt:lpstr>
      <vt:lpstr>Верхний центральный и латеральный резцы </vt:lpstr>
      <vt:lpstr>Доступ в верхних премолярах </vt:lpstr>
      <vt:lpstr>Доступ к полости верхних моляров </vt:lpstr>
      <vt:lpstr>Доступ в нижних резцах и клыках </vt:lpstr>
      <vt:lpstr>Доступ в нижних премолярах </vt:lpstr>
      <vt:lpstr>Доступ в нижних молярах </vt:lpstr>
      <vt:lpstr>Сохранение витальности зубов</vt:lpstr>
      <vt:lpstr>Принцип минимально инвазивного препарирования предполагает удаление лишь инфицированных твердых и мягких тканей с максимальным сохранением структур зуба</vt:lpstr>
      <vt:lpstr>Однако, необходимо понимать, что данный подход к лечению, предполагает и возможен лишь при использовании специфических инструментов : микроскоп, ультразвуковые насадки, гибкие ротационные инструменты.</vt:lpstr>
      <vt:lpstr>Критерии сохранения зубов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СОВРЕМЕННЫЕ МЕТОДЫ ЭНДОДОНТИЧЕСКОГО ЛЕЧЕНИЯ ПРИ ПОДГОТОВКЕ К ПРОТЕЗИРОВАНИЮ</dc:title>
  <dc:creator>Резеда</dc:creator>
  <cp:lastModifiedBy>Резеда</cp:lastModifiedBy>
  <cp:revision>18</cp:revision>
  <dcterms:created xsi:type="dcterms:W3CDTF">2019-02-24T09:26:12Z</dcterms:created>
  <dcterms:modified xsi:type="dcterms:W3CDTF">2019-02-25T19:41:58Z</dcterms:modified>
</cp:coreProperties>
</file>