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80" r:id="rId3"/>
    <p:sldId id="281" r:id="rId4"/>
    <p:sldId id="453" r:id="rId5"/>
    <p:sldId id="452" r:id="rId6"/>
    <p:sldId id="282" r:id="rId7"/>
    <p:sldId id="283" r:id="rId8"/>
    <p:sldId id="259" r:id="rId9"/>
    <p:sldId id="257" r:id="rId10"/>
    <p:sldId id="258" r:id="rId11"/>
    <p:sldId id="260" r:id="rId12"/>
    <p:sldId id="261" r:id="rId13"/>
    <p:sldId id="262" r:id="rId14"/>
    <p:sldId id="263" r:id="rId15"/>
    <p:sldId id="264" r:id="rId16"/>
    <p:sldId id="267" r:id="rId17"/>
    <p:sldId id="448" r:id="rId18"/>
    <p:sldId id="449" r:id="rId19"/>
    <p:sldId id="450" r:id="rId20"/>
    <p:sldId id="451" r:id="rId21"/>
    <p:sldId id="266" r:id="rId22"/>
    <p:sldId id="268" r:id="rId23"/>
    <p:sldId id="269" r:id="rId24"/>
    <p:sldId id="271" r:id="rId25"/>
    <p:sldId id="270" r:id="rId26"/>
    <p:sldId id="272" r:id="rId27"/>
    <p:sldId id="285" r:id="rId28"/>
    <p:sldId id="287" r:id="rId29"/>
    <p:sldId id="288" r:id="rId30"/>
    <p:sldId id="289" r:id="rId31"/>
    <p:sldId id="286" r:id="rId32"/>
    <p:sldId id="290" r:id="rId33"/>
    <p:sldId id="291" r:id="rId34"/>
    <p:sldId id="292" r:id="rId35"/>
    <p:sldId id="297" r:id="rId36"/>
    <p:sldId id="298" r:id="rId37"/>
    <p:sldId id="273" r:id="rId38"/>
    <p:sldId id="276" r:id="rId39"/>
    <p:sldId id="277" r:id="rId40"/>
    <p:sldId id="278" r:id="rId41"/>
    <p:sldId id="279" r:id="rId42"/>
    <p:sldId id="303" r:id="rId43"/>
    <p:sldId id="304" r:id="rId44"/>
    <p:sldId id="305" r:id="rId45"/>
    <p:sldId id="306" r:id="rId46"/>
    <p:sldId id="307" r:id="rId47"/>
    <p:sldId id="308" r:id="rId48"/>
    <p:sldId id="309" r:id="rId4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2FF6F-8F78-428C-99D0-3FC05B67BC49}" type="datetimeFigureOut">
              <a:rPr lang="ru-RU" smtClean="0"/>
              <a:t>25.02.2019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E230D4-8242-40A1-8490-A10BEA400E42}" type="slidenum">
              <a:rPr lang="ru-RU" smtClean="0"/>
              <a:t>‹#›</a:t>
            </a:fld>
            <a:endParaRPr lang="ru-RU"/>
          </a:p>
        </p:txBody>
      </p:sp>
    </p:spTree>
    <p:extLst>
      <p:ext uri="{BB962C8B-B14F-4D97-AF65-F5344CB8AC3E}">
        <p14:creationId xmlns:p14="http://schemas.microsoft.com/office/powerpoint/2010/main" val="3444213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92EE93B-645F-4D91-B082-2C17F6E8A9CB}" type="slidenum">
              <a:rPr lang="ru-RU" smtClean="0"/>
              <a:pPr/>
              <a:t>28</a:t>
            </a:fld>
            <a:endParaRPr lang="ru-RU"/>
          </a:p>
        </p:txBody>
      </p:sp>
      <p:sp>
        <p:nvSpPr>
          <p:cNvPr id="517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7124" name="Rectangle 3"/>
          <p:cNvSpPr>
            <a:spLocks noGrp="1" noChangeArrowheads="1"/>
          </p:cNvSpPr>
          <p:nvPr>
            <p:ph type="body" idx="1"/>
          </p:nvPr>
        </p:nvSpPr>
        <p:spPr bwMode="auto">
          <a:xfrm>
            <a:off x="914400" y="4341813"/>
            <a:ext cx="5029200" cy="4116387"/>
          </a:xfrm>
          <a:noFill/>
        </p:spPr>
        <p:txBody>
          <a:bodyPr wrap="square" numCol="1" anchor="t" anchorCtr="0" compatLnSpc="1">
            <a:prstTxWarp prst="textNoShape">
              <a:avLst/>
            </a:prstTxWarp>
          </a:bodyPr>
          <a:lstStyle/>
          <a:p>
            <a:r>
              <a:rPr lang="ru-RU" sz="1000"/>
              <a:t>M. Chanteaux., U. A. Baumann-Giedziella. M Hellmich1 &amp; M A. Baumann (Department o! Operative Dentistry &amp; Periodontolooy. Coloone, Germany; and lInstitute!or Medical Statistics, Coloone. Germany), 2001</a:t>
            </a:r>
          </a:p>
          <a:p>
            <a:r>
              <a:rPr lang="ru-RU" sz="1000"/>
              <a:t>Проведённые исследования доказывают бОльшую (статистически значимую) эффективность системы NiTi инструментов FlexMaster® и ручного инструмента FlexiCut по всем трём характеристикам обработанного канала: количество дентинных опилок, смазанный слой и поверхность стенки канала (по методике Hülsmann). Статистическая обработка по Wilcoxon test.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F0B26A8-42EB-4DE5-8F8A-46383B2151D0}" type="slidenum">
              <a:rPr lang="ru-RU" smtClean="0"/>
              <a:pPr/>
              <a:t>29</a:t>
            </a:fld>
            <a:endParaRPr lang="ru-RU"/>
          </a:p>
        </p:txBody>
      </p:sp>
      <p:sp>
        <p:nvSpPr>
          <p:cNvPr id="5181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8148" name="Rectangle 3"/>
          <p:cNvSpPr>
            <a:spLocks noGrp="1" noChangeArrowheads="1"/>
          </p:cNvSpPr>
          <p:nvPr>
            <p:ph type="body" idx="1"/>
          </p:nvPr>
        </p:nvSpPr>
        <p:spPr bwMode="auto">
          <a:xfrm>
            <a:off x="914400" y="4341813"/>
            <a:ext cx="5029200" cy="4116387"/>
          </a:xfrm>
          <a:noFill/>
        </p:spPr>
        <p:txBody>
          <a:bodyPr wrap="square" numCol="1" anchor="t" anchorCtr="0" compatLnSpc="1">
            <a:prstTxWarp prst="textNoShape">
              <a:avLst/>
            </a:prstTxWarp>
          </a:bodyPr>
          <a:lstStyle/>
          <a:p>
            <a:r>
              <a:rPr lang="ru-RU" sz="1000"/>
              <a:t>НиТи инструменты имеют способность вращаться вдоль оси в изогнутом состоянии. Технология максимально сохраняет ткани зуба за счёт меньшего количества используемых инструментов и меньшей вибрации устье расширяется до диаметра последнего инструмента, что облегчает подбор мастер-штифта</a:t>
            </a:r>
          </a:p>
          <a:p>
            <a:r>
              <a:rPr lang="ru-RU" sz="1000"/>
              <a:t>Сохранение </a:t>
            </a:r>
            <a:r>
              <a:rPr lang="ru-RU" sz="1000">
                <a:sym typeface="Symbol" pitchFamily="18" charset="2"/>
              </a:rPr>
              <a:t>анатомической формы канала означает, что предполагаемая ось канала не смещается в результате излишнего или недостаточного удаления ткани.</a:t>
            </a:r>
          </a:p>
          <a:p>
            <a:r>
              <a:rPr lang="ru-RU" sz="1000"/>
              <a:t>Уменьшение нагрузки на руки врача связано с работой без усилия и давления на инструмент</a:t>
            </a:r>
          </a:p>
          <a:p>
            <a:r>
              <a:rPr lang="ru-RU" sz="1000"/>
              <a:t>Пациент испытывает менее продолжительный стресс и более комфортное лечение.</a:t>
            </a:r>
          </a:p>
          <a:p>
            <a:r>
              <a:rPr lang="ru-RU" sz="1000"/>
              <a:t>Также к достоинствам роторной технологии можно отнести воспроизводимость (тиражируемость) результата без снижения качества обработки.</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CBBE621-0223-4FC8-B19D-B00CB413C507}" type="slidenum">
              <a:rPr lang="ru-RU" smtClean="0"/>
              <a:pPr/>
              <a:t>33</a:t>
            </a:fld>
            <a:endParaRPr lang="ru-RU"/>
          </a:p>
        </p:txBody>
      </p:sp>
      <p:sp>
        <p:nvSpPr>
          <p:cNvPr id="519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91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ru-RU"/>
              <a:t>Стремление увеличить прочность ин-тов долгое время вело создателей по линии упрочения поперечного сечения.  Однако, нашей целью, целью врачей является качественная обработка канала, сохранение прочности – или фактор риска, или фактор, обеспечивающий и надежность и качество работы.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AD79EE2-17FC-4DB5-AF63-F5CCD0883035}" type="slidenum">
              <a:rPr lang="ru-RU" smtClean="0"/>
              <a:pPr/>
              <a:t>34</a:t>
            </a:fld>
            <a:endParaRPr lang="ru-RU"/>
          </a:p>
        </p:txBody>
      </p:sp>
      <p:sp>
        <p:nvSpPr>
          <p:cNvPr id="520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01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BF4FED5-4424-428A-909C-14A8268A1958}" type="slidenum">
              <a:rPr lang="ru-RU" smtClean="0"/>
              <a:pPr/>
              <a:t>36</a:t>
            </a:fld>
            <a:endParaRPr lang="ru-RU"/>
          </a:p>
        </p:txBody>
      </p:sp>
      <p:sp>
        <p:nvSpPr>
          <p:cNvPr id="521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12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CDB3D1D-FC0A-43AB-9930-D0FFC2C6F060}" type="slidenum">
              <a:rPr lang="ru-RU" smtClean="0"/>
              <a:pPr/>
              <a:t>43</a:t>
            </a:fld>
            <a:endParaRPr lang="ru-RU"/>
          </a:p>
        </p:txBody>
      </p:sp>
      <p:sp>
        <p:nvSpPr>
          <p:cNvPr id="5263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63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9AC72B3-FDFD-4C26-9BDA-D9EDCF0CD574}" type="slidenum">
              <a:rPr lang="ru-RU" smtClean="0"/>
              <a:pPr/>
              <a:t>44</a:t>
            </a:fld>
            <a:endParaRPr lang="ru-RU"/>
          </a:p>
        </p:txBody>
      </p:sp>
      <p:sp>
        <p:nvSpPr>
          <p:cNvPr id="527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73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3C61944-AA87-40C3-9346-7C614A8849AA}" type="slidenum">
              <a:rPr lang="ru-RU" smtClean="0"/>
              <a:pPr/>
              <a:t>45</a:t>
            </a:fld>
            <a:endParaRPr lang="ru-RU"/>
          </a:p>
        </p:txBody>
      </p:sp>
      <p:sp>
        <p:nvSpPr>
          <p:cNvPr id="528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83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ru-RU"/>
              <a:t>Бесщеточный значит бесколлекторный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4D8785-BA8D-4807-A5F5-5EF863D82C3E}" type="slidenum">
              <a:rPr lang="ru-RU" smtClean="0"/>
              <a:pPr/>
              <a:t>46</a:t>
            </a:fld>
            <a:endParaRPr lang="ru-RU"/>
          </a:p>
        </p:txBody>
      </p:sp>
      <p:sp>
        <p:nvSpPr>
          <p:cNvPr id="529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94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ru-RU"/>
              <a:t>Программа  включает и последовательность применения ин-то</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E6C133-2ADF-45B2-BEEC-40FD7E1228A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BE9CCFD-3ACC-4C84-9FA7-10C9C28286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954E3983-68A1-462D-8FA1-7FFC0C908179}"/>
              </a:ext>
            </a:extLst>
          </p:cNvPr>
          <p:cNvSpPr>
            <a:spLocks noGrp="1"/>
          </p:cNvSpPr>
          <p:nvPr>
            <p:ph type="dt" sz="half" idx="10"/>
          </p:nvPr>
        </p:nvSpPr>
        <p:spPr/>
        <p:txBody>
          <a:bodyPr/>
          <a:lstStyle/>
          <a:p>
            <a:fld id="{EB83D1C2-9CB9-4A2E-A8C2-A36E0930439E}" type="datetimeFigureOut">
              <a:rPr lang="ru-RU" smtClean="0"/>
              <a:t>25.02.2019</a:t>
            </a:fld>
            <a:endParaRPr lang="ru-RU"/>
          </a:p>
        </p:txBody>
      </p:sp>
      <p:sp>
        <p:nvSpPr>
          <p:cNvPr id="5" name="Нижний колонтитул 4">
            <a:extLst>
              <a:ext uri="{FF2B5EF4-FFF2-40B4-BE49-F238E27FC236}">
                <a16:creationId xmlns:a16="http://schemas.microsoft.com/office/drawing/2014/main" id="{93C5F371-5C17-4636-BE1B-06DD3A8C7E6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773E3CF-9A3A-455F-9EE8-0F38E2C41820}"/>
              </a:ext>
            </a:extLst>
          </p:cNvPr>
          <p:cNvSpPr>
            <a:spLocks noGrp="1"/>
          </p:cNvSpPr>
          <p:nvPr>
            <p:ph type="sldNum" sz="quarter" idx="12"/>
          </p:nvPr>
        </p:nvSpPr>
        <p:spPr/>
        <p:txBody>
          <a:bodyPr/>
          <a:lstStyle/>
          <a:p>
            <a:fld id="{E2494B28-E5E4-487A-A958-9DF91ECAC16D}" type="slidenum">
              <a:rPr lang="ru-RU" smtClean="0"/>
              <a:t>‹#›</a:t>
            </a:fld>
            <a:endParaRPr lang="ru-RU"/>
          </a:p>
        </p:txBody>
      </p:sp>
    </p:spTree>
    <p:extLst>
      <p:ext uri="{BB962C8B-B14F-4D97-AF65-F5344CB8AC3E}">
        <p14:creationId xmlns:p14="http://schemas.microsoft.com/office/powerpoint/2010/main" val="294004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576C9C-9058-4A3D-A087-8278E5F64E2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B77642E-30B4-4FF3-A842-2A2D6F5D2D7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814AC36-BE40-4977-B679-2432252A2DB3}"/>
              </a:ext>
            </a:extLst>
          </p:cNvPr>
          <p:cNvSpPr>
            <a:spLocks noGrp="1"/>
          </p:cNvSpPr>
          <p:nvPr>
            <p:ph type="dt" sz="half" idx="10"/>
          </p:nvPr>
        </p:nvSpPr>
        <p:spPr/>
        <p:txBody>
          <a:bodyPr/>
          <a:lstStyle/>
          <a:p>
            <a:fld id="{EB83D1C2-9CB9-4A2E-A8C2-A36E0930439E}" type="datetimeFigureOut">
              <a:rPr lang="ru-RU" smtClean="0"/>
              <a:t>25.02.2019</a:t>
            </a:fld>
            <a:endParaRPr lang="ru-RU"/>
          </a:p>
        </p:txBody>
      </p:sp>
      <p:sp>
        <p:nvSpPr>
          <p:cNvPr id="5" name="Нижний колонтитул 4">
            <a:extLst>
              <a:ext uri="{FF2B5EF4-FFF2-40B4-BE49-F238E27FC236}">
                <a16:creationId xmlns:a16="http://schemas.microsoft.com/office/drawing/2014/main" id="{CFCCB01A-9A3F-486F-AD46-9395E2D1EC0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46B0C05-CE66-41BC-B838-1C922568F33A}"/>
              </a:ext>
            </a:extLst>
          </p:cNvPr>
          <p:cNvSpPr>
            <a:spLocks noGrp="1"/>
          </p:cNvSpPr>
          <p:nvPr>
            <p:ph type="sldNum" sz="quarter" idx="12"/>
          </p:nvPr>
        </p:nvSpPr>
        <p:spPr/>
        <p:txBody>
          <a:bodyPr/>
          <a:lstStyle/>
          <a:p>
            <a:fld id="{E2494B28-E5E4-487A-A958-9DF91ECAC16D}" type="slidenum">
              <a:rPr lang="ru-RU" smtClean="0"/>
              <a:t>‹#›</a:t>
            </a:fld>
            <a:endParaRPr lang="ru-RU"/>
          </a:p>
        </p:txBody>
      </p:sp>
    </p:spTree>
    <p:extLst>
      <p:ext uri="{BB962C8B-B14F-4D97-AF65-F5344CB8AC3E}">
        <p14:creationId xmlns:p14="http://schemas.microsoft.com/office/powerpoint/2010/main" val="27681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553F284-5E4D-44F9-B5BE-7180863CBFD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F9F0A4C-4492-4E5F-9E41-4283AC7EF04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A6D8FC0-91FB-4F3D-BBFE-73DF16035BEF}"/>
              </a:ext>
            </a:extLst>
          </p:cNvPr>
          <p:cNvSpPr>
            <a:spLocks noGrp="1"/>
          </p:cNvSpPr>
          <p:nvPr>
            <p:ph type="dt" sz="half" idx="10"/>
          </p:nvPr>
        </p:nvSpPr>
        <p:spPr/>
        <p:txBody>
          <a:bodyPr/>
          <a:lstStyle/>
          <a:p>
            <a:fld id="{EB83D1C2-9CB9-4A2E-A8C2-A36E0930439E}" type="datetimeFigureOut">
              <a:rPr lang="ru-RU" smtClean="0"/>
              <a:t>25.02.2019</a:t>
            </a:fld>
            <a:endParaRPr lang="ru-RU"/>
          </a:p>
        </p:txBody>
      </p:sp>
      <p:sp>
        <p:nvSpPr>
          <p:cNvPr id="5" name="Нижний колонтитул 4">
            <a:extLst>
              <a:ext uri="{FF2B5EF4-FFF2-40B4-BE49-F238E27FC236}">
                <a16:creationId xmlns:a16="http://schemas.microsoft.com/office/drawing/2014/main" id="{82AD6AE3-DB63-4569-A04F-C86FB43856A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E69C12B-4E9B-4A3A-9FAD-CD8749DAAD7B}"/>
              </a:ext>
            </a:extLst>
          </p:cNvPr>
          <p:cNvSpPr>
            <a:spLocks noGrp="1"/>
          </p:cNvSpPr>
          <p:nvPr>
            <p:ph type="sldNum" sz="quarter" idx="12"/>
          </p:nvPr>
        </p:nvSpPr>
        <p:spPr/>
        <p:txBody>
          <a:bodyPr/>
          <a:lstStyle/>
          <a:p>
            <a:fld id="{E2494B28-E5E4-487A-A958-9DF91ECAC16D}" type="slidenum">
              <a:rPr lang="ru-RU" smtClean="0"/>
              <a:t>‹#›</a:t>
            </a:fld>
            <a:endParaRPr lang="ru-RU"/>
          </a:p>
        </p:txBody>
      </p:sp>
    </p:spTree>
    <p:extLst>
      <p:ext uri="{BB962C8B-B14F-4D97-AF65-F5344CB8AC3E}">
        <p14:creationId xmlns:p14="http://schemas.microsoft.com/office/powerpoint/2010/main" val="1386853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Содержимое 2"/>
          <p:cNvSpPr>
            <a:spLocks noGrp="1"/>
          </p:cNvSpPr>
          <p:nvPr>
            <p:ph sz="quarter" idx="1"/>
          </p:nvPr>
        </p:nvSpPr>
        <p:spPr>
          <a:xfrm>
            <a:off x="609600" y="1600200"/>
            <a:ext cx="53848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609600" y="3938589"/>
            <a:ext cx="53848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half" idx="3"/>
          </p:nvPr>
        </p:nvSpPr>
        <p:spPr>
          <a:xfrm>
            <a:off x="6197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5"/>
          <p:cNvSpPr>
            <a:spLocks noGrp="1"/>
          </p:cNvSpPr>
          <p:nvPr>
            <p:ph type="dt" sz="half" idx="10"/>
          </p:nvPr>
        </p:nvSpPr>
        <p:spPr>
          <a:xfrm>
            <a:off x="609600" y="6251575"/>
            <a:ext cx="2844800" cy="476250"/>
          </a:xfrm>
        </p:spPr>
        <p:txBody>
          <a:bodyPr/>
          <a:lstStyle>
            <a:lvl1pPr>
              <a:defRPr/>
            </a:lvl1pPr>
          </a:lstStyle>
          <a:p>
            <a:pPr>
              <a:defRPr/>
            </a:pPr>
            <a:endParaRPr lang="ru-RU"/>
          </a:p>
        </p:txBody>
      </p:sp>
      <p:sp>
        <p:nvSpPr>
          <p:cNvPr id="7" name="Номер слайда 6"/>
          <p:cNvSpPr>
            <a:spLocks noGrp="1"/>
          </p:cNvSpPr>
          <p:nvPr>
            <p:ph type="sldNum" sz="quarter" idx="11"/>
          </p:nvPr>
        </p:nvSpPr>
        <p:spPr>
          <a:xfrm>
            <a:off x="8737600" y="6248400"/>
            <a:ext cx="2844800" cy="476250"/>
          </a:xfrm>
        </p:spPr>
        <p:txBody>
          <a:bodyPr/>
          <a:lstStyle>
            <a:lvl1pPr>
              <a:defRPr/>
            </a:lvl1pPr>
          </a:lstStyle>
          <a:p>
            <a:pPr>
              <a:defRPr/>
            </a:pPr>
            <a:fld id="{66FEE8EF-54E1-41BA-B35A-18D2BE54B997}" type="slidenum">
              <a:rPr lang="ru-RU"/>
              <a:pPr>
                <a:defRPr/>
              </a:pPr>
              <a:t>‹#›</a:t>
            </a:fld>
            <a:endParaRPr lang="ru-RU"/>
          </a:p>
        </p:txBody>
      </p:sp>
      <p:sp>
        <p:nvSpPr>
          <p:cNvPr id="8" name="Нижний колонтитул 7"/>
          <p:cNvSpPr>
            <a:spLocks noGrp="1"/>
          </p:cNvSpPr>
          <p:nvPr>
            <p:ph type="ftr" sz="quarter" idx="12"/>
          </p:nvPr>
        </p:nvSpPr>
        <p:spPr>
          <a:xfrm>
            <a:off x="4165600" y="6248400"/>
            <a:ext cx="3860800" cy="476250"/>
          </a:xfrm>
        </p:spPr>
        <p:txBody>
          <a:bodyPr/>
          <a:lstStyle>
            <a:lvl1pPr>
              <a:defRPr/>
            </a:lvl1pPr>
          </a:lstStyle>
          <a:p>
            <a:pPr>
              <a:defRPr/>
            </a:pPr>
            <a:endParaRPr lang="ru-RU"/>
          </a:p>
        </p:txBody>
      </p:sp>
    </p:spTree>
    <p:extLst>
      <p:ext uri="{BB962C8B-B14F-4D97-AF65-F5344CB8AC3E}">
        <p14:creationId xmlns:p14="http://schemas.microsoft.com/office/powerpoint/2010/main" val="2268767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екст 2"/>
          <p:cNvSpPr>
            <a:spLocks noGrp="1"/>
          </p:cNvSpPr>
          <p:nvPr>
            <p:ph type="body" sz="half" idx="1"/>
          </p:nvPr>
        </p:nvSpPr>
        <p:spPr>
          <a:xfrm>
            <a:off x="609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609600" y="6251575"/>
            <a:ext cx="2844800" cy="476250"/>
          </a:xfrm>
        </p:spPr>
        <p:txBody>
          <a:bodyPr/>
          <a:lstStyle>
            <a:lvl1pPr>
              <a:defRPr/>
            </a:lvl1pPr>
          </a:lstStyle>
          <a:p>
            <a:pPr>
              <a:defRPr/>
            </a:pPr>
            <a:endParaRPr lang="ru-RU"/>
          </a:p>
        </p:txBody>
      </p:sp>
      <p:sp>
        <p:nvSpPr>
          <p:cNvPr id="6" name="Номер слайда 5"/>
          <p:cNvSpPr>
            <a:spLocks noGrp="1"/>
          </p:cNvSpPr>
          <p:nvPr>
            <p:ph type="sldNum" sz="quarter" idx="11"/>
          </p:nvPr>
        </p:nvSpPr>
        <p:spPr>
          <a:xfrm>
            <a:off x="8737600" y="6248400"/>
            <a:ext cx="2844800" cy="476250"/>
          </a:xfrm>
        </p:spPr>
        <p:txBody>
          <a:bodyPr/>
          <a:lstStyle>
            <a:lvl1pPr>
              <a:defRPr/>
            </a:lvl1pPr>
          </a:lstStyle>
          <a:p>
            <a:pPr>
              <a:defRPr/>
            </a:pPr>
            <a:fld id="{365D8301-FE39-4EED-B85C-0AF9BEA0E791}" type="slidenum">
              <a:rPr lang="ru-RU"/>
              <a:pPr>
                <a:defRPr/>
              </a:pPr>
              <a:t>‹#›</a:t>
            </a:fld>
            <a:endParaRPr lang="ru-RU"/>
          </a:p>
        </p:txBody>
      </p:sp>
      <p:sp>
        <p:nvSpPr>
          <p:cNvPr id="7" name="Нижний колонтитул 6"/>
          <p:cNvSpPr>
            <a:spLocks noGrp="1"/>
          </p:cNvSpPr>
          <p:nvPr>
            <p:ph type="ftr" sz="quarter" idx="12"/>
          </p:nvPr>
        </p:nvSpPr>
        <p:spPr>
          <a:xfrm>
            <a:off x="4165600" y="6248400"/>
            <a:ext cx="3860800" cy="476250"/>
          </a:xfrm>
        </p:spPr>
        <p:txBody>
          <a:bodyPr/>
          <a:lstStyle>
            <a:lvl1pPr>
              <a:defRPr/>
            </a:lvl1pPr>
          </a:lstStyle>
          <a:p>
            <a:pPr>
              <a:defRPr/>
            </a:pPr>
            <a:endParaRPr lang="ru-RU"/>
          </a:p>
        </p:txBody>
      </p:sp>
    </p:spTree>
    <p:extLst>
      <p:ext uri="{BB962C8B-B14F-4D97-AF65-F5344CB8AC3E}">
        <p14:creationId xmlns:p14="http://schemas.microsoft.com/office/powerpoint/2010/main" val="314290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131D23-B442-4C84-8551-8C63226C63A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4260D5A-5044-4D8F-8404-69139E1E462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BE59288-7BA6-45E9-9F72-D1E91B96B320}"/>
              </a:ext>
            </a:extLst>
          </p:cNvPr>
          <p:cNvSpPr>
            <a:spLocks noGrp="1"/>
          </p:cNvSpPr>
          <p:nvPr>
            <p:ph type="dt" sz="half" idx="10"/>
          </p:nvPr>
        </p:nvSpPr>
        <p:spPr/>
        <p:txBody>
          <a:bodyPr/>
          <a:lstStyle/>
          <a:p>
            <a:fld id="{EB83D1C2-9CB9-4A2E-A8C2-A36E0930439E}" type="datetimeFigureOut">
              <a:rPr lang="ru-RU" smtClean="0"/>
              <a:t>25.02.2019</a:t>
            </a:fld>
            <a:endParaRPr lang="ru-RU"/>
          </a:p>
        </p:txBody>
      </p:sp>
      <p:sp>
        <p:nvSpPr>
          <p:cNvPr id="5" name="Нижний колонтитул 4">
            <a:extLst>
              <a:ext uri="{FF2B5EF4-FFF2-40B4-BE49-F238E27FC236}">
                <a16:creationId xmlns:a16="http://schemas.microsoft.com/office/drawing/2014/main" id="{DC69E1F2-197E-46F2-9441-9C048969A82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1D36264-0163-49A9-936B-50321C1BC030}"/>
              </a:ext>
            </a:extLst>
          </p:cNvPr>
          <p:cNvSpPr>
            <a:spLocks noGrp="1"/>
          </p:cNvSpPr>
          <p:nvPr>
            <p:ph type="sldNum" sz="quarter" idx="12"/>
          </p:nvPr>
        </p:nvSpPr>
        <p:spPr/>
        <p:txBody>
          <a:bodyPr/>
          <a:lstStyle/>
          <a:p>
            <a:fld id="{E2494B28-E5E4-487A-A958-9DF91ECAC16D}" type="slidenum">
              <a:rPr lang="ru-RU" smtClean="0"/>
              <a:t>‹#›</a:t>
            </a:fld>
            <a:endParaRPr lang="ru-RU"/>
          </a:p>
        </p:txBody>
      </p:sp>
    </p:spTree>
    <p:extLst>
      <p:ext uri="{BB962C8B-B14F-4D97-AF65-F5344CB8AC3E}">
        <p14:creationId xmlns:p14="http://schemas.microsoft.com/office/powerpoint/2010/main" val="1851276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7467CD-6561-4BB1-B0DD-0A15EDDC86A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8E2CB850-AA54-4DFD-B022-1DDDC87304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8785242-14F2-4D28-87AF-6DD2005B9627}"/>
              </a:ext>
            </a:extLst>
          </p:cNvPr>
          <p:cNvSpPr>
            <a:spLocks noGrp="1"/>
          </p:cNvSpPr>
          <p:nvPr>
            <p:ph type="dt" sz="half" idx="10"/>
          </p:nvPr>
        </p:nvSpPr>
        <p:spPr/>
        <p:txBody>
          <a:bodyPr/>
          <a:lstStyle/>
          <a:p>
            <a:fld id="{EB83D1C2-9CB9-4A2E-A8C2-A36E0930439E}" type="datetimeFigureOut">
              <a:rPr lang="ru-RU" smtClean="0"/>
              <a:t>25.02.2019</a:t>
            </a:fld>
            <a:endParaRPr lang="ru-RU"/>
          </a:p>
        </p:txBody>
      </p:sp>
      <p:sp>
        <p:nvSpPr>
          <p:cNvPr id="5" name="Нижний колонтитул 4">
            <a:extLst>
              <a:ext uri="{FF2B5EF4-FFF2-40B4-BE49-F238E27FC236}">
                <a16:creationId xmlns:a16="http://schemas.microsoft.com/office/drawing/2014/main" id="{2B571A3E-477C-4212-8725-8C10BC84401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717B3B9-4DB4-4D80-BB38-FCB83E6069C0}"/>
              </a:ext>
            </a:extLst>
          </p:cNvPr>
          <p:cNvSpPr>
            <a:spLocks noGrp="1"/>
          </p:cNvSpPr>
          <p:nvPr>
            <p:ph type="sldNum" sz="quarter" idx="12"/>
          </p:nvPr>
        </p:nvSpPr>
        <p:spPr/>
        <p:txBody>
          <a:bodyPr/>
          <a:lstStyle/>
          <a:p>
            <a:fld id="{E2494B28-E5E4-487A-A958-9DF91ECAC16D}" type="slidenum">
              <a:rPr lang="ru-RU" smtClean="0"/>
              <a:t>‹#›</a:t>
            </a:fld>
            <a:endParaRPr lang="ru-RU"/>
          </a:p>
        </p:txBody>
      </p:sp>
    </p:spTree>
    <p:extLst>
      <p:ext uri="{BB962C8B-B14F-4D97-AF65-F5344CB8AC3E}">
        <p14:creationId xmlns:p14="http://schemas.microsoft.com/office/powerpoint/2010/main" val="91476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0D93F5-5B1B-4A59-9284-70DA41CBB13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9EB6135-0839-43F3-A0BE-6CA82E695B8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26FBFDA-0A2F-43F5-8712-D504216098D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F85492FC-C272-4351-943A-3F24FCD76301}"/>
              </a:ext>
            </a:extLst>
          </p:cNvPr>
          <p:cNvSpPr>
            <a:spLocks noGrp="1"/>
          </p:cNvSpPr>
          <p:nvPr>
            <p:ph type="dt" sz="half" idx="10"/>
          </p:nvPr>
        </p:nvSpPr>
        <p:spPr/>
        <p:txBody>
          <a:bodyPr/>
          <a:lstStyle/>
          <a:p>
            <a:fld id="{EB83D1C2-9CB9-4A2E-A8C2-A36E0930439E}" type="datetimeFigureOut">
              <a:rPr lang="ru-RU" smtClean="0"/>
              <a:t>25.02.2019</a:t>
            </a:fld>
            <a:endParaRPr lang="ru-RU"/>
          </a:p>
        </p:txBody>
      </p:sp>
      <p:sp>
        <p:nvSpPr>
          <p:cNvPr id="6" name="Нижний колонтитул 5">
            <a:extLst>
              <a:ext uri="{FF2B5EF4-FFF2-40B4-BE49-F238E27FC236}">
                <a16:creationId xmlns:a16="http://schemas.microsoft.com/office/drawing/2014/main" id="{27B0EBCB-48E7-4193-8119-8C2414A457E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065B5AD-FBB2-4313-B39C-8ED0C77AF1DF}"/>
              </a:ext>
            </a:extLst>
          </p:cNvPr>
          <p:cNvSpPr>
            <a:spLocks noGrp="1"/>
          </p:cNvSpPr>
          <p:nvPr>
            <p:ph type="sldNum" sz="quarter" idx="12"/>
          </p:nvPr>
        </p:nvSpPr>
        <p:spPr/>
        <p:txBody>
          <a:bodyPr/>
          <a:lstStyle/>
          <a:p>
            <a:fld id="{E2494B28-E5E4-487A-A958-9DF91ECAC16D}" type="slidenum">
              <a:rPr lang="ru-RU" smtClean="0"/>
              <a:t>‹#›</a:t>
            </a:fld>
            <a:endParaRPr lang="ru-RU"/>
          </a:p>
        </p:txBody>
      </p:sp>
    </p:spTree>
    <p:extLst>
      <p:ext uri="{BB962C8B-B14F-4D97-AF65-F5344CB8AC3E}">
        <p14:creationId xmlns:p14="http://schemas.microsoft.com/office/powerpoint/2010/main" val="503323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F7CFA2-14D0-4BC6-B584-88AACB5A8DE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2393171-E6C6-43E0-A89F-5E4CEF3466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561AE43-824E-4FE1-B9AC-2C7BAD1DBD3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B1E45DC-0DB7-4772-BCF5-1E73D7D474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421B516-5CA2-44BA-A6CB-7245982A1D0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8B594C1-22A9-4166-B63B-5B3C7A289244}"/>
              </a:ext>
            </a:extLst>
          </p:cNvPr>
          <p:cNvSpPr>
            <a:spLocks noGrp="1"/>
          </p:cNvSpPr>
          <p:nvPr>
            <p:ph type="dt" sz="half" idx="10"/>
          </p:nvPr>
        </p:nvSpPr>
        <p:spPr/>
        <p:txBody>
          <a:bodyPr/>
          <a:lstStyle/>
          <a:p>
            <a:fld id="{EB83D1C2-9CB9-4A2E-A8C2-A36E0930439E}" type="datetimeFigureOut">
              <a:rPr lang="ru-RU" smtClean="0"/>
              <a:t>25.02.2019</a:t>
            </a:fld>
            <a:endParaRPr lang="ru-RU"/>
          </a:p>
        </p:txBody>
      </p:sp>
      <p:sp>
        <p:nvSpPr>
          <p:cNvPr id="8" name="Нижний колонтитул 7">
            <a:extLst>
              <a:ext uri="{FF2B5EF4-FFF2-40B4-BE49-F238E27FC236}">
                <a16:creationId xmlns:a16="http://schemas.microsoft.com/office/drawing/2014/main" id="{B3AC9655-21A2-475D-A028-DB12DD4E8BA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0A2B67E0-6519-4BB4-8CF3-DA504C4A16A7}"/>
              </a:ext>
            </a:extLst>
          </p:cNvPr>
          <p:cNvSpPr>
            <a:spLocks noGrp="1"/>
          </p:cNvSpPr>
          <p:nvPr>
            <p:ph type="sldNum" sz="quarter" idx="12"/>
          </p:nvPr>
        </p:nvSpPr>
        <p:spPr/>
        <p:txBody>
          <a:bodyPr/>
          <a:lstStyle/>
          <a:p>
            <a:fld id="{E2494B28-E5E4-487A-A958-9DF91ECAC16D}" type="slidenum">
              <a:rPr lang="ru-RU" smtClean="0"/>
              <a:t>‹#›</a:t>
            </a:fld>
            <a:endParaRPr lang="ru-RU"/>
          </a:p>
        </p:txBody>
      </p:sp>
    </p:spTree>
    <p:extLst>
      <p:ext uri="{BB962C8B-B14F-4D97-AF65-F5344CB8AC3E}">
        <p14:creationId xmlns:p14="http://schemas.microsoft.com/office/powerpoint/2010/main" val="231225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F7FF1E-9E6B-49CD-8E34-72A85D51372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D950CF8F-A94F-4F7D-831C-69567BD1D6B7}"/>
              </a:ext>
            </a:extLst>
          </p:cNvPr>
          <p:cNvSpPr>
            <a:spLocks noGrp="1"/>
          </p:cNvSpPr>
          <p:nvPr>
            <p:ph type="dt" sz="half" idx="10"/>
          </p:nvPr>
        </p:nvSpPr>
        <p:spPr/>
        <p:txBody>
          <a:bodyPr/>
          <a:lstStyle/>
          <a:p>
            <a:fld id="{EB83D1C2-9CB9-4A2E-A8C2-A36E0930439E}" type="datetimeFigureOut">
              <a:rPr lang="ru-RU" smtClean="0"/>
              <a:t>25.02.2019</a:t>
            </a:fld>
            <a:endParaRPr lang="ru-RU"/>
          </a:p>
        </p:txBody>
      </p:sp>
      <p:sp>
        <p:nvSpPr>
          <p:cNvPr id="4" name="Нижний колонтитул 3">
            <a:extLst>
              <a:ext uri="{FF2B5EF4-FFF2-40B4-BE49-F238E27FC236}">
                <a16:creationId xmlns:a16="http://schemas.microsoft.com/office/drawing/2014/main" id="{AB5ADDBE-46DE-41BE-98D7-766AA5A7EDD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D688DA2-4376-4EC2-B6FB-9D42CE14289B}"/>
              </a:ext>
            </a:extLst>
          </p:cNvPr>
          <p:cNvSpPr>
            <a:spLocks noGrp="1"/>
          </p:cNvSpPr>
          <p:nvPr>
            <p:ph type="sldNum" sz="quarter" idx="12"/>
          </p:nvPr>
        </p:nvSpPr>
        <p:spPr/>
        <p:txBody>
          <a:bodyPr/>
          <a:lstStyle/>
          <a:p>
            <a:fld id="{E2494B28-E5E4-487A-A958-9DF91ECAC16D}" type="slidenum">
              <a:rPr lang="ru-RU" smtClean="0"/>
              <a:t>‹#›</a:t>
            </a:fld>
            <a:endParaRPr lang="ru-RU"/>
          </a:p>
        </p:txBody>
      </p:sp>
    </p:spTree>
    <p:extLst>
      <p:ext uri="{BB962C8B-B14F-4D97-AF65-F5344CB8AC3E}">
        <p14:creationId xmlns:p14="http://schemas.microsoft.com/office/powerpoint/2010/main" val="1604276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805C514-B119-440D-B51E-A4AA1853094D}"/>
              </a:ext>
            </a:extLst>
          </p:cNvPr>
          <p:cNvSpPr>
            <a:spLocks noGrp="1"/>
          </p:cNvSpPr>
          <p:nvPr>
            <p:ph type="dt" sz="half" idx="10"/>
          </p:nvPr>
        </p:nvSpPr>
        <p:spPr/>
        <p:txBody>
          <a:bodyPr/>
          <a:lstStyle/>
          <a:p>
            <a:fld id="{EB83D1C2-9CB9-4A2E-A8C2-A36E0930439E}" type="datetimeFigureOut">
              <a:rPr lang="ru-RU" smtClean="0"/>
              <a:t>25.02.2019</a:t>
            </a:fld>
            <a:endParaRPr lang="ru-RU"/>
          </a:p>
        </p:txBody>
      </p:sp>
      <p:sp>
        <p:nvSpPr>
          <p:cNvPr id="3" name="Нижний колонтитул 2">
            <a:extLst>
              <a:ext uri="{FF2B5EF4-FFF2-40B4-BE49-F238E27FC236}">
                <a16:creationId xmlns:a16="http://schemas.microsoft.com/office/drawing/2014/main" id="{91E059DF-F78B-437A-A090-AEE6EC65B84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58BB4B8-59C1-400B-8037-DD852964F245}"/>
              </a:ext>
            </a:extLst>
          </p:cNvPr>
          <p:cNvSpPr>
            <a:spLocks noGrp="1"/>
          </p:cNvSpPr>
          <p:nvPr>
            <p:ph type="sldNum" sz="quarter" idx="12"/>
          </p:nvPr>
        </p:nvSpPr>
        <p:spPr/>
        <p:txBody>
          <a:bodyPr/>
          <a:lstStyle/>
          <a:p>
            <a:fld id="{E2494B28-E5E4-487A-A958-9DF91ECAC16D}" type="slidenum">
              <a:rPr lang="ru-RU" smtClean="0"/>
              <a:t>‹#›</a:t>
            </a:fld>
            <a:endParaRPr lang="ru-RU"/>
          </a:p>
        </p:txBody>
      </p:sp>
    </p:spTree>
    <p:extLst>
      <p:ext uri="{BB962C8B-B14F-4D97-AF65-F5344CB8AC3E}">
        <p14:creationId xmlns:p14="http://schemas.microsoft.com/office/powerpoint/2010/main" val="3113197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BB6CF0-B293-4F2B-B272-E741A538C96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1DED257B-E9DD-4F98-814F-605AA7F182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0ADFB93-F3B8-4EA0-BB24-274E3ECBF4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6EA088C-17F8-4876-8A83-CDCD0FC77671}"/>
              </a:ext>
            </a:extLst>
          </p:cNvPr>
          <p:cNvSpPr>
            <a:spLocks noGrp="1"/>
          </p:cNvSpPr>
          <p:nvPr>
            <p:ph type="dt" sz="half" idx="10"/>
          </p:nvPr>
        </p:nvSpPr>
        <p:spPr/>
        <p:txBody>
          <a:bodyPr/>
          <a:lstStyle/>
          <a:p>
            <a:fld id="{EB83D1C2-9CB9-4A2E-A8C2-A36E0930439E}" type="datetimeFigureOut">
              <a:rPr lang="ru-RU" smtClean="0"/>
              <a:t>25.02.2019</a:t>
            </a:fld>
            <a:endParaRPr lang="ru-RU"/>
          </a:p>
        </p:txBody>
      </p:sp>
      <p:sp>
        <p:nvSpPr>
          <p:cNvPr id="6" name="Нижний колонтитул 5">
            <a:extLst>
              <a:ext uri="{FF2B5EF4-FFF2-40B4-BE49-F238E27FC236}">
                <a16:creationId xmlns:a16="http://schemas.microsoft.com/office/drawing/2014/main" id="{23B066B7-F6EC-4F2E-91EE-388E923180D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AAEE7EB-09E7-4587-8B42-4210D4DF882A}"/>
              </a:ext>
            </a:extLst>
          </p:cNvPr>
          <p:cNvSpPr>
            <a:spLocks noGrp="1"/>
          </p:cNvSpPr>
          <p:nvPr>
            <p:ph type="sldNum" sz="quarter" idx="12"/>
          </p:nvPr>
        </p:nvSpPr>
        <p:spPr/>
        <p:txBody>
          <a:bodyPr/>
          <a:lstStyle/>
          <a:p>
            <a:fld id="{E2494B28-E5E4-487A-A958-9DF91ECAC16D}" type="slidenum">
              <a:rPr lang="ru-RU" smtClean="0"/>
              <a:t>‹#›</a:t>
            </a:fld>
            <a:endParaRPr lang="ru-RU"/>
          </a:p>
        </p:txBody>
      </p:sp>
    </p:spTree>
    <p:extLst>
      <p:ext uri="{BB962C8B-B14F-4D97-AF65-F5344CB8AC3E}">
        <p14:creationId xmlns:p14="http://schemas.microsoft.com/office/powerpoint/2010/main" val="249034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F11CBC-0B96-4C04-91A4-A670F1109A9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98DB536-6D02-4045-8A56-E73C9538D9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30A6C3F9-2C83-4463-A89D-35AB700800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6870570-232C-4985-A3A2-89E449DF5996}"/>
              </a:ext>
            </a:extLst>
          </p:cNvPr>
          <p:cNvSpPr>
            <a:spLocks noGrp="1"/>
          </p:cNvSpPr>
          <p:nvPr>
            <p:ph type="dt" sz="half" idx="10"/>
          </p:nvPr>
        </p:nvSpPr>
        <p:spPr/>
        <p:txBody>
          <a:bodyPr/>
          <a:lstStyle/>
          <a:p>
            <a:fld id="{EB83D1C2-9CB9-4A2E-A8C2-A36E0930439E}" type="datetimeFigureOut">
              <a:rPr lang="ru-RU" smtClean="0"/>
              <a:t>25.02.2019</a:t>
            </a:fld>
            <a:endParaRPr lang="ru-RU"/>
          </a:p>
        </p:txBody>
      </p:sp>
      <p:sp>
        <p:nvSpPr>
          <p:cNvPr id="6" name="Нижний колонтитул 5">
            <a:extLst>
              <a:ext uri="{FF2B5EF4-FFF2-40B4-BE49-F238E27FC236}">
                <a16:creationId xmlns:a16="http://schemas.microsoft.com/office/drawing/2014/main" id="{0FB33518-F067-43B9-9D0C-33306DA2040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999A9EA-2B88-43F4-B2E0-E43698334CE8}"/>
              </a:ext>
            </a:extLst>
          </p:cNvPr>
          <p:cNvSpPr>
            <a:spLocks noGrp="1"/>
          </p:cNvSpPr>
          <p:nvPr>
            <p:ph type="sldNum" sz="quarter" idx="12"/>
          </p:nvPr>
        </p:nvSpPr>
        <p:spPr/>
        <p:txBody>
          <a:bodyPr/>
          <a:lstStyle/>
          <a:p>
            <a:fld id="{E2494B28-E5E4-487A-A958-9DF91ECAC16D}" type="slidenum">
              <a:rPr lang="ru-RU" smtClean="0"/>
              <a:t>‹#›</a:t>
            </a:fld>
            <a:endParaRPr lang="ru-RU"/>
          </a:p>
        </p:txBody>
      </p:sp>
    </p:spTree>
    <p:extLst>
      <p:ext uri="{BB962C8B-B14F-4D97-AF65-F5344CB8AC3E}">
        <p14:creationId xmlns:p14="http://schemas.microsoft.com/office/powerpoint/2010/main" val="3402904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F1B348-E9B2-4350-89CC-790ACE4704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85173E3E-6E73-414C-AFCD-7F8938FD19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0DD1D63-E258-4A5D-8191-61B234D00E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3D1C2-9CB9-4A2E-A8C2-A36E0930439E}" type="datetimeFigureOut">
              <a:rPr lang="ru-RU" smtClean="0"/>
              <a:t>25.02.2019</a:t>
            </a:fld>
            <a:endParaRPr lang="ru-RU"/>
          </a:p>
        </p:txBody>
      </p:sp>
      <p:sp>
        <p:nvSpPr>
          <p:cNvPr id="5" name="Нижний колонтитул 4">
            <a:extLst>
              <a:ext uri="{FF2B5EF4-FFF2-40B4-BE49-F238E27FC236}">
                <a16:creationId xmlns:a16="http://schemas.microsoft.com/office/drawing/2014/main" id="{7C7C2BF5-E125-4DCC-80D3-598C33773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1BD7E0A-5780-43F5-A5D5-84C477FDD8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94B28-E5E4-487A-A958-9DF91ECAC16D}" type="slidenum">
              <a:rPr lang="ru-RU" smtClean="0"/>
              <a:t>‹#›</a:t>
            </a:fld>
            <a:endParaRPr lang="ru-RU"/>
          </a:p>
        </p:txBody>
      </p:sp>
    </p:spTree>
    <p:extLst>
      <p:ext uri="{BB962C8B-B14F-4D97-AF65-F5344CB8AC3E}">
        <p14:creationId xmlns:p14="http://schemas.microsoft.com/office/powerpoint/2010/main" val="4250127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xml"/><Relationship Id="rId7" Type="http://schemas.openxmlformats.org/officeDocument/2006/relationships/image" Target="../media/image17.png"/><Relationship Id="rId12" Type="http://schemas.openxmlformats.org/officeDocument/2006/relationships/image" Target="../media/image22.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9.png"/><Relationship Id="rId5" Type="http://schemas.openxmlformats.org/officeDocument/2006/relationships/image" Target="../media/image21.jpeg"/><Relationship Id="rId10" Type="http://schemas.openxmlformats.org/officeDocument/2006/relationships/oleObject" Target="../embeddings/oleObject3.bin"/><Relationship Id="rId4" Type="http://schemas.openxmlformats.org/officeDocument/2006/relationships/image" Target="../media/image20.wmf"/><Relationship Id="rId9"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EB70C6-AA7C-4FB8-AA74-6DD8E5541AB6}"/>
              </a:ext>
            </a:extLst>
          </p:cNvPr>
          <p:cNvSpPr>
            <a:spLocks noGrp="1"/>
          </p:cNvSpPr>
          <p:nvPr>
            <p:ph type="ctrTitle"/>
          </p:nvPr>
        </p:nvSpPr>
        <p:spPr>
          <a:xfrm>
            <a:off x="1524000" y="1600200"/>
            <a:ext cx="9144000" cy="2387600"/>
          </a:xfrm>
        </p:spPr>
        <p:txBody>
          <a:bodyPr>
            <a:normAutofit fontScale="90000"/>
          </a:bodyPr>
          <a:lstStyle/>
          <a:p>
            <a:r>
              <a:rPr lang="ru-RU" b="1" dirty="0"/>
              <a:t>СОВРЕМЕННЫЕ МЕТОДЫ ЭНДОДОНТИЧЕСКОГО ЛЕЧЕНИЯ ПРИ ПОДГОТОВКЕ К ПРОТЕЗИРОВАНИЮ</a:t>
            </a:r>
            <a:endParaRPr lang="ru-RU" dirty="0"/>
          </a:p>
        </p:txBody>
      </p:sp>
      <p:sp>
        <p:nvSpPr>
          <p:cNvPr id="3" name="Подзаголовок 2">
            <a:extLst>
              <a:ext uri="{FF2B5EF4-FFF2-40B4-BE49-F238E27FC236}">
                <a16:creationId xmlns:a16="http://schemas.microsoft.com/office/drawing/2014/main" id="{BFAF8DCE-E311-45BD-91C1-66357757C7D1}"/>
              </a:ext>
            </a:extLst>
          </p:cNvPr>
          <p:cNvSpPr>
            <a:spLocks noGrp="1"/>
          </p:cNvSpPr>
          <p:nvPr>
            <p:ph type="subTitle" idx="1"/>
          </p:nvPr>
        </p:nvSpPr>
        <p:spPr>
          <a:xfrm>
            <a:off x="1510748" y="4158629"/>
            <a:ext cx="9144000" cy="1655762"/>
          </a:xfrm>
        </p:spPr>
        <p:txBody>
          <a:bodyPr/>
          <a:lstStyle/>
          <a:p>
            <a:r>
              <a:rPr lang="ru-RU" b="1"/>
              <a:t>Механическое расширение каналов</a:t>
            </a:r>
            <a:endParaRPr lang="ru-RU" dirty="0"/>
          </a:p>
        </p:txBody>
      </p:sp>
    </p:spTree>
    <p:extLst>
      <p:ext uri="{BB962C8B-B14F-4D97-AF65-F5344CB8AC3E}">
        <p14:creationId xmlns:p14="http://schemas.microsoft.com/office/powerpoint/2010/main" val="724429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a:bodyPr>
          <a:lstStyle/>
          <a:p>
            <a:r>
              <a:rPr lang="ru-RU" dirty="0"/>
              <a:t>Некоторые фирмы выпускают инструменты промежуточных размеров (обычно — 12, 17, 22, 27, 32 и 37), использующиеся в том случае, когда невозможно ввести в канал файл следующего номера. Они носят название инструментов «золотой середины» («</a:t>
            </a:r>
            <a:r>
              <a:rPr lang="ru-RU" dirty="0" err="1"/>
              <a:t>Golden</a:t>
            </a:r>
            <a:r>
              <a:rPr lang="ru-RU" dirty="0"/>
              <a:t> </a:t>
            </a:r>
            <a:r>
              <a:rPr lang="ru-RU" dirty="0" err="1"/>
              <a:t>mediums</a:t>
            </a:r>
            <a:r>
              <a:rPr lang="ru-RU" dirty="0"/>
              <a:t>») и кодируются так же, как инструменты меньшего на 02 диаметра (так, файл 12, который вводится в канал после 10, имеет такую, как и он, кодировку — фиолетовый цвет). Для отличия инструменты «золотой середины» имеют на рукоятке золотой лейбл.</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a:bodyPr>
          <a:lstStyle/>
          <a:p>
            <a:r>
              <a:rPr lang="ru-RU" dirty="0"/>
              <a:t>классификации </a:t>
            </a:r>
            <a:r>
              <a:rPr lang="ru-RU" dirty="0" err="1"/>
              <a:t>эндодонтических</a:t>
            </a:r>
            <a:r>
              <a:rPr lang="ru-RU" dirty="0"/>
              <a:t> инструментов по их клиническому применению (</a:t>
            </a:r>
            <a:r>
              <a:rPr lang="ru-RU" dirty="0" err="1"/>
              <a:t>Curson</a:t>
            </a:r>
            <a:r>
              <a:rPr lang="ru-RU" dirty="0"/>
              <a:t>, 1966):</a:t>
            </a:r>
          </a:p>
          <a:p>
            <a:r>
              <a:rPr lang="ru-RU" dirty="0"/>
              <a:t>1-я группа — исследовательские, или диагностические инструменты;</a:t>
            </a:r>
          </a:p>
          <a:p>
            <a:r>
              <a:rPr lang="ru-RU" dirty="0"/>
              <a:t>2-я — инструменты для удаления мягких тканей зуба;</a:t>
            </a:r>
          </a:p>
          <a:p>
            <a:r>
              <a:rPr lang="ru-RU" dirty="0"/>
              <a:t>3-я — инструменты для прохождения и расширения корневого канала;</a:t>
            </a:r>
          </a:p>
          <a:p>
            <a:r>
              <a:rPr lang="ru-RU" dirty="0"/>
              <a:t>4-я — инструменты для пломбирования корневого канала.</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a:bodyPr>
          <a:lstStyle/>
          <a:p>
            <a:r>
              <a:rPr lang="ru-RU" dirty="0"/>
              <a:t>Группу 3 целесообразно рассматривать в интерпретации И.М. Макеевой и соавторов (1996) и Е.В. Боровского (1997):</a:t>
            </a:r>
          </a:p>
          <a:p>
            <a:r>
              <a:rPr lang="ru-RU" dirty="0"/>
              <a:t>3.1 — инструменты для расширения устья каналов;</a:t>
            </a:r>
          </a:p>
          <a:p>
            <a:r>
              <a:rPr lang="ru-RU" dirty="0"/>
              <a:t>3.2 — инструменты для прохождения корневого канала;</a:t>
            </a:r>
          </a:p>
          <a:p>
            <a:r>
              <a:rPr lang="ru-RU" dirty="0"/>
              <a:t>3.3 — инструменты для расширения корневого канала.</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1981200" y="1600201"/>
            <a:ext cx="2971792" cy="4525963"/>
          </a:xfrm>
        </p:spPr>
        <p:txBody>
          <a:bodyPr>
            <a:normAutofit fontScale="92500" lnSpcReduction="20000"/>
          </a:bodyPr>
          <a:lstStyle/>
          <a:p>
            <a:r>
              <a:rPr lang="ru-RU" dirty="0"/>
              <a:t>Инструменты для удаления мягких тканей из </a:t>
            </a:r>
            <a:r>
              <a:rPr lang="ru-RU" dirty="0" err="1"/>
              <a:t>корнев</a:t>
            </a:r>
            <a:endParaRPr lang="ru-RU" dirty="0"/>
          </a:p>
          <a:p>
            <a:r>
              <a:rPr lang="ru-RU" dirty="0" err="1"/>
              <a:t>Пульпэкстрактор</a:t>
            </a:r>
            <a:r>
              <a:rPr lang="ru-RU" dirty="0"/>
              <a:t> (</a:t>
            </a:r>
            <a:r>
              <a:rPr lang="ru-RU" dirty="0" err="1"/>
              <a:t>barbed</a:t>
            </a:r>
            <a:r>
              <a:rPr lang="ru-RU" dirty="0"/>
              <a:t> (</a:t>
            </a:r>
            <a:r>
              <a:rPr lang="ru-RU" dirty="0" err="1"/>
              <a:t>nerv</a:t>
            </a:r>
            <a:r>
              <a:rPr lang="ru-RU" dirty="0"/>
              <a:t>)</a:t>
            </a:r>
            <a:r>
              <a:rPr lang="ru-RU" dirty="0" err="1"/>
              <a:t>broash</a:t>
            </a:r>
            <a:r>
              <a:rPr lang="ru-RU" dirty="0"/>
              <a:t>) имеет форму стержня с приблизительно 40 спирально расположенными зубцами высотой 1/2 диаметра проволоки.</a:t>
            </a:r>
          </a:p>
          <a:p>
            <a:endParaRPr lang="ru-RU" dirty="0"/>
          </a:p>
        </p:txBody>
      </p:sp>
      <p:pic>
        <p:nvPicPr>
          <p:cNvPr id="1027" name="Picture 3"/>
          <p:cNvPicPr>
            <a:picLocks noChangeAspect="1" noChangeArrowheads="1"/>
          </p:cNvPicPr>
          <p:nvPr/>
        </p:nvPicPr>
        <p:blipFill>
          <a:blip r:embed="rId2" cstate="print"/>
          <a:srcRect/>
          <a:stretch>
            <a:fillRect/>
          </a:stretch>
        </p:blipFill>
        <p:spPr bwMode="auto">
          <a:xfrm>
            <a:off x="4933004" y="1571612"/>
            <a:ext cx="5473073" cy="271464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1686" y="0"/>
            <a:ext cx="4786314" cy="6858000"/>
          </a:xfrm>
        </p:spPr>
        <p:txBody>
          <a:bodyPr>
            <a:noAutofit/>
          </a:bodyPr>
          <a:lstStyle/>
          <a:p>
            <a:r>
              <a:rPr lang="ru-RU" sz="2000" dirty="0"/>
              <a:t>Бор типа </a:t>
            </a:r>
            <a:r>
              <a:rPr lang="ru-RU" sz="2000" dirty="0" err="1"/>
              <a:t>Gates-Glidden</a:t>
            </a:r>
            <a:r>
              <a:rPr lang="ru-RU" sz="2000" dirty="0"/>
              <a:t> (</a:t>
            </a:r>
            <a:r>
              <a:rPr lang="ru-RU" sz="2000" dirty="0" err="1"/>
              <a:t>gates-glidden</a:t>
            </a:r>
            <a:r>
              <a:rPr lang="ru-RU" sz="2000" dirty="0"/>
              <a:t> </a:t>
            </a:r>
            <a:r>
              <a:rPr lang="ru-RU" sz="2000" dirty="0" err="1"/>
              <a:t>drill</a:t>
            </a:r>
            <a:r>
              <a:rPr lang="ru-RU" sz="2000" dirty="0"/>
              <a:t>, </a:t>
            </a:r>
            <a:r>
              <a:rPr lang="ru-RU" sz="2000" dirty="0" err="1"/>
              <a:t>reamer</a:t>
            </a:r>
            <a:r>
              <a:rPr lang="ru-RU" sz="2000" dirty="0"/>
              <a:t> «G»; от англ. </a:t>
            </a:r>
            <a:r>
              <a:rPr lang="ru-RU" sz="2000" dirty="0" err="1"/>
              <a:t>gate</a:t>
            </a:r>
            <a:r>
              <a:rPr lang="ru-RU" sz="2000" dirty="0"/>
              <a:t> — ворота; </a:t>
            </a:r>
            <a:r>
              <a:rPr lang="ru-RU" sz="2000" dirty="0" err="1"/>
              <a:t>glide</a:t>
            </a:r>
            <a:r>
              <a:rPr lang="ru-RU" sz="2000" dirty="0"/>
              <a:t> — скольжение) имеет короткую рабочую часть каплеобразной формы на длинном тонком стержне; ручной или снабженный хвостовиком для углового наконечника. Является ротационным инструментом (рекомендуемая скорость вращения — 450—800 об/мин). Обеспечивает лучший доступ к каналу, расширяет его устье и </a:t>
            </a:r>
            <a:r>
              <a:rPr lang="ru-RU" sz="2000" dirty="0" err="1"/>
              <a:t>коронковую</a:t>
            </a:r>
            <a:r>
              <a:rPr lang="ru-RU" sz="2000" dirty="0"/>
              <a:t> часть. Многие инструменты этого типа имеют безопасный (затупленный) кончик. Длина рабочей части со стержнем обычно составляет 15—19 мм; размеры — 50 (№ 1), 70 (№ 2), 90 (№ 3), 110 (№4), 130 (№ 5), 150 (№ 6).</a:t>
            </a:r>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2095473" y="428605"/>
            <a:ext cx="3509673" cy="452596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0" y="285728"/>
            <a:ext cx="4071966" cy="6215098"/>
          </a:xfrm>
        </p:spPr>
        <p:txBody>
          <a:bodyPr>
            <a:normAutofit/>
          </a:bodyPr>
          <a:lstStyle/>
          <a:p>
            <a:r>
              <a:rPr lang="ru-RU" sz="2000" dirty="0" err="1"/>
              <a:t>Ример</a:t>
            </a:r>
            <a:r>
              <a:rPr lang="ru-RU" sz="2000" dirty="0"/>
              <a:t> типа </a:t>
            </a:r>
            <a:r>
              <a:rPr lang="ru-RU" sz="2000" dirty="0" err="1"/>
              <a:t>Peeso</a:t>
            </a:r>
            <a:r>
              <a:rPr lang="ru-RU" sz="2000" dirty="0"/>
              <a:t> (</a:t>
            </a:r>
            <a:r>
              <a:rPr lang="ru-RU" sz="2000" dirty="0" err="1"/>
              <a:t>Largo</a:t>
            </a:r>
            <a:r>
              <a:rPr lang="ru-RU" sz="2000" dirty="0"/>
              <a:t>) (</a:t>
            </a:r>
            <a:r>
              <a:rPr lang="ru-RU" sz="2000" dirty="0" err="1"/>
              <a:t>peeso</a:t>
            </a:r>
            <a:r>
              <a:rPr lang="ru-RU" sz="2000" dirty="0"/>
              <a:t> </a:t>
            </a:r>
            <a:r>
              <a:rPr lang="ru-RU" sz="2000" dirty="0" err="1"/>
              <a:t>reamer</a:t>
            </a:r>
            <a:r>
              <a:rPr lang="ru-RU" sz="2000" dirty="0"/>
              <a:t>) оснащен удлиненной рабочей частью, переходящей в жесткий стержень. Используется в ротационном режиме (рекомендуемая скорость вращения — 800—1200 об/мин) и снабжен хвостовиком для углового наконечника. Применяется после формирования полости зуба для разработки прямой части канала, выпрямления, раскрытия устьев, препарирования канала под штифты. Некоторые имеют безопасный кончик. Длина рабочей части со стержнем обычно 15-19 мм; размеры – 70 (№ 1), 90 (№ 2), ПО (№ 3), 130 (№ 4), 150 (№ 5), 170 (№ 6).</a:t>
            </a:r>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rot="16200000">
            <a:off x="1209824" y="2885890"/>
            <a:ext cx="5429288" cy="800471"/>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fontScale="92500" lnSpcReduction="10000"/>
          </a:bodyPr>
          <a:lstStyle/>
          <a:p>
            <a:r>
              <a:rPr lang="ru-RU" dirty="0"/>
              <a:t>К — начальная буква названия первого изготовителя этого типа инструментов — фирмы </a:t>
            </a:r>
            <a:r>
              <a:rPr lang="ru-RU" dirty="0" err="1"/>
              <a:t>Kerr</a:t>
            </a:r>
            <a:r>
              <a:rPr lang="ru-RU" dirty="0"/>
              <a:t>. К К-типу относятся инструменты, изготавливающиеся методом скручивания заготовки определенного сечения (при скручивании металлические волокна не прерываются, что способствует сохранению прочности на изгиб). Сечение обычно треугольное (инструменты с таким сечением обладают более высокими режущими свойствами, но также и более быстро тупятся) или квадратное. Чаще сечение инструментов до 40 размера — квадратное, 45—140 размеров — треугольное (для предотвращения чрезмерной жесткости и упругости и повышения режущей способности). Угол у верхушки для стандартных инструментов составляет 75°.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752600" y="1557338"/>
            <a:ext cx="8915400" cy="1008062"/>
          </a:xfrm>
        </p:spPr>
        <p:txBody>
          <a:bodyPr>
            <a:normAutofit/>
          </a:bodyPr>
          <a:lstStyle/>
          <a:p>
            <a:pPr eaLnBrk="1" hangingPunct="1">
              <a:defRPr/>
            </a:pPr>
            <a:r>
              <a:rPr lang="ru-RU" sz="3200" b="1"/>
              <a:t>ТАКТИЛЬНАЯ ЧУВСТВИТЕЛЬНОСТЬ</a:t>
            </a:r>
            <a:r>
              <a:rPr lang="fr-FR" sz="3200" b="1"/>
              <a:t> ?</a:t>
            </a:r>
          </a:p>
        </p:txBody>
      </p:sp>
      <p:grpSp>
        <p:nvGrpSpPr>
          <p:cNvPr id="2" name="Group 3"/>
          <p:cNvGrpSpPr>
            <a:grpSpLocks/>
          </p:cNvGrpSpPr>
          <p:nvPr/>
        </p:nvGrpSpPr>
        <p:grpSpPr bwMode="auto">
          <a:xfrm>
            <a:off x="2063751" y="2628900"/>
            <a:ext cx="8137525" cy="3467100"/>
            <a:chOff x="317" y="649"/>
            <a:chExt cx="5126" cy="2184"/>
          </a:xfrm>
        </p:grpSpPr>
        <p:sp>
          <p:nvSpPr>
            <p:cNvPr id="348166" name="Rectangle 4"/>
            <p:cNvSpPr>
              <a:spLocks noChangeArrowheads="1"/>
            </p:cNvSpPr>
            <p:nvPr/>
          </p:nvSpPr>
          <p:spPr bwMode="auto">
            <a:xfrm>
              <a:off x="317" y="649"/>
              <a:ext cx="5126" cy="1429"/>
            </a:xfrm>
            <a:prstGeom prst="rect">
              <a:avLst/>
            </a:prstGeom>
            <a:noFill/>
            <a:ln w="9525">
              <a:noFill/>
              <a:miter lim="800000"/>
              <a:headEnd/>
              <a:tailEnd/>
            </a:ln>
          </p:spPr>
          <p:txBody>
            <a:bodyPr anchor="ctr">
              <a:spAutoFit/>
            </a:bodyPr>
            <a:lstStyle/>
            <a:p>
              <a:pPr algn="ctr">
                <a:spcBef>
                  <a:spcPct val="65000"/>
                </a:spcBef>
              </a:pPr>
              <a:r>
                <a:rPr lang="en-GB" sz="2800"/>
                <a:t>SEIDBERG BH </a:t>
              </a:r>
              <a:r>
                <a:rPr lang="en-GB" sz="2800" i="1"/>
                <a:t>et al.</a:t>
              </a:r>
            </a:p>
            <a:p>
              <a:pPr algn="ctr">
                <a:spcAft>
                  <a:spcPct val="5000"/>
                </a:spcAft>
              </a:pPr>
              <a:r>
                <a:rPr lang="en-GB" sz="2800"/>
                <a:t> </a:t>
              </a:r>
              <a:r>
                <a:rPr lang="ru-RU" sz="2800" i="1"/>
                <a:t>Клиническое исследование определения рабочей длины корневых каналов электронным прибором и посредством тактильной чувствительности</a:t>
              </a:r>
              <a:r>
                <a:rPr lang="en-GB" sz="2800"/>
                <a:t>. </a:t>
              </a:r>
            </a:p>
            <a:p>
              <a:pPr algn="ctr"/>
              <a:r>
                <a:rPr lang="en-GB" sz="2800"/>
                <a:t>J Am Dent Assoc 1975 ; 90 :379-87</a:t>
              </a:r>
              <a:r>
                <a:rPr lang="en-GB" sz="2800">
                  <a:solidFill>
                    <a:schemeClr val="tx2"/>
                  </a:solidFill>
                </a:rPr>
                <a:t> </a:t>
              </a:r>
            </a:p>
          </p:txBody>
        </p:sp>
        <p:sp>
          <p:nvSpPr>
            <p:cNvPr id="348167" name="Text Box 5"/>
            <p:cNvSpPr txBox="1">
              <a:spLocks noChangeArrowheads="1"/>
            </p:cNvSpPr>
            <p:nvPr/>
          </p:nvSpPr>
          <p:spPr bwMode="auto">
            <a:xfrm>
              <a:off x="613" y="1680"/>
              <a:ext cx="4523" cy="1153"/>
            </a:xfrm>
            <a:prstGeom prst="rect">
              <a:avLst/>
            </a:prstGeom>
            <a:noFill/>
            <a:ln w="9525">
              <a:noFill/>
              <a:miter lim="800000"/>
              <a:headEnd/>
              <a:tailEnd/>
            </a:ln>
          </p:spPr>
          <p:txBody>
            <a:bodyPr>
              <a:spAutoFit/>
            </a:bodyPr>
            <a:lstStyle/>
            <a:p>
              <a:pPr algn="ctr">
                <a:spcBef>
                  <a:spcPct val="50000"/>
                </a:spcBef>
                <a:spcAft>
                  <a:spcPct val="50000"/>
                </a:spcAft>
                <a:buFont typeface="Wingdings" pitchFamily="2" charset="2"/>
                <a:buNone/>
              </a:pPr>
              <a:endParaRPr lang="fr-FR" sz="3600">
                <a:solidFill>
                  <a:schemeClr val="tx2"/>
                </a:solidFill>
                <a:latin typeface="Tahoma" pitchFamily="34" charset="0"/>
              </a:endParaRPr>
            </a:p>
            <a:p>
              <a:pPr algn="ctr">
                <a:spcBef>
                  <a:spcPct val="50000"/>
                </a:spcBef>
                <a:spcAft>
                  <a:spcPct val="145000"/>
                </a:spcAft>
                <a:buFont typeface="Wingdings" pitchFamily="2" charset="2"/>
                <a:buNone/>
              </a:pPr>
              <a:r>
                <a:rPr lang="fr-FR" sz="4000">
                  <a:solidFill>
                    <a:schemeClr val="tx2"/>
                  </a:solidFill>
                  <a:latin typeface="Tahoma" pitchFamily="34" charset="0"/>
                </a:rPr>
                <a:t> </a:t>
              </a:r>
              <a:endParaRPr lang="fr-FR" sz="4000" u="sng">
                <a:solidFill>
                  <a:schemeClr val="tx2"/>
                </a:solidFill>
                <a:latin typeface="Tahoma" pitchFamily="34" charset="0"/>
              </a:endParaRPr>
            </a:p>
          </p:txBody>
        </p:sp>
      </p:grpSp>
      <p:sp>
        <p:nvSpPr>
          <p:cNvPr id="348164" name="Rectangle 6"/>
          <p:cNvSpPr>
            <a:spLocks noChangeArrowheads="1"/>
          </p:cNvSpPr>
          <p:nvPr/>
        </p:nvSpPr>
        <p:spPr bwMode="auto">
          <a:xfrm>
            <a:off x="2208213" y="1"/>
            <a:ext cx="7789862" cy="769441"/>
          </a:xfrm>
          <a:prstGeom prst="rect">
            <a:avLst/>
          </a:prstGeom>
          <a:noFill/>
          <a:ln w="9525">
            <a:noFill/>
            <a:miter lim="800000"/>
            <a:headEnd/>
            <a:tailEnd/>
          </a:ln>
        </p:spPr>
        <p:txBody>
          <a:bodyPr>
            <a:spAutoFit/>
          </a:bodyPr>
          <a:lstStyle/>
          <a:p>
            <a:pPr algn="ctr" eaLnBrk="0" hangingPunct="0">
              <a:spcBef>
                <a:spcPct val="50000"/>
              </a:spcBef>
            </a:pPr>
            <a:r>
              <a:rPr lang="ru-RU" sz="4400" i="1"/>
              <a:t>Определение рабочей длины</a:t>
            </a:r>
            <a:endParaRPr lang="fr-FR" sz="4400" i="1"/>
          </a:p>
        </p:txBody>
      </p:sp>
      <p:sp>
        <p:nvSpPr>
          <p:cNvPr id="348165" name="Text Box 7"/>
          <p:cNvSpPr txBox="1">
            <a:spLocks noChangeArrowheads="1"/>
          </p:cNvSpPr>
          <p:nvPr/>
        </p:nvSpPr>
        <p:spPr bwMode="auto">
          <a:xfrm>
            <a:off x="1752601" y="5013325"/>
            <a:ext cx="8664575" cy="1754326"/>
          </a:xfrm>
          <a:prstGeom prst="rect">
            <a:avLst/>
          </a:prstGeom>
          <a:noFill/>
          <a:ln w="9525">
            <a:noFill/>
            <a:miter lim="800000"/>
            <a:headEnd/>
            <a:tailEnd/>
          </a:ln>
        </p:spPr>
        <p:txBody>
          <a:bodyPr>
            <a:spAutoFit/>
          </a:bodyPr>
          <a:lstStyle/>
          <a:p>
            <a:pPr>
              <a:spcBef>
                <a:spcPct val="50000"/>
              </a:spcBef>
            </a:pPr>
            <a:r>
              <a:rPr lang="fr-FR" sz="5400">
                <a:solidFill>
                  <a:schemeClr val="tx2"/>
                </a:solidFill>
              </a:rPr>
              <a:t>   </a:t>
            </a:r>
            <a:r>
              <a:rPr lang="ru-RU" sz="5400">
                <a:solidFill>
                  <a:schemeClr val="tx2"/>
                </a:solidFill>
              </a:rPr>
              <a:t>Достоверность</a:t>
            </a:r>
            <a:r>
              <a:rPr lang="fr-FR" sz="5400">
                <a:solidFill>
                  <a:schemeClr val="tx2"/>
                </a:solidFill>
              </a:rPr>
              <a:t> 64 % </a:t>
            </a:r>
            <a:r>
              <a:rPr lang="ru-RU" sz="5400">
                <a:solidFill>
                  <a:schemeClr val="tx2"/>
                </a:solidFill>
              </a:rPr>
              <a:t>у     </a:t>
            </a:r>
            <a:r>
              <a:rPr lang="ru-RU" sz="5400" u="sng">
                <a:solidFill>
                  <a:schemeClr val="tx2"/>
                </a:solidFill>
              </a:rPr>
              <a:t>опытных операторов</a:t>
            </a:r>
            <a:endParaRPr lang="en-US" sz="5400" u="sng">
              <a:solidFill>
                <a:schemeClr val="tx2"/>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6" name="Picture 2"/>
          <p:cNvPicPr>
            <a:picLocks noChangeAspect="1" noChangeArrowheads="1"/>
          </p:cNvPicPr>
          <p:nvPr/>
        </p:nvPicPr>
        <p:blipFill>
          <a:blip r:embed="rId2" cstate="print"/>
          <a:srcRect l="27864" t="3914" r="31152" b="4720"/>
          <a:stretch>
            <a:fillRect/>
          </a:stretch>
        </p:blipFill>
        <p:spPr bwMode="auto">
          <a:xfrm>
            <a:off x="1524000" y="0"/>
            <a:ext cx="4414838" cy="6858000"/>
          </a:xfrm>
          <a:prstGeom prst="rect">
            <a:avLst/>
          </a:prstGeom>
          <a:noFill/>
          <a:ln w="9525">
            <a:noFill/>
            <a:miter lim="800000"/>
            <a:headEnd/>
            <a:tailEnd/>
          </a:ln>
        </p:spPr>
      </p:pic>
      <p:pic>
        <p:nvPicPr>
          <p:cNvPr id="349187" name="Picture 3"/>
          <p:cNvPicPr>
            <a:picLocks noChangeAspect="1" noChangeArrowheads="1"/>
          </p:cNvPicPr>
          <p:nvPr/>
        </p:nvPicPr>
        <p:blipFill>
          <a:blip r:embed="rId3" cstate="print"/>
          <a:srcRect/>
          <a:stretch>
            <a:fillRect/>
          </a:stretch>
        </p:blipFill>
        <p:spPr bwMode="auto">
          <a:xfrm>
            <a:off x="5951538" y="0"/>
            <a:ext cx="4716462" cy="6858000"/>
          </a:xfrm>
          <a:prstGeom prst="rect">
            <a:avLst/>
          </a:prstGeom>
          <a:noFill/>
          <a:ln w="9525">
            <a:noFill/>
            <a:miter lim="800000"/>
            <a:headEnd/>
            <a:tailEnd/>
          </a:ln>
        </p:spPr>
      </p:pic>
      <p:sp>
        <p:nvSpPr>
          <p:cNvPr id="349188" name="Rectangle 4"/>
          <p:cNvSpPr>
            <a:spLocks noChangeArrowheads="1"/>
          </p:cNvSpPr>
          <p:nvPr/>
        </p:nvSpPr>
        <p:spPr bwMode="auto">
          <a:xfrm>
            <a:off x="3657600" y="1828800"/>
            <a:ext cx="5334000" cy="1079500"/>
          </a:xfrm>
          <a:prstGeom prst="rect">
            <a:avLst/>
          </a:prstGeom>
          <a:noFill/>
          <a:ln w="9525">
            <a:noFill/>
            <a:miter lim="800000"/>
            <a:headEnd/>
            <a:tailEnd/>
          </a:ln>
        </p:spPr>
        <p:txBody>
          <a:bodyPr anchor="ctr"/>
          <a:lstStyle/>
          <a:p>
            <a:pPr algn="ctr" eaLnBrk="0" hangingPunct="0"/>
            <a:r>
              <a:rPr lang="ru-RU" sz="4400" dirty="0">
                <a:solidFill>
                  <a:schemeClr val="bg1"/>
                </a:solidFill>
              </a:rPr>
              <a:t>Рентгенограмма</a:t>
            </a:r>
            <a:r>
              <a:rPr lang="fr-FR" sz="4400" dirty="0">
                <a:solidFill>
                  <a:schemeClr val="bg1"/>
                </a:solidFill>
              </a:rPr>
              <a:t> ?</a:t>
            </a:r>
          </a:p>
        </p:txBody>
      </p:sp>
      <p:sp>
        <p:nvSpPr>
          <p:cNvPr id="349189" name="Rectangle 5"/>
          <p:cNvSpPr>
            <a:spLocks noChangeArrowheads="1"/>
          </p:cNvSpPr>
          <p:nvPr/>
        </p:nvSpPr>
        <p:spPr bwMode="auto">
          <a:xfrm>
            <a:off x="2351088" y="260351"/>
            <a:ext cx="7789862" cy="769441"/>
          </a:xfrm>
          <a:prstGeom prst="rect">
            <a:avLst/>
          </a:prstGeom>
          <a:noFill/>
          <a:ln w="9525">
            <a:noFill/>
            <a:miter lim="800000"/>
            <a:headEnd/>
            <a:tailEnd/>
          </a:ln>
        </p:spPr>
        <p:txBody>
          <a:bodyPr>
            <a:spAutoFit/>
          </a:bodyPr>
          <a:lstStyle/>
          <a:p>
            <a:pPr algn="ctr" eaLnBrk="0" hangingPunct="0">
              <a:spcBef>
                <a:spcPct val="50000"/>
              </a:spcBef>
            </a:pPr>
            <a:r>
              <a:rPr lang="ru-RU" sz="4400" i="1" dirty="0">
                <a:solidFill>
                  <a:schemeClr val="bg1"/>
                </a:solidFill>
              </a:rPr>
              <a:t>Определение рабочей длины</a:t>
            </a:r>
            <a:endParaRPr lang="fr-FR" sz="4400" i="1" dirty="0">
              <a:solidFill>
                <a:schemeClr val="bg1"/>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5" name="Rectangle 5"/>
          <p:cNvSpPr>
            <a:spLocks noGrp="1" noRot="1" noChangeArrowheads="1"/>
          </p:cNvSpPr>
          <p:nvPr>
            <p:ph type="title"/>
          </p:nvPr>
        </p:nvSpPr>
        <p:spPr/>
        <p:txBody>
          <a:bodyPr/>
          <a:lstStyle/>
          <a:p>
            <a:pPr>
              <a:defRPr/>
            </a:pPr>
            <a:r>
              <a:rPr lang="en-US"/>
              <a:t>Raypex 5</a:t>
            </a:r>
            <a:endParaRPr lang="ru-RU"/>
          </a:p>
        </p:txBody>
      </p:sp>
      <p:pic>
        <p:nvPicPr>
          <p:cNvPr id="350211" name="Picture 4" descr="фото2 571"/>
          <p:cNvPicPr>
            <a:picLocks noGrp="1" noChangeAspect="1" noChangeArrowheads="1"/>
          </p:cNvPicPr>
          <p:nvPr>
            <p:ph sz="half" idx="1"/>
          </p:nvPr>
        </p:nvPicPr>
        <p:blipFill>
          <a:blip r:embed="rId2" cstate="print"/>
          <a:srcRect/>
          <a:stretch>
            <a:fillRect/>
          </a:stretch>
        </p:blipFill>
        <p:spPr>
          <a:xfrm>
            <a:off x="3216276" y="1916113"/>
            <a:ext cx="5942013" cy="4343400"/>
          </a:xfrm>
          <a:noFill/>
        </p:spPr>
      </p:pic>
      <p:sp>
        <p:nvSpPr>
          <p:cNvPr id="5" name="Содержимое 4"/>
          <p:cNvSpPr>
            <a:spLocks noGrp="1"/>
          </p:cNvSpPr>
          <p:nvPr>
            <p:ph sz="half" idx="2"/>
          </p:nvPr>
        </p:nvSpPr>
        <p:spPr/>
        <p:txBody>
          <a:bodyPr/>
          <a:lstStyle/>
          <a:p>
            <a:pPr>
              <a:defRPr/>
            </a:pPr>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750" y="2349501"/>
            <a:ext cx="7772400" cy="3167063"/>
          </a:xfrm>
        </p:spPr>
        <p:txBody>
          <a:bodyPr>
            <a:normAutofit/>
          </a:bodyPr>
          <a:lstStyle/>
          <a:p>
            <a:pPr>
              <a:defRPr/>
            </a:pPr>
            <a:r>
              <a:rPr lang="ru-RU" sz="3600" dirty="0"/>
              <a:t>лечение и профилактика заболеваний  </a:t>
            </a:r>
            <a:r>
              <a:rPr lang="ru-RU" sz="3600" dirty="0" err="1"/>
              <a:t>эндодонта</a:t>
            </a:r>
            <a:r>
              <a:rPr lang="ru-RU" sz="3600" dirty="0"/>
              <a:t> путем устранения микроорганизмов из системы корневого канала и предотвращения повторного инфицирования.</a:t>
            </a:r>
            <a:br>
              <a:rPr lang="ru-RU" sz="3600" dirty="0"/>
            </a:br>
            <a:endParaRPr lang="ru-RU" sz="3600" dirty="0"/>
          </a:p>
        </p:txBody>
      </p:sp>
      <p:sp>
        <p:nvSpPr>
          <p:cNvPr id="3" name="Текст 2"/>
          <p:cNvSpPr>
            <a:spLocks noGrp="1"/>
          </p:cNvSpPr>
          <p:nvPr>
            <p:ph type="body" idx="1"/>
          </p:nvPr>
        </p:nvSpPr>
        <p:spPr>
          <a:xfrm>
            <a:off x="2063750" y="476250"/>
            <a:ext cx="7772400" cy="1500188"/>
          </a:xfrm>
        </p:spPr>
        <p:txBody>
          <a:bodyPr>
            <a:normAutofit/>
          </a:bodyPr>
          <a:lstStyle/>
          <a:p>
            <a:pPr algn="ctr">
              <a:defRPr/>
            </a:pPr>
            <a:r>
              <a:rPr lang="ru-RU" sz="4800" dirty="0"/>
              <a:t>Цели </a:t>
            </a:r>
            <a:r>
              <a:rPr lang="ru-RU" sz="4800" dirty="0" err="1"/>
              <a:t>эндодонтического</a:t>
            </a:r>
            <a:r>
              <a:rPr lang="ru-RU" sz="4800" dirty="0"/>
              <a:t> лечения</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rrowheads="1"/>
          </p:cNvSpPr>
          <p:nvPr>
            <p:ph type="title"/>
          </p:nvPr>
        </p:nvSpPr>
        <p:spPr/>
        <p:txBody>
          <a:bodyPr/>
          <a:lstStyle/>
          <a:p>
            <a:pPr>
              <a:defRPr/>
            </a:pPr>
            <a:r>
              <a:rPr lang="en-US"/>
              <a:t>Raypex 5</a:t>
            </a:r>
            <a:endParaRPr lang="ru-RU"/>
          </a:p>
        </p:txBody>
      </p:sp>
      <p:pic>
        <p:nvPicPr>
          <p:cNvPr id="351235" name="Picture 4"/>
          <p:cNvPicPr>
            <a:picLocks noGrp="1" noChangeAspect="1" noChangeArrowheads="1"/>
          </p:cNvPicPr>
          <p:nvPr>
            <p:ph sz="quarter" idx="1"/>
          </p:nvPr>
        </p:nvPicPr>
        <p:blipFill>
          <a:blip r:embed="rId2" cstate="print"/>
          <a:srcRect/>
          <a:stretch>
            <a:fillRect/>
          </a:stretch>
        </p:blipFill>
        <p:spPr>
          <a:xfrm>
            <a:off x="1992313" y="1844676"/>
            <a:ext cx="2551112" cy="3624263"/>
          </a:xfrm>
          <a:noFill/>
        </p:spPr>
      </p:pic>
      <p:sp>
        <p:nvSpPr>
          <p:cNvPr id="218115" name="Rectangle 3"/>
          <p:cNvSpPr>
            <a:spLocks noGrp="1" noChangeArrowheads="1"/>
          </p:cNvSpPr>
          <p:nvPr>
            <p:ph type="body" sz="half" idx="3"/>
          </p:nvPr>
        </p:nvSpPr>
        <p:spPr>
          <a:xfrm>
            <a:off x="4727576" y="1600200"/>
            <a:ext cx="5940425" cy="5068888"/>
          </a:xfrm>
        </p:spPr>
        <p:txBody>
          <a:bodyPr/>
          <a:lstStyle/>
          <a:p>
            <a:pPr>
              <a:defRPr/>
            </a:pPr>
            <a:r>
              <a:rPr lang="ru-RU" sz="3000"/>
              <a:t>А-физиологическое верхушечное отверстие (foramen physioloqicum); </a:t>
            </a:r>
          </a:p>
          <a:p>
            <a:pPr algn="just">
              <a:spcBef>
                <a:spcPct val="0"/>
              </a:spcBef>
              <a:defRPr/>
            </a:pPr>
            <a:r>
              <a:rPr lang="ru-RU" sz="3000"/>
              <a:t>В-рентгенологический </a:t>
            </a:r>
          </a:p>
          <a:p>
            <a:pPr algn="just">
              <a:spcBef>
                <a:spcPct val="0"/>
              </a:spcBef>
              <a:buFont typeface="Wingdings" pitchFamily="2" charset="2"/>
              <a:buNone/>
              <a:defRPr/>
            </a:pPr>
            <a:r>
              <a:rPr lang="ru-RU" sz="3000"/>
              <a:t>    апекс  (верхушка корня); </a:t>
            </a:r>
          </a:p>
          <a:p>
            <a:pPr algn="just">
              <a:spcBef>
                <a:spcPct val="0"/>
              </a:spcBef>
              <a:defRPr/>
            </a:pPr>
            <a:r>
              <a:rPr lang="ru-RU" sz="3000"/>
              <a:t>С-апикальное сужение; </a:t>
            </a:r>
          </a:p>
          <a:p>
            <a:pPr algn="just">
              <a:spcBef>
                <a:spcPct val="0"/>
              </a:spcBef>
              <a:defRPr/>
            </a:pPr>
            <a:r>
              <a:rPr lang="ru-RU" sz="3000"/>
              <a:t>D-анатомическое верхушечное отверстие (foramen apicale) </a:t>
            </a:r>
          </a:p>
        </p:txBody>
      </p:sp>
      <p:sp>
        <p:nvSpPr>
          <p:cNvPr id="6" name="Содержимое 5"/>
          <p:cNvSpPr>
            <a:spLocks noGrp="1"/>
          </p:cNvSpPr>
          <p:nvPr>
            <p:ph sz="quarter" idx="2"/>
          </p:nvPr>
        </p:nvSpPr>
        <p:spPr/>
        <p:txBody>
          <a:bodyPr/>
          <a:lstStyle/>
          <a:p>
            <a:pPr>
              <a:defRPr/>
            </a:pPr>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3686172" cy="5511816"/>
          </a:xfrm>
        </p:spPr>
        <p:txBody>
          <a:bodyPr/>
          <a:lstStyle/>
          <a:p>
            <a:endParaRPr lang="ru-RU" dirty="0"/>
          </a:p>
        </p:txBody>
      </p:sp>
      <p:sp>
        <p:nvSpPr>
          <p:cNvPr id="3" name="Содержимое 2"/>
          <p:cNvSpPr>
            <a:spLocks noGrp="1"/>
          </p:cNvSpPr>
          <p:nvPr>
            <p:ph sz="quarter" idx="1"/>
          </p:nvPr>
        </p:nvSpPr>
        <p:spPr>
          <a:xfrm>
            <a:off x="5595934" y="1428737"/>
            <a:ext cx="4614866" cy="4697427"/>
          </a:xfrm>
        </p:spPr>
        <p:txBody>
          <a:bodyPr>
            <a:normAutofit fontScale="77500" lnSpcReduction="20000"/>
          </a:bodyPr>
          <a:lstStyle/>
          <a:p>
            <a:r>
              <a:rPr lang="ru-RU" dirty="0" err="1"/>
              <a:t>К-ример</a:t>
            </a:r>
            <a:r>
              <a:rPr lang="ru-RU" dirty="0"/>
              <a:t> (</a:t>
            </a:r>
            <a:r>
              <a:rPr lang="ru-RU" dirty="0" err="1"/>
              <a:t>K-reamer</a:t>
            </a:r>
            <a:r>
              <a:rPr lang="ru-RU" dirty="0"/>
              <a:t>). Инструмент К-типа, у которого угол между режущей гранью и продольной осью равен 20°. Количество режущих плоскостей (витков) — от 17 у маленьких размеров до 5 у больших. Этапы работы: введение (</a:t>
            </a:r>
            <a:r>
              <a:rPr lang="ru-RU" dirty="0" err="1"/>
              <a:t>пенетрация</a:t>
            </a:r>
            <a:r>
              <a:rPr lang="ru-RU" dirty="0"/>
              <a:t>), вращение (ротация), выведение (ретракция, во время которой реализуется режущая способность инструмента). Допускается вращение не более, чем на 1/4—1/2 оборота по часовой стрелке; в узких или изогнутых каналах и для </a:t>
            </a:r>
            <a:r>
              <a:rPr lang="ru-RU" dirty="0" err="1"/>
              <a:t>римеров</a:t>
            </a:r>
            <a:r>
              <a:rPr lang="ru-RU" dirty="0"/>
              <a:t> больших размеров — 1/4. Символ — треугольник.</a:t>
            </a:r>
          </a:p>
        </p:txBody>
      </p:sp>
      <p:pic>
        <p:nvPicPr>
          <p:cNvPr id="5122" name="Picture 2"/>
          <p:cNvPicPr>
            <a:picLocks noChangeAspect="1" noChangeArrowheads="1"/>
          </p:cNvPicPr>
          <p:nvPr/>
        </p:nvPicPr>
        <p:blipFill>
          <a:blip r:embed="rId2" cstate="print"/>
          <a:srcRect/>
          <a:stretch>
            <a:fillRect/>
          </a:stretch>
        </p:blipFill>
        <p:spPr bwMode="auto">
          <a:xfrm rot="16200000">
            <a:off x="822840" y="1701239"/>
            <a:ext cx="5617101" cy="2786082"/>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3686172" cy="6011882"/>
          </a:xfrm>
        </p:spPr>
        <p:txBody>
          <a:bodyPr/>
          <a:lstStyle/>
          <a:p>
            <a:endParaRPr lang="ru-RU" dirty="0"/>
          </a:p>
        </p:txBody>
      </p:sp>
      <p:sp>
        <p:nvSpPr>
          <p:cNvPr id="3" name="Содержимое 2"/>
          <p:cNvSpPr>
            <a:spLocks noGrp="1"/>
          </p:cNvSpPr>
          <p:nvPr>
            <p:ph sz="quarter" idx="1"/>
          </p:nvPr>
        </p:nvSpPr>
        <p:spPr>
          <a:xfrm>
            <a:off x="2024034" y="4500570"/>
            <a:ext cx="8186766" cy="2143140"/>
          </a:xfrm>
        </p:spPr>
        <p:txBody>
          <a:bodyPr>
            <a:normAutofit fontScale="70000" lnSpcReduction="20000"/>
          </a:bodyPr>
          <a:lstStyle/>
          <a:p>
            <a:r>
              <a:rPr lang="ru-RU" dirty="0"/>
              <a:t>К-файл (</a:t>
            </a:r>
            <a:r>
              <a:rPr lang="ru-RU" dirty="0" err="1"/>
              <a:t>K-file</a:t>
            </a:r>
            <a:r>
              <a:rPr lang="ru-RU" dirty="0"/>
              <a:t>). Инструмент К-типа, у которого угол между режущей гранью и продольной осью равен 40. Количество режущих плоскостей (витков) больше, чем у </a:t>
            </a:r>
            <a:r>
              <a:rPr lang="ru-RU" dirty="0" err="1"/>
              <a:t>К-римера</a:t>
            </a:r>
            <a:r>
              <a:rPr lang="ru-RU" dirty="0"/>
              <a:t>, — от 33 у маленьких размеров до 8 у больших, поэтому их режущая способность превышает таковую у </a:t>
            </a:r>
            <a:r>
              <a:rPr lang="ru-RU" dirty="0" err="1"/>
              <a:t>К-римеров</a:t>
            </a:r>
            <a:r>
              <a:rPr lang="ru-RU" dirty="0"/>
              <a:t>. В канале инструмент должен двигаться в вертикальном направлении (вверх-вниз), однако допустимо его применение в качестве </a:t>
            </a:r>
            <a:r>
              <a:rPr lang="ru-RU" dirty="0" err="1"/>
              <a:t>римера</a:t>
            </a:r>
            <a:r>
              <a:rPr lang="ru-RU" dirty="0"/>
              <a:t>. Предпочтителен для работы в искривленных каналах. Символ — квадрат.</a:t>
            </a:r>
          </a:p>
        </p:txBody>
      </p:sp>
      <p:pic>
        <p:nvPicPr>
          <p:cNvPr id="4" name="Picture 2"/>
          <p:cNvPicPr>
            <a:picLocks noChangeAspect="1" noChangeArrowheads="1"/>
          </p:cNvPicPr>
          <p:nvPr/>
        </p:nvPicPr>
        <p:blipFill>
          <a:blip r:embed="rId2" cstate="print"/>
          <a:srcRect/>
          <a:stretch>
            <a:fillRect/>
          </a:stretch>
        </p:blipFill>
        <p:spPr bwMode="auto">
          <a:xfrm>
            <a:off x="2952728" y="214291"/>
            <a:ext cx="6889312" cy="418228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1738282" y="500042"/>
            <a:ext cx="8715436" cy="6929486"/>
          </a:xfrm>
        </p:spPr>
        <p:txBody>
          <a:bodyPr>
            <a:normAutofit fontScale="70000" lnSpcReduction="20000"/>
          </a:bodyPr>
          <a:lstStyle/>
          <a:p>
            <a:r>
              <a:rPr lang="ru-RU" dirty="0" err="1"/>
              <a:t>К-флекс</a:t>
            </a:r>
            <a:r>
              <a:rPr lang="ru-RU" dirty="0"/>
              <a:t> (файл)(</a:t>
            </a:r>
            <a:r>
              <a:rPr lang="ru-RU" dirty="0" err="1"/>
              <a:t>K-flex</a:t>
            </a:r>
            <a:r>
              <a:rPr lang="ru-RU" dirty="0"/>
              <a:t>, </a:t>
            </a:r>
            <a:r>
              <a:rPr lang="ru-RU" dirty="0" err="1"/>
              <a:t>flexicut-file</a:t>
            </a:r>
            <a:r>
              <a:rPr lang="ru-RU" dirty="0"/>
              <a:t>; от англ. </a:t>
            </a:r>
            <a:r>
              <a:rPr lang="ru-RU" dirty="0" err="1"/>
              <a:t>flex</a:t>
            </a:r>
            <a:r>
              <a:rPr lang="ru-RU" dirty="0"/>
              <a:t> — огибать, гнуть). Инструмент, сочетающий свойства </a:t>
            </a:r>
            <a:r>
              <a:rPr lang="ru-RU" dirty="0" err="1"/>
              <a:t>римера</a:t>
            </a:r>
            <a:r>
              <a:rPr lang="ru-RU" dirty="0"/>
              <a:t> и файла. Используется самостоятельно в качестве и того, и другого. Среднее между треугольником и квадратом с вогнутыми сторонами, поперечное сечение обеспечивает высокие режущие способности, гибкость и возможность удаления опилок.</a:t>
            </a:r>
          </a:p>
          <a:p>
            <a:r>
              <a:rPr lang="ru-RU" dirty="0" err="1"/>
              <a:t>Флекс-R-файл</a:t>
            </a:r>
            <a:r>
              <a:rPr lang="ru-RU" dirty="0"/>
              <a:t> (</a:t>
            </a:r>
            <a:r>
              <a:rPr lang="ru-RU" dirty="0" err="1"/>
              <a:t>flex-R-file</a:t>
            </a:r>
            <a:r>
              <a:rPr lang="ru-RU" dirty="0"/>
              <a:t>; R — первая буква фамилии автора разработки — </a:t>
            </a:r>
            <a:r>
              <a:rPr lang="ru-RU" dirty="0" err="1"/>
              <a:t>Roane</a:t>
            </a:r>
            <a:r>
              <a:rPr lang="ru-RU" dirty="0"/>
              <a:t>). Имеет безопасные (тупые) верхушку и </a:t>
            </a:r>
            <a:r>
              <a:rPr lang="ru-RU" dirty="0" err="1"/>
              <a:t>приверхушечные</a:t>
            </a:r>
            <a:r>
              <a:rPr lang="ru-RU" dirty="0"/>
              <a:t> грани, что обеспечивает прохождение по кривизне канала без перфораций. Стресс не концентрируется на верхушке, а распределяется по большой площади стенки. Сечение треугольное.</a:t>
            </a:r>
          </a:p>
          <a:p>
            <a:r>
              <a:rPr lang="ru-RU" dirty="0" err="1"/>
              <a:t>К-флексофайл</a:t>
            </a:r>
            <a:r>
              <a:rPr lang="ru-RU" dirty="0"/>
              <a:t> и </a:t>
            </a:r>
            <a:r>
              <a:rPr lang="ru-RU" dirty="0" err="1"/>
              <a:t>флексоример</a:t>
            </a:r>
            <a:r>
              <a:rPr lang="ru-RU" dirty="0"/>
              <a:t>(</a:t>
            </a:r>
            <a:r>
              <a:rPr lang="ru-RU" dirty="0" err="1"/>
              <a:t>K-flexofile</a:t>
            </a:r>
            <a:r>
              <a:rPr lang="ru-RU" dirty="0"/>
              <a:t>, </a:t>
            </a:r>
            <a:r>
              <a:rPr lang="ru-RU" dirty="0" err="1"/>
              <a:t>K-flexoreamer</a:t>
            </a:r>
            <a:r>
              <a:rPr lang="ru-RU" dirty="0"/>
              <a:t>) — инструменты повышенной гибкости за счет треугольного сечения всех размеров, начиная с 15. Оснащены безопасной верхушкой типа </a:t>
            </a:r>
            <a:r>
              <a:rPr lang="ru-RU" dirty="0" err="1"/>
              <a:t>Batt</a:t>
            </a:r>
            <a:r>
              <a:rPr lang="ru-RU" dirty="0"/>
              <a:t>. Размеры — с 15 по 40. Количество режущих плоскостей — от 24 до 26. Символ — буква F.</a:t>
            </a:r>
          </a:p>
          <a:p>
            <a:r>
              <a:rPr lang="ru-RU" dirty="0" err="1"/>
              <a:t>Фарсайд</a:t>
            </a:r>
            <a:r>
              <a:rPr lang="ru-RU" dirty="0"/>
              <a:t> (</a:t>
            </a:r>
            <a:r>
              <a:rPr lang="ru-RU" dirty="0" err="1"/>
              <a:t>farcide</a:t>
            </a:r>
            <a:r>
              <a:rPr lang="ru-RU" dirty="0"/>
              <a:t>) — негибкий короткий </a:t>
            </a:r>
            <a:r>
              <a:rPr lang="ru-RU" dirty="0" err="1"/>
              <a:t>ример</a:t>
            </a:r>
            <a:r>
              <a:rPr lang="ru-RU" dirty="0"/>
              <a:t> с тонкой верхушкой, предназначенный для начала работы в канале или ее возобновления после перерыва и для прохождения очень тонких каналов, особенно моляров, при за </a:t>
            </a:r>
          </a:p>
          <a:p>
            <a:r>
              <a:rPr lang="ru-RU" dirty="0" err="1"/>
              <a:t>Нитифлекс</a:t>
            </a:r>
            <a:r>
              <a:rPr lang="ru-RU" dirty="0"/>
              <a:t> (</a:t>
            </a:r>
            <a:r>
              <a:rPr lang="ru-RU" dirty="0" err="1"/>
              <a:t>nitiflex</a:t>
            </a:r>
            <a:r>
              <a:rPr lang="ru-RU" dirty="0"/>
              <a:t>, </a:t>
            </a:r>
            <a:r>
              <a:rPr lang="ru-RU" dirty="0" err="1"/>
              <a:t>Ni-Ti-K-file</a:t>
            </a:r>
            <a:r>
              <a:rPr lang="ru-RU" dirty="0"/>
              <a:t> — менее точное название, поскольку инструмент невозможно изготовить путем скручивания ввиду гибкости заготовки) — файл, изготовленный из </a:t>
            </a:r>
            <a:r>
              <a:rPr lang="ru-RU" dirty="0" err="1"/>
              <a:t>никелетитанового</a:t>
            </a:r>
            <a:r>
              <a:rPr lang="ru-RU" dirty="0"/>
              <a:t> сплава (в соотношении, близком к 1:1), придающего инструменту чрезвычайно высокую гибкость и долговечность. Оснащен безопасным кончиком, предотвращающим изменение анатомической формы канала и появление уступов. Недостатком является невозможность предварительного изгиба инструмента по кривизне канала. Размеры – 15—60. Символ — наполовину закрашенный квадрат. </a:t>
            </a:r>
            <a:r>
              <a:rPr lang="ru-RU" dirty="0" err="1"/>
              <a:t>трудненном</a:t>
            </a:r>
            <a:r>
              <a:rPr lang="ru-RU" dirty="0"/>
              <a:t> открывании рта. Размеры — от 06 до 15, длина — 15 и 18 мм.</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5" name="Содержимое 4"/>
          <p:cNvSpPr>
            <a:spLocks noGrp="1"/>
          </p:cNvSpPr>
          <p:nvPr>
            <p:ph sz="quarter" idx="1"/>
          </p:nvPr>
        </p:nvSpPr>
        <p:spPr>
          <a:xfrm>
            <a:off x="1952596" y="2714621"/>
            <a:ext cx="8258204" cy="3411543"/>
          </a:xfrm>
        </p:spPr>
        <p:txBody>
          <a:bodyPr>
            <a:normAutofit/>
          </a:bodyPr>
          <a:lstStyle/>
          <a:p>
            <a:r>
              <a:rPr lang="ru-RU" dirty="0"/>
              <a:t>Н-файл (</a:t>
            </a:r>
            <a:r>
              <a:rPr lang="ru-RU" dirty="0" err="1"/>
              <a:t>H-file</a:t>
            </a:r>
            <a:r>
              <a:rPr lang="ru-RU" dirty="0"/>
              <a:t>, H — начальная буква названия первого изготовителя — </a:t>
            </a:r>
            <a:r>
              <a:rPr lang="ru-RU" dirty="0" err="1"/>
              <a:t>Hedstroem</a:t>
            </a:r>
            <a:r>
              <a:rPr lang="ru-RU" dirty="0"/>
              <a:t>). Инструмент изготавливается путем вытачивания из заготовки круглого сечения. В отечественном наборе </a:t>
            </a:r>
            <a:r>
              <a:rPr lang="ru-RU" dirty="0" err="1"/>
              <a:t>эндодонтических</a:t>
            </a:r>
            <a:r>
              <a:rPr lang="ru-RU" dirty="0"/>
              <a:t> инструментов известен под названием бурава.</a:t>
            </a:r>
          </a:p>
        </p:txBody>
      </p:sp>
      <p:pic>
        <p:nvPicPr>
          <p:cNvPr id="6147" name="Picture 3"/>
          <p:cNvPicPr>
            <a:picLocks noChangeAspect="1" noChangeArrowheads="1"/>
          </p:cNvPicPr>
          <p:nvPr/>
        </p:nvPicPr>
        <p:blipFill>
          <a:blip r:embed="rId2" cstate="print"/>
          <a:srcRect/>
          <a:stretch>
            <a:fillRect/>
          </a:stretch>
        </p:blipFill>
        <p:spPr bwMode="auto">
          <a:xfrm>
            <a:off x="3452794" y="0"/>
            <a:ext cx="5010150" cy="25527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a:bodyPr>
          <a:lstStyle/>
          <a:p>
            <a:r>
              <a:rPr lang="ru-RU" dirty="0" err="1"/>
              <a:t>Патфайндер</a:t>
            </a:r>
            <a:r>
              <a:rPr lang="ru-RU" dirty="0"/>
              <a:t> (</a:t>
            </a:r>
            <a:r>
              <a:rPr lang="ru-RU" dirty="0" err="1"/>
              <a:t>pathfinder</a:t>
            </a:r>
            <a:r>
              <a:rPr lang="ru-RU" dirty="0"/>
              <a:t>, от англ. </a:t>
            </a:r>
            <a:r>
              <a:rPr lang="ru-RU" dirty="0" err="1"/>
              <a:t>path</a:t>
            </a:r>
            <a:r>
              <a:rPr lang="ru-RU" dirty="0"/>
              <a:t> — путь, </a:t>
            </a:r>
            <a:r>
              <a:rPr lang="ru-RU" dirty="0" err="1"/>
              <a:t>finder</a:t>
            </a:r>
            <a:r>
              <a:rPr lang="ru-RU" dirty="0"/>
              <a:t> — искатель) — тонкий инструмент с острым кончиком, предназначен для прохождения </a:t>
            </a:r>
            <a:r>
              <a:rPr lang="ru-RU" dirty="0" err="1"/>
              <a:t>облитерированных</a:t>
            </a:r>
            <a:r>
              <a:rPr lang="ru-RU" dirty="0"/>
              <a:t> каналов. Минимальное сужение рабочей части инструмента способствует распространению верхушечного стресса по всей длине инструмента, снижая тенденцию к изгибанию верхушки.</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a:bodyPr>
          <a:lstStyle/>
          <a:p>
            <a:r>
              <a:rPr lang="ru-RU" dirty="0" err="1"/>
              <a:t>Флексогейт</a:t>
            </a:r>
            <a:r>
              <a:rPr lang="ru-RU" dirty="0"/>
              <a:t> (</a:t>
            </a:r>
            <a:r>
              <a:rPr lang="ru-RU" dirty="0" err="1"/>
              <a:t>flexogate</a:t>
            </a:r>
            <a:r>
              <a:rPr lang="ru-RU" dirty="0"/>
              <a:t>). Ручной инструмент повышенной гибкости, представляющий собой гладкий гибкий стержень с приблизительно одним витком на конце и напоминающий по форме рабочей части бор типа </a:t>
            </a:r>
            <a:r>
              <a:rPr lang="ru-RU" dirty="0" err="1"/>
              <a:t>Gates-Glidden</a:t>
            </a:r>
            <a:r>
              <a:rPr lang="ru-RU" dirty="0"/>
              <a:t> с безопасной верхушкой. Соединение стержня с ручкой имеет меньшую прочность: это приводит к тому, что при заклинивании поломка инструмента происходит именно в этом участке, и его извлечение за длинный стержень не составляет труда. Инструмент предназначен для апикального препарирования. Размеры — 25—50.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p:cNvSpPr txBox="1">
            <a:spLocks noChangeArrowheads="1"/>
          </p:cNvSpPr>
          <p:nvPr/>
        </p:nvSpPr>
        <p:spPr bwMode="auto">
          <a:xfrm>
            <a:off x="1658938" y="1"/>
            <a:ext cx="9009062" cy="2409825"/>
          </a:xfrm>
          <a:prstGeom prst="rect">
            <a:avLst/>
          </a:prstGeom>
          <a:noFill/>
          <a:ln w="9525">
            <a:noFill/>
            <a:miter lim="800000"/>
            <a:headEnd/>
            <a:tailEnd/>
          </a:ln>
        </p:spPr>
        <p:txBody>
          <a:bodyPr>
            <a:spAutoFit/>
          </a:bodyPr>
          <a:lstStyle/>
          <a:p>
            <a:pPr algn="ctr" eaLnBrk="0" hangingPunct="0"/>
            <a:r>
              <a:rPr lang="ru-RU" sz="3800">
                <a:solidFill>
                  <a:schemeClr val="tx2"/>
                </a:solidFill>
                <a:latin typeface="Tahoma" pitchFamily="34" charset="0"/>
              </a:rPr>
              <a:t>Недостатки традиционных методик подготовки, основанных на использовании ручных инструментов из нержавеющей стали</a:t>
            </a:r>
            <a:endParaRPr lang="fr-FR" sz="3800">
              <a:solidFill>
                <a:schemeClr val="tx2"/>
              </a:solidFill>
              <a:latin typeface="Tahoma" pitchFamily="34" charset="0"/>
            </a:endParaRPr>
          </a:p>
        </p:txBody>
      </p:sp>
      <p:grpSp>
        <p:nvGrpSpPr>
          <p:cNvPr id="2" name="Group 3"/>
          <p:cNvGrpSpPr>
            <a:grpSpLocks/>
          </p:cNvGrpSpPr>
          <p:nvPr/>
        </p:nvGrpSpPr>
        <p:grpSpPr bwMode="auto">
          <a:xfrm>
            <a:off x="1524000" y="4953001"/>
            <a:ext cx="5500688" cy="549275"/>
            <a:chOff x="384" y="1630"/>
            <a:chExt cx="4084" cy="346"/>
          </a:xfrm>
        </p:grpSpPr>
        <p:sp>
          <p:nvSpPr>
            <p:cNvPr id="161805" name="Text Box 4"/>
            <p:cNvSpPr txBox="1">
              <a:spLocks noChangeArrowheads="1"/>
            </p:cNvSpPr>
            <p:nvPr/>
          </p:nvSpPr>
          <p:spPr bwMode="auto">
            <a:xfrm>
              <a:off x="720" y="1630"/>
              <a:ext cx="3748" cy="346"/>
            </a:xfrm>
            <a:prstGeom prst="rect">
              <a:avLst/>
            </a:prstGeom>
            <a:noFill/>
            <a:ln w="9525">
              <a:noFill/>
              <a:miter lim="800000"/>
              <a:headEnd/>
              <a:tailEnd/>
            </a:ln>
          </p:spPr>
          <p:txBody>
            <a:bodyPr wrap="none">
              <a:spAutoFit/>
            </a:bodyPr>
            <a:lstStyle/>
            <a:p>
              <a:pPr eaLnBrk="0" hangingPunct="0"/>
              <a:r>
                <a:rPr lang="ru-RU" sz="3000">
                  <a:solidFill>
                    <a:schemeClr val="tx2"/>
                  </a:solidFill>
                  <a:latin typeface="Tahoma" pitchFamily="34" charset="0"/>
                </a:rPr>
                <a:t>ТРЕБУЮТ МНОГО ВРЕМЕНИ</a:t>
              </a:r>
              <a:endParaRPr lang="fr-FR" sz="3000">
                <a:solidFill>
                  <a:schemeClr val="tx2"/>
                </a:solidFill>
                <a:latin typeface="Tahoma" pitchFamily="34" charset="0"/>
              </a:endParaRPr>
            </a:p>
          </p:txBody>
        </p:sp>
        <p:sp>
          <p:nvSpPr>
            <p:cNvPr id="161806" name="AutoShape 5"/>
            <p:cNvSpPr>
              <a:spLocks noChangeArrowheads="1"/>
            </p:cNvSpPr>
            <p:nvPr/>
          </p:nvSpPr>
          <p:spPr bwMode="auto">
            <a:xfrm>
              <a:off x="384" y="1728"/>
              <a:ext cx="288" cy="192"/>
            </a:xfrm>
            <a:prstGeom prst="notchedRightArrow">
              <a:avLst>
                <a:gd name="adj1" fmla="val 50000"/>
                <a:gd name="adj2" fmla="val 37500"/>
              </a:avLst>
            </a:prstGeom>
            <a:solidFill>
              <a:srgbClr val="FF0000"/>
            </a:solidFill>
            <a:ln w="9525">
              <a:solidFill>
                <a:schemeClr val="tx1"/>
              </a:solidFill>
              <a:miter lim="800000"/>
              <a:headEnd/>
              <a:tailEnd/>
            </a:ln>
          </p:spPr>
          <p:txBody>
            <a:bodyPr wrap="none" anchor="ctr"/>
            <a:lstStyle/>
            <a:p>
              <a:endParaRPr lang="ru-RU"/>
            </a:p>
          </p:txBody>
        </p:sp>
      </p:grpSp>
      <p:grpSp>
        <p:nvGrpSpPr>
          <p:cNvPr id="3" name="Group 6"/>
          <p:cNvGrpSpPr>
            <a:grpSpLocks/>
          </p:cNvGrpSpPr>
          <p:nvPr/>
        </p:nvGrpSpPr>
        <p:grpSpPr bwMode="auto">
          <a:xfrm>
            <a:off x="1524001" y="5541964"/>
            <a:ext cx="8823325" cy="1235075"/>
            <a:chOff x="384" y="1630"/>
            <a:chExt cx="6551" cy="778"/>
          </a:xfrm>
        </p:grpSpPr>
        <p:sp>
          <p:nvSpPr>
            <p:cNvPr id="161803" name="Text Box 7"/>
            <p:cNvSpPr txBox="1">
              <a:spLocks noChangeArrowheads="1"/>
            </p:cNvSpPr>
            <p:nvPr/>
          </p:nvSpPr>
          <p:spPr bwMode="auto">
            <a:xfrm>
              <a:off x="719" y="1630"/>
              <a:ext cx="6216" cy="778"/>
            </a:xfrm>
            <a:prstGeom prst="rect">
              <a:avLst/>
            </a:prstGeom>
            <a:noFill/>
            <a:ln w="9525">
              <a:noFill/>
              <a:miter lim="800000"/>
              <a:headEnd/>
              <a:tailEnd/>
            </a:ln>
          </p:spPr>
          <p:txBody>
            <a:bodyPr wrap="none">
              <a:spAutoFit/>
            </a:bodyPr>
            <a:lstStyle/>
            <a:p>
              <a:pPr eaLnBrk="0" hangingPunct="0">
                <a:spcBef>
                  <a:spcPct val="50000"/>
                </a:spcBef>
              </a:pPr>
              <a:r>
                <a:rPr lang="ru-RU" altLang="fr-FR" sz="3000">
                  <a:solidFill>
                    <a:schemeClr val="tx2"/>
                  </a:solidFill>
                  <a:latin typeface="Tahoma" pitchFamily="34" charset="0"/>
                </a:rPr>
                <a:t>МЕНЕЕ ПРЕДСКАЗУЕМАЯ ФОРМА ПРИ РАБОТЕ </a:t>
              </a:r>
            </a:p>
            <a:p>
              <a:pPr eaLnBrk="0" hangingPunct="0">
                <a:spcBef>
                  <a:spcPct val="50000"/>
                </a:spcBef>
              </a:pPr>
              <a:r>
                <a:rPr lang="ru-RU" altLang="fr-FR" sz="3000">
                  <a:solidFill>
                    <a:schemeClr val="tx2"/>
                  </a:solidFill>
                  <a:latin typeface="Tahoma" pitchFamily="34" charset="0"/>
                </a:rPr>
                <a:t>В ИСКРИВЛЕННЫХ </a:t>
              </a:r>
              <a:r>
                <a:rPr lang="fr-FR" altLang="fr-FR" sz="3000">
                  <a:solidFill>
                    <a:schemeClr val="tx2"/>
                  </a:solidFill>
                  <a:latin typeface="Tahoma" pitchFamily="34" charset="0"/>
                </a:rPr>
                <a:t> </a:t>
              </a:r>
              <a:r>
                <a:rPr lang="ru-RU" altLang="fr-FR" sz="3000">
                  <a:solidFill>
                    <a:schemeClr val="tx2"/>
                  </a:solidFill>
                  <a:latin typeface="Tahoma" pitchFamily="34" charset="0"/>
                </a:rPr>
                <a:t>КАНАЛАХ</a:t>
              </a:r>
              <a:endParaRPr lang="fr-FR" sz="3000">
                <a:solidFill>
                  <a:schemeClr val="tx2"/>
                </a:solidFill>
                <a:latin typeface="Tahoma" pitchFamily="34" charset="0"/>
              </a:endParaRPr>
            </a:p>
          </p:txBody>
        </p:sp>
        <p:sp>
          <p:nvSpPr>
            <p:cNvPr id="161804" name="AutoShape 8"/>
            <p:cNvSpPr>
              <a:spLocks noChangeArrowheads="1"/>
            </p:cNvSpPr>
            <p:nvPr/>
          </p:nvSpPr>
          <p:spPr bwMode="auto">
            <a:xfrm>
              <a:off x="384" y="1728"/>
              <a:ext cx="288" cy="192"/>
            </a:xfrm>
            <a:prstGeom prst="notchedRightArrow">
              <a:avLst>
                <a:gd name="adj1" fmla="val 50000"/>
                <a:gd name="adj2" fmla="val 37500"/>
              </a:avLst>
            </a:prstGeom>
            <a:solidFill>
              <a:srgbClr val="FF0000"/>
            </a:solidFill>
            <a:ln w="9525">
              <a:solidFill>
                <a:schemeClr val="tx1"/>
              </a:solidFill>
              <a:miter lim="800000"/>
              <a:headEnd/>
              <a:tailEnd/>
            </a:ln>
          </p:spPr>
          <p:txBody>
            <a:bodyPr wrap="none" anchor="ctr"/>
            <a:lstStyle/>
            <a:p>
              <a:endParaRPr lang="ru-RU"/>
            </a:p>
          </p:txBody>
        </p:sp>
      </p:grpSp>
      <p:grpSp>
        <p:nvGrpSpPr>
          <p:cNvPr id="4" name="Group 9"/>
          <p:cNvGrpSpPr>
            <a:grpSpLocks/>
          </p:cNvGrpSpPr>
          <p:nvPr/>
        </p:nvGrpSpPr>
        <p:grpSpPr bwMode="auto">
          <a:xfrm>
            <a:off x="1524000" y="3598864"/>
            <a:ext cx="8561388" cy="1463675"/>
            <a:chOff x="384" y="1630"/>
            <a:chExt cx="6345" cy="922"/>
          </a:xfrm>
        </p:grpSpPr>
        <p:sp>
          <p:nvSpPr>
            <p:cNvPr id="161801" name="Text Box 10"/>
            <p:cNvSpPr txBox="1">
              <a:spLocks noChangeArrowheads="1"/>
            </p:cNvSpPr>
            <p:nvPr/>
          </p:nvSpPr>
          <p:spPr bwMode="auto">
            <a:xfrm>
              <a:off x="719" y="1630"/>
              <a:ext cx="6010" cy="922"/>
            </a:xfrm>
            <a:prstGeom prst="rect">
              <a:avLst/>
            </a:prstGeom>
            <a:noFill/>
            <a:ln w="9525">
              <a:noFill/>
              <a:miter lim="800000"/>
              <a:headEnd/>
              <a:tailEnd/>
            </a:ln>
          </p:spPr>
          <p:txBody>
            <a:bodyPr wrap="none">
              <a:spAutoFit/>
            </a:bodyPr>
            <a:lstStyle/>
            <a:p>
              <a:pPr eaLnBrk="0" hangingPunct="0"/>
              <a:r>
                <a:rPr lang="ru-RU" altLang="fr-FR" sz="3000">
                  <a:solidFill>
                    <a:schemeClr val="tx2"/>
                  </a:solidFill>
                  <a:latin typeface="Tahoma" pitchFamily="34" charset="0"/>
                </a:rPr>
                <a:t>ВЫТАЛКИВАНИЕ ОРГАНИЧЕСКИХ ОСКОЛКОВ</a:t>
              </a:r>
            </a:p>
            <a:p>
              <a:pPr eaLnBrk="0" hangingPunct="0"/>
              <a:r>
                <a:rPr lang="ru-RU" altLang="fr-FR" sz="3000">
                  <a:solidFill>
                    <a:schemeClr val="tx2"/>
                  </a:solidFill>
                  <a:latin typeface="Tahoma" pitchFamily="34" charset="0"/>
                </a:rPr>
                <a:t>ПРИ СГЛАЖИВАНИИ СТЕНОК КОРНЕВОГО </a:t>
              </a:r>
            </a:p>
            <a:p>
              <a:pPr eaLnBrk="0" hangingPunct="0"/>
              <a:r>
                <a:rPr lang="ru-RU" altLang="fr-FR" sz="3000">
                  <a:solidFill>
                    <a:schemeClr val="tx2"/>
                  </a:solidFill>
                  <a:latin typeface="Tahoma" pitchFamily="34" charset="0"/>
                </a:rPr>
                <a:t>КАНАЛА</a:t>
              </a:r>
              <a:endParaRPr lang="fr-FR" sz="3000">
                <a:solidFill>
                  <a:schemeClr val="tx2"/>
                </a:solidFill>
                <a:latin typeface="Tahoma" pitchFamily="34" charset="0"/>
              </a:endParaRPr>
            </a:p>
          </p:txBody>
        </p:sp>
        <p:sp>
          <p:nvSpPr>
            <p:cNvPr id="161802" name="AutoShape 11"/>
            <p:cNvSpPr>
              <a:spLocks noChangeArrowheads="1"/>
            </p:cNvSpPr>
            <p:nvPr/>
          </p:nvSpPr>
          <p:spPr bwMode="auto">
            <a:xfrm>
              <a:off x="384" y="1728"/>
              <a:ext cx="288" cy="192"/>
            </a:xfrm>
            <a:prstGeom prst="notchedRightArrow">
              <a:avLst>
                <a:gd name="adj1" fmla="val 50000"/>
                <a:gd name="adj2" fmla="val 37500"/>
              </a:avLst>
            </a:prstGeom>
            <a:solidFill>
              <a:srgbClr val="FF0000"/>
            </a:solidFill>
            <a:ln w="9525">
              <a:solidFill>
                <a:schemeClr val="tx1"/>
              </a:solidFill>
              <a:miter lim="800000"/>
              <a:headEnd/>
              <a:tailEnd/>
            </a:ln>
          </p:spPr>
          <p:txBody>
            <a:bodyPr wrap="none" anchor="ctr"/>
            <a:lstStyle/>
            <a:p>
              <a:endParaRPr lang="ru-RU"/>
            </a:p>
          </p:txBody>
        </p:sp>
      </p:grpSp>
      <p:grpSp>
        <p:nvGrpSpPr>
          <p:cNvPr id="5" name="Group 12"/>
          <p:cNvGrpSpPr>
            <a:grpSpLocks/>
          </p:cNvGrpSpPr>
          <p:nvPr/>
        </p:nvGrpSpPr>
        <p:grpSpPr bwMode="auto">
          <a:xfrm>
            <a:off x="1524001" y="2590800"/>
            <a:ext cx="6778625" cy="946150"/>
            <a:chOff x="384" y="1630"/>
            <a:chExt cx="5037" cy="596"/>
          </a:xfrm>
        </p:grpSpPr>
        <p:sp>
          <p:nvSpPr>
            <p:cNvPr id="161799" name="Text Box 13"/>
            <p:cNvSpPr txBox="1">
              <a:spLocks noChangeArrowheads="1"/>
            </p:cNvSpPr>
            <p:nvPr/>
          </p:nvSpPr>
          <p:spPr bwMode="auto">
            <a:xfrm>
              <a:off x="719" y="1630"/>
              <a:ext cx="4702" cy="596"/>
            </a:xfrm>
            <a:prstGeom prst="rect">
              <a:avLst/>
            </a:prstGeom>
            <a:noFill/>
            <a:ln w="9525">
              <a:noFill/>
              <a:miter lim="800000"/>
              <a:headEnd/>
              <a:tailEnd/>
            </a:ln>
          </p:spPr>
          <p:txBody>
            <a:bodyPr wrap="none">
              <a:spAutoFit/>
            </a:bodyPr>
            <a:lstStyle/>
            <a:p>
              <a:pPr eaLnBrk="0" hangingPunct="0"/>
              <a:r>
                <a:rPr lang="ru-RU" sz="3000">
                  <a:solidFill>
                    <a:schemeClr val="tx2"/>
                  </a:solidFill>
                  <a:latin typeface="Tahoma" pitchFamily="34" charset="0"/>
                </a:rPr>
                <a:t>НЕУДАЧИ</a:t>
              </a:r>
              <a:r>
                <a:rPr lang="fr-FR" sz="2600" i="1">
                  <a:solidFill>
                    <a:schemeClr val="tx2"/>
                  </a:solidFill>
                  <a:latin typeface="Tahoma" pitchFamily="34" charset="0"/>
                </a:rPr>
                <a:t> (</a:t>
              </a:r>
              <a:r>
                <a:rPr lang="ru-RU" sz="2600" i="1">
                  <a:solidFill>
                    <a:schemeClr val="tx2"/>
                  </a:solidFill>
                  <a:latin typeface="Tahoma" pitchFamily="34" charset="0"/>
                </a:rPr>
                <a:t>выступы</a:t>
              </a:r>
              <a:r>
                <a:rPr lang="fr-FR" sz="2600" i="1">
                  <a:solidFill>
                    <a:schemeClr val="tx2"/>
                  </a:solidFill>
                  <a:latin typeface="Tahoma" pitchFamily="34" charset="0"/>
                </a:rPr>
                <a:t>, </a:t>
              </a:r>
              <a:r>
                <a:rPr lang="ru-RU" sz="2600" i="1">
                  <a:solidFill>
                    <a:schemeClr val="tx2"/>
                  </a:solidFill>
                  <a:latin typeface="Tahoma" pitchFamily="34" charset="0"/>
                </a:rPr>
                <a:t>блокада канала</a:t>
              </a:r>
              <a:r>
                <a:rPr lang="fr-FR" sz="2600" i="1">
                  <a:solidFill>
                    <a:schemeClr val="tx2"/>
                  </a:solidFill>
                  <a:latin typeface="Tahoma" pitchFamily="34" charset="0"/>
                </a:rPr>
                <a:t>, </a:t>
              </a:r>
              <a:endParaRPr lang="ru-RU" sz="2600" i="1">
                <a:solidFill>
                  <a:schemeClr val="tx2"/>
                </a:solidFill>
                <a:latin typeface="Tahoma" pitchFamily="34" charset="0"/>
              </a:endParaRPr>
            </a:p>
            <a:p>
              <a:pPr eaLnBrk="0" hangingPunct="0"/>
              <a:r>
                <a:rPr lang="ru-RU" sz="2600" i="1">
                  <a:solidFill>
                    <a:schemeClr val="tx2"/>
                  </a:solidFill>
                  <a:latin typeface="Tahoma" pitchFamily="34" charset="0"/>
                </a:rPr>
                <a:t>«</a:t>
              </a:r>
              <a:r>
                <a:rPr lang="fr-FR" sz="2600" i="1">
                  <a:solidFill>
                    <a:schemeClr val="tx2"/>
                  </a:solidFill>
                  <a:latin typeface="Tahoma" pitchFamily="34" charset="0"/>
                </a:rPr>
                <a:t>zip</a:t>
              </a:r>
              <a:r>
                <a:rPr lang="ru-RU" sz="2600" i="1">
                  <a:solidFill>
                    <a:schemeClr val="tx2"/>
                  </a:solidFill>
                  <a:latin typeface="Tahoma" pitchFamily="34" charset="0"/>
                </a:rPr>
                <a:t>» в области апикального отверстия</a:t>
              </a:r>
              <a:r>
                <a:rPr lang="fr-FR" sz="2600" i="1">
                  <a:solidFill>
                    <a:schemeClr val="tx2"/>
                  </a:solidFill>
                  <a:latin typeface="Tahoma" pitchFamily="34" charset="0"/>
                </a:rPr>
                <a:t>)</a:t>
              </a:r>
            </a:p>
          </p:txBody>
        </p:sp>
        <p:sp>
          <p:nvSpPr>
            <p:cNvPr id="161800" name="AutoShape 14"/>
            <p:cNvSpPr>
              <a:spLocks noChangeArrowheads="1"/>
            </p:cNvSpPr>
            <p:nvPr/>
          </p:nvSpPr>
          <p:spPr bwMode="auto">
            <a:xfrm>
              <a:off x="384" y="1728"/>
              <a:ext cx="288" cy="192"/>
            </a:xfrm>
            <a:prstGeom prst="notchedRightArrow">
              <a:avLst>
                <a:gd name="adj1" fmla="val 50000"/>
                <a:gd name="adj2" fmla="val 37500"/>
              </a:avLst>
            </a:prstGeom>
            <a:solidFill>
              <a:srgbClr val="FF0000"/>
            </a:solidFill>
            <a:ln w="9525">
              <a:solidFill>
                <a:schemeClr val="tx1"/>
              </a:solidFill>
              <a:miter lim="800000"/>
              <a:headEnd/>
              <a:tailEnd/>
            </a:ln>
          </p:spPr>
          <p:txBody>
            <a:bodyPr wrap="none" anchor="ctr"/>
            <a:lstStyle/>
            <a:p>
              <a:endParaRPr lang="ru-RU"/>
            </a:p>
          </p:txBody>
        </p:sp>
      </p:gr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rrowheads="1"/>
          </p:cNvSpPr>
          <p:nvPr>
            <p:ph type="title"/>
          </p:nvPr>
        </p:nvSpPr>
        <p:spPr/>
        <p:txBody>
          <a:bodyPr>
            <a:normAutofit/>
          </a:bodyPr>
          <a:lstStyle/>
          <a:p>
            <a:pPr>
              <a:defRPr/>
            </a:pPr>
            <a:r>
              <a:rPr lang="ru-RU" sz="4000"/>
              <a:t>Преимущества 	</a:t>
            </a:r>
            <a:r>
              <a:rPr lang="en-US" sz="4000"/>
              <a:t>NiTi</a:t>
            </a:r>
            <a:r>
              <a:rPr lang="ru-RU" sz="4000"/>
              <a:t> технологии</a:t>
            </a:r>
          </a:p>
        </p:txBody>
      </p:sp>
      <p:sp>
        <p:nvSpPr>
          <p:cNvPr id="195587" name="Rectangle 3"/>
          <p:cNvSpPr>
            <a:spLocks noGrp="1" noChangeArrowheads="1"/>
          </p:cNvSpPr>
          <p:nvPr>
            <p:ph type="body" sz="half" idx="1"/>
          </p:nvPr>
        </p:nvSpPr>
        <p:spPr>
          <a:xfrm>
            <a:off x="1981200" y="1600201"/>
            <a:ext cx="8686800" cy="4525963"/>
          </a:xfrm>
        </p:spPr>
        <p:txBody>
          <a:bodyPr/>
          <a:lstStyle/>
          <a:p>
            <a:pPr marL="88900" indent="-88900">
              <a:defRPr/>
            </a:pPr>
            <a:r>
              <a:rPr lang="ru-RU" dirty="0"/>
              <a:t>Качественная обработка стенок канала</a:t>
            </a:r>
          </a:p>
          <a:p>
            <a:pPr marL="723900" lvl="1" indent="-482600">
              <a:defRPr/>
            </a:pPr>
            <a:r>
              <a:rPr lang="ru-RU" dirty="0"/>
              <a:t>Меньше травмы для тканей зуба</a:t>
            </a:r>
          </a:p>
          <a:p>
            <a:pPr lvl="1">
              <a:defRPr/>
            </a:pPr>
            <a:r>
              <a:rPr lang="ru-RU" dirty="0"/>
              <a:t>Меньше смазанного слоя</a:t>
            </a:r>
          </a:p>
          <a:p>
            <a:pPr lvl="1">
              <a:defRPr/>
            </a:pPr>
            <a:r>
              <a:rPr lang="ru-RU" dirty="0"/>
              <a:t>Создание формы канала </a:t>
            </a:r>
          </a:p>
          <a:p>
            <a:pPr lvl="1">
              <a:defRPr/>
            </a:pPr>
            <a:r>
              <a:rPr lang="ru-RU" dirty="0"/>
              <a:t>Равномерность стенок канала</a:t>
            </a:r>
          </a:p>
          <a:p>
            <a:pPr lvl="1">
              <a:defRPr/>
            </a:pPr>
            <a:r>
              <a:rPr lang="ru-RU" dirty="0"/>
              <a:t>Улучшение  рекапитуляции дентина</a:t>
            </a:r>
          </a:p>
        </p:txBody>
      </p:sp>
      <p:sp>
        <p:nvSpPr>
          <p:cNvPr id="6" name="Содержимое 5"/>
          <p:cNvSpPr>
            <a:spLocks noGrp="1"/>
          </p:cNvSpPr>
          <p:nvPr>
            <p:ph sz="half" idx="2"/>
          </p:nvPr>
        </p:nvSpPr>
        <p:spPr/>
        <p:txBody>
          <a:bodyPr/>
          <a:lstStyle/>
          <a:p>
            <a:pPr>
              <a:defRPr/>
            </a:pPr>
            <a:endParaRPr lang="ru-RU"/>
          </a:p>
        </p:txBody>
      </p:sp>
      <p:pic>
        <p:nvPicPr>
          <p:cNvPr id="163844" name="Picture 6" descr="tunnelride"/>
          <p:cNvPicPr>
            <a:picLocks noChangeAspect="1" noChangeArrowheads="1" noCrop="1"/>
          </p:cNvPicPr>
          <p:nvPr/>
        </p:nvPicPr>
        <p:blipFill>
          <a:blip r:embed="rId3" cstate="print"/>
          <a:srcRect/>
          <a:stretch>
            <a:fillRect/>
          </a:stretch>
        </p:blipFill>
        <p:spPr bwMode="auto">
          <a:xfrm>
            <a:off x="8040688" y="4724401"/>
            <a:ext cx="2436812" cy="182721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rrowheads="1"/>
          </p:cNvSpPr>
          <p:nvPr>
            <p:ph type="title"/>
          </p:nvPr>
        </p:nvSpPr>
        <p:spPr>
          <a:xfrm>
            <a:off x="1981200" y="1"/>
            <a:ext cx="8229600" cy="981075"/>
          </a:xfrm>
        </p:spPr>
        <p:txBody>
          <a:bodyPr/>
          <a:lstStyle/>
          <a:p>
            <a:pPr>
              <a:defRPr/>
            </a:pPr>
            <a:r>
              <a:rPr lang="en-US" dirty="0"/>
              <a:t>          </a:t>
            </a:r>
            <a:r>
              <a:rPr lang="ru-RU" dirty="0"/>
              <a:t>Роторная технология</a:t>
            </a:r>
          </a:p>
        </p:txBody>
      </p:sp>
      <p:sp>
        <p:nvSpPr>
          <p:cNvPr id="193539" name="Rectangle 3"/>
          <p:cNvSpPr>
            <a:spLocks noGrp="1" noChangeArrowheads="1"/>
          </p:cNvSpPr>
          <p:nvPr>
            <p:ph type="body" sz="half" idx="1"/>
          </p:nvPr>
        </p:nvSpPr>
        <p:spPr>
          <a:xfrm>
            <a:off x="1981201" y="981075"/>
            <a:ext cx="8075613" cy="5145088"/>
          </a:xfrm>
        </p:spPr>
        <p:txBody>
          <a:bodyPr/>
          <a:lstStyle/>
          <a:p>
            <a:pPr>
              <a:defRPr/>
            </a:pPr>
            <a:r>
              <a:rPr lang="ru-RU" dirty="0"/>
              <a:t>Качественная обработка стенок канала</a:t>
            </a:r>
          </a:p>
          <a:p>
            <a:pPr>
              <a:defRPr/>
            </a:pPr>
            <a:r>
              <a:rPr lang="ru-RU" dirty="0"/>
              <a:t>Оптимальное расширение устья</a:t>
            </a:r>
          </a:p>
          <a:p>
            <a:pPr>
              <a:defRPr/>
            </a:pPr>
            <a:r>
              <a:rPr lang="ru-RU" dirty="0"/>
              <a:t>Ускорение прохождения канала (</a:t>
            </a:r>
            <a:r>
              <a:rPr lang="en-US" dirty="0"/>
              <a:t>min </a:t>
            </a:r>
            <a:r>
              <a:rPr lang="en-US" dirty="0">
                <a:sym typeface="Symbol" pitchFamily="18" charset="2"/>
              </a:rPr>
              <a:t>2)</a:t>
            </a:r>
          </a:p>
          <a:p>
            <a:pPr>
              <a:defRPr/>
            </a:pPr>
            <a:r>
              <a:rPr lang="ru-RU" dirty="0">
                <a:sym typeface="Symbol" pitchFamily="18" charset="2"/>
              </a:rPr>
              <a:t>Сохранение анатомической формы канала</a:t>
            </a:r>
            <a:endParaRPr lang="ru-RU" dirty="0"/>
          </a:p>
          <a:p>
            <a:pPr>
              <a:defRPr/>
            </a:pPr>
            <a:r>
              <a:rPr lang="ru-RU" dirty="0"/>
              <a:t>Уменьшение нагрузки на руку врача</a:t>
            </a:r>
          </a:p>
          <a:p>
            <a:pPr>
              <a:defRPr/>
            </a:pPr>
            <a:r>
              <a:rPr lang="ru-RU" dirty="0"/>
              <a:t>Уменьшение количества рабочих инструментов</a:t>
            </a:r>
          </a:p>
          <a:p>
            <a:pPr>
              <a:defRPr/>
            </a:pPr>
            <a:r>
              <a:rPr lang="ru-RU" dirty="0"/>
              <a:t>Уменьшение стресса для пациента</a:t>
            </a:r>
          </a:p>
          <a:p>
            <a:pPr>
              <a:defRPr/>
            </a:pPr>
            <a:r>
              <a:rPr lang="ru-RU" dirty="0"/>
              <a:t>Повышение профессионализма и престижа врача</a:t>
            </a:r>
          </a:p>
        </p:txBody>
      </p:sp>
      <p:sp>
        <p:nvSpPr>
          <p:cNvPr id="5" name="Содержимое 4"/>
          <p:cNvSpPr>
            <a:spLocks noGrp="1"/>
          </p:cNvSpPr>
          <p:nvPr>
            <p:ph sz="half" idx="2"/>
          </p:nvPr>
        </p:nvSpPr>
        <p:spPr/>
        <p:txBody>
          <a:bodyPr/>
          <a:lstStyle/>
          <a:p>
            <a:pPr>
              <a:defRPr/>
            </a:pP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2208213" y="1052514"/>
            <a:ext cx="7772400" cy="657225"/>
          </a:xfrm>
        </p:spPr>
        <p:txBody>
          <a:bodyPr>
            <a:normAutofit fontScale="90000"/>
          </a:bodyPr>
          <a:lstStyle/>
          <a:p>
            <a:pPr>
              <a:defRPr/>
            </a:pPr>
            <a:r>
              <a:rPr lang="ru-RU" sz="3600" dirty="0"/>
              <a:t>Этапы </a:t>
            </a:r>
            <a:r>
              <a:rPr lang="ru-RU" sz="3600" dirty="0" err="1"/>
              <a:t>эндодонтического</a:t>
            </a:r>
            <a:r>
              <a:rPr lang="ru-RU" sz="3600" dirty="0"/>
              <a:t> лечения:</a:t>
            </a:r>
            <a:br>
              <a:rPr lang="ru-RU" dirty="0"/>
            </a:br>
            <a:endParaRPr lang="ru-RU" dirty="0"/>
          </a:p>
        </p:txBody>
      </p:sp>
      <p:sp>
        <p:nvSpPr>
          <p:cNvPr id="3" name="Текст 2"/>
          <p:cNvSpPr>
            <a:spLocks noGrp="1"/>
          </p:cNvSpPr>
          <p:nvPr>
            <p:ph type="subTitle" idx="1"/>
          </p:nvPr>
        </p:nvSpPr>
        <p:spPr>
          <a:xfrm>
            <a:off x="2309787" y="1268413"/>
            <a:ext cx="7027889" cy="4303727"/>
          </a:xfrm>
        </p:spPr>
        <p:txBody>
          <a:bodyPr>
            <a:normAutofit lnSpcReduction="10000"/>
          </a:bodyPr>
          <a:lstStyle/>
          <a:p>
            <a:pPr algn="l">
              <a:buFont typeface="Arial" pitchFamily="34" charset="0"/>
              <a:buChar char="•"/>
              <a:defRPr/>
            </a:pPr>
            <a:r>
              <a:rPr lang="ru-RU" sz="2800" dirty="0"/>
              <a:t> Диагностика</a:t>
            </a:r>
          </a:p>
          <a:p>
            <a:pPr algn="l">
              <a:buFont typeface="Arial" pitchFamily="34" charset="0"/>
              <a:buChar char="•"/>
              <a:defRPr/>
            </a:pPr>
            <a:r>
              <a:rPr lang="ru-RU" sz="2800" dirty="0"/>
              <a:t> Специальная подготовка</a:t>
            </a:r>
          </a:p>
          <a:p>
            <a:pPr algn="l">
              <a:buFont typeface="Arial" pitchFamily="34" charset="0"/>
              <a:buChar char="•"/>
              <a:defRPr/>
            </a:pPr>
            <a:r>
              <a:rPr lang="ru-RU" sz="2800" dirty="0"/>
              <a:t> Обезболивание</a:t>
            </a:r>
          </a:p>
          <a:p>
            <a:pPr algn="l">
              <a:buFont typeface="Arial" pitchFamily="34" charset="0"/>
              <a:buChar char="•"/>
              <a:defRPr/>
            </a:pPr>
            <a:r>
              <a:rPr lang="ru-RU" sz="2800" dirty="0"/>
              <a:t> Обеспечение  асептики и безопасной работы</a:t>
            </a:r>
          </a:p>
          <a:p>
            <a:pPr algn="l">
              <a:buFont typeface="Arial" pitchFamily="34" charset="0"/>
              <a:buChar char="•"/>
              <a:defRPr/>
            </a:pPr>
            <a:r>
              <a:rPr lang="ru-RU" sz="2800" dirty="0"/>
              <a:t> Создание  </a:t>
            </a:r>
            <a:r>
              <a:rPr lang="ru-RU" sz="2800" dirty="0" err="1"/>
              <a:t>эндодонтического</a:t>
            </a:r>
            <a:r>
              <a:rPr lang="ru-RU" sz="2800" dirty="0"/>
              <a:t>  доступа</a:t>
            </a:r>
          </a:p>
          <a:p>
            <a:pPr algn="l">
              <a:buFont typeface="Arial" pitchFamily="34" charset="0"/>
              <a:buChar char="•"/>
              <a:defRPr/>
            </a:pPr>
            <a:r>
              <a:rPr lang="ru-RU" sz="2800" dirty="0"/>
              <a:t> Первичная навигация корневого канала и первичное  </a:t>
            </a:r>
            <a:r>
              <a:rPr lang="ru-RU" sz="2800" dirty="0" err="1"/>
              <a:t>коронковое</a:t>
            </a:r>
            <a:r>
              <a:rPr lang="ru-RU" sz="2800" dirty="0"/>
              <a:t>  расширение</a:t>
            </a:r>
          </a:p>
          <a:p>
            <a:pPr algn="l">
              <a:buFont typeface="Arial" pitchFamily="34" charset="0"/>
              <a:buChar char="•"/>
              <a:defRPr/>
            </a:pPr>
            <a:r>
              <a:rPr lang="ru-RU" sz="2800" dirty="0"/>
              <a:t> Определение  рабочей длины корневого канала (предварительное)</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66875" y="1600201"/>
            <a:ext cx="5157788" cy="2397125"/>
            <a:chOff x="511" y="1728"/>
            <a:chExt cx="2603" cy="1274"/>
          </a:xfrm>
        </p:grpSpPr>
        <p:sp>
          <p:nvSpPr>
            <p:cNvPr id="165903" name="Rectangle 3"/>
            <p:cNvSpPr>
              <a:spLocks noChangeArrowheads="1"/>
            </p:cNvSpPr>
            <p:nvPr/>
          </p:nvSpPr>
          <p:spPr bwMode="auto">
            <a:xfrm>
              <a:off x="511" y="2282"/>
              <a:ext cx="2603" cy="720"/>
            </a:xfrm>
            <a:prstGeom prst="rect">
              <a:avLst/>
            </a:prstGeom>
            <a:noFill/>
            <a:ln w="9525">
              <a:noFill/>
              <a:miter lim="800000"/>
              <a:headEnd/>
              <a:tailEnd/>
            </a:ln>
          </p:spPr>
          <p:txBody>
            <a:bodyPr anchor="ctr"/>
            <a:lstStyle/>
            <a:p>
              <a:pPr algn="ctr"/>
              <a:r>
                <a:rPr lang="ru-RU" sz="2800"/>
                <a:t>Постоянная конусность</a:t>
              </a:r>
              <a:br>
                <a:rPr lang="fr-FR" sz="3200"/>
              </a:br>
              <a:r>
                <a:rPr lang="fr-FR" sz="2000"/>
                <a:t>(</a:t>
              </a:r>
              <a:r>
                <a:rPr lang="ru-RU" sz="2000"/>
                <a:t>всё, кроме </a:t>
              </a:r>
              <a:r>
                <a:rPr lang="fr-FR" sz="2000"/>
                <a:t>ProTaper)</a:t>
              </a:r>
            </a:p>
          </p:txBody>
        </p:sp>
        <p:sp>
          <p:nvSpPr>
            <p:cNvPr id="165904" name="Line 4"/>
            <p:cNvSpPr>
              <a:spLocks noChangeShapeType="1"/>
            </p:cNvSpPr>
            <p:nvPr/>
          </p:nvSpPr>
          <p:spPr bwMode="auto">
            <a:xfrm flipH="1">
              <a:off x="1917" y="1728"/>
              <a:ext cx="915" cy="668"/>
            </a:xfrm>
            <a:prstGeom prst="line">
              <a:avLst/>
            </a:prstGeom>
            <a:noFill/>
            <a:ln w="57150">
              <a:solidFill>
                <a:srgbClr val="C00000"/>
              </a:solidFill>
              <a:round/>
              <a:headEnd/>
              <a:tailEnd type="triangle" w="med" len="med"/>
            </a:ln>
          </p:spPr>
          <p:txBody>
            <a:bodyPr/>
            <a:lstStyle/>
            <a:p>
              <a:endParaRPr lang="ru-RU"/>
            </a:p>
          </p:txBody>
        </p:sp>
      </p:grpSp>
      <p:grpSp>
        <p:nvGrpSpPr>
          <p:cNvPr id="3" name="Group 5"/>
          <p:cNvGrpSpPr>
            <a:grpSpLocks/>
          </p:cNvGrpSpPr>
          <p:nvPr/>
        </p:nvGrpSpPr>
        <p:grpSpPr bwMode="auto">
          <a:xfrm>
            <a:off x="6265863" y="1600201"/>
            <a:ext cx="4260850" cy="2384425"/>
            <a:chOff x="3168" y="1728"/>
            <a:chExt cx="1981" cy="1352"/>
          </a:xfrm>
        </p:grpSpPr>
        <p:sp>
          <p:nvSpPr>
            <p:cNvPr id="165901" name="Rectangle 6"/>
            <p:cNvSpPr>
              <a:spLocks noChangeArrowheads="1"/>
            </p:cNvSpPr>
            <p:nvPr/>
          </p:nvSpPr>
          <p:spPr bwMode="auto">
            <a:xfrm>
              <a:off x="3853" y="2360"/>
              <a:ext cx="1296" cy="720"/>
            </a:xfrm>
            <a:prstGeom prst="rect">
              <a:avLst/>
            </a:prstGeom>
            <a:noFill/>
            <a:ln w="9525">
              <a:noFill/>
              <a:miter lim="800000"/>
              <a:headEnd/>
              <a:tailEnd/>
            </a:ln>
          </p:spPr>
          <p:txBody>
            <a:bodyPr anchor="ctr"/>
            <a:lstStyle/>
            <a:p>
              <a:pPr algn="ctr"/>
              <a:r>
                <a:rPr lang="ru-RU" sz="2800"/>
                <a:t>Переменная конусность</a:t>
              </a:r>
              <a:br>
                <a:rPr lang="fr-FR"/>
              </a:br>
              <a:r>
                <a:rPr lang="fr-FR" sz="2000"/>
                <a:t>(ProTaper)</a:t>
              </a:r>
            </a:p>
          </p:txBody>
        </p:sp>
        <p:sp>
          <p:nvSpPr>
            <p:cNvPr id="165902" name="Line 7"/>
            <p:cNvSpPr>
              <a:spLocks noChangeShapeType="1"/>
            </p:cNvSpPr>
            <p:nvPr/>
          </p:nvSpPr>
          <p:spPr bwMode="auto">
            <a:xfrm>
              <a:off x="3168" y="1728"/>
              <a:ext cx="1283" cy="713"/>
            </a:xfrm>
            <a:prstGeom prst="line">
              <a:avLst/>
            </a:prstGeom>
            <a:noFill/>
            <a:ln w="57150">
              <a:solidFill>
                <a:srgbClr val="C00000"/>
              </a:solidFill>
              <a:round/>
              <a:headEnd/>
              <a:tailEnd type="triangle" w="med" len="med"/>
            </a:ln>
          </p:spPr>
          <p:txBody>
            <a:bodyPr/>
            <a:lstStyle/>
            <a:p>
              <a:endParaRPr lang="ru-RU"/>
            </a:p>
          </p:txBody>
        </p:sp>
      </p:grpSp>
      <p:sp>
        <p:nvSpPr>
          <p:cNvPr id="165892" name="Rectangle 8"/>
          <p:cNvSpPr>
            <a:spLocks noChangeArrowheads="1"/>
          </p:cNvSpPr>
          <p:nvPr/>
        </p:nvSpPr>
        <p:spPr bwMode="auto">
          <a:xfrm>
            <a:off x="2524125" y="571501"/>
            <a:ext cx="7518400" cy="1025525"/>
          </a:xfrm>
          <a:prstGeom prst="rect">
            <a:avLst/>
          </a:prstGeom>
          <a:noFill/>
          <a:ln w="9525">
            <a:noFill/>
            <a:miter lim="800000"/>
            <a:headEnd/>
            <a:tailEnd/>
          </a:ln>
        </p:spPr>
        <p:txBody>
          <a:bodyPr anchor="ctr"/>
          <a:lstStyle/>
          <a:p>
            <a:pPr algn="ctr"/>
            <a:r>
              <a:rPr lang="ru-RU" sz="2800">
                <a:solidFill>
                  <a:srgbClr val="C00000"/>
                </a:solidFill>
              </a:rPr>
              <a:t>Характеристики современных </a:t>
            </a:r>
            <a:r>
              <a:rPr lang="en-US" sz="2800">
                <a:solidFill>
                  <a:srgbClr val="C00000"/>
                </a:solidFill>
              </a:rPr>
              <a:t>NiTi </a:t>
            </a:r>
            <a:r>
              <a:rPr lang="ru-RU" sz="2800">
                <a:solidFill>
                  <a:srgbClr val="C00000"/>
                </a:solidFill>
              </a:rPr>
              <a:t>инструментов</a:t>
            </a:r>
            <a:endParaRPr lang="fr-FR" sz="2800">
              <a:solidFill>
                <a:srgbClr val="C00000"/>
              </a:solidFill>
            </a:endParaRPr>
          </a:p>
        </p:txBody>
      </p:sp>
      <p:sp>
        <p:nvSpPr>
          <p:cNvPr id="165893" name="Line 9"/>
          <p:cNvSpPr>
            <a:spLocks noChangeShapeType="1"/>
          </p:cNvSpPr>
          <p:nvPr/>
        </p:nvSpPr>
        <p:spPr bwMode="auto">
          <a:xfrm flipH="1">
            <a:off x="2881314" y="3714751"/>
            <a:ext cx="1214437" cy="1071563"/>
          </a:xfrm>
          <a:prstGeom prst="line">
            <a:avLst/>
          </a:prstGeom>
          <a:noFill/>
          <a:ln w="57150">
            <a:solidFill>
              <a:srgbClr val="C00000"/>
            </a:solidFill>
            <a:round/>
            <a:headEnd/>
            <a:tailEnd type="triangle" w="med" len="med"/>
          </a:ln>
        </p:spPr>
        <p:txBody>
          <a:bodyPr/>
          <a:lstStyle/>
          <a:p>
            <a:endParaRPr lang="ru-RU"/>
          </a:p>
        </p:txBody>
      </p:sp>
      <p:sp>
        <p:nvSpPr>
          <p:cNvPr id="165894" name="Rectangle 10"/>
          <p:cNvSpPr>
            <a:spLocks noChangeArrowheads="1"/>
          </p:cNvSpPr>
          <p:nvPr/>
        </p:nvSpPr>
        <p:spPr bwMode="auto">
          <a:xfrm>
            <a:off x="2065011" y="4786314"/>
            <a:ext cx="1702454" cy="646331"/>
          </a:xfrm>
          <a:prstGeom prst="rect">
            <a:avLst/>
          </a:prstGeom>
          <a:noFill/>
          <a:ln w="9525">
            <a:noFill/>
            <a:miter lim="800000"/>
            <a:headEnd/>
            <a:tailEnd/>
          </a:ln>
        </p:spPr>
        <p:txBody>
          <a:bodyPr wrap="none">
            <a:spAutoFit/>
          </a:bodyPr>
          <a:lstStyle/>
          <a:p>
            <a:pPr algn="ctr"/>
            <a:r>
              <a:rPr lang="ru-RU"/>
              <a:t>Режущие грани</a:t>
            </a:r>
            <a:endParaRPr lang="fr-FR"/>
          </a:p>
          <a:p>
            <a:pPr algn="ctr"/>
            <a:r>
              <a:rPr lang="fr-FR">
                <a:solidFill>
                  <a:schemeClr val="tx2"/>
                </a:solidFill>
                <a:latin typeface="Tahoma" pitchFamily="34" charset="0"/>
              </a:rPr>
              <a:t>(</a:t>
            </a:r>
            <a:r>
              <a:rPr lang="ru-RU">
                <a:solidFill>
                  <a:schemeClr val="tx2"/>
                </a:solidFill>
                <a:latin typeface="Tahoma" pitchFamily="34" charset="0"/>
              </a:rPr>
              <a:t>Активные</a:t>
            </a:r>
            <a:r>
              <a:rPr lang="fr-FR">
                <a:solidFill>
                  <a:schemeClr val="tx2"/>
                </a:solidFill>
                <a:latin typeface="Tahoma" pitchFamily="34" charset="0"/>
              </a:rPr>
              <a:t>) </a:t>
            </a:r>
          </a:p>
        </p:txBody>
      </p:sp>
      <p:sp>
        <p:nvSpPr>
          <p:cNvPr id="165895" name="Line 11"/>
          <p:cNvSpPr>
            <a:spLocks noChangeShapeType="1"/>
          </p:cNvSpPr>
          <p:nvPr/>
        </p:nvSpPr>
        <p:spPr bwMode="auto">
          <a:xfrm>
            <a:off x="9096375" y="4000500"/>
            <a:ext cx="0" cy="609600"/>
          </a:xfrm>
          <a:prstGeom prst="line">
            <a:avLst/>
          </a:prstGeom>
          <a:noFill/>
          <a:ln w="57150">
            <a:solidFill>
              <a:srgbClr val="C00000"/>
            </a:solidFill>
            <a:round/>
            <a:headEnd/>
            <a:tailEnd type="triangle" w="med" len="med"/>
          </a:ln>
        </p:spPr>
        <p:txBody>
          <a:bodyPr/>
          <a:lstStyle/>
          <a:p>
            <a:endParaRPr lang="ru-RU"/>
          </a:p>
        </p:txBody>
      </p:sp>
      <p:sp>
        <p:nvSpPr>
          <p:cNvPr id="165896" name="Rectangle 12"/>
          <p:cNvSpPr>
            <a:spLocks noChangeArrowheads="1"/>
          </p:cNvSpPr>
          <p:nvPr/>
        </p:nvSpPr>
        <p:spPr bwMode="auto">
          <a:xfrm>
            <a:off x="8280073" y="4786314"/>
            <a:ext cx="1702454" cy="646331"/>
          </a:xfrm>
          <a:prstGeom prst="rect">
            <a:avLst/>
          </a:prstGeom>
          <a:noFill/>
          <a:ln w="9525">
            <a:noFill/>
            <a:miter lim="800000"/>
            <a:headEnd/>
            <a:tailEnd/>
          </a:ln>
        </p:spPr>
        <p:txBody>
          <a:bodyPr wrap="none">
            <a:spAutoFit/>
          </a:bodyPr>
          <a:lstStyle/>
          <a:p>
            <a:pPr algn="ctr"/>
            <a:r>
              <a:rPr lang="ru-RU"/>
              <a:t>Режущие грани</a:t>
            </a:r>
            <a:endParaRPr lang="fr-FR"/>
          </a:p>
          <a:p>
            <a:pPr algn="ctr"/>
            <a:r>
              <a:rPr lang="fr-FR">
                <a:solidFill>
                  <a:schemeClr val="tx2"/>
                </a:solidFill>
                <a:latin typeface="Tahoma" pitchFamily="34" charset="0"/>
              </a:rPr>
              <a:t>(</a:t>
            </a:r>
            <a:r>
              <a:rPr lang="ru-RU">
                <a:solidFill>
                  <a:schemeClr val="tx2"/>
                </a:solidFill>
                <a:latin typeface="Tahoma" pitchFamily="34" charset="0"/>
              </a:rPr>
              <a:t>Активные</a:t>
            </a:r>
            <a:r>
              <a:rPr lang="fr-FR">
                <a:solidFill>
                  <a:schemeClr val="tx2"/>
                </a:solidFill>
                <a:latin typeface="Tahoma" pitchFamily="34" charset="0"/>
              </a:rPr>
              <a:t>) </a:t>
            </a:r>
          </a:p>
        </p:txBody>
      </p:sp>
      <p:sp>
        <p:nvSpPr>
          <p:cNvPr id="165897" name="Rectangle 12"/>
          <p:cNvSpPr>
            <a:spLocks noChangeArrowheads="1"/>
          </p:cNvSpPr>
          <p:nvPr/>
        </p:nvSpPr>
        <p:spPr bwMode="auto">
          <a:xfrm>
            <a:off x="4381500" y="4786314"/>
            <a:ext cx="3143250" cy="646331"/>
          </a:xfrm>
          <a:prstGeom prst="rect">
            <a:avLst/>
          </a:prstGeom>
          <a:noFill/>
          <a:ln w="9525">
            <a:noFill/>
            <a:miter lim="800000"/>
            <a:headEnd/>
            <a:tailEnd/>
          </a:ln>
        </p:spPr>
        <p:txBody>
          <a:bodyPr>
            <a:spAutoFit/>
          </a:bodyPr>
          <a:lstStyle/>
          <a:p>
            <a:pPr algn="ctr"/>
            <a:r>
              <a:rPr lang="ru-RU"/>
              <a:t>Не режущие плоскости</a:t>
            </a:r>
            <a:endParaRPr lang="fr-FR"/>
          </a:p>
          <a:p>
            <a:pPr algn="ctr"/>
            <a:r>
              <a:rPr lang="fr-FR">
                <a:solidFill>
                  <a:schemeClr val="tx2"/>
                </a:solidFill>
                <a:latin typeface="Tahoma" pitchFamily="34" charset="0"/>
              </a:rPr>
              <a:t>(</a:t>
            </a:r>
            <a:r>
              <a:rPr lang="ru-RU">
                <a:solidFill>
                  <a:schemeClr val="tx2"/>
                </a:solidFill>
                <a:latin typeface="Tahoma" pitchFamily="34" charset="0"/>
              </a:rPr>
              <a:t>Пассивные</a:t>
            </a:r>
            <a:r>
              <a:rPr lang="fr-FR">
                <a:solidFill>
                  <a:schemeClr val="tx2"/>
                </a:solidFill>
                <a:latin typeface="Tahoma" pitchFamily="34" charset="0"/>
              </a:rPr>
              <a:t>) </a:t>
            </a:r>
          </a:p>
        </p:txBody>
      </p:sp>
      <p:sp>
        <p:nvSpPr>
          <p:cNvPr id="165898" name="Line 9"/>
          <p:cNvSpPr>
            <a:spLocks noChangeShapeType="1"/>
          </p:cNvSpPr>
          <p:nvPr/>
        </p:nvSpPr>
        <p:spPr bwMode="auto">
          <a:xfrm>
            <a:off x="4238625" y="3714751"/>
            <a:ext cx="1714500" cy="1071563"/>
          </a:xfrm>
          <a:prstGeom prst="line">
            <a:avLst/>
          </a:prstGeom>
          <a:noFill/>
          <a:ln w="57150">
            <a:solidFill>
              <a:srgbClr val="C00000"/>
            </a:solidFill>
            <a:round/>
            <a:headEnd/>
            <a:tailEnd type="triangle" w="med" len="med"/>
          </a:ln>
        </p:spPr>
        <p:txBody>
          <a:bodyPr/>
          <a:lstStyle/>
          <a:p>
            <a:endParaRPr lang="ru-RU"/>
          </a:p>
        </p:txBody>
      </p:sp>
      <p:pic>
        <p:nvPicPr>
          <p:cNvPr id="165899" name="Picture 4" descr="3"/>
          <p:cNvPicPr>
            <a:picLocks noChangeAspect="1" noChangeArrowheads="1"/>
          </p:cNvPicPr>
          <p:nvPr/>
        </p:nvPicPr>
        <p:blipFill>
          <a:blip r:embed="rId2" cstate="print"/>
          <a:srcRect/>
          <a:stretch>
            <a:fillRect/>
          </a:stretch>
        </p:blipFill>
        <p:spPr bwMode="auto">
          <a:xfrm>
            <a:off x="1666875" y="3929063"/>
            <a:ext cx="1125538" cy="857250"/>
          </a:xfrm>
          <a:prstGeom prst="rect">
            <a:avLst/>
          </a:prstGeom>
          <a:noFill/>
          <a:ln w="9525">
            <a:noFill/>
            <a:miter lim="800000"/>
            <a:headEnd/>
            <a:tailEnd/>
          </a:ln>
        </p:spPr>
      </p:pic>
      <p:pic>
        <p:nvPicPr>
          <p:cNvPr id="165900" name="Picture 5"/>
          <p:cNvPicPr>
            <a:picLocks noChangeAspect="1" noChangeArrowheads="1"/>
          </p:cNvPicPr>
          <p:nvPr/>
        </p:nvPicPr>
        <p:blipFill>
          <a:blip r:embed="rId3" cstate="print"/>
          <a:srcRect l="3569" r="7217"/>
          <a:stretch>
            <a:fillRect/>
          </a:stretch>
        </p:blipFill>
        <p:spPr bwMode="auto">
          <a:xfrm>
            <a:off x="6024564" y="3929063"/>
            <a:ext cx="1119187" cy="8572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1524001" y="1"/>
            <a:ext cx="8875713" cy="3019425"/>
          </a:xfrm>
          <a:prstGeom prst="rect">
            <a:avLst/>
          </a:prstGeom>
          <a:noFill/>
          <a:ln w="9525">
            <a:noFill/>
            <a:miter lim="800000"/>
            <a:headEnd/>
            <a:tailEnd/>
          </a:ln>
        </p:spPr>
        <p:txBody>
          <a:bodyPr>
            <a:spAutoFit/>
          </a:bodyPr>
          <a:lstStyle/>
          <a:p>
            <a:pPr algn="ctr" eaLnBrk="0" hangingPunct="0"/>
            <a:r>
              <a:rPr lang="ru-RU" sz="4800">
                <a:solidFill>
                  <a:schemeClr val="tx2"/>
                </a:solidFill>
                <a:latin typeface="Tahoma" pitchFamily="34" charset="0"/>
              </a:rPr>
              <a:t>Преимущества использования </a:t>
            </a:r>
          </a:p>
          <a:p>
            <a:pPr algn="ctr" eaLnBrk="0" hangingPunct="0"/>
            <a:r>
              <a:rPr lang="ru-RU" sz="4800">
                <a:solidFill>
                  <a:schemeClr val="tx2"/>
                </a:solidFill>
                <a:latin typeface="Tahoma" pitchFamily="34" charset="0"/>
              </a:rPr>
              <a:t>роторных никель-титановых</a:t>
            </a:r>
          </a:p>
          <a:p>
            <a:pPr algn="ctr" eaLnBrk="0" hangingPunct="0"/>
            <a:r>
              <a:rPr lang="ru-RU" sz="4800">
                <a:solidFill>
                  <a:schemeClr val="tx2"/>
                </a:solidFill>
                <a:latin typeface="Tahoma" pitchFamily="34" charset="0"/>
              </a:rPr>
              <a:t>инструментов</a:t>
            </a:r>
            <a:endParaRPr lang="fr-FR" sz="4800">
              <a:solidFill>
                <a:schemeClr val="tx2"/>
              </a:solidFill>
              <a:latin typeface="Tahoma" pitchFamily="34" charset="0"/>
            </a:endParaRPr>
          </a:p>
          <a:p>
            <a:pPr algn="ctr" eaLnBrk="0" hangingPunct="0"/>
            <a:endParaRPr lang="fr-FR" sz="4800">
              <a:solidFill>
                <a:schemeClr val="tx2"/>
              </a:solidFill>
              <a:latin typeface="Tahoma" pitchFamily="34" charset="0"/>
            </a:endParaRPr>
          </a:p>
        </p:txBody>
      </p:sp>
      <p:grpSp>
        <p:nvGrpSpPr>
          <p:cNvPr id="2" name="Group 3"/>
          <p:cNvGrpSpPr>
            <a:grpSpLocks/>
          </p:cNvGrpSpPr>
          <p:nvPr/>
        </p:nvGrpSpPr>
        <p:grpSpPr bwMode="auto">
          <a:xfrm>
            <a:off x="1828800" y="5029200"/>
            <a:ext cx="8597900" cy="1066800"/>
            <a:chOff x="384" y="1614"/>
            <a:chExt cx="6381" cy="672"/>
          </a:xfrm>
        </p:grpSpPr>
        <p:sp>
          <p:nvSpPr>
            <p:cNvPr id="162829" name="Text Box 4"/>
            <p:cNvSpPr txBox="1">
              <a:spLocks noChangeArrowheads="1"/>
            </p:cNvSpPr>
            <p:nvPr/>
          </p:nvSpPr>
          <p:spPr bwMode="auto">
            <a:xfrm>
              <a:off x="719" y="1614"/>
              <a:ext cx="6046" cy="672"/>
            </a:xfrm>
            <a:prstGeom prst="rect">
              <a:avLst/>
            </a:prstGeom>
            <a:noFill/>
            <a:ln w="9525">
              <a:noFill/>
              <a:miter lim="800000"/>
              <a:headEnd/>
              <a:tailEnd/>
            </a:ln>
          </p:spPr>
          <p:txBody>
            <a:bodyPr wrap="none">
              <a:spAutoFit/>
            </a:bodyPr>
            <a:lstStyle/>
            <a:p>
              <a:pPr eaLnBrk="0" hangingPunct="0"/>
              <a:r>
                <a:rPr lang="ru-RU" sz="3200">
                  <a:solidFill>
                    <a:schemeClr val="tx2"/>
                  </a:solidFill>
                  <a:latin typeface="Tahoma" pitchFamily="34" charset="0"/>
                </a:rPr>
                <a:t>Требует меньше времени, чем подготовка</a:t>
              </a:r>
            </a:p>
            <a:p>
              <a:pPr eaLnBrk="0" hangingPunct="0"/>
              <a:r>
                <a:rPr lang="ru-RU" sz="3200">
                  <a:solidFill>
                    <a:schemeClr val="tx2"/>
                  </a:solidFill>
                  <a:latin typeface="Tahoma" pitchFamily="34" charset="0"/>
                </a:rPr>
                <a:t> ручными инструментами</a:t>
              </a:r>
              <a:endParaRPr lang="fr-FR" sz="3200">
                <a:solidFill>
                  <a:schemeClr val="tx2"/>
                </a:solidFill>
                <a:latin typeface="Tahoma" pitchFamily="34" charset="0"/>
              </a:endParaRPr>
            </a:p>
          </p:txBody>
        </p:sp>
        <p:sp>
          <p:nvSpPr>
            <p:cNvPr id="162830" name="AutoShape 5"/>
            <p:cNvSpPr>
              <a:spLocks noChangeArrowheads="1"/>
            </p:cNvSpPr>
            <p:nvPr/>
          </p:nvSpPr>
          <p:spPr bwMode="auto">
            <a:xfrm>
              <a:off x="384" y="1728"/>
              <a:ext cx="288" cy="192"/>
            </a:xfrm>
            <a:prstGeom prst="notchedRightArrow">
              <a:avLst>
                <a:gd name="adj1" fmla="val 50000"/>
                <a:gd name="adj2" fmla="val 37500"/>
              </a:avLst>
            </a:prstGeom>
            <a:solidFill>
              <a:srgbClr val="FF0000"/>
            </a:solidFill>
            <a:ln w="9525">
              <a:solidFill>
                <a:schemeClr val="tx1"/>
              </a:solidFill>
              <a:miter lim="800000"/>
              <a:headEnd/>
              <a:tailEnd/>
            </a:ln>
          </p:spPr>
          <p:txBody>
            <a:bodyPr wrap="none" anchor="ctr"/>
            <a:lstStyle/>
            <a:p>
              <a:endParaRPr lang="ru-RU"/>
            </a:p>
          </p:txBody>
        </p:sp>
      </p:grpSp>
      <p:grpSp>
        <p:nvGrpSpPr>
          <p:cNvPr id="3" name="Group 6"/>
          <p:cNvGrpSpPr>
            <a:grpSpLocks/>
          </p:cNvGrpSpPr>
          <p:nvPr/>
        </p:nvGrpSpPr>
        <p:grpSpPr bwMode="auto">
          <a:xfrm>
            <a:off x="1828800" y="2362200"/>
            <a:ext cx="7837488" cy="1066800"/>
            <a:chOff x="384" y="1614"/>
            <a:chExt cx="5816" cy="588"/>
          </a:xfrm>
        </p:grpSpPr>
        <p:sp>
          <p:nvSpPr>
            <p:cNvPr id="162827" name="Text Box 7"/>
            <p:cNvSpPr txBox="1">
              <a:spLocks noChangeArrowheads="1"/>
            </p:cNvSpPr>
            <p:nvPr/>
          </p:nvSpPr>
          <p:spPr bwMode="auto">
            <a:xfrm>
              <a:off x="719" y="1614"/>
              <a:ext cx="5481" cy="588"/>
            </a:xfrm>
            <a:prstGeom prst="rect">
              <a:avLst/>
            </a:prstGeom>
            <a:noFill/>
            <a:ln w="9525">
              <a:noFill/>
              <a:miter lim="800000"/>
              <a:headEnd/>
              <a:tailEnd/>
            </a:ln>
          </p:spPr>
          <p:txBody>
            <a:bodyPr wrap="none">
              <a:spAutoFit/>
            </a:bodyPr>
            <a:lstStyle/>
            <a:p>
              <a:pPr eaLnBrk="0" hangingPunct="0"/>
              <a:r>
                <a:rPr lang="ru-RU" altLang="fr-FR" sz="3200">
                  <a:solidFill>
                    <a:schemeClr val="tx2"/>
                  </a:solidFill>
                  <a:latin typeface="Tahoma" pitchFamily="34" charset="0"/>
                </a:rPr>
                <a:t>Меньшая вероятность транспортации </a:t>
              </a:r>
            </a:p>
            <a:p>
              <a:pPr eaLnBrk="0" hangingPunct="0"/>
              <a:r>
                <a:rPr lang="ru-RU" sz="3200">
                  <a:solidFill>
                    <a:schemeClr val="tx2"/>
                  </a:solidFill>
                  <a:latin typeface="Tahoma" pitchFamily="34" charset="0"/>
                </a:rPr>
                <a:t>корневого канала</a:t>
              </a:r>
              <a:endParaRPr lang="fr-FR" sz="3200">
                <a:solidFill>
                  <a:schemeClr val="tx2"/>
                </a:solidFill>
                <a:latin typeface="Tahoma" pitchFamily="34" charset="0"/>
              </a:endParaRPr>
            </a:p>
          </p:txBody>
        </p:sp>
        <p:sp>
          <p:nvSpPr>
            <p:cNvPr id="162828" name="AutoShape 8"/>
            <p:cNvSpPr>
              <a:spLocks noChangeArrowheads="1"/>
            </p:cNvSpPr>
            <p:nvPr/>
          </p:nvSpPr>
          <p:spPr bwMode="auto">
            <a:xfrm>
              <a:off x="384" y="1728"/>
              <a:ext cx="288" cy="192"/>
            </a:xfrm>
            <a:prstGeom prst="notchedRightArrow">
              <a:avLst>
                <a:gd name="adj1" fmla="val 50000"/>
                <a:gd name="adj2" fmla="val 37500"/>
              </a:avLst>
            </a:prstGeom>
            <a:solidFill>
              <a:srgbClr val="FF0000"/>
            </a:solidFill>
            <a:ln w="9525">
              <a:solidFill>
                <a:schemeClr val="tx1"/>
              </a:solidFill>
              <a:miter lim="800000"/>
              <a:headEnd/>
              <a:tailEnd/>
            </a:ln>
          </p:spPr>
          <p:txBody>
            <a:bodyPr wrap="none" anchor="ctr"/>
            <a:lstStyle/>
            <a:p>
              <a:endParaRPr lang="ru-RU"/>
            </a:p>
          </p:txBody>
        </p:sp>
      </p:grpSp>
      <p:grpSp>
        <p:nvGrpSpPr>
          <p:cNvPr id="4" name="Group 9"/>
          <p:cNvGrpSpPr>
            <a:grpSpLocks/>
          </p:cNvGrpSpPr>
          <p:nvPr/>
        </p:nvGrpSpPr>
        <p:grpSpPr bwMode="auto">
          <a:xfrm>
            <a:off x="1905000" y="6019800"/>
            <a:ext cx="6992938" cy="579438"/>
            <a:chOff x="384" y="1614"/>
            <a:chExt cx="5187" cy="365"/>
          </a:xfrm>
        </p:grpSpPr>
        <p:sp>
          <p:nvSpPr>
            <p:cNvPr id="162825" name="Text Box 10"/>
            <p:cNvSpPr txBox="1">
              <a:spLocks noChangeArrowheads="1"/>
            </p:cNvSpPr>
            <p:nvPr/>
          </p:nvSpPr>
          <p:spPr bwMode="auto">
            <a:xfrm>
              <a:off x="718" y="1614"/>
              <a:ext cx="4853" cy="365"/>
            </a:xfrm>
            <a:prstGeom prst="rect">
              <a:avLst/>
            </a:prstGeom>
            <a:noFill/>
            <a:ln w="9525">
              <a:noFill/>
              <a:miter lim="800000"/>
              <a:headEnd/>
              <a:tailEnd/>
            </a:ln>
          </p:spPr>
          <p:txBody>
            <a:bodyPr wrap="none">
              <a:spAutoFit/>
            </a:bodyPr>
            <a:lstStyle/>
            <a:p>
              <a:pPr eaLnBrk="0" hangingPunct="0">
                <a:spcBef>
                  <a:spcPct val="50000"/>
                </a:spcBef>
              </a:pPr>
              <a:r>
                <a:rPr lang="ru-RU" altLang="fr-FR" sz="3200">
                  <a:solidFill>
                    <a:schemeClr val="tx2"/>
                  </a:solidFill>
                  <a:latin typeface="Tahoma" pitchFamily="34" charset="0"/>
                </a:rPr>
                <a:t>Более предсказуемые результаты</a:t>
              </a:r>
              <a:endParaRPr lang="fr-FR" sz="3200">
                <a:solidFill>
                  <a:schemeClr val="tx2"/>
                </a:solidFill>
                <a:latin typeface="Tahoma" pitchFamily="34" charset="0"/>
              </a:endParaRPr>
            </a:p>
          </p:txBody>
        </p:sp>
        <p:sp>
          <p:nvSpPr>
            <p:cNvPr id="162826" name="AutoShape 11"/>
            <p:cNvSpPr>
              <a:spLocks noChangeArrowheads="1"/>
            </p:cNvSpPr>
            <p:nvPr/>
          </p:nvSpPr>
          <p:spPr bwMode="auto">
            <a:xfrm>
              <a:off x="384" y="1728"/>
              <a:ext cx="288" cy="192"/>
            </a:xfrm>
            <a:prstGeom prst="notchedRightArrow">
              <a:avLst>
                <a:gd name="adj1" fmla="val 50000"/>
                <a:gd name="adj2" fmla="val 37500"/>
              </a:avLst>
            </a:prstGeom>
            <a:solidFill>
              <a:srgbClr val="FF0000"/>
            </a:solidFill>
            <a:ln w="9525">
              <a:solidFill>
                <a:schemeClr val="tx1"/>
              </a:solidFill>
              <a:miter lim="800000"/>
              <a:headEnd/>
              <a:tailEnd/>
            </a:ln>
          </p:spPr>
          <p:txBody>
            <a:bodyPr wrap="none" anchor="ctr"/>
            <a:lstStyle/>
            <a:p>
              <a:endParaRPr lang="ru-RU"/>
            </a:p>
          </p:txBody>
        </p:sp>
      </p:grpSp>
      <p:grpSp>
        <p:nvGrpSpPr>
          <p:cNvPr id="5" name="Group 12"/>
          <p:cNvGrpSpPr>
            <a:grpSpLocks/>
          </p:cNvGrpSpPr>
          <p:nvPr/>
        </p:nvGrpSpPr>
        <p:grpSpPr bwMode="auto">
          <a:xfrm>
            <a:off x="1905000" y="3505200"/>
            <a:ext cx="8701088" cy="1493838"/>
            <a:chOff x="384" y="1614"/>
            <a:chExt cx="6407" cy="941"/>
          </a:xfrm>
        </p:grpSpPr>
        <p:sp>
          <p:nvSpPr>
            <p:cNvPr id="162823" name="Text Box 13"/>
            <p:cNvSpPr txBox="1">
              <a:spLocks noChangeArrowheads="1"/>
            </p:cNvSpPr>
            <p:nvPr/>
          </p:nvSpPr>
          <p:spPr bwMode="auto">
            <a:xfrm>
              <a:off x="720" y="1614"/>
              <a:ext cx="6071" cy="941"/>
            </a:xfrm>
            <a:prstGeom prst="rect">
              <a:avLst/>
            </a:prstGeom>
            <a:noFill/>
            <a:ln w="9525">
              <a:noFill/>
              <a:miter lim="800000"/>
              <a:headEnd/>
              <a:tailEnd/>
            </a:ln>
          </p:spPr>
          <p:txBody>
            <a:bodyPr wrap="none">
              <a:spAutoFit/>
            </a:bodyPr>
            <a:lstStyle/>
            <a:p>
              <a:pPr eaLnBrk="0" hangingPunct="0"/>
              <a:r>
                <a:rPr lang="ru-RU" altLang="fr-FR" sz="3200">
                  <a:solidFill>
                    <a:schemeClr val="tx2"/>
                  </a:solidFill>
                  <a:latin typeface="Tahoma" pitchFamily="34" charset="0"/>
                </a:rPr>
                <a:t>Меньшая степень экструзии органических </a:t>
              </a:r>
            </a:p>
            <a:p>
              <a:pPr eaLnBrk="0" hangingPunct="0"/>
              <a:r>
                <a:rPr lang="ru-RU" altLang="fr-FR" sz="3200">
                  <a:solidFill>
                    <a:schemeClr val="tx2"/>
                  </a:solidFill>
                  <a:latin typeface="Tahoma" pitchFamily="34" charset="0"/>
                </a:rPr>
                <a:t>осколков </a:t>
              </a:r>
              <a:r>
                <a:rPr lang="fr-FR" altLang="fr-FR" sz="2800">
                  <a:solidFill>
                    <a:schemeClr val="tx2"/>
                  </a:solidFill>
                  <a:latin typeface="Tahoma" pitchFamily="34" charset="0"/>
                </a:rPr>
                <a:t>(</a:t>
              </a:r>
              <a:r>
                <a:rPr lang="ru-RU" altLang="fr-FR" sz="2800">
                  <a:solidFill>
                    <a:schemeClr val="tx2"/>
                  </a:solidFill>
                  <a:latin typeface="Tahoma" pitchFamily="34" charset="0"/>
                </a:rPr>
                <a:t>менее выраженная болезненность </a:t>
              </a:r>
            </a:p>
            <a:p>
              <a:pPr eaLnBrk="0" hangingPunct="0"/>
              <a:r>
                <a:rPr lang="ru-RU" altLang="fr-FR" sz="2800">
                  <a:solidFill>
                    <a:schemeClr val="tx2"/>
                  </a:solidFill>
                  <a:latin typeface="Tahoma" pitchFamily="34" charset="0"/>
                </a:rPr>
                <a:t>после лечения</a:t>
              </a:r>
              <a:r>
                <a:rPr lang="fr-FR" altLang="fr-FR" sz="2800">
                  <a:solidFill>
                    <a:schemeClr val="tx2"/>
                  </a:solidFill>
                  <a:latin typeface="Tahoma" pitchFamily="34" charset="0"/>
                </a:rPr>
                <a:t>)</a:t>
              </a:r>
              <a:endParaRPr lang="fr-FR" sz="2800">
                <a:solidFill>
                  <a:schemeClr val="tx2"/>
                </a:solidFill>
                <a:latin typeface="Tahoma" pitchFamily="34" charset="0"/>
              </a:endParaRPr>
            </a:p>
          </p:txBody>
        </p:sp>
        <p:sp>
          <p:nvSpPr>
            <p:cNvPr id="162824" name="AutoShape 14"/>
            <p:cNvSpPr>
              <a:spLocks noChangeArrowheads="1"/>
            </p:cNvSpPr>
            <p:nvPr/>
          </p:nvSpPr>
          <p:spPr bwMode="auto">
            <a:xfrm>
              <a:off x="384" y="1728"/>
              <a:ext cx="288" cy="192"/>
            </a:xfrm>
            <a:prstGeom prst="notchedRightArrow">
              <a:avLst>
                <a:gd name="adj1" fmla="val 50000"/>
                <a:gd name="adj2" fmla="val 37500"/>
              </a:avLst>
            </a:prstGeom>
            <a:solidFill>
              <a:srgbClr val="FF0000"/>
            </a:solidFill>
            <a:ln w="9525">
              <a:solidFill>
                <a:schemeClr val="tx1"/>
              </a:solidFill>
              <a:miter lim="800000"/>
              <a:headEnd/>
              <a:tailEnd/>
            </a:ln>
          </p:spPr>
          <p:txBody>
            <a:bodyPr wrap="none" anchor="ctr"/>
            <a:lstStyle/>
            <a:p>
              <a:endParaRPr lang="ru-RU"/>
            </a:p>
          </p:txBody>
        </p:sp>
      </p:gr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5794375" y="263525"/>
            <a:ext cx="4478338" cy="439738"/>
          </a:xfrm>
          <a:prstGeom prst="rect">
            <a:avLst/>
          </a:prstGeom>
          <a:noFill/>
          <a:ln w="9525">
            <a:noFill/>
            <a:miter lim="800000"/>
            <a:headEnd/>
            <a:tailEnd/>
          </a:ln>
        </p:spPr>
        <p:txBody>
          <a:bodyPr anchor="ctr"/>
          <a:lstStyle/>
          <a:p>
            <a:pPr algn="ctr">
              <a:defRPr/>
            </a:pPr>
            <a:r>
              <a:rPr lang="en-US" sz="1700" kern="0" dirty="0">
                <a:solidFill>
                  <a:schemeClr val="bg1"/>
                </a:solidFill>
                <a:latin typeface="+mj-lt"/>
                <a:ea typeface="+mj-ea"/>
                <a:cs typeface="+mj-cs"/>
              </a:rPr>
              <a:t>Rotary NiTi File Comparison</a:t>
            </a:r>
          </a:p>
        </p:txBody>
      </p:sp>
      <p:sp>
        <p:nvSpPr>
          <p:cNvPr id="14" name="Rectangle 3"/>
          <p:cNvSpPr txBox="1">
            <a:spLocks noChangeArrowheads="1"/>
          </p:cNvSpPr>
          <p:nvPr/>
        </p:nvSpPr>
        <p:spPr bwMode="auto">
          <a:xfrm>
            <a:off x="2524126" y="2071689"/>
            <a:ext cx="3857625" cy="1868487"/>
          </a:xfrm>
          <a:prstGeom prst="rect">
            <a:avLst/>
          </a:prstGeom>
          <a:noFill/>
          <a:ln w="9525">
            <a:noFill/>
            <a:miter lim="800000"/>
            <a:headEnd/>
            <a:tailEnd/>
          </a:ln>
        </p:spPr>
        <p:txBody>
          <a:bodyPr/>
          <a:lstStyle/>
          <a:p>
            <a:pPr marL="342900" indent="-342900">
              <a:spcBef>
                <a:spcPct val="20000"/>
              </a:spcBef>
              <a:buFontTx/>
              <a:buChar char="•"/>
              <a:defRPr/>
            </a:pPr>
            <a:r>
              <a:rPr lang="en-US" kern="0" dirty="0">
                <a:cs typeface="Arial" pitchFamily="34" charset="0"/>
              </a:rPr>
              <a:t>ProFile (Dentsply Maillefer)</a:t>
            </a:r>
          </a:p>
          <a:p>
            <a:pPr marL="342900" indent="-342900">
              <a:spcBef>
                <a:spcPct val="20000"/>
              </a:spcBef>
              <a:buFontTx/>
              <a:buChar char="•"/>
              <a:defRPr/>
            </a:pPr>
            <a:r>
              <a:rPr lang="en-US" kern="0" dirty="0">
                <a:cs typeface="Arial" pitchFamily="34" charset="0"/>
              </a:rPr>
              <a:t>GT System (</a:t>
            </a:r>
            <a:r>
              <a:rPr lang="en-US" kern="0" dirty="0">
                <a:latin typeface="Arial" charset="0"/>
                <a:ea typeface="ＭＳ Ｐゴシック" pitchFamily="32" charset="-128"/>
                <a:cs typeface="Arial" pitchFamily="34" charset="0"/>
              </a:rPr>
              <a:t>Dentsply Maillefer</a:t>
            </a:r>
            <a:r>
              <a:rPr lang="en-US" kern="0" dirty="0">
                <a:cs typeface="Arial" pitchFamily="34" charset="0"/>
              </a:rPr>
              <a:t>)</a:t>
            </a:r>
          </a:p>
          <a:p>
            <a:pPr marL="342900" indent="-342900">
              <a:spcBef>
                <a:spcPct val="20000"/>
              </a:spcBef>
              <a:buFontTx/>
              <a:buChar char="•"/>
              <a:defRPr/>
            </a:pPr>
            <a:r>
              <a:rPr lang="en-US" kern="0" dirty="0">
                <a:cs typeface="Arial" pitchFamily="34" charset="0"/>
              </a:rPr>
              <a:t>GT Series X (</a:t>
            </a:r>
            <a:r>
              <a:rPr lang="en-US" kern="0" dirty="0">
                <a:latin typeface="Arial" charset="0"/>
                <a:ea typeface="ＭＳ Ｐゴシック" pitchFamily="32" charset="-128"/>
                <a:cs typeface="Arial" pitchFamily="34" charset="0"/>
              </a:rPr>
              <a:t>Dentsply Maillefer</a:t>
            </a:r>
            <a:r>
              <a:rPr lang="en-US" kern="0" dirty="0">
                <a:ea typeface="ＭＳ Ｐゴシック" pitchFamily="32" charset="-128"/>
                <a:cs typeface="Arial" pitchFamily="34" charset="0"/>
              </a:rPr>
              <a:t>)</a:t>
            </a:r>
            <a:endParaRPr lang="en-US" kern="0" dirty="0">
              <a:cs typeface="Arial" pitchFamily="34" charset="0"/>
            </a:endParaRPr>
          </a:p>
          <a:p>
            <a:pPr marL="342900" indent="-342900">
              <a:spcBef>
                <a:spcPct val="20000"/>
              </a:spcBef>
              <a:buFontTx/>
              <a:buChar char="•"/>
              <a:defRPr/>
            </a:pPr>
            <a:r>
              <a:rPr lang="en-US" kern="0" dirty="0">
                <a:cs typeface="Arial" pitchFamily="34" charset="0"/>
              </a:rPr>
              <a:t>Quantec (Analytic Endo)</a:t>
            </a:r>
          </a:p>
          <a:p>
            <a:pPr marL="342900" indent="-342900">
              <a:spcBef>
                <a:spcPct val="20000"/>
              </a:spcBef>
              <a:buFontTx/>
              <a:buChar char="•"/>
              <a:defRPr/>
            </a:pPr>
            <a:r>
              <a:rPr lang="en-US" kern="0" dirty="0">
                <a:cs typeface="Arial" pitchFamily="34" charset="0"/>
              </a:rPr>
              <a:t>K3 (Sybron Endo)</a:t>
            </a:r>
          </a:p>
          <a:p>
            <a:pPr algn="ctr">
              <a:lnSpc>
                <a:spcPct val="80000"/>
              </a:lnSpc>
              <a:spcBef>
                <a:spcPct val="20000"/>
              </a:spcBef>
              <a:buClr>
                <a:schemeClr val="tx1"/>
              </a:buClr>
              <a:defRPr/>
            </a:pPr>
            <a:endParaRPr lang="en-US" kern="0" dirty="0">
              <a:cs typeface="Arial" pitchFamily="34" charset="0"/>
            </a:endParaRPr>
          </a:p>
        </p:txBody>
      </p:sp>
      <p:sp>
        <p:nvSpPr>
          <p:cNvPr id="15" name="Rectangle 4"/>
          <p:cNvSpPr txBox="1">
            <a:spLocks noChangeArrowheads="1"/>
          </p:cNvSpPr>
          <p:nvPr/>
        </p:nvSpPr>
        <p:spPr>
          <a:xfrm>
            <a:off x="6453189" y="2071688"/>
            <a:ext cx="3571875" cy="3643312"/>
          </a:xfrm>
          <a:prstGeom prst="rect">
            <a:avLst/>
          </a:prstGeom>
        </p:spPr>
        <p:txBody>
          <a:bodyPr/>
          <a:lstStyle/>
          <a:p>
            <a:pPr marL="342900" indent="-342900">
              <a:spcBef>
                <a:spcPct val="20000"/>
              </a:spcBef>
              <a:buFontTx/>
              <a:buChar char="•"/>
              <a:defRPr/>
            </a:pPr>
            <a:r>
              <a:rPr lang="en-US" kern="0" dirty="0">
                <a:cs typeface="Arial" pitchFamily="34" charset="0"/>
              </a:rPr>
              <a:t>Hero 642 (Micro Mega)</a:t>
            </a:r>
          </a:p>
          <a:p>
            <a:pPr marL="342900" indent="-342900">
              <a:spcBef>
                <a:spcPct val="20000"/>
              </a:spcBef>
              <a:buFontTx/>
              <a:buChar char="•"/>
              <a:defRPr/>
            </a:pPr>
            <a:r>
              <a:rPr lang="en-US" kern="0" dirty="0">
                <a:cs typeface="Arial" pitchFamily="34" charset="0"/>
              </a:rPr>
              <a:t>Hero Shaper (Micro Mega)</a:t>
            </a:r>
          </a:p>
          <a:p>
            <a:pPr marL="342900" indent="-342900">
              <a:spcBef>
                <a:spcPct val="20000"/>
              </a:spcBef>
              <a:buFontTx/>
              <a:buChar char="•"/>
              <a:defRPr/>
            </a:pPr>
            <a:r>
              <a:rPr lang="en-US" kern="0" dirty="0">
                <a:ea typeface="ＭＳ Ｐゴシック" pitchFamily="32" charset="-128"/>
                <a:cs typeface="Arial" pitchFamily="34" charset="0"/>
              </a:rPr>
              <a:t>Revo-S (Micro Mega)</a:t>
            </a:r>
            <a:endParaRPr lang="en-US" kern="0" dirty="0">
              <a:cs typeface="Arial" pitchFamily="34" charset="0"/>
            </a:endParaRPr>
          </a:p>
          <a:p>
            <a:pPr marL="342900" indent="-342900">
              <a:spcBef>
                <a:spcPct val="20000"/>
              </a:spcBef>
              <a:buFontTx/>
              <a:buChar char="•"/>
              <a:defRPr/>
            </a:pPr>
            <a:r>
              <a:rPr lang="en-US" kern="0" dirty="0">
                <a:cs typeface="Arial" pitchFamily="34" charset="0"/>
              </a:rPr>
              <a:t>FlexMaster (VDW)</a:t>
            </a:r>
          </a:p>
          <a:p>
            <a:pPr marL="342900" indent="-342900">
              <a:spcBef>
                <a:spcPct val="20000"/>
              </a:spcBef>
              <a:buFontTx/>
              <a:buChar char="•"/>
              <a:defRPr/>
            </a:pPr>
            <a:r>
              <a:rPr lang="en-US" kern="0" dirty="0">
                <a:latin typeface="Arial" charset="0"/>
                <a:ea typeface="ＭＳ Ｐゴシック" pitchFamily="32" charset="-128"/>
                <a:cs typeface="Arial" pitchFamily="34" charset="0"/>
              </a:rPr>
              <a:t>M2 (VDW)</a:t>
            </a:r>
            <a:endParaRPr lang="en-US" kern="0" dirty="0">
              <a:cs typeface="Arial" pitchFamily="34" charset="0"/>
            </a:endParaRPr>
          </a:p>
          <a:p>
            <a:pPr marL="342900" indent="-342900">
              <a:spcBef>
                <a:spcPct val="20000"/>
              </a:spcBef>
              <a:buFontTx/>
              <a:buChar char="•"/>
              <a:defRPr/>
            </a:pPr>
            <a:r>
              <a:rPr lang="en-US" kern="0" dirty="0" err="1">
                <a:cs typeface="Arial" pitchFamily="34" charset="0"/>
              </a:rPr>
              <a:t>AlphaKite</a:t>
            </a:r>
            <a:r>
              <a:rPr lang="en-US" kern="0" dirty="0">
                <a:cs typeface="Arial" pitchFamily="34" charset="0"/>
              </a:rPr>
              <a:t> (</a:t>
            </a:r>
            <a:r>
              <a:rPr lang="en-US" kern="0" dirty="0" err="1">
                <a:cs typeface="Arial" pitchFamily="34" charset="0"/>
              </a:rPr>
              <a:t>Komet</a:t>
            </a:r>
            <a:r>
              <a:rPr lang="en-US" kern="0" dirty="0">
                <a:cs typeface="Arial" pitchFamily="34" charset="0"/>
              </a:rPr>
              <a:t>)</a:t>
            </a:r>
          </a:p>
          <a:p>
            <a:pPr marL="342900" indent="-342900">
              <a:spcBef>
                <a:spcPct val="20000"/>
              </a:spcBef>
              <a:buFontTx/>
              <a:buChar char="•"/>
              <a:defRPr/>
            </a:pPr>
            <a:r>
              <a:rPr lang="en-US" kern="0" dirty="0" err="1">
                <a:cs typeface="Arial" pitchFamily="34" charset="0"/>
              </a:rPr>
              <a:t>EasyShape</a:t>
            </a:r>
            <a:r>
              <a:rPr lang="en-US" kern="0" dirty="0">
                <a:cs typeface="Arial" pitchFamily="34" charset="0"/>
              </a:rPr>
              <a:t> (</a:t>
            </a:r>
            <a:r>
              <a:rPr lang="en-US" kern="0" dirty="0" err="1">
                <a:cs typeface="Arial" pitchFamily="34" charset="0"/>
              </a:rPr>
              <a:t>Komet</a:t>
            </a:r>
            <a:r>
              <a:rPr lang="en-US" kern="0" dirty="0">
                <a:cs typeface="Arial" pitchFamily="34" charset="0"/>
              </a:rPr>
              <a:t>)</a:t>
            </a:r>
          </a:p>
          <a:p>
            <a:pPr marL="342900" indent="-342900">
              <a:spcBef>
                <a:spcPct val="20000"/>
              </a:spcBef>
              <a:buFontTx/>
              <a:buChar char="•"/>
              <a:defRPr/>
            </a:pPr>
            <a:r>
              <a:rPr lang="en-US" kern="0" dirty="0">
                <a:cs typeface="Arial" pitchFamily="34" charset="0"/>
              </a:rPr>
              <a:t>Race (FKG)</a:t>
            </a:r>
          </a:p>
          <a:p>
            <a:pPr marL="342900" indent="-342900">
              <a:spcBef>
                <a:spcPct val="20000"/>
              </a:spcBef>
              <a:buFontTx/>
              <a:buChar char="•"/>
              <a:defRPr/>
            </a:pPr>
            <a:r>
              <a:rPr lang="en-US" kern="0" dirty="0">
                <a:ea typeface="ＭＳ Ｐゴシック" pitchFamily="32" charset="-128"/>
                <a:cs typeface="Arial" pitchFamily="34" charset="0"/>
              </a:rPr>
              <a:t>BioRace (FKG)</a:t>
            </a:r>
            <a:endParaRPr lang="en-US" kern="0" dirty="0">
              <a:cs typeface="Arial" pitchFamily="34" charset="0"/>
            </a:endParaRPr>
          </a:p>
          <a:p>
            <a:pPr marL="342900" indent="-342900">
              <a:spcBef>
                <a:spcPct val="20000"/>
              </a:spcBef>
              <a:buFontTx/>
              <a:buChar char="•"/>
              <a:defRPr/>
            </a:pPr>
            <a:r>
              <a:rPr lang="en-US" kern="0" dirty="0">
                <a:cs typeface="Arial" pitchFamily="34" charset="0"/>
              </a:rPr>
              <a:t>Twisted File </a:t>
            </a:r>
            <a:r>
              <a:rPr lang="en-US" kern="0" dirty="0">
                <a:ea typeface="ＭＳ Ｐゴシック" pitchFamily="32" charset="-128"/>
                <a:cs typeface="Arial" pitchFamily="34" charset="0"/>
              </a:rPr>
              <a:t>(Sybron Endo)</a:t>
            </a:r>
          </a:p>
          <a:p>
            <a:pPr marL="342900" indent="-342900">
              <a:spcBef>
                <a:spcPct val="20000"/>
              </a:spcBef>
              <a:buFontTx/>
              <a:buChar char="•"/>
              <a:defRPr/>
            </a:pPr>
            <a:r>
              <a:rPr lang="en-US" kern="0" dirty="0" err="1">
                <a:ea typeface="ＭＳ Ｐゴシック" pitchFamily="32" charset="-128"/>
                <a:cs typeface="Arial" pitchFamily="34" charset="0"/>
              </a:rPr>
              <a:t>EndoSequence</a:t>
            </a:r>
            <a:r>
              <a:rPr lang="en-US" kern="0" dirty="0">
                <a:ea typeface="ＭＳ Ｐゴシック" pitchFamily="32" charset="-128"/>
                <a:cs typeface="Arial" pitchFamily="34" charset="0"/>
              </a:rPr>
              <a:t> (</a:t>
            </a:r>
            <a:r>
              <a:rPr lang="en-US" kern="0" dirty="0" err="1">
                <a:ea typeface="ＭＳ Ｐゴシック" pitchFamily="32" charset="-128"/>
                <a:cs typeface="Arial" pitchFamily="34" charset="0"/>
              </a:rPr>
              <a:t>Brassler</a:t>
            </a:r>
            <a:r>
              <a:rPr lang="en-US" kern="0" dirty="0">
                <a:ea typeface="ＭＳ Ｐゴシック" pitchFamily="32" charset="-128"/>
                <a:cs typeface="Arial" pitchFamily="34" charset="0"/>
              </a:rPr>
              <a:t>)</a:t>
            </a:r>
          </a:p>
        </p:txBody>
      </p:sp>
      <p:sp>
        <p:nvSpPr>
          <p:cNvPr id="166917" name="Text Box 5"/>
          <p:cNvSpPr txBox="1">
            <a:spLocks noChangeArrowheads="1"/>
          </p:cNvSpPr>
          <p:nvPr/>
        </p:nvSpPr>
        <p:spPr bwMode="auto">
          <a:xfrm>
            <a:off x="2135188" y="1125538"/>
            <a:ext cx="3929062" cy="830262"/>
          </a:xfrm>
          <a:prstGeom prst="rect">
            <a:avLst/>
          </a:prstGeom>
          <a:noFill/>
          <a:ln w="9525">
            <a:noFill/>
            <a:miter lim="800000"/>
            <a:headEnd/>
            <a:tailEnd/>
          </a:ln>
        </p:spPr>
        <p:txBody>
          <a:bodyPr>
            <a:spAutoFit/>
          </a:bodyPr>
          <a:lstStyle/>
          <a:p>
            <a:pPr>
              <a:spcBef>
                <a:spcPct val="50000"/>
              </a:spcBef>
            </a:pPr>
            <a:r>
              <a:rPr lang="ru-RU" sz="2400"/>
              <a:t>Постоянная конусность - пассивные</a:t>
            </a:r>
            <a:endParaRPr lang="en-US" sz="2400"/>
          </a:p>
        </p:txBody>
      </p:sp>
      <p:sp>
        <p:nvSpPr>
          <p:cNvPr id="166918" name="Text Box 6"/>
          <p:cNvSpPr txBox="1">
            <a:spLocks noChangeArrowheads="1"/>
          </p:cNvSpPr>
          <p:nvPr/>
        </p:nvSpPr>
        <p:spPr bwMode="auto">
          <a:xfrm>
            <a:off x="6383338" y="1196976"/>
            <a:ext cx="4106862" cy="830263"/>
          </a:xfrm>
          <a:prstGeom prst="rect">
            <a:avLst/>
          </a:prstGeom>
          <a:noFill/>
          <a:ln w="9525">
            <a:noFill/>
            <a:miter lim="800000"/>
            <a:headEnd/>
            <a:tailEnd/>
          </a:ln>
        </p:spPr>
        <p:txBody>
          <a:bodyPr>
            <a:spAutoFit/>
          </a:bodyPr>
          <a:lstStyle/>
          <a:p>
            <a:pPr>
              <a:spcBef>
                <a:spcPct val="50000"/>
              </a:spcBef>
            </a:pPr>
            <a:r>
              <a:rPr lang="ru-RU" sz="2400"/>
              <a:t>Постоянная конусность - активные</a:t>
            </a:r>
            <a:endParaRPr lang="en-US" sz="2400"/>
          </a:p>
        </p:txBody>
      </p:sp>
      <p:sp>
        <p:nvSpPr>
          <p:cNvPr id="166919" name="Text Box 7"/>
          <p:cNvSpPr txBox="1">
            <a:spLocks noChangeArrowheads="1"/>
          </p:cNvSpPr>
          <p:nvPr/>
        </p:nvSpPr>
        <p:spPr bwMode="auto">
          <a:xfrm>
            <a:off x="2782888" y="285751"/>
            <a:ext cx="6769100" cy="523875"/>
          </a:xfrm>
          <a:prstGeom prst="rect">
            <a:avLst/>
          </a:prstGeom>
          <a:noFill/>
          <a:ln w="9525">
            <a:noFill/>
            <a:miter lim="800000"/>
            <a:headEnd/>
            <a:tailEnd/>
          </a:ln>
        </p:spPr>
        <p:txBody>
          <a:bodyPr>
            <a:spAutoFit/>
          </a:bodyPr>
          <a:lstStyle/>
          <a:p>
            <a:pPr algn="r">
              <a:spcBef>
                <a:spcPct val="50000"/>
              </a:spcBef>
            </a:pPr>
            <a:r>
              <a:rPr lang="ru-RU" sz="2800">
                <a:solidFill>
                  <a:srgbClr val="C00000"/>
                </a:solidFill>
              </a:rPr>
              <a:t>Тип инструмента и его конусность</a:t>
            </a:r>
            <a:endParaRPr lang="en-US" sz="2800">
              <a:solidFill>
                <a:srgbClr val="C00000"/>
              </a:solidFill>
            </a:endParaRPr>
          </a:p>
        </p:txBody>
      </p:sp>
      <p:sp>
        <p:nvSpPr>
          <p:cNvPr id="19464" name="Text Box 8"/>
          <p:cNvSpPr txBox="1">
            <a:spLocks noChangeArrowheads="1"/>
          </p:cNvSpPr>
          <p:nvPr/>
        </p:nvSpPr>
        <p:spPr bwMode="auto">
          <a:xfrm>
            <a:off x="1881188" y="4143376"/>
            <a:ext cx="4286250" cy="2062103"/>
          </a:xfrm>
          <a:prstGeom prst="rect">
            <a:avLst/>
          </a:prstGeom>
          <a:noFill/>
          <a:ln w="9525">
            <a:noFill/>
            <a:miter lim="800000"/>
            <a:headEnd/>
            <a:tailEnd/>
          </a:ln>
        </p:spPr>
        <p:txBody>
          <a:bodyPr>
            <a:spAutoFit/>
          </a:bodyPr>
          <a:lstStyle/>
          <a:p>
            <a:pPr>
              <a:spcBef>
                <a:spcPct val="50000"/>
              </a:spcBef>
              <a:defRPr/>
            </a:pPr>
            <a:endParaRPr lang="ru-RU" dirty="0">
              <a:ea typeface="ＭＳ Ｐゴシック" pitchFamily="32" charset="-128"/>
              <a:cs typeface="Arial" pitchFamily="34" charset="0"/>
            </a:endParaRPr>
          </a:p>
          <a:p>
            <a:pPr>
              <a:spcBef>
                <a:spcPct val="50000"/>
              </a:spcBef>
              <a:defRPr/>
            </a:pPr>
            <a:r>
              <a:rPr lang="ru-RU" sz="2400" dirty="0">
                <a:ea typeface="ＭＳ Ｐゴシック" pitchFamily="32" charset="-128"/>
                <a:cs typeface="Arial" pitchFamily="34" charset="0"/>
              </a:rPr>
              <a:t>Переменная конусность – активные</a:t>
            </a:r>
          </a:p>
          <a:p>
            <a:pPr>
              <a:spcBef>
                <a:spcPct val="50000"/>
              </a:spcBef>
              <a:defRPr/>
            </a:pPr>
            <a:r>
              <a:rPr lang="en-US" sz="2000" kern="0" dirty="0">
                <a:cs typeface="Arial" pitchFamily="34" charset="0"/>
              </a:rPr>
              <a:t>    ProTaper Universal </a:t>
            </a:r>
            <a:r>
              <a:rPr lang="en-US" sz="2000" kern="0" dirty="0">
                <a:ea typeface="ＭＳ Ｐゴシック" pitchFamily="32" charset="-128"/>
                <a:cs typeface="Arial" pitchFamily="34" charset="0"/>
              </a:rPr>
              <a:t>(</a:t>
            </a:r>
            <a:r>
              <a:rPr lang="en-US" sz="2000" kern="0" dirty="0">
                <a:latin typeface="Arial" charset="0"/>
                <a:ea typeface="ＭＳ Ｐゴシック" pitchFamily="32" charset="-128"/>
                <a:cs typeface="Arial" pitchFamily="34" charset="0"/>
              </a:rPr>
              <a:t>Dentsply Maillefer</a:t>
            </a:r>
            <a:r>
              <a:rPr lang="en-US" sz="2000" kern="0" dirty="0">
                <a:ea typeface="ＭＳ Ｐゴシック" pitchFamily="32" charset="-128"/>
                <a:cs typeface="Arial" pitchFamily="34" charset="0"/>
              </a:rPr>
              <a:t>)</a:t>
            </a:r>
            <a:endParaRPr lang="en-US" sz="2000" kern="0" dirty="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rrowheads="1"/>
          </p:cNvSpPr>
          <p:nvPr>
            <p:ph type="title"/>
          </p:nvPr>
        </p:nvSpPr>
        <p:spPr>
          <a:xfrm>
            <a:off x="1919288" y="188913"/>
            <a:ext cx="8229600" cy="1143000"/>
          </a:xfrm>
        </p:spPr>
        <p:txBody>
          <a:bodyPr>
            <a:normAutofit fontScale="90000"/>
          </a:bodyPr>
          <a:lstStyle/>
          <a:p>
            <a:pPr>
              <a:defRPr/>
            </a:pPr>
            <a:r>
              <a:rPr lang="ru-RU" sz="4000"/>
              <a:t>Особенности систем                 </a:t>
            </a:r>
            <a:r>
              <a:rPr lang="en-US" sz="4000"/>
              <a:t>NiTi</a:t>
            </a:r>
            <a:r>
              <a:rPr lang="ru-RU" sz="4000"/>
              <a:t>-инструментов</a:t>
            </a:r>
          </a:p>
        </p:txBody>
      </p:sp>
      <p:pic>
        <p:nvPicPr>
          <p:cNvPr id="2054" name="Picture 3"/>
          <p:cNvPicPr>
            <a:picLocks noGrp="1" noChangeAspect="1" noChangeArrowheads="1"/>
          </p:cNvPicPr>
          <p:nvPr>
            <p:ph sz="quarter" idx="1"/>
          </p:nvPr>
        </p:nvPicPr>
        <p:blipFill>
          <a:blip r:embed="rId4" cstate="print"/>
          <a:stretch>
            <a:fillRect/>
          </a:stretch>
        </p:blipFill>
        <p:spPr>
          <a:xfrm>
            <a:off x="1981200" y="2680054"/>
            <a:ext cx="3657600" cy="2412293"/>
          </a:xfrm>
          <a:noFill/>
        </p:spPr>
      </p:pic>
      <p:pic>
        <p:nvPicPr>
          <p:cNvPr id="2056" name="Picture 8" descr="Mtwo"/>
          <p:cNvPicPr>
            <a:picLocks noGrp="1" noChangeAspect="1" noChangeArrowheads="1"/>
          </p:cNvPicPr>
          <p:nvPr>
            <p:ph sz="quarter" idx="2"/>
          </p:nvPr>
        </p:nvPicPr>
        <p:blipFill>
          <a:blip r:embed="rId5" cstate="print"/>
          <a:srcRect/>
          <a:stretch>
            <a:fillRect/>
          </a:stretch>
        </p:blipFill>
        <p:spPr>
          <a:xfrm>
            <a:off x="2495551" y="5589589"/>
            <a:ext cx="989013" cy="1030287"/>
          </a:xfrm>
        </p:spPr>
      </p:pic>
      <p:graphicFrame>
        <p:nvGraphicFramePr>
          <p:cNvPr id="2050" name="Object 2"/>
          <p:cNvGraphicFramePr>
            <a:graphicFrameLocks noChangeAspect="1"/>
          </p:cNvGraphicFramePr>
          <p:nvPr/>
        </p:nvGraphicFramePr>
        <p:xfrm>
          <a:off x="2855913" y="1628776"/>
          <a:ext cx="2159000" cy="873125"/>
        </p:xfrm>
        <a:graphic>
          <a:graphicData uri="http://schemas.openxmlformats.org/presentationml/2006/ole">
            <mc:AlternateContent xmlns:mc="http://schemas.openxmlformats.org/markup-compatibility/2006">
              <mc:Choice xmlns:v="urn:schemas-microsoft-com:vml" Requires="v">
                <p:oleObj spid="_x0000_s1035" name="Фотография Photo Editor" r:id="rId6" imgW="5087060" imgH="2057143" progId="">
                  <p:embed/>
                </p:oleObj>
              </mc:Choice>
              <mc:Fallback>
                <p:oleObj name="Фотография Photo Editor" r:id="rId6" imgW="5087060" imgH="2057143" progId="">
                  <p:embed/>
                  <p:pic>
                    <p:nvPicPr>
                      <p:cNvPr id="205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5913" y="1628776"/>
                        <a:ext cx="215900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2711450" y="4508500"/>
          <a:ext cx="2159000" cy="915988"/>
        </p:xfrm>
        <a:graphic>
          <a:graphicData uri="http://schemas.openxmlformats.org/presentationml/2006/ole">
            <mc:AlternateContent xmlns:mc="http://schemas.openxmlformats.org/markup-compatibility/2006">
              <mc:Choice xmlns:v="urn:schemas-microsoft-com:vml" Requires="v">
                <p:oleObj spid="_x0000_s1036" name="Фотография Photo Editor" r:id="rId8" imgW="3820058" imgH="1619476" progId="">
                  <p:embed/>
                </p:oleObj>
              </mc:Choice>
              <mc:Fallback>
                <p:oleObj name="Фотография Photo Editor" r:id="rId8" imgW="3820058" imgH="1619476" progId="">
                  <p:embed/>
                  <p:pic>
                    <p:nvPicPr>
                      <p:cNvPr id="2051"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1450" y="4508500"/>
                        <a:ext cx="2159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6600825" y="3284539"/>
          <a:ext cx="2159000" cy="947737"/>
        </p:xfrm>
        <a:graphic>
          <a:graphicData uri="http://schemas.openxmlformats.org/presentationml/2006/ole">
            <mc:AlternateContent xmlns:mc="http://schemas.openxmlformats.org/markup-compatibility/2006">
              <mc:Choice xmlns:v="urn:schemas-microsoft-com:vml" Requires="v">
                <p:oleObj spid="_x0000_s1037" name="Фотография Photo Editor" r:id="rId10" imgW="2971429" imgH="1305107" progId="">
                  <p:embed/>
                </p:oleObj>
              </mc:Choice>
              <mc:Fallback>
                <p:oleObj name="Фотография Photo Editor" r:id="rId10" imgW="2971429" imgH="1305107" progId="">
                  <p:embed/>
                  <p:pic>
                    <p:nvPicPr>
                      <p:cNvPr id="2052"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0825" y="3284539"/>
                        <a:ext cx="2159000" cy="94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Text Box 7"/>
          <p:cNvSpPr txBox="1">
            <a:spLocks noChangeArrowheads="1"/>
          </p:cNvSpPr>
          <p:nvPr/>
        </p:nvSpPr>
        <p:spPr bwMode="auto">
          <a:xfrm>
            <a:off x="5181600" y="1295400"/>
            <a:ext cx="4800600" cy="4572000"/>
          </a:xfrm>
          <a:prstGeom prst="rect">
            <a:avLst/>
          </a:prstGeom>
          <a:noFill/>
          <a:ln w="9525">
            <a:noFill/>
            <a:miter lim="800000"/>
            <a:headEnd/>
            <a:tailEnd/>
          </a:ln>
        </p:spPr>
        <p:txBody>
          <a:bodyPr/>
          <a:lstStyle/>
          <a:p>
            <a:pPr marL="342900" indent="-342900">
              <a:spcBef>
                <a:spcPct val="20000"/>
              </a:spcBef>
              <a:buClr>
                <a:srgbClr val="FF9900"/>
              </a:buClr>
              <a:buFont typeface="Arial" pitchFamily="34" charset="0"/>
              <a:buChar char="■"/>
            </a:pPr>
            <a:endParaRPr lang="ru-RU" sz="2500"/>
          </a:p>
          <a:p>
            <a:pPr marL="342900" indent="-342900">
              <a:spcBef>
                <a:spcPct val="20000"/>
              </a:spcBef>
              <a:buClr>
                <a:srgbClr val="FF9900"/>
              </a:buClr>
              <a:buFont typeface="Arial" pitchFamily="34" charset="0"/>
              <a:buChar char="■"/>
            </a:pPr>
            <a:r>
              <a:rPr lang="ru-RU" sz="2500"/>
              <a:t>ProFiles</a:t>
            </a:r>
            <a:r>
              <a:rPr lang="en-US" sz="2500"/>
              <a:t>,</a:t>
            </a:r>
            <a:r>
              <a:rPr lang="ru-RU" sz="2500"/>
              <a:t> GT Files</a:t>
            </a:r>
          </a:p>
          <a:p>
            <a:pPr marL="342900" indent="-342900">
              <a:lnSpc>
                <a:spcPct val="260000"/>
              </a:lnSpc>
              <a:spcBef>
                <a:spcPct val="20000"/>
              </a:spcBef>
              <a:buClr>
                <a:srgbClr val="FF9900"/>
              </a:buClr>
              <a:buFont typeface="Arial" pitchFamily="34" charset="0"/>
              <a:buChar char="■"/>
            </a:pPr>
            <a:r>
              <a:rPr lang="ru-RU" sz="2500"/>
              <a:t>К3 </a:t>
            </a:r>
          </a:p>
          <a:p>
            <a:pPr marL="342900" indent="-342900">
              <a:lnSpc>
                <a:spcPct val="260000"/>
              </a:lnSpc>
              <a:spcBef>
                <a:spcPct val="20000"/>
              </a:spcBef>
              <a:buClr>
                <a:srgbClr val="FF9900"/>
              </a:buClr>
              <a:buFont typeface="Arial" pitchFamily="34" charset="0"/>
              <a:buChar char="■"/>
            </a:pPr>
            <a:r>
              <a:rPr lang="ru-RU" sz="2500"/>
              <a:t>RaСе</a:t>
            </a:r>
          </a:p>
          <a:p>
            <a:pPr marL="342900" indent="-342900">
              <a:lnSpc>
                <a:spcPct val="260000"/>
              </a:lnSpc>
              <a:spcBef>
                <a:spcPct val="20000"/>
              </a:spcBef>
              <a:buClr>
                <a:srgbClr val="FF9900"/>
              </a:buClr>
              <a:buFont typeface="Arial" pitchFamily="34" charset="0"/>
              <a:buChar char="■"/>
            </a:pPr>
            <a:r>
              <a:rPr lang="en-US" sz="2500"/>
              <a:t>FlexMaster</a:t>
            </a:r>
            <a:r>
              <a:rPr lang="en-US" sz="2500" baseline="30000"/>
              <a:t>®</a:t>
            </a:r>
            <a:r>
              <a:rPr lang="en-US" sz="2500"/>
              <a:t>, P</a:t>
            </a:r>
            <a:r>
              <a:rPr lang="ru-RU" sz="2500"/>
              <a:t>roTaper</a:t>
            </a:r>
          </a:p>
          <a:p>
            <a:pPr marL="342900" indent="-342900">
              <a:lnSpc>
                <a:spcPct val="260000"/>
              </a:lnSpc>
              <a:spcBef>
                <a:spcPct val="20000"/>
              </a:spcBef>
              <a:buClr>
                <a:srgbClr val="FF9900"/>
              </a:buClr>
              <a:buFont typeface="Arial" pitchFamily="34" charset="0"/>
              <a:buChar char="■"/>
            </a:pPr>
            <a:r>
              <a:rPr lang="en-US" sz="2500"/>
              <a:t>M</a:t>
            </a:r>
            <a:r>
              <a:rPr lang="en-US" sz="2500" baseline="-25000"/>
              <a:t>two</a:t>
            </a:r>
            <a:endParaRPr lang="ru-RU" sz="2500" baseline="-25000"/>
          </a:p>
        </p:txBody>
      </p:sp>
      <p:pic>
        <p:nvPicPr>
          <p:cNvPr id="2057" name="Picture 9"/>
          <p:cNvPicPr>
            <a:picLocks noChangeAspect="1" noChangeArrowheads="1"/>
          </p:cNvPicPr>
          <p:nvPr/>
        </p:nvPicPr>
        <p:blipFill>
          <a:blip r:embed="rId12" cstate="print"/>
          <a:srcRect/>
          <a:stretch>
            <a:fillRect/>
          </a:stretch>
        </p:blipFill>
        <p:spPr bwMode="auto">
          <a:xfrm>
            <a:off x="4151313" y="2565400"/>
            <a:ext cx="990600" cy="93503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4" descr="фото2 149"/>
          <p:cNvPicPr>
            <a:picLocks noChangeAspect="1" noChangeArrowheads="1"/>
          </p:cNvPicPr>
          <p:nvPr/>
        </p:nvPicPr>
        <p:blipFill>
          <a:blip r:embed="rId3" cstate="print"/>
          <a:srcRect/>
          <a:stretch>
            <a:fillRect/>
          </a:stretch>
        </p:blipFill>
        <p:spPr bwMode="auto">
          <a:xfrm>
            <a:off x="1774826" y="333375"/>
            <a:ext cx="3724275" cy="6269038"/>
          </a:xfrm>
          <a:prstGeom prst="rect">
            <a:avLst/>
          </a:prstGeom>
          <a:noFill/>
          <a:ln w="9525">
            <a:noFill/>
            <a:miter lim="800000"/>
            <a:headEnd/>
            <a:tailEnd/>
          </a:ln>
        </p:spPr>
      </p:pic>
      <p:sp>
        <p:nvSpPr>
          <p:cNvPr id="315398" name="Rectangle 6"/>
          <p:cNvSpPr>
            <a:spLocks noGrp="1" noChangeArrowheads="1"/>
          </p:cNvSpPr>
          <p:nvPr>
            <p:ph sz="quarter" idx="1"/>
          </p:nvPr>
        </p:nvSpPr>
        <p:spPr>
          <a:xfrm>
            <a:off x="5664201" y="333376"/>
            <a:ext cx="4475163" cy="4525963"/>
          </a:xfrm>
        </p:spPr>
        <p:txBody>
          <a:bodyPr/>
          <a:lstStyle/>
          <a:p>
            <a:pPr algn="ctr">
              <a:buFont typeface="Wingdings" pitchFamily="2" charset="2"/>
              <a:buNone/>
              <a:defRPr/>
            </a:pPr>
            <a:r>
              <a:rPr lang="ru-RU" sz="4800"/>
              <a:t>Сравнение систем</a:t>
            </a:r>
          </a:p>
        </p:txBody>
      </p:sp>
      <p:pic>
        <p:nvPicPr>
          <p:cNvPr id="167940" name="Picture 7" descr="1806200704"/>
          <p:cNvPicPr>
            <a:picLocks noChangeAspect="1" noChangeArrowheads="1"/>
          </p:cNvPicPr>
          <p:nvPr/>
        </p:nvPicPr>
        <p:blipFill>
          <a:blip r:embed="rId4" cstate="print"/>
          <a:srcRect/>
          <a:stretch>
            <a:fillRect/>
          </a:stretch>
        </p:blipFill>
        <p:spPr bwMode="auto">
          <a:xfrm>
            <a:off x="7680325" y="2349501"/>
            <a:ext cx="2800350" cy="43148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981200" y="277814"/>
            <a:ext cx="8229600" cy="847725"/>
          </a:xfrm>
        </p:spPr>
        <p:txBody>
          <a:bodyPr/>
          <a:lstStyle/>
          <a:p>
            <a:pPr eaLnBrk="1" hangingPunct="1">
              <a:defRPr/>
            </a:pPr>
            <a:r>
              <a:rPr lang="ru-RU" dirty="0"/>
              <a:t>Понятие конусности</a:t>
            </a:r>
          </a:p>
        </p:txBody>
      </p:sp>
      <p:sp>
        <p:nvSpPr>
          <p:cNvPr id="54275" name="Rectangle 3"/>
          <p:cNvSpPr>
            <a:spLocks noGrp="1" noChangeArrowheads="1"/>
          </p:cNvSpPr>
          <p:nvPr>
            <p:ph sz="quarter" idx="1"/>
          </p:nvPr>
        </p:nvSpPr>
        <p:spPr>
          <a:xfrm>
            <a:off x="1981200" y="1196975"/>
            <a:ext cx="8229600" cy="4933950"/>
          </a:xfrm>
        </p:spPr>
        <p:txBody>
          <a:bodyPr>
            <a:normAutofit/>
          </a:bodyPr>
          <a:lstStyle/>
          <a:p>
            <a:pPr eaLnBrk="1" hangingPunct="1">
              <a:lnSpc>
                <a:spcPct val="80000"/>
              </a:lnSpc>
              <a:defRPr/>
            </a:pPr>
            <a:r>
              <a:rPr lang="ru-RU" dirty="0"/>
              <a:t>Конусность – прирост диаметра на стандартном отрезке в процентном эквиваленте</a:t>
            </a:r>
          </a:p>
          <a:p>
            <a:pPr eaLnBrk="1" hangingPunct="1">
              <a:lnSpc>
                <a:spcPct val="80000"/>
              </a:lnSpc>
              <a:defRPr/>
            </a:pPr>
            <a:r>
              <a:rPr lang="ru-RU" dirty="0"/>
              <a:t>Стандартная конусность по </a:t>
            </a:r>
            <a:r>
              <a:rPr lang="en-US" dirty="0"/>
              <a:t>ISO</a:t>
            </a:r>
            <a:r>
              <a:rPr lang="ru-RU" dirty="0"/>
              <a:t> является 02 (прирост диаметра 2% на стандартный отрезок).</a:t>
            </a:r>
          </a:p>
          <a:p>
            <a:pPr eaLnBrk="1" hangingPunct="1">
              <a:lnSpc>
                <a:spcPct val="80000"/>
              </a:lnSpc>
              <a:defRPr/>
            </a:pPr>
            <a:r>
              <a:rPr lang="ru-RU" dirty="0"/>
              <a:t>Машинные инструменты 02, 04, 06, 08, 10, 12, 14 ,16, а также с переменной конусностью.</a:t>
            </a:r>
          </a:p>
          <a:p>
            <a:pPr eaLnBrk="1" hangingPunct="1">
              <a:lnSpc>
                <a:spcPct val="80000"/>
              </a:lnSpc>
              <a:defRPr/>
            </a:pPr>
            <a:r>
              <a:rPr lang="ru-RU" dirty="0"/>
              <a:t> При использовании инструментов с различной конусностью  рабочей зоной является линия по периметру контакта инструмента и стенки канала. Это позволяет увеличить скорость обработки и сводит к минимуму риск перелома.</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sz="half" idx="1"/>
          </p:nvPr>
        </p:nvSpPr>
        <p:spPr>
          <a:xfrm>
            <a:off x="5375276" y="188914"/>
            <a:ext cx="5292725" cy="6480175"/>
          </a:xfrm>
        </p:spPr>
        <p:txBody>
          <a:bodyPr/>
          <a:lstStyle/>
          <a:p>
            <a:pPr algn="ctr">
              <a:buFont typeface="Wingdings" pitchFamily="2" charset="2"/>
              <a:buNone/>
              <a:defRPr/>
            </a:pPr>
            <a:r>
              <a:rPr lang="ru-RU" b="1"/>
              <a:t>Обычный инструмент имеет конусность 0.2 или 2%, это означает, что диаметр равномерно увеличивается на 0.02 мм каждый мм длины инструмента</a:t>
            </a:r>
          </a:p>
          <a:p>
            <a:pPr>
              <a:spcBef>
                <a:spcPct val="50000"/>
              </a:spcBef>
              <a:buClrTx/>
              <a:buSzTx/>
              <a:buFont typeface="Wingdings" pitchFamily="2" charset="2"/>
              <a:buNone/>
              <a:defRPr/>
            </a:pPr>
            <a:endParaRPr lang="ru-RU" b="1"/>
          </a:p>
          <a:p>
            <a:pPr>
              <a:spcBef>
                <a:spcPct val="50000"/>
              </a:spcBef>
              <a:buClrTx/>
              <a:buSzTx/>
              <a:buFont typeface="Wingdings" pitchFamily="2" charset="2"/>
              <a:buNone/>
              <a:defRPr/>
            </a:pPr>
            <a:endParaRPr lang="ru-RU" b="1"/>
          </a:p>
          <a:p>
            <a:pPr>
              <a:spcBef>
                <a:spcPct val="50000"/>
              </a:spcBef>
              <a:buClrTx/>
              <a:buSzTx/>
              <a:buFont typeface="Wingdings" pitchFamily="2" charset="2"/>
              <a:buNone/>
              <a:defRPr/>
            </a:pPr>
            <a:r>
              <a:rPr lang="ru-RU" b="1"/>
              <a:t>формирование идеальной конусности</a:t>
            </a:r>
            <a:endParaRPr lang="en-US"/>
          </a:p>
          <a:p>
            <a:pPr algn="ctr">
              <a:buFont typeface="Wingdings" pitchFamily="2" charset="2"/>
              <a:buNone/>
              <a:defRPr/>
            </a:pPr>
            <a:endParaRPr lang="ru-RU" b="1"/>
          </a:p>
        </p:txBody>
      </p:sp>
      <p:pic>
        <p:nvPicPr>
          <p:cNvPr id="174083" name="Picture 4" descr="фото2 419"/>
          <p:cNvPicPr>
            <a:picLocks noGrp="1" noChangeAspect="1" noChangeArrowheads="1"/>
          </p:cNvPicPr>
          <p:nvPr>
            <p:ph sz="half" idx="2"/>
          </p:nvPr>
        </p:nvPicPr>
        <p:blipFill>
          <a:blip r:embed="rId3" cstate="print"/>
          <a:srcRect/>
          <a:stretch>
            <a:fillRect/>
          </a:stretch>
        </p:blipFill>
        <p:spPr>
          <a:xfrm>
            <a:off x="1524001" y="0"/>
            <a:ext cx="1990725" cy="647700"/>
          </a:xfrm>
          <a:noFill/>
        </p:spPr>
      </p:pic>
      <p:grpSp>
        <p:nvGrpSpPr>
          <p:cNvPr id="2" name="Group 7"/>
          <p:cNvGrpSpPr>
            <a:grpSpLocks/>
          </p:cNvGrpSpPr>
          <p:nvPr/>
        </p:nvGrpSpPr>
        <p:grpSpPr bwMode="auto">
          <a:xfrm>
            <a:off x="1992313" y="2852739"/>
            <a:ext cx="2736850" cy="3684587"/>
            <a:chOff x="748" y="1740"/>
            <a:chExt cx="1724" cy="2005"/>
          </a:xfrm>
        </p:grpSpPr>
        <p:pic>
          <p:nvPicPr>
            <p:cNvPr id="174086" name="Picture 8" descr="Rö-Bild Prämol Kopie"/>
            <p:cNvPicPr>
              <a:picLocks noChangeAspect="1" noChangeArrowheads="1"/>
            </p:cNvPicPr>
            <p:nvPr/>
          </p:nvPicPr>
          <p:blipFill>
            <a:blip r:embed="rId4" cstate="print"/>
            <a:srcRect/>
            <a:stretch>
              <a:fillRect/>
            </a:stretch>
          </p:blipFill>
          <p:spPr bwMode="auto">
            <a:xfrm>
              <a:off x="748" y="1740"/>
              <a:ext cx="694" cy="1802"/>
            </a:xfrm>
            <a:prstGeom prst="rect">
              <a:avLst/>
            </a:prstGeom>
            <a:noFill/>
            <a:ln w="9525">
              <a:noFill/>
              <a:miter lim="800000"/>
              <a:headEnd/>
              <a:tailEnd/>
            </a:ln>
          </p:spPr>
        </p:pic>
        <p:sp>
          <p:nvSpPr>
            <p:cNvPr id="174087" name="AutoShape 9"/>
            <p:cNvSpPr>
              <a:spLocks noChangeArrowheads="1"/>
            </p:cNvSpPr>
            <p:nvPr/>
          </p:nvSpPr>
          <p:spPr bwMode="auto">
            <a:xfrm rot="10800000">
              <a:off x="1020" y="1749"/>
              <a:ext cx="227" cy="1851"/>
            </a:xfrm>
            <a:prstGeom prst="triangle">
              <a:avLst>
                <a:gd name="adj" fmla="val 50000"/>
              </a:avLst>
            </a:prstGeom>
            <a:solidFill>
              <a:srgbClr val="FFCCCC">
                <a:alpha val="41176"/>
              </a:srgbClr>
            </a:solidFill>
            <a:ln w="6350">
              <a:solidFill>
                <a:srgbClr val="B2B2B2"/>
              </a:solidFill>
              <a:miter lim="800000"/>
              <a:headEnd/>
              <a:tailEnd/>
            </a:ln>
          </p:spPr>
          <p:txBody>
            <a:bodyPr wrap="none" anchor="ctr"/>
            <a:lstStyle/>
            <a:p>
              <a:endParaRPr lang="ru-RU"/>
            </a:p>
          </p:txBody>
        </p:sp>
        <p:sp>
          <p:nvSpPr>
            <p:cNvPr id="174088" name="Rectangle 10"/>
            <p:cNvSpPr>
              <a:spLocks noChangeArrowheads="1"/>
            </p:cNvSpPr>
            <p:nvPr/>
          </p:nvSpPr>
          <p:spPr bwMode="auto">
            <a:xfrm>
              <a:off x="975" y="3543"/>
              <a:ext cx="362" cy="90"/>
            </a:xfrm>
            <a:prstGeom prst="rect">
              <a:avLst/>
            </a:prstGeom>
            <a:solidFill>
              <a:schemeClr val="bg1"/>
            </a:solidFill>
            <a:ln w="9525">
              <a:noFill/>
              <a:miter lim="800000"/>
              <a:headEnd/>
              <a:tailEnd/>
            </a:ln>
          </p:spPr>
          <p:txBody>
            <a:bodyPr wrap="none" anchor="ctr"/>
            <a:lstStyle/>
            <a:p>
              <a:endParaRPr lang="ru-RU"/>
            </a:p>
          </p:txBody>
        </p:sp>
        <p:sp>
          <p:nvSpPr>
            <p:cNvPr id="174089" name="Line 11"/>
            <p:cNvSpPr>
              <a:spLocks noChangeShapeType="1"/>
            </p:cNvSpPr>
            <p:nvPr/>
          </p:nvSpPr>
          <p:spPr bwMode="auto">
            <a:xfrm>
              <a:off x="1137" y="3521"/>
              <a:ext cx="564" cy="0"/>
            </a:xfrm>
            <a:prstGeom prst="line">
              <a:avLst/>
            </a:prstGeom>
            <a:noFill/>
            <a:ln w="12700">
              <a:solidFill>
                <a:srgbClr val="FF3300"/>
              </a:solidFill>
              <a:round/>
              <a:headEnd/>
              <a:tailEnd/>
            </a:ln>
          </p:spPr>
          <p:txBody>
            <a:bodyPr/>
            <a:lstStyle/>
            <a:p>
              <a:endParaRPr lang="ru-RU"/>
            </a:p>
          </p:txBody>
        </p:sp>
        <p:sp>
          <p:nvSpPr>
            <p:cNvPr id="174090" name="Line 12"/>
            <p:cNvSpPr>
              <a:spLocks noChangeShapeType="1"/>
            </p:cNvSpPr>
            <p:nvPr/>
          </p:nvSpPr>
          <p:spPr bwMode="auto">
            <a:xfrm>
              <a:off x="1146" y="3409"/>
              <a:ext cx="552" cy="4"/>
            </a:xfrm>
            <a:prstGeom prst="line">
              <a:avLst/>
            </a:prstGeom>
            <a:noFill/>
            <a:ln w="12700">
              <a:solidFill>
                <a:srgbClr val="FF3300"/>
              </a:solidFill>
              <a:round/>
              <a:headEnd/>
              <a:tailEnd/>
            </a:ln>
          </p:spPr>
          <p:txBody>
            <a:bodyPr/>
            <a:lstStyle/>
            <a:p>
              <a:endParaRPr lang="ru-RU"/>
            </a:p>
          </p:txBody>
        </p:sp>
        <p:sp>
          <p:nvSpPr>
            <p:cNvPr id="174091" name="Line 13"/>
            <p:cNvSpPr>
              <a:spLocks noChangeShapeType="1"/>
            </p:cNvSpPr>
            <p:nvPr/>
          </p:nvSpPr>
          <p:spPr bwMode="auto">
            <a:xfrm flipV="1">
              <a:off x="1155" y="3291"/>
              <a:ext cx="550" cy="3"/>
            </a:xfrm>
            <a:prstGeom prst="line">
              <a:avLst/>
            </a:prstGeom>
            <a:noFill/>
            <a:ln w="12700">
              <a:solidFill>
                <a:srgbClr val="FF3300"/>
              </a:solidFill>
              <a:round/>
              <a:headEnd/>
              <a:tailEnd/>
            </a:ln>
          </p:spPr>
          <p:txBody>
            <a:bodyPr/>
            <a:lstStyle/>
            <a:p>
              <a:endParaRPr lang="ru-RU"/>
            </a:p>
          </p:txBody>
        </p:sp>
        <p:sp>
          <p:nvSpPr>
            <p:cNvPr id="174092" name="Line 14"/>
            <p:cNvSpPr>
              <a:spLocks noChangeShapeType="1"/>
            </p:cNvSpPr>
            <p:nvPr/>
          </p:nvSpPr>
          <p:spPr bwMode="auto">
            <a:xfrm>
              <a:off x="1162" y="3179"/>
              <a:ext cx="524" cy="4"/>
            </a:xfrm>
            <a:prstGeom prst="line">
              <a:avLst/>
            </a:prstGeom>
            <a:noFill/>
            <a:ln w="12700">
              <a:solidFill>
                <a:srgbClr val="FF3300"/>
              </a:solidFill>
              <a:round/>
              <a:headEnd/>
              <a:tailEnd/>
            </a:ln>
          </p:spPr>
          <p:txBody>
            <a:bodyPr/>
            <a:lstStyle/>
            <a:p>
              <a:endParaRPr lang="ru-RU"/>
            </a:p>
          </p:txBody>
        </p:sp>
        <p:sp>
          <p:nvSpPr>
            <p:cNvPr id="174093" name="Line 15"/>
            <p:cNvSpPr>
              <a:spLocks noChangeShapeType="1"/>
            </p:cNvSpPr>
            <p:nvPr/>
          </p:nvSpPr>
          <p:spPr bwMode="auto">
            <a:xfrm>
              <a:off x="1165" y="3067"/>
              <a:ext cx="527" cy="3"/>
            </a:xfrm>
            <a:prstGeom prst="line">
              <a:avLst/>
            </a:prstGeom>
            <a:noFill/>
            <a:ln w="12700">
              <a:solidFill>
                <a:srgbClr val="FF3300"/>
              </a:solidFill>
              <a:round/>
              <a:headEnd/>
              <a:tailEnd/>
            </a:ln>
          </p:spPr>
          <p:txBody>
            <a:bodyPr/>
            <a:lstStyle/>
            <a:p>
              <a:endParaRPr lang="ru-RU"/>
            </a:p>
          </p:txBody>
        </p:sp>
        <p:sp>
          <p:nvSpPr>
            <p:cNvPr id="174094" name="Line 16"/>
            <p:cNvSpPr>
              <a:spLocks noChangeShapeType="1"/>
            </p:cNvSpPr>
            <p:nvPr/>
          </p:nvSpPr>
          <p:spPr bwMode="auto">
            <a:xfrm>
              <a:off x="1176" y="2952"/>
              <a:ext cx="531" cy="0"/>
            </a:xfrm>
            <a:prstGeom prst="line">
              <a:avLst/>
            </a:prstGeom>
            <a:noFill/>
            <a:ln w="12700">
              <a:solidFill>
                <a:srgbClr val="FF3300"/>
              </a:solidFill>
              <a:round/>
              <a:headEnd/>
              <a:tailEnd/>
            </a:ln>
          </p:spPr>
          <p:txBody>
            <a:bodyPr/>
            <a:lstStyle/>
            <a:p>
              <a:endParaRPr lang="ru-RU"/>
            </a:p>
          </p:txBody>
        </p:sp>
        <p:sp>
          <p:nvSpPr>
            <p:cNvPr id="174095" name="Line 17"/>
            <p:cNvSpPr>
              <a:spLocks noChangeShapeType="1"/>
            </p:cNvSpPr>
            <p:nvPr/>
          </p:nvSpPr>
          <p:spPr bwMode="auto">
            <a:xfrm>
              <a:off x="1182" y="2840"/>
              <a:ext cx="517" cy="0"/>
            </a:xfrm>
            <a:prstGeom prst="line">
              <a:avLst/>
            </a:prstGeom>
            <a:noFill/>
            <a:ln w="12700">
              <a:solidFill>
                <a:srgbClr val="FF3300"/>
              </a:solidFill>
              <a:round/>
              <a:headEnd/>
              <a:tailEnd/>
            </a:ln>
          </p:spPr>
          <p:txBody>
            <a:bodyPr/>
            <a:lstStyle/>
            <a:p>
              <a:endParaRPr lang="ru-RU"/>
            </a:p>
          </p:txBody>
        </p:sp>
        <p:sp>
          <p:nvSpPr>
            <p:cNvPr id="174096" name="Line 18"/>
            <p:cNvSpPr>
              <a:spLocks noChangeShapeType="1"/>
            </p:cNvSpPr>
            <p:nvPr/>
          </p:nvSpPr>
          <p:spPr bwMode="auto">
            <a:xfrm flipV="1">
              <a:off x="1188" y="2729"/>
              <a:ext cx="503" cy="1"/>
            </a:xfrm>
            <a:prstGeom prst="line">
              <a:avLst/>
            </a:prstGeom>
            <a:noFill/>
            <a:ln w="12700">
              <a:solidFill>
                <a:srgbClr val="FF3300"/>
              </a:solidFill>
              <a:round/>
              <a:headEnd/>
              <a:tailEnd/>
            </a:ln>
          </p:spPr>
          <p:txBody>
            <a:bodyPr/>
            <a:lstStyle/>
            <a:p>
              <a:endParaRPr lang="ru-RU"/>
            </a:p>
          </p:txBody>
        </p:sp>
        <p:sp>
          <p:nvSpPr>
            <p:cNvPr id="174097" name="Line 19"/>
            <p:cNvSpPr>
              <a:spLocks noChangeShapeType="1"/>
            </p:cNvSpPr>
            <p:nvPr/>
          </p:nvSpPr>
          <p:spPr bwMode="auto">
            <a:xfrm flipV="1">
              <a:off x="1199" y="2616"/>
              <a:ext cx="496" cy="2"/>
            </a:xfrm>
            <a:prstGeom prst="line">
              <a:avLst/>
            </a:prstGeom>
            <a:noFill/>
            <a:ln w="12700">
              <a:solidFill>
                <a:srgbClr val="FF3300"/>
              </a:solidFill>
              <a:round/>
              <a:headEnd/>
              <a:tailEnd/>
            </a:ln>
          </p:spPr>
          <p:txBody>
            <a:bodyPr/>
            <a:lstStyle/>
            <a:p>
              <a:endParaRPr lang="ru-RU"/>
            </a:p>
          </p:txBody>
        </p:sp>
        <p:sp>
          <p:nvSpPr>
            <p:cNvPr id="174098" name="Rectangle 20"/>
            <p:cNvSpPr>
              <a:spLocks noChangeArrowheads="1"/>
            </p:cNvSpPr>
            <p:nvPr/>
          </p:nvSpPr>
          <p:spPr bwMode="auto">
            <a:xfrm>
              <a:off x="1695" y="1797"/>
              <a:ext cx="90" cy="1724"/>
            </a:xfrm>
            <a:prstGeom prst="rect">
              <a:avLst/>
            </a:prstGeom>
            <a:solidFill>
              <a:schemeClr val="bg1"/>
            </a:solidFill>
            <a:ln w="9525">
              <a:noFill/>
              <a:miter lim="800000"/>
              <a:headEnd/>
              <a:tailEnd/>
            </a:ln>
          </p:spPr>
          <p:txBody>
            <a:bodyPr wrap="none" anchor="ctr"/>
            <a:lstStyle/>
            <a:p>
              <a:endParaRPr lang="ru-RU"/>
            </a:p>
          </p:txBody>
        </p:sp>
        <p:sp>
          <p:nvSpPr>
            <p:cNvPr id="174099" name="Text Box 21"/>
            <p:cNvSpPr txBox="1">
              <a:spLocks noChangeArrowheads="1"/>
            </p:cNvSpPr>
            <p:nvPr/>
          </p:nvSpPr>
          <p:spPr bwMode="auto">
            <a:xfrm>
              <a:off x="1655" y="2423"/>
              <a:ext cx="408" cy="1038"/>
            </a:xfrm>
            <a:prstGeom prst="rect">
              <a:avLst/>
            </a:prstGeom>
            <a:noFill/>
            <a:ln w="9525">
              <a:noFill/>
              <a:miter lim="800000"/>
              <a:headEnd/>
              <a:tailEnd/>
            </a:ln>
          </p:spPr>
          <p:txBody>
            <a:bodyPr>
              <a:spAutoFit/>
            </a:bodyPr>
            <a:lstStyle/>
            <a:p>
              <a:pPr>
                <a:spcBef>
                  <a:spcPct val="20000"/>
                </a:spcBef>
              </a:pPr>
              <a:endParaRPr lang="de-DE" sz="1000"/>
            </a:p>
            <a:p>
              <a:pPr>
                <a:spcBef>
                  <a:spcPct val="20000"/>
                </a:spcBef>
              </a:pPr>
              <a:r>
                <a:rPr lang="de-DE" sz="1000"/>
                <a:t>73</a:t>
              </a:r>
            </a:p>
            <a:p>
              <a:pPr>
                <a:spcBef>
                  <a:spcPct val="20000"/>
                </a:spcBef>
              </a:pPr>
              <a:r>
                <a:rPr lang="de-DE" sz="1000"/>
                <a:t>67</a:t>
              </a:r>
            </a:p>
            <a:p>
              <a:pPr>
                <a:spcBef>
                  <a:spcPct val="20000"/>
                </a:spcBef>
              </a:pPr>
              <a:r>
                <a:rPr lang="de-DE" sz="1000"/>
                <a:t>61</a:t>
              </a:r>
            </a:p>
            <a:p>
              <a:pPr>
                <a:spcBef>
                  <a:spcPct val="20000"/>
                </a:spcBef>
              </a:pPr>
              <a:r>
                <a:rPr lang="de-DE" sz="1000"/>
                <a:t>55</a:t>
              </a:r>
            </a:p>
            <a:p>
              <a:pPr>
                <a:spcBef>
                  <a:spcPct val="20000"/>
                </a:spcBef>
              </a:pPr>
              <a:r>
                <a:rPr lang="de-DE" sz="1000"/>
                <a:t>49</a:t>
              </a:r>
            </a:p>
            <a:p>
              <a:pPr>
                <a:spcBef>
                  <a:spcPct val="20000"/>
                </a:spcBef>
              </a:pPr>
              <a:r>
                <a:rPr lang="de-DE" sz="1000"/>
                <a:t>43</a:t>
              </a:r>
            </a:p>
            <a:p>
              <a:pPr>
                <a:spcBef>
                  <a:spcPct val="20000"/>
                </a:spcBef>
              </a:pPr>
              <a:r>
                <a:rPr lang="de-DE" sz="1000"/>
                <a:t>37</a:t>
              </a:r>
            </a:p>
            <a:p>
              <a:pPr>
                <a:spcBef>
                  <a:spcPct val="20000"/>
                </a:spcBef>
              </a:pPr>
              <a:r>
                <a:rPr lang="de-DE" sz="1000"/>
                <a:t>31</a:t>
              </a:r>
            </a:p>
            <a:p>
              <a:pPr>
                <a:spcBef>
                  <a:spcPct val="20000"/>
                </a:spcBef>
              </a:pPr>
              <a:r>
                <a:rPr lang="de-DE" sz="1000"/>
                <a:t>25</a:t>
              </a:r>
              <a:endParaRPr lang="en-US" sz="1000"/>
            </a:p>
          </p:txBody>
        </p:sp>
        <p:sp>
          <p:nvSpPr>
            <p:cNvPr id="174100" name="Text Box 22"/>
            <p:cNvSpPr txBox="1">
              <a:spLocks noChangeArrowheads="1"/>
            </p:cNvSpPr>
            <p:nvPr/>
          </p:nvSpPr>
          <p:spPr bwMode="auto">
            <a:xfrm>
              <a:off x="1849" y="2423"/>
              <a:ext cx="408" cy="1038"/>
            </a:xfrm>
            <a:prstGeom prst="rect">
              <a:avLst/>
            </a:prstGeom>
            <a:noFill/>
            <a:ln w="9525">
              <a:noFill/>
              <a:miter lim="800000"/>
              <a:headEnd/>
              <a:tailEnd/>
            </a:ln>
          </p:spPr>
          <p:txBody>
            <a:bodyPr>
              <a:spAutoFit/>
            </a:bodyPr>
            <a:lstStyle/>
            <a:p>
              <a:pPr>
                <a:spcBef>
                  <a:spcPct val="20000"/>
                </a:spcBef>
              </a:pPr>
              <a:endParaRPr lang="de-DE" sz="1000">
                <a:solidFill>
                  <a:srgbClr val="0033CC"/>
                </a:solidFill>
              </a:endParaRPr>
            </a:p>
            <a:p>
              <a:pPr>
                <a:spcBef>
                  <a:spcPct val="20000"/>
                </a:spcBef>
              </a:pPr>
              <a:endParaRPr lang="de-DE" sz="1000">
                <a:solidFill>
                  <a:srgbClr val="0033CC"/>
                </a:solidFill>
              </a:endParaRPr>
            </a:p>
            <a:p>
              <a:pPr>
                <a:spcBef>
                  <a:spcPct val="20000"/>
                </a:spcBef>
              </a:pPr>
              <a:endParaRPr lang="de-DE" sz="1000">
                <a:solidFill>
                  <a:srgbClr val="0033CC"/>
                </a:solidFill>
              </a:endParaRPr>
            </a:p>
            <a:p>
              <a:pPr>
                <a:spcBef>
                  <a:spcPct val="20000"/>
                </a:spcBef>
              </a:pPr>
              <a:endParaRPr lang="de-DE" sz="1000">
                <a:solidFill>
                  <a:srgbClr val="0033CC"/>
                </a:solidFill>
              </a:endParaRPr>
            </a:p>
            <a:p>
              <a:pPr>
                <a:spcBef>
                  <a:spcPct val="20000"/>
                </a:spcBef>
              </a:pPr>
              <a:r>
                <a:rPr lang="ru-RU" sz="1000"/>
                <a:t>55</a:t>
              </a:r>
              <a:endParaRPr lang="de-DE" sz="1000"/>
            </a:p>
            <a:p>
              <a:pPr>
                <a:spcBef>
                  <a:spcPct val="20000"/>
                </a:spcBef>
              </a:pPr>
              <a:r>
                <a:rPr lang="de-DE" sz="1000"/>
                <a:t>51</a:t>
              </a:r>
            </a:p>
            <a:p>
              <a:pPr>
                <a:spcBef>
                  <a:spcPct val="20000"/>
                </a:spcBef>
              </a:pPr>
              <a:r>
                <a:rPr lang="de-DE" sz="1000"/>
                <a:t>47</a:t>
              </a:r>
            </a:p>
            <a:p>
              <a:pPr>
                <a:spcBef>
                  <a:spcPct val="20000"/>
                </a:spcBef>
              </a:pPr>
              <a:r>
                <a:rPr lang="de-DE" sz="1000"/>
                <a:t>43</a:t>
              </a:r>
            </a:p>
            <a:p>
              <a:pPr>
                <a:spcBef>
                  <a:spcPct val="20000"/>
                </a:spcBef>
              </a:pPr>
              <a:r>
                <a:rPr lang="de-DE" sz="1000"/>
                <a:t>39</a:t>
              </a:r>
            </a:p>
            <a:p>
              <a:pPr>
                <a:spcBef>
                  <a:spcPct val="20000"/>
                </a:spcBef>
              </a:pPr>
              <a:r>
                <a:rPr lang="de-DE" sz="1000"/>
                <a:t>35</a:t>
              </a:r>
              <a:endParaRPr lang="en-US" sz="1000"/>
            </a:p>
          </p:txBody>
        </p:sp>
        <p:sp>
          <p:nvSpPr>
            <p:cNvPr id="174101" name="Text Box 23"/>
            <p:cNvSpPr txBox="1">
              <a:spLocks noChangeArrowheads="1"/>
            </p:cNvSpPr>
            <p:nvPr/>
          </p:nvSpPr>
          <p:spPr bwMode="auto">
            <a:xfrm>
              <a:off x="1556" y="3612"/>
              <a:ext cx="363" cy="133"/>
            </a:xfrm>
            <a:prstGeom prst="rect">
              <a:avLst/>
            </a:prstGeom>
            <a:noFill/>
            <a:ln w="9525">
              <a:noFill/>
              <a:miter lim="800000"/>
              <a:headEnd/>
              <a:tailEnd/>
            </a:ln>
          </p:spPr>
          <p:txBody>
            <a:bodyPr>
              <a:spAutoFit/>
            </a:bodyPr>
            <a:lstStyle/>
            <a:p>
              <a:pPr>
                <a:spcBef>
                  <a:spcPct val="50000"/>
                </a:spcBef>
              </a:pPr>
              <a:r>
                <a:rPr lang="en-US" sz="1000"/>
                <a:t>25</a:t>
              </a:r>
              <a:r>
                <a:rPr lang="en-US" sz="1000">
                  <a:cs typeface="Arial" pitchFamily="34" charset="0"/>
                </a:rPr>
                <a:t>/</a:t>
              </a:r>
              <a:r>
                <a:rPr lang="en-US" sz="1000"/>
                <a:t>06</a:t>
              </a:r>
            </a:p>
          </p:txBody>
        </p:sp>
        <p:sp>
          <p:nvSpPr>
            <p:cNvPr id="174102" name="Text Box 24"/>
            <p:cNvSpPr txBox="1">
              <a:spLocks noChangeArrowheads="1"/>
            </p:cNvSpPr>
            <p:nvPr/>
          </p:nvSpPr>
          <p:spPr bwMode="auto">
            <a:xfrm>
              <a:off x="1791" y="3612"/>
              <a:ext cx="363" cy="133"/>
            </a:xfrm>
            <a:prstGeom prst="rect">
              <a:avLst/>
            </a:prstGeom>
            <a:noFill/>
            <a:ln w="9525">
              <a:noFill/>
              <a:miter lim="800000"/>
              <a:headEnd/>
              <a:tailEnd/>
            </a:ln>
          </p:spPr>
          <p:txBody>
            <a:bodyPr>
              <a:spAutoFit/>
            </a:bodyPr>
            <a:lstStyle/>
            <a:p>
              <a:pPr>
                <a:spcBef>
                  <a:spcPct val="50000"/>
                </a:spcBef>
              </a:pPr>
              <a:r>
                <a:rPr lang="en-US" sz="1000"/>
                <a:t>35</a:t>
              </a:r>
              <a:r>
                <a:rPr lang="en-US" sz="1000">
                  <a:cs typeface="Arial" pitchFamily="34" charset="0"/>
                </a:rPr>
                <a:t>/</a:t>
              </a:r>
              <a:r>
                <a:rPr lang="en-US" sz="1000"/>
                <a:t>04</a:t>
              </a:r>
            </a:p>
          </p:txBody>
        </p:sp>
        <p:sp>
          <p:nvSpPr>
            <p:cNvPr id="174103" name="Text Box 25"/>
            <p:cNvSpPr txBox="1">
              <a:spLocks noChangeArrowheads="1"/>
            </p:cNvSpPr>
            <p:nvPr/>
          </p:nvSpPr>
          <p:spPr bwMode="auto">
            <a:xfrm>
              <a:off x="2064" y="2423"/>
              <a:ext cx="408" cy="1038"/>
            </a:xfrm>
            <a:prstGeom prst="rect">
              <a:avLst/>
            </a:prstGeom>
            <a:noFill/>
            <a:ln w="9525">
              <a:noFill/>
              <a:miter lim="800000"/>
              <a:headEnd/>
              <a:tailEnd/>
            </a:ln>
          </p:spPr>
          <p:txBody>
            <a:bodyPr>
              <a:spAutoFit/>
            </a:bodyPr>
            <a:lstStyle/>
            <a:p>
              <a:pPr>
                <a:spcBef>
                  <a:spcPct val="20000"/>
                </a:spcBef>
              </a:pPr>
              <a:endParaRPr lang="de-DE" sz="1000"/>
            </a:p>
            <a:p>
              <a:pPr>
                <a:spcBef>
                  <a:spcPct val="20000"/>
                </a:spcBef>
              </a:pPr>
              <a:r>
                <a:rPr lang="de-DE" sz="1000"/>
                <a:t>74</a:t>
              </a:r>
            </a:p>
            <a:p>
              <a:pPr>
                <a:spcBef>
                  <a:spcPct val="20000"/>
                </a:spcBef>
              </a:pPr>
              <a:r>
                <a:rPr lang="de-DE" sz="1000"/>
                <a:t>70</a:t>
              </a:r>
            </a:p>
            <a:p>
              <a:pPr>
                <a:spcBef>
                  <a:spcPct val="20000"/>
                </a:spcBef>
              </a:pPr>
              <a:r>
                <a:rPr lang="de-DE" sz="1000"/>
                <a:t>64</a:t>
              </a:r>
            </a:p>
            <a:p>
              <a:pPr>
                <a:spcBef>
                  <a:spcPct val="20000"/>
                </a:spcBef>
              </a:pPr>
              <a:r>
                <a:rPr lang="de-DE" sz="1000"/>
                <a:t>60</a:t>
              </a:r>
            </a:p>
            <a:p>
              <a:pPr>
                <a:spcBef>
                  <a:spcPct val="20000"/>
                </a:spcBef>
              </a:pPr>
              <a:r>
                <a:rPr lang="de-DE" sz="1000"/>
                <a:t>56</a:t>
              </a:r>
            </a:p>
            <a:p>
              <a:pPr>
                <a:spcBef>
                  <a:spcPct val="20000"/>
                </a:spcBef>
              </a:pPr>
              <a:r>
                <a:rPr lang="de-DE" sz="1000"/>
                <a:t>52</a:t>
              </a:r>
            </a:p>
            <a:p>
              <a:pPr>
                <a:spcBef>
                  <a:spcPct val="20000"/>
                </a:spcBef>
              </a:pPr>
              <a:r>
                <a:rPr lang="de-DE" sz="1000"/>
                <a:t>48</a:t>
              </a:r>
            </a:p>
            <a:p>
              <a:pPr>
                <a:spcBef>
                  <a:spcPct val="20000"/>
                </a:spcBef>
              </a:pPr>
              <a:r>
                <a:rPr lang="de-DE" sz="1000"/>
                <a:t>44</a:t>
              </a:r>
            </a:p>
            <a:p>
              <a:pPr>
                <a:spcBef>
                  <a:spcPct val="20000"/>
                </a:spcBef>
              </a:pPr>
              <a:r>
                <a:rPr lang="en-US" sz="1000"/>
                <a:t>40</a:t>
              </a:r>
            </a:p>
          </p:txBody>
        </p:sp>
        <p:sp>
          <p:nvSpPr>
            <p:cNvPr id="174104" name="Text Box 26"/>
            <p:cNvSpPr txBox="1">
              <a:spLocks noChangeArrowheads="1"/>
            </p:cNvSpPr>
            <p:nvPr/>
          </p:nvSpPr>
          <p:spPr bwMode="auto">
            <a:xfrm>
              <a:off x="2018" y="3612"/>
              <a:ext cx="363" cy="133"/>
            </a:xfrm>
            <a:prstGeom prst="rect">
              <a:avLst/>
            </a:prstGeom>
            <a:noFill/>
            <a:ln w="9525">
              <a:noFill/>
              <a:miter lim="800000"/>
              <a:headEnd/>
              <a:tailEnd/>
            </a:ln>
          </p:spPr>
          <p:txBody>
            <a:bodyPr>
              <a:spAutoFit/>
            </a:bodyPr>
            <a:lstStyle/>
            <a:p>
              <a:pPr>
                <a:spcBef>
                  <a:spcPct val="50000"/>
                </a:spcBef>
              </a:pPr>
              <a:r>
                <a:rPr lang="en-US" sz="1000"/>
                <a:t>40</a:t>
              </a:r>
              <a:r>
                <a:rPr lang="en-US" sz="1000">
                  <a:cs typeface="Arial" pitchFamily="34" charset="0"/>
                </a:rPr>
                <a:t>/</a:t>
              </a:r>
              <a:r>
                <a:rPr lang="en-US" sz="1000"/>
                <a:t>04</a:t>
              </a:r>
            </a:p>
          </p:txBody>
        </p:sp>
      </p:grpSp>
      <p:sp>
        <p:nvSpPr>
          <p:cNvPr id="174085" name="AutoShape 27"/>
          <p:cNvSpPr>
            <a:spLocks noChangeArrowheads="1"/>
          </p:cNvSpPr>
          <p:nvPr/>
        </p:nvSpPr>
        <p:spPr bwMode="auto">
          <a:xfrm>
            <a:off x="4583113" y="5516564"/>
            <a:ext cx="792162" cy="217487"/>
          </a:xfrm>
          <a:prstGeom prst="leftRightArrow">
            <a:avLst>
              <a:gd name="adj1" fmla="val 50000"/>
              <a:gd name="adj2" fmla="val 72847"/>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6238876" y="1600201"/>
            <a:ext cx="3971924" cy="4525963"/>
          </a:xfrm>
        </p:spPr>
        <p:txBody>
          <a:bodyPr>
            <a:normAutofit fontScale="62500" lnSpcReduction="20000"/>
          </a:bodyPr>
          <a:lstStyle/>
          <a:p>
            <a:r>
              <a:rPr lang="ru-RU" dirty="0"/>
              <a:t>SAF — </a:t>
            </a:r>
            <a:r>
              <a:rPr lang="ru-RU" dirty="0" err="1"/>
              <a:t>эндодонтический</a:t>
            </a:r>
            <a:r>
              <a:rPr lang="ru-RU" dirty="0"/>
              <a:t> файл в виде металлического решетчатого полого </a:t>
            </a:r>
            <a:r>
              <a:rPr lang="ru-RU" dirty="0" err="1"/>
              <a:t>цилиндрa</a:t>
            </a:r>
            <a:r>
              <a:rPr lang="ru-RU" dirty="0"/>
              <a:t>, диаметром 1,5 мм, изготовленный из </a:t>
            </a:r>
            <a:r>
              <a:rPr lang="ru-RU" dirty="0" err="1"/>
              <a:t>никель-титанового</a:t>
            </a:r>
            <a:r>
              <a:rPr lang="ru-RU" dirty="0"/>
              <a:t> сплава.</a:t>
            </a:r>
          </a:p>
          <a:p>
            <a:r>
              <a:rPr lang="ru-RU" dirty="0"/>
              <a:t>SAF — используется один инструмент для полной трехмерной обработки и очистки корневого канала.</a:t>
            </a:r>
          </a:p>
          <a:p>
            <a:r>
              <a:rPr lang="ru-RU" dirty="0"/>
              <a:t>SAF доступен в 3 стандартных размерах: 21 мм, 25 мм и 31 мм.</a:t>
            </a:r>
          </a:p>
          <a:p>
            <a:r>
              <a:rPr lang="ru-RU" dirty="0"/>
              <a:t>Цилиндрическая полая структура файла SAF позволяет его сжатие вдоль поперечного сечения (A) при введении в корневой канал, предварительно обработанный К-файлом 20 размера (B).</a:t>
            </a:r>
          </a:p>
          <a:p>
            <a:endParaRPr lang="ru-RU" dirty="0"/>
          </a:p>
          <a:p>
            <a:endParaRPr lang="ru-RU" dirty="0"/>
          </a:p>
          <a:p>
            <a:endParaRPr lang="ru-RU" dirty="0"/>
          </a:p>
        </p:txBody>
      </p:sp>
      <p:pic>
        <p:nvPicPr>
          <p:cNvPr id="10242" name="Picture 2"/>
          <p:cNvPicPr>
            <a:picLocks noChangeAspect="1" noChangeArrowheads="1"/>
          </p:cNvPicPr>
          <p:nvPr/>
        </p:nvPicPr>
        <p:blipFill>
          <a:blip r:embed="rId2" cstate="print"/>
          <a:srcRect/>
          <a:stretch>
            <a:fillRect/>
          </a:stretch>
        </p:blipFill>
        <p:spPr bwMode="auto">
          <a:xfrm rot="16200000">
            <a:off x="1612077" y="1703179"/>
            <a:ext cx="5476875" cy="222885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452926" y="1600201"/>
            <a:ext cx="5757874" cy="4525963"/>
          </a:xfrm>
        </p:spPr>
        <p:txBody>
          <a:bodyPr>
            <a:normAutofit fontScale="85000" lnSpcReduction="20000"/>
          </a:bodyPr>
          <a:lstStyle/>
          <a:p>
            <a:r>
              <a:rPr lang="ru-RU" dirty="0" err="1"/>
              <a:t>Mtwo</a:t>
            </a:r>
            <a:r>
              <a:rPr lang="ru-RU" dirty="0"/>
              <a:t> Это S-образное поперечное сечение с двумя режущими </a:t>
            </a:r>
            <a:r>
              <a:rPr lang="ru-RU" dirty="0" err="1"/>
              <a:t>кромками,увеличенныепространства</a:t>
            </a:r>
            <a:r>
              <a:rPr lang="ru-RU" dirty="0"/>
              <a:t> между лезвиями ,не равномерно расположенные </a:t>
            </a:r>
            <a:r>
              <a:rPr lang="ru-RU" dirty="0" err="1"/>
              <a:t>лезвия,обе</a:t>
            </a:r>
            <a:r>
              <a:rPr lang="ru-RU" dirty="0"/>
              <a:t> грани лезвия являются режущими,наличиеинструмента№25сконусностью07,наличиеинструментов:№10сконусностью04и№15сконусностью05,наличиефайловдляперелечивания(</a:t>
            </a:r>
            <a:r>
              <a:rPr lang="ru-RU" dirty="0" err="1"/>
              <a:t>MtwoRetreatmentFiles</a:t>
            </a:r>
            <a:r>
              <a:rPr lang="ru-RU" dirty="0"/>
              <a:t>),наличиеапикальныхфайлов,модифицированнонаправляющаянеагрессивнаяверхушка,всядлинаинструментарабочая,пространстводлярекопитуляциирасположенынавнутреннейповерхностилезвий.</a:t>
            </a:r>
          </a:p>
          <a:p>
            <a:endParaRPr lang="ru-RU" dirty="0"/>
          </a:p>
        </p:txBody>
      </p:sp>
      <p:pic>
        <p:nvPicPr>
          <p:cNvPr id="8194" name="Picture 2"/>
          <p:cNvPicPr>
            <a:picLocks noChangeAspect="1" noChangeArrowheads="1"/>
          </p:cNvPicPr>
          <p:nvPr/>
        </p:nvPicPr>
        <p:blipFill>
          <a:blip r:embed="rId2" cstate="print"/>
          <a:srcRect/>
          <a:stretch>
            <a:fillRect/>
          </a:stretch>
        </p:blipFill>
        <p:spPr bwMode="auto">
          <a:xfrm>
            <a:off x="1809721" y="1571613"/>
            <a:ext cx="2828925" cy="3305175"/>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a:bodyPr>
          <a:lstStyle/>
          <a:p>
            <a:r>
              <a:rPr lang="ru-RU" dirty="0"/>
              <a:t>1-я — ротационный (с редукцией оборотов до 16:1 до 300— 800 об/мин). В наконечниках с таким режимом работы применяются инструменты типа бора </a:t>
            </a:r>
            <a:r>
              <a:rPr lang="ru-RU" dirty="0" err="1"/>
              <a:t>Gates</a:t>
            </a:r>
            <a:r>
              <a:rPr lang="ru-RU" dirty="0"/>
              <a:t> </a:t>
            </a:r>
            <a:r>
              <a:rPr lang="ru-RU" dirty="0" err="1"/>
              <a:t>Glidden</a:t>
            </a:r>
            <a:r>
              <a:rPr lang="ru-RU" dirty="0"/>
              <a:t>, </a:t>
            </a:r>
            <a:r>
              <a:rPr lang="ru-RU" dirty="0" err="1"/>
              <a:t>римеров</a:t>
            </a:r>
            <a:r>
              <a:rPr lang="ru-RU" dirty="0"/>
              <a:t> </a:t>
            </a:r>
            <a:r>
              <a:rPr lang="ru-RU" dirty="0" err="1"/>
              <a:t>Peeso</a:t>
            </a:r>
            <a:r>
              <a:rPr lang="ru-RU" dirty="0"/>
              <a:t>, </a:t>
            </a:r>
            <a:r>
              <a:rPr lang="ru-RU" dirty="0" err="1"/>
              <a:t>Beutelrock</a:t>
            </a:r>
            <a:r>
              <a:rPr lang="ru-RU" dirty="0"/>
              <a:t> 1 и 2, </a:t>
            </a:r>
            <a:r>
              <a:rPr lang="ru-RU" dirty="0" err="1"/>
              <a:t>Canal</a:t>
            </a:r>
            <a:r>
              <a:rPr lang="ru-RU" dirty="0"/>
              <a:t> </a:t>
            </a:r>
            <a:r>
              <a:rPr lang="ru-RU" dirty="0" err="1"/>
              <a:t>master</a:t>
            </a:r>
            <a:r>
              <a:rPr lang="ru-RU" dirty="0"/>
              <a:t>, </a:t>
            </a:r>
            <a:r>
              <a:rPr lang="ru-RU" dirty="0" err="1"/>
              <a:t>профайлов</a:t>
            </a:r>
            <a:r>
              <a:rPr lang="ru-RU" dirty="0"/>
              <a:t>, </a:t>
            </a:r>
            <a:r>
              <a:rPr lang="ru-RU" dirty="0" err="1"/>
              <a:t>каналонаполнителей</a:t>
            </a:r>
            <a:r>
              <a:rPr lang="ru-RU" dirty="0"/>
              <a:t>. Применяются также специальные файлы с </a:t>
            </a:r>
            <a:r>
              <a:rPr lang="ru-RU" dirty="0" err="1"/>
              <a:t>нецентрированной</a:t>
            </a:r>
            <a:r>
              <a:rPr lang="ru-RU" dirty="0"/>
              <a:t> верхушкой, что облегчает их следование по кривизне корневого канала. Снижение скорости достигается за счет встроенного редуктора или </a:t>
            </a:r>
            <a:r>
              <a:rPr lang="ru-RU" dirty="0" err="1"/>
              <a:t>микромотора</a:t>
            </a:r>
            <a:r>
              <a:rPr lang="ru-RU" dirty="0"/>
              <a:t> и редуктора. Некоторые наконечники, работающие в этом режиме, маркируются зеленым кольцом;</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B1FBCD-CF6C-442C-823F-0B0ABDD03440}"/>
              </a:ext>
            </a:extLst>
          </p:cNvPr>
          <p:cNvSpPr>
            <a:spLocks noGrp="1"/>
          </p:cNvSpPr>
          <p:nvPr>
            <p:ph type="title"/>
          </p:nvPr>
        </p:nvSpPr>
        <p:spPr/>
        <p:txBody>
          <a:bodyPr/>
          <a:lstStyle/>
          <a:p>
            <a:r>
              <a:rPr lang="ru-RU" dirty="0"/>
              <a:t>Обеспечение асептики и антисептики</a:t>
            </a:r>
          </a:p>
        </p:txBody>
      </p:sp>
      <p:pic>
        <p:nvPicPr>
          <p:cNvPr id="2050" name="Picture 2" descr="ÐÐ°ÑÑÐ¸Ð½ÐºÐ¸ Ð¿Ð¾ Ð·Ð°Ð¿ÑÐ¾ÑÑ ÐºÐ¾ÑÑÐµÑÐ´Ð°Ð¼">
            <a:extLst>
              <a:ext uri="{FF2B5EF4-FFF2-40B4-BE49-F238E27FC236}">
                <a16:creationId xmlns:a16="http://schemas.microsoft.com/office/drawing/2014/main" id="{8107CF95-5559-4336-A4D3-232758F1D6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5722" y="1859966"/>
            <a:ext cx="5579165" cy="4178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746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ru-RU" dirty="0"/>
              <a:t>2-я — с возвратно-поступательными движениями (по часовой стрелке и против часовой стрелки) на 90°. Наконечники этого типа могут маркироваться желтым кольцом;</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r>
              <a:rPr lang="ru-RU" dirty="0"/>
              <a:t>3-я — с вертикальными движениями вверх-вниз с амплитудой 0,3—1,0 мм; обычно наконечники этой группы сочетают в себе движения второго и третьего типов.</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43000" y="1447800"/>
            <a:ext cx="5867400" cy="2438400"/>
            <a:chOff x="576" y="1728"/>
            <a:chExt cx="2256" cy="1296"/>
          </a:xfrm>
        </p:grpSpPr>
        <p:sp>
          <p:nvSpPr>
            <p:cNvPr id="31747" name="Rectangle 3"/>
            <p:cNvSpPr>
              <a:spLocks noChangeArrowheads="1"/>
            </p:cNvSpPr>
            <p:nvPr/>
          </p:nvSpPr>
          <p:spPr bwMode="auto">
            <a:xfrm>
              <a:off x="576" y="2304"/>
              <a:ext cx="1728" cy="720"/>
            </a:xfrm>
            <a:prstGeom prst="rect">
              <a:avLst/>
            </a:prstGeom>
            <a:noFill/>
            <a:ln w="9525">
              <a:noFill/>
              <a:miter lim="800000"/>
              <a:headEnd/>
              <a:tailEnd/>
            </a:ln>
            <a:effectLst/>
          </p:spPr>
          <p:txBody>
            <a:bodyPr anchor="ctr"/>
            <a:lstStyle/>
            <a:p>
              <a:pPr algn="ctr">
                <a:defRPr/>
              </a:pPr>
              <a:r>
                <a:rPr lang="ru-RU" sz="2800">
                  <a:solidFill>
                    <a:schemeClr val="tx2"/>
                  </a:solidFill>
                  <a:effectLst>
                    <a:outerShdw blurRad="38100" dist="38100" dir="2700000" algn="tl">
                      <a:srgbClr val="000000"/>
                    </a:outerShdw>
                  </a:effectLst>
                  <a:latin typeface="Arial" charset="0"/>
                </a:rPr>
                <a:t>Угловой наконечник непосредственно на установке</a:t>
              </a:r>
              <a:endParaRPr lang="fr-FR" sz="2800">
                <a:solidFill>
                  <a:schemeClr val="tx2"/>
                </a:solidFill>
                <a:effectLst>
                  <a:outerShdw blurRad="38100" dist="38100" dir="2700000" algn="tl">
                    <a:srgbClr val="000000"/>
                  </a:outerShdw>
                </a:effectLst>
                <a:latin typeface="Arial" charset="0"/>
              </a:endParaRPr>
            </a:p>
          </p:txBody>
        </p:sp>
        <p:sp>
          <p:nvSpPr>
            <p:cNvPr id="179210" name="Line 4"/>
            <p:cNvSpPr>
              <a:spLocks noChangeShapeType="1"/>
            </p:cNvSpPr>
            <p:nvPr/>
          </p:nvSpPr>
          <p:spPr bwMode="auto">
            <a:xfrm flipH="1">
              <a:off x="1584" y="1728"/>
              <a:ext cx="1248" cy="576"/>
            </a:xfrm>
            <a:prstGeom prst="line">
              <a:avLst/>
            </a:prstGeom>
            <a:noFill/>
            <a:ln w="57150">
              <a:solidFill>
                <a:srgbClr val="FF0000"/>
              </a:solidFill>
              <a:round/>
              <a:headEnd/>
              <a:tailEnd type="triangle" w="med" len="med"/>
            </a:ln>
          </p:spPr>
          <p:txBody>
            <a:bodyPr/>
            <a:lstStyle/>
            <a:p>
              <a:endParaRPr lang="ru-RU"/>
            </a:p>
          </p:txBody>
        </p:sp>
      </p:grpSp>
      <p:grpSp>
        <p:nvGrpSpPr>
          <p:cNvPr id="3" name="Group 5"/>
          <p:cNvGrpSpPr>
            <a:grpSpLocks/>
          </p:cNvGrpSpPr>
          <p:nvPr/>
        </p:nvGrpSpPr>
        <p:grpSpPr bwMode="auto">
          <a:xfrm>
            <a:off x="7162801" y="1447800"/>
            <a:ext cx="4130675" cy="2286000"/>
            <a:chOff x="3168" y="1728"/>
            <a:chExt cx="1920" cy="1296"/>
          </a:xfrm>
        </p:grpSpPr>
        <p:sp>
          <p:nvSpPr>
            <p:cNvPr id="31750" name="Rectangle 6"/>
            <p:cNvSpPr>
              <a:spLocks noChangeArrowheads="1"/>
            </p:cNvSpPr>
            <p:nvPr/>
          </p:nvSpPr>
          <p:spPr bwMode="auto">
            <a:xfrm>
              <a:off x="3360" y="2304"/>
              <a:ext cx="1728" cy="720"/>
            </a:xfrm>
            <a:prstGeom prst="rect">
              <a:avLst/>
            </a:prstGeom>
            <a:noFill/>
            <a:ln w="9525">
              <a:noFill/>
              <a:miter lim="800000"/>
              <a:headEnd/>
              <a:tailEnd/>
            </a:ln>
            <a:effectLst/>
          </p:spPr>
          <p:txBody>
            <a:bodyPr anchor="ctr"/>
            <a:lstStyle/>
            <a:p>
              <a:pPr algn="ctr">
                <a:defRPr/>
              </a:pPr>
              <a:r>
                <a:rPr lang="ru-RU" sz="3200">
                  <a:solidFill>
                    <a:schemeClr val="tx2"/>
                  </a:solidFill>
                  <a:effectLst>
                    <a:outerShdw blurRad="38100" dist="38100" dir="2700000" algn="tl">
                      <a:srgbClr val="000000"/>
                    </a:outerShdw>
                  </a:effectLst>
                  <a:latin typeface="Arial" charset="0"/>
                </a:rPr>
                <a:t>Мотор</a:t>
              </a:r>
              <a:endParaRPr lang="fr-FR" sz="3200">
                <a:solidFill>
                  <a:schemeClr val="tx2"/>
                </a:solidFill>
                <a:effectLst>
                  <a:outerShdw blurRad="38100" dist="38100" dir="2700000" algn="tl">
                    <a:srgbClr val="000000"/>
                  </a:outerShdw>
                </a:effectLst>
                <a:latin typeface="Arial" charset="0"/>
              </a:endParaRPr>
            </a:p>
          </p:txBody>
        </p:sp>
        <p:sp>
          <p:nvSpPr>
            <p:cNvPr id="179208" name="Line 7"/>
            <p:cNvSpPr>
              <a:spLocks noChangeShapeType="1"/>
            </p:cNvSpPr>
            <p:nvPr/>
          </p:nvSpPr>
          <p:spPr bwMode="auto">
            <a:xfrm>
              <a:off x="3168" y="1728"/>
              <a:ext cx="1056" cy="576"/>
            </a:xfrm>
            <a:prstGeom prst="line">
              <a:avLst/>
            </a:prstGeom>
            <a:noFill/>
            <a:ln w="57150">
              <a:solidFill>
                <a:srgbClr val="FF0000"/>
              </a:solidFill>
              <a:round/>
              <a:headEnd/>
              <a:tailEnd type="triangle" w="med" len="med"/>
            </a:ln>
          </p:spPr>
          <p:txBody>
            <a:bodyPr/>
            <a:lstStyle/>
            <a:p>
              <a:endParaRPr lang="ru-RU"/>
            </a:p>
          </p:txBody>
        </p:sp>
      </p:grpSp>
      <p:sp>
        <p:nvSpPr>
          <p:cNvPr id="31752" name="Rectangle 8"/>
          <p:cNvSpPr>
            <a:spLocks noChangeArrowheads="1"/>
          </p:cNvSpPr>
          <p:nvPr/>
        </p:nvSpPr>
        <p:spPr bwMode="auto">
          <a:xfrm>
            <a:off x="2438400" y="228601"/>
            <a:ext cx="7518400" cy="1025525"/>
          </a:xfrm>
          <a:prstGeom prst="rect">
            <a:avLst/>
          </a:prstGeom>
          <a:noFill/>
          <a:ln w="9525">
            <a:noFill/>
            <a:miter lim="800000"/>
            <a:headEnd/>
            <a:tailEnd/>
          </a:ln>
          <a:effectLst/>
        </p:spPr>
        <p:txBody>
          <a:bodyPr anchor="ctr"/>
          <a:lstStyle/>
          <a:p>
            <a:pPr algn="ctr">
              <a:defRPr/>
            </a:pPr>
            <a:r>
              <a:rPr lang="ru-RU" sz="4000">
                <a:solidFill>
                  <a:schemeClr val="tx2"/>
                </a:solidFill>
                <a:effectLst>
                  <a:outerShdw blurRad="38100" dist="38100" dir="2700000" algn="tl">
                    <a:srgbClr val="000000"/>
                  </a:outerShdw>
                </a:effectLst>
                <a:latin typeface="Arial" charset="0"/>
              </a:rPr>
              <a:t>Оборудование для роторных файлов</a:t>
            </a:r>
            <a:endParaRPr lang="fr-FR" sz="4000">
              <a:solidFill>
                <a:schemeClr val="tx2"/>
              </a:solidFill>
              <a:effectLst>
                <a:outerShdw blurRad="38100" dist="38100" dir="2700000" algn="tl">
                  <a:srgbClr val="000000"/>
                </a:outerShdw>
              </a:effectLst>
              <a:latin typeface="Arial" charset="0"/>
            </a:endParaRPr>
          </a:p>
        </p:txBody>
      </p:sp>
      <p:pic>
        <p:nvPicPr>
          <p:cNvPr id="179205" name="Picture 9" descr="NiTi Controle"/>
          <p:cNvPicPr>
            <a:picLocks noChangeAspect="1" noChangeArrowheads="1"/>
          </p:cNvPicPr>
          <p:nvPr/>
        </p:nvPicPr>
        <p:blipFill>
          <a:blip r:embed="rId2" cstate="print"/>
          <a:srcRect/>
          <a:stretch>
            <a:fillRect/>
          </a:stretch>
        </p:blipFill>
        <p:spPr bwMode="auto">
          <a:xfrm>
            <a:off x="1795464" y="3835400"/>
            <a:ext cx="3927475" cy="3022600"/>
          </a:xfrm>
          <a:prstGeom prst="rect">
            <a:avLst/>
          </a:prstGeom>
          <a:noFill/>
          <a:ln w="9525">
            <a:noFill/>
            <a:miter lim="800000"/>
            <a:headEnd/>
            <a:tailEnd/>
          </a:ln>
        </p:spPr>
      </p:pic>
      <p:pic>
        <p:nvPicPr>
          <p:cNvPr id="179206" name="Picture 10" descr="x_smart_produit 21 07 200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19739" y="3141664"/>
            <a:ext cx="5445125" cy="39211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Rot="1" noChangeArrowheads="1"/>
          </p:cNvSpPr>
          <p:nvPr>
            <p:ph type="title"/>
          </p:nvPr>
        </p:nvSpPr>
        <p:spPr/>
        <p:txBody>
          <a:bodyPr/>
          <a:lstStyle/>
          <a:p>
            <a:pPr>
              <a:defRPr/>
            </a:pPr>
            <a:endParaRPr lang="ru-RU"/>
          </a:p>
        </p:txBody>
      </p:sp>
      <p:sp>
        <p:nvSpPr>
          <p:cNvPr id="413699" name="Rectangle 3"/>
          <p:cNvSpPr>
            <a:spLocks noGrp="1" noChangeArrowheads="1"/>
          </p:cNvSpPr>
          <p:nvPr>
            <p:ph sz="quarter" idx="1"/>
          </p:nvPr>
        </p:nvSpPr>
        <p:spPr/>
        <p:txBody>
          <a:bodyPr/>
          <a:lstStyle/>
          <a:p>
            <a:pPr>
              <a:defRPr/>
            </a:pPr>
            <a:endParaRPr lang="ru-RU"/>
          </a:p>
        </p:txBody>
      </p:sp>
      <p:pic>
        <p:nvPicPr>
          <p:cNvPr id="180228" name="Picture 4" descr="фото2 006"/>
          <p:cNvPicPr>
            <a:picLocks noChangeAspect="1" noChangeArrowheads="1"/>
          </p:cNvPicPr>
          <p:nvPr/>
        </p:nvPicPr>
        <p:blipFill>
          <a:blip r:embed="rId3" cstate="print"/>
          <a:srcRect/>
          <a:stretch>
            <a:fillRect/>
          </a:stretch>
        </p:blipFill>
        <p:spPr bwMode="auto">
          <a:xfrm>
            <a:off x="1703389" y="333375"/>
            <a:ext cx="6283325" cy="6116638"/>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rrowheads="1"/>
          </p:cNvSpPr>
          <p:nvPr>
            <p:ph type="title"/>
          </p:nvPr>
        </p:nvSpPr>
        <p:spPr/>
        <p:txBody>
          <a:bodyPr/>
          <a:lstStyle/>
          <a:p>
            <a:pPr>
              <a:defRPr/>
            </a:pPr>
            <a:r>
              <a:rPr lang="en-US"/>
              <a:t>SILVER</a:t>
            </a:r>
            <a:endParaRPr lang="ru-RU"/>
          </a:p>
        </p:txBody>
      </p:sp>
      <p:pic>
        <p:nvPicPr>
          <p:cNvPr id="181251" name="Picture 4" descr="фото2 039"/>
          <p:cNvPicPr>
            <a:picLocks noChangeAspect="1" noChangeArrowheads="1"/>
          </p:cNvPicPr>
          <p:nvPr/>
        </p:nvPicPr>
        <p:blipFill>
          <a:blip r:embed="rId3" cstate="print"/>
          <a:srcRect/>
          <a:stretch>
            <a:fillRect/>
          </a:stretch>
        </p:blipFill>
        <p:spPr bwMode="auto">
          <a:xfrm>
            <a:off x="2208214" y="1341439"/>
            <a:ext cx="7939087" cy="5291137"/>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rrowheads="1"/>
          </p:cNvSpPr>
          <p:nvPr>
            <p:ph type="title"/>
          </p:nvPr>
        </p:nvSpPr>
        <p:spPr/>
        <p:txBody>
          <a:bodyPr>
            <a:normAutofit/>
          </a:bodyPr>
          <a:lstStyle/>
          <a:p>
            <a:pPr>
              <a:defRPr/>
            </a:pPr>
            <a:r>
              <a:rPr lang="en-US" sz="4000"/>
              <a:t>Endo IT</a:t>
            </a:r>
            <a:r>
              <a:rPr lang="ru-RU" sz="4000"/>
              <a:t> </a:t>
            </a:r>
            <a:r>
              <a:rPr lang="en-US" sz="4000"/>
              <a:t>Professional and SILVER</a:t>
            </a:r>
            <a:endParaRPr lang="ru-RU" sz="4000"/>
          </a:p>
        </p:txBody>
      </p:sp>
      <p:sp>
        <p:nvSpPr>
          <p:cNvPr id="214019" name="Rectangle 3"/>
          <p:cNvSpPr>
            <a:spLocks noGrp="1" noChangeArrowheads="1"/>
          </p:cNvSpPr>
          <p:nvPr>
            <p:ph type="body" sz="half" idx="1"/>
          </p:nvPr>
        </p:nvSpPr>
        <p:spPr>
          <a:xfrm>
            <a:off x="1847851" y="1484314"/>
            <a:ext cx="8507413" cy="5184775"/>
          </a:xfrm>
        </p:spPr>
        <p:txBody>
          <a:bodyPr/>
          <a:lstStyle/>
          <a:p>
            <a:pPr>
              <a:buFont typeface="Wingdings" pitchFamily="2" charset="2"/>
              <a:buNone/>
              <a:defRPr/>
            </a:pPr>
            <a:endParaRPr lang="en-US" dirty="0"/>
          </a:p>
          <a:p>
            <a:pPr>
              <a:defRPr/>
            </a:pPr>
            <a:r>
              <a:rPr lang="ru-RU" dirty="0"/>
              <a:t>Контроль</a:t>
            </a:r>
            <a:r>
              <a:rPr lang="de-DE" dirty="0"/>
              <a:t> </a:t>
            </a:r>
            <a:r>
              <a:rPr lang="de-DE" dirty="0" err="1"/>
              <a:t>крутящего</a:t>
            </a:r>
            <a:r>
              <a:rPr lang="de-DE" dirty="0"/>
              <a:t> </a:t>
            </a:r>
            <a:r>
              <a:rPr lang="de-DE" dirty="0" err="1"/>
              <a:t>момента</a:t>
            </a:r>
            <a:r>
              <a:rPr lang="de-DE" dirty="0"/>
              <a:t> </a:t>
            </a:r>
            <a:r>
              <a:rPr lang="de-DE" dirty="0" err="1"/>
              <a:t>для</a:t>
            </a:r>
            <a:r>
              <a:rPr lang="de-DE" dirty="0"/>
              <a:t> </a:t>
            </a:r>
            <a:r>
              <a:rPr lang="de-DE" dirty="0" err="1"/>
              <a:t>каждого</a:t>
            </a:r>
            <a:r>
              <a:rPr lang="de-DE" dirty="0"/>
              <a:t> </a:t>
            </a:r>
            <a:r>
              <a:rPr lang="de-DE" dirty="0" err="1"/>
              <a:t>инструмента</a:t>
            </a:r>
            <a:endParaRPr lang="ru-RU" dirty="0"/>
          </a:p>
          <a:p>
            <a:pPr>
              <a:defRPr/>
            </a:pPr>
            <a:r>
              <a:rPr lang="ru-RU" dirty="0"/>
              <a:t>Возможность изменения скорости и </a:t>
            </a:r>
            <a:r>
              <a:rPr lang="ru-RU" dirty="0" err="1"/>
              <a:t>торка</a:t>
            </a:r>
            <a:endParaRPr lang="ru-RU" dirty="0"/>
          </a:p>
          <a:p>
            <a:pPr>
              <a:defRPr/>
            </a:pPr>
            <a:r>
              <a:rPr lang="ru-RU" dirty="0"/>
              <a:t>Калибровка</a:t>
            </a:r>
            <a:r>
              <a:rPr lang="de-DE" dirty="0"/>
              <a:t> </a:t>
            </a:r>
            <a:r>
              <a:rPr lang="de-DE" dirty="0" err="1"/>
              <a:t>наконечника</a:t>
            </a:r>
            <a:r>
              <a:rPr lang="ru-RU" dirty="0"/>
              <a:t> (4:1 </a:t>
            </a:r>
            <a:r>
              <a:rPr lang="ru-RU" u="sng" dirty="0"/>
              <a:t>редуктор</a:t>
            </a:r>
            <a:r>
              <a:rPr lang="ru-RU" dirty="0"/>
              <a:t>)</a:t>
            </a:r>
          </a:p>
          <a:p>
            <a:pPr>
              <a:defRPr/>
            </a:pPr>
            <a:r>
              <a:rPr lang="ru-RU" dirty="0"/>
              <a:t>Р</a:t>
            </a:r>
            <a:r>
              <a:rPr lang="de-DE" dirty="0" err="1"/>
              <a:t>азъем</a:t>
            </a:r>
            <a:r>
              <a:rPr lang="de-DE" dirty="0"/>
              <a:t> </a:t>
            </a:r>
            <a:r>
              <a:rPr lang="de-DE" dirty="0" err="1"/>
              <a:t>для</a:t>
            </a:r>
            <a:r>
              <a:rPr lang="ru-RU" dirty="0"/>
              <a:t> </a:t>
            </a:r>
            <a:r>
              <a:rPr lang="de-DE" dirty="0" err="1"/>
              <a:t>обновления</a:t>
            </a:r>
            <a:r>
              <a:rPr lang="ru-RU" dirty="0"/>
              <a:t> </a:t>
            </a:r>
            <a:r>
              <a:rPr lang="de-DE" dirty="0" err="1"/>
              <a:t>программ</a:t>
            </a:r>
            <a:r>
              <a:rPr lang="ru-RU" dirty="0"/>
              <a:t>  </a:t>
            </a:r>
            <a:r>
              <a:rPr lang="en-US" dirty="0"/>
              <a:t>(</a:t>
            </a:r>
            <a:r>
              <a:rPr lang="en-US" dirty="0" err="1"/>
              <a:t>Upgrad</a:t>
            </a:r>
            <a:endParaRPr lang="ru-RU" dirty="0"/>
          </a:p>
          <a:p>
            <a:pPr>
              <a:defRPr/>
            </a:pPr>
            <a:r>
              <a:rPr lang="ru-RU" dirty="0"/>
              <a:t>Реверс</a:t>
            </a:r>
          </a:p>
          <a:p>
            <a:pPr>
              <a:defRPr/>
            </a:pPr>
            <a:r>
              <a:rPr lang="ru-RU" dirty="0"/>
              <a:t>Предупредительный сигнал при достижении 75% значений </a:t>
            </a:r>
            <a:r>
              <a:rPr lang="ru-RU" dirty="0" err="1"/>
              <a:t>торка</a:t>
            </a:r>
            <a:endParaRPr lang="ru-RU" dirty="0"/>
          </a:p>
        </p:txBody>
      </p:sp>
      <p:sp>
        <p:nvSpPr>
          <p:cNvPr id="5" name="Содержимое 4"/>
          <p:cNvSpPr>
            <a:spLocks noGrp="1"/>
          </p:cNvSpPr>
          <p:nvPr>
            <p:ph sz="half" idx="2"/>
          </p:nvPr>
        </p:nvSpPr>
        <p:spPr/>
        <p:txBody>
          <a:bodyPr/>
          <a:lstStyle/>
          <a:p>
            <a:pPr>
              <a:defRPr/>
            </a:pPr>
            <a:endParaRPr lang="ru-RU"/>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rrowheads="1"/>
          </p:cNvSpPr>
          <p:nvPr>
            <p:ph type="title"/>
          </p:nvPr>
        </p:nvSpPr>
        <p:spPr/>
        <p:txBody>
          <a:bodyPr/>
          <a:lstStyle/>
          <a:p>
            <a:pPr>
              <a:defRPr/>
            </a:pPr>
            <a:r>
              <a:rPr lang="en-US"/>
              <a:t>Endo IT</a:t>
            </a:r>
            <a:r>
              <a:rPr lang="ru-RU"/>
              <a:t> </a:t>
            </a:r>
            <a:r>
              <a:rPr lang="en-US"/>
              <a:t>Professional</a:t>
            </a:r>
            <a:r>
              <a:rPr lang="en-US" baseline="30000"/>
              <a:t>TM</a:t>
            </a:r>
            <a:endParaRPr lang="ru-RU" baseline="30000"/>
          </a:p>
        </p:txBody>
      </p:sp>
      <p:pic>
        <p:nvPicPr>
          <p:cNvPr id="183299" name="Picture 4" descr="Endo-IT-pro"/>
          <p:cNvPicPr>
            <a:picLocks noGrp="1" noChangeAspect="1" noChangeArrowheads="1"/>
          </p:cNvPicPr>
          <p:nvPr>
            <p:ph sz="quarter" idx="1"/>
          </p:nvPr>
        </p:nvPicPr>
        <p:blipFill>
          <a:blip r:embed="rId3" cstate="print"/>
          <a:srcRect/>
          <a:stretch>
            <a:fillRect/>
          </a:stretch>
        </p:blipFill>
        <p:spPr>
          <a:xfrm>
            <a:off x="1992314" y="2924176"/>
            <a:ext cx="2408237" cy="2663825"/>
          </a:xfrm>
          <a:noFill/>
        </p:spPr>
      </p:pic>
      <p:sp>
        <p:nvSpPr>
          <p:cNvPr id="7" name="Содержимое 6"/>
          <p:cNvSpPr>
            <a:spLocks noGrp="1"/>
          </p:cNvSpPr>
          <p:nvPr>
            <p:ph sz="quarter" idx="2"/>
          </p:nvPr>
        </p:nvSpPr>
        <p:spPr/>
        <p:txBody>
          <a:bodyPr/>
          <a:lstStyle/>
          <a:p>
            <a:pPr>
              <a:defRPr/>
            </a:pPr>
            <a:endParaRPr lang="ru-RU"/>
          </a:p>
        </p:txBody>
      </p:sp>
      <p:sp>
        <p:nvSpPr>
          <p:cNvPr id="212995" name="Rectangle 3"/>
          <p:cNvSpPr>
            <a:spLocks noGrp="1" noChangeArrowheads="1"/>
          </p:cNvSpPr>
          <p:nvPr>
            <p:ph type="body" sz="half" idx="3"/>
          </p:nvPr>
        </p:nvSpPr>
        <p:spPr>
          <a:xfrm>
            <a:off x="5087938" y="2276475"/>
            <a:ext cx="5122862" cy="3849688"/>
          </a:xfrm>
        </p:spPr>
        <p:txBody>
          <a:bodyPr>
            <a:normAutofit lnSpcReduction="10000"/>
          </a:bodyPr>
          <a:lstStyle/>
          <a:p>
            <a:pPr marL="533400" indent="-533400">
              <a:buFont typeface="Wingdings" pitchFamily="2" charset="2"/>
              <a:buAutoNum type="arabicPeriod"/>
              <a:defRPr/>
            </a:pPr>
            <a:r>
              <a:rPr lang="de-DE"/>
              <a:t>FlexMaster</a:t>
            </a:r>
          </a:p>
          <a:p>
            <a:pPr marL="533400" indent="-533400">
              <a:buFont typeface="Wingdings" pitchFamily="2" charset="2"/>
              <a:buAutoNum type="arabicPeriod"/>
              <a:defRPr/>
            </a:pPr>
            <a:r>
              <a:rPr lang="de-DE"/>
              <a:t>ProFile</a:t>
            </a:r>
          </a:p>
          <a:p>
            <a:pPr marL="533400" indent="-533400">
              <a:buFont typeface="Wingdings" pitchFamily="2" charset="2"/>
              <a:buAutoNum type="arabicPeriod"/>
              <a:defRPr/>
            </a:pPr>
            <a:r>
              <a:rPr lang="de-DE"/>
              <a:t>GT Rotary</a:t>
            </a:r>
          </a:p>
          <a:p>
            <a:pPr marL="533400" indent="-533400">
              <a:buFont typeface="Wingdings" pitchFamily="2" charset="2"/>
              <a:buAutoNum type="arabicPeriod"/>
              <a:defRPr/>
            </a:pPr>
            <a:r>
              <a:rPr lang="de-DE"/>
              <a:t>ProTaper</a:t>
            </a:r>
            <a:endParaRPr lang="ru-RU"/>
          </a:p>
          <a:p>
            <a:pPr marL="533400" indent="-533400">
              <a:buFont typeface="Wingdings" pitchFamily="2" charset="2"/>
              <a:buAutoNum type="arabicPeriod"/>
              <a:defRPr/>
            </a:pPr>
            <a:r>
              <a:rPr lang="en-US"/>
              <a:t>Mtwo</a:t>
            </a:r>
            <a:endParaRPr lang="de-DE"/>
          </a:p>
          <a:p>
            <a:pPr marL="533400" indent="-533400">
              <a:buFont typeface="Wingdings" pitchFamily="2" charset="2"/>
              <a:buAutoNum type="arabicPeriod"/>
              <a:defRPr/>
            </a:pPr>
            <a:r>
              <a:rPr lang="de-DE"/>
              <a:t>Hero</a:t>
            </a:r>
          </a:p>
          <a:p>
            <a:pPr marL="533400" indent="-533400">
              <a:buFont typeface="Wingdings" pitchFamily="2" charset="2"/>
              <a:buAutoNum type="arabicPeriod"/>
              <a:defRPr/>
            </a:pPr>
            <a:r>
              <a:rPr lang="de-DE"/>
              <a:t>K3</a:t>
            </a:r>
            <a:endParaRPr lang="ru-RU"/>
          </a:p>
          <a:p>
            <a:pPr marL="533400" indent="-533400">
              <a:buFont typeface="Wingdings" pitchFamily="2" charset="2"/>
              <a:buAutoNum type="arabicPeriod"/>
              <a:defRPr/>
            </a:pPr>
            <a:r>
              <a:rPr lang="en-US"/>
              <a:t>Dr. Choise</a:t>
            </a:r>
            <a:endParaRPr lang="de-DE"/>
          </a:p>
          <a:p>
            <a:pPr marL="533400" indent="-533400">
              <a:defRPr/>
            </a:pPr>
            <a:endParaRPr lang="ru-RU"/>
          </a:p>
        </p:txBody>
      </p:sp>
      <p:sp>
        <p:nvSpPr>
          <p:cNvPr id="183301" name="Text Box 5"/>
          <p:cNvSpPr txBox="1">
            <a:spLocks noChangeArrowheads="1"/>
          </p:cNvSpPr>
          <p:nvPr/>
        </p:nvSpPr>
        <p:spPr bwMode="auto">
          <a:xfrm>
            <a:off x="2057400" y="1371600"/>
            <a:ext cx="8305800" cy="457200"/>
          </a:xfrm>
          <a:prstGeom prst="rect">
            <a:avLst/>
          </a:prstGeom>
          <a:noFill/>
          <a:ln w="9525">
            <a:noFill/>
            <a:miter lim="800000"/>
            <a:headEnd/>
            <a:tailEnd/>
          </a:ln>
        </p:spPr>
        <p:txBody>
          <a:bodyPr/>
          <a:lstStyle/>
          <a:p>
            <a:pPr marL="342900" indent="-342900" algn="ctr">
              <a:lnSpc>
                <a:spcPct val="90000"/>
              </a:lnSpc>
              <a:spcBef>
                <a:spcPct val="20000"/>
              </a:spcBef>
              <a:buClr>
                <a:srgbClr val="FF9900"/>
              </a:buClr>
            </a:pPr>
            <a:r>
              <a:rPr lang="ru-RU" sz="3000" u="sng"/>
              <a:t>Программы с предустановленными</a:t>
            </a:r>
            <a:r>
              <a:rPr lang="ru-RU" sz="3000"/>
              <a:t> значениями скорости и торка для </a:t>
            </a:r>
            <a:r>
              <a:rPr lang="en-US" sz="3000"/>
              <a:t>7 </a:t>
            </a:r>
            <a:r>
              <a:rPr lang="ru-RU" sz="3000"/>
              <a:t>систем:</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Loupe"/>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1828800" y="2362201"/>
            <a:ext cx="3251200" cy="3571875"/>
          </a:xfrm>
          <a:prstGeom prst="rect">
            <a:avLst/>
          </a:prstGeom>
          <a:noFill/>
          <a:ln w="9525">
            <a:noFill/>
            <a:miter lim="800000"/>
            <a:headEnd/>
            <a:tailEnd/>
          </a:ln>
        </p:spPr>
      </p:pic>
      <p:sp>
        <p:nvSpPr>
          <p:cNvPr id="184323" name="Oval 3"/>
          <p:cNvSpPr>
            <a:spLocks noChangeArrowheads="1"/>
          </p:cNvSpPr>
          <p:nvPr/>
        </p:nvSpPr>
        <p:spPr bwMode="auto">
          <a:xfrm>
            <a:off x="1905000" y="2438400"/>
            <a:ext cx="3017838" cy="3505200"/>
          </a:xfrm>
          <a:prstGeom prst="ellipse">
            <a:avLst/>
          </a:prstGeom>
          <a:noFill/>
          <a:ln w="57150">
            <a:solidFill>
              <a:schemeClr val="accent1"/>
            </a:solidFill>
            <a:round/>
            <a:headEnd/>
            <a:tailEnd/>
          </a:ln>
        </p:spPr>
        <p:txBody>
          <a:bodyPr wrap="none" anchor="ctr"/>
          <a:lstStyle/>
          <a:p>
            <a:endParaRPr lang="ru-RU"/>
          </a:p>
        </p:txBody>
      </p:sp>
      <p:sp>
        <p:nvSpPr>
          <p:cNvPr id="184324" name="Text Box 4"/>
          <p:cNvSpPr txBox="1">
            <a:spLocks noChangeArrowheads="1"/>
          </p:cNvSpPr>
          <p:nvPr/>
        </p:nvSpPr>
        <p:spPr bwMode="auto">
          <a:xfrm>
            <a:off x="1524000" y="5867401"/>
            <a:ext cx="4762500" cy="968375"/>
          </a:xfrm>
          <a:prstGeom prst="rect">
            <a:avLst/>
          </a:prstGeom>
          <a:noFill/>
          <a:ln w="9525">
            <a:noFill/>
            <a:miter lim="800000"/>
            <a:headEnd/>
            <a:tailEnd/>
          </a:ln>
        </p:spPr>
        <p:txBody>
          <a:bodyPr>
            <a:spAutoFit/>
          </a:bodyPr>
          <a:lstStyle/>
          <a:p>
            <a:pPr algn="ctr" eaLnBrk="0" hangingPunct="0">
              <a:lnSpc>
                <a:spcPct val="120000"/>
              </a:lnSpc>
            </a:pPr>
            <a:r>
              <a:rPr lang="fr-FR" sz="2400">
                <a:solidFill>
                  <a:schemeClr val="tx2"/>
                </a:solidFill>
              </a:rPr>
              <a:t>4 </a:t>
            </a:r>
            <a:r>
              <a:rPr lang="ru-RU" sz="2400">
                <a:solidFill>
                  <a:schemeClr val="tx2"/>
                </a:solidFill>
              </a:rPr>
              <a:t>уровня контроля </a:t>
            </a:r>
          </a:p>
          <a:p>
            <a:pPr algn="ctr" eaLnBrk="0" hangingPunct="0">
              <a:lnSpc>
                <a:spcPct val="120000"/>
              </a:lnSpc>
            </a:pPr>
            <a:r>
              <a:rPr lang="ru-RU" sz="2400">
                <a:solidFill>
                  <a:schemeClr val="tx2"/>
                </a:solidFill>
              </a:rPr>
              <a:t>вращательного момента (торка)</a:t>
            </a:r>
            <a:endParaRPr lang="fr-FR" sz="2400">
              <a:solidFill>
                <a:schemeClr val="tx2"/>
              </a:solidFill>
            </a:endParaRPr>
          </a:p>
        </p:txBody>
      </p:sp>
      <p:grpSp>
        <p:nvGrpSpPr>
          <p:cNvPr id="2" name="Group 5"/>
          <p:cNvGrpSpPr>
            <a:grpSpLocks/>
          </p:cNvGrpSpPr>
          <p:nvPr/>
        </p:nvGrpSpPr>
        <p:grpSpPr bwMode="auto">
          <a:xfrm>
            <a:off x="2640013" y="0"/>
            <a:ext cx="7180262" cy="3657600"/>
            <a:chOff x="728" y="432"/>
            <a:chExt cx="5480" cy="2463"/>
          </a:xfrm>
        </p:grpSpPr>
        <p:pic>
          <p:nvPicPr>
            <p:cNvPr id="184334" name="Picture 6" descr="NiTiControl"/>
            <p:cNvPicPr>
              <a:picLocks noChangeAspect="1" noChangeArrowheads="1"/>
            </p:cNvPicPr>
            <p:nvPr/>
          </p:nvPicPr>
          <p:blipFill>
            <a:blip r:embed="rId3" cstate="print">
              <a:clrChange>
                <a:clrFrom>
                  <a:srgbClr val="000000"/>
                </a:clrFrom>
                <a:clrTo>
                  <a:srgbClr val="000000">
                    <a:alpha val="0"/>
                  </a:srgbClr>
                </a:clrTo>
              </a:clrChange>
              <a:lum contrast="12000"/>
            </a:blip>
            <a:srcRect/>
            <a:stretch>
              <a:fillRect/>
            </a:stretch>
          </p:blipFill>
          <p:spPr bwMode="auto">
            <a:xfrm>
              <a:off x="1216" y="432"/>
              <a:ext cx="4992" cy="2463"/>
            </a:xfrm>
            <a:prstGeom prst="rect">
              <a:avLst/>
            </a:prstGeom>
            <a:noFill/>
            <a:ln w="9525">
              <a:noFill/>
              <a:miter lim="800000"/>
              <a:headEnd/>
              <a:tailEnd/>
            </a:ln>
          </p:spPr>
        </p:pic>
        <p:pic>
          <p:nvPicPr>
            <p:cNvPr id="184335" name="Picture 7" descr="GTpourCA1"/>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728" y="897"/>
              <a:ext cx="824" cy="927"/>
            </a:xfrm>
            <a:prstGeom prst="rect">
              <a:avLst/>
            </a:prstGeom>
            <a:noFill/>
            <a:ln w="9525">
              <a:noFill/>
              <a:miter lim="800000"/>
              <a:headEnd/>
              <a:tailEnd/>
            </a:ln>
          </p:spPr>
        </p:pic>
      </p:grpSp>
      <p:sp>
        <p:nvSpPr>
          <p:cNvPr id="184326" name="Oval 8"/>
          <p:cNvSpPr>
            <a:spLocks noChangeArrowheads="1"/>
          </p:cNvSpPr>
          <p:nvPr/>
        </p:nvSpPr>
        <p:spPr bwMode="auto">
          <a:xfrm>
            <a:off x="4030664" y="762000"/>
            <a:ext cx="1557337" cy="1676400"/>
          </a:xfrm>
          <a:prstGeom prst="ellipse">
            <a:avLst/>
          </a:prstGeom>
          <a:noFill/>
          <a:ln w="38100">
            <a:solidFill>
              <a:schemeClr val="accent1"/>
            </a:solidFill>
            <a:round/>
            <a:headEnd/>
            <a:tailEnd/>
          </a:ln>
        </p:spPr>
        <p:txBody>
          <a:bodyPr wrap="none" anchor="ctr"/>
          <a:lstStyle/>
          <a:p>
            <a:endParaRPr lang="ru-RU"/>
          </a:p>
        </p:txBody>
      </p:sp>
      <p:sp>
        <p:nvSpPr>
          <p:cNvPr id="184327" name="Line 9"/>
          <p:cNvSpPr>
            <a:spLocks noChangeShapeType="1"/>
          </p:cNvSpPr>
          <p:nvPr/>
        </p:nvSpPr>
        <p:spPr bwMode="auto">
          <a:xfrm flipH="1" flipV="1">
            <a:off x="3759201" y="3886200"/>
            <a:ext cx="881063" cy="457200"/>
          </a:xfrm>
          <a:prstGeom prst="line">
            <a:avLst/>
          </a:prstGeom>
          <a:noFill/>
          <a:ln w="76200">
            <a:solidFill>
              <a:srgbClr val="FF0000"/>
            </a:solidFill>
            <a:round/>
            <a:headEnd/>
            <a:tailEnd type="triangle" w="med" len="med"/>
          </a:ln>
        </p:spPr>
        <p:txBody>
          <a:bodyPr wrap="none" anchor="ctr"/>
          <a:lstStyle/>
          <a:p>
            <a:endParaRPr lang="ru-RU"/>
          </a:p>
        </p:txBody>
      </p:sp>
      <p:sp>
        <p:nvSpPr>
          <p:cNvPr id="184328" name="Text Box 10"/>
          <p:cNvSpPr txBox="1">
            <a:spLocks noChangeArrowheads="1"/>
          </p:cNvSpPr>
          <p:nvPr/>
        </p:nvSpPr>
        <p:spPr bwMode="auto">
          <a:xfrm>
            <a:off x="5722939" y="454025"/>
            <a:ext cx="4152099" cy="923330"/>
          </a:xfrm>
          <a:prstGeom prst="rect">
            <a:avLst/>
          </a:prstGeom>
          <a:noFill/>
          <a:ln w="9525">
            <a:noFill/>
            <a:miter lim="800000"/>
            <a:headEnd/>
            <a:tailEnd/>
          </a:ln>
        </p:spPr>
        <p:txBody>
          <a:bodyPr wrap="none">
            <a:spAutoFit/>
          </a:bodyPr>
          <a:lstStyle/>
          <a:p>
            <a:pPr eaLnBrk="0" hangingPunct="0"/>
            <a:r>
              <a:rPr lang="fr-FR" sz="5400" i="1">
                <a:solidFill>
                  <a:schemeClr val="tx2"/>
                </a:solidFill>
              </a:rPr>
              <a:t>NiTi CONTROL</a:t>
            </a:r>
          </a:p>
        </p:txBody>
      </p:sp>
      <p:grpSp>
        <p:nvGrpSpPr>
          <p:cNvPr id="3" name="Group 11"/>
          <p:cNvGrpSpPr>
            <a:grpSpLocks/>
          </p:cNvGrpSpPr>
          <p:nvPr/>
        </p:nvGrpSpPr>
        <p:grpSpPr bwMode="auto">
          <a:xfrm>
            <a:off x="6400801" y="3444876"/>
            <a:ext cx="2778125" cy="3413125"/>
            <a:chOff x="3738" y="2417"/>
            <a:chExt cx="1686" cy="1711"/>
          </a:xfrm>
        </p:grpSpPr>
        <p:sp>
          <p:nvSpPr>
            <p:cNvPr id="184330" name="Text Box 12"/>
            <p:cNvSpPr txBox="1">
              <a:spLocks noChangeArrowheads="1"/>
            </p:cNvSpPr>
            <p:nvPr/>
          </p:nvSpPr>
          <p:spPr bwMode="auto">
            <a:xfrm>
              <a:off x="3943" y="2417"/>
              <a:ext cx="1269" cy="254"/>
            </a:xfrm>
            <a:prstGeom prst="rect">
              <a:avLst/>
            </a:prstGeom>
            <a:noFill/>
            <a:ln w="9525">
              <a:noFill/>
              <a:miter lim="800000"/>
              <a:headEnd/>
              <a:tailEnd/>
            </a:ln>
          </p:spPr>
          <p:txBody>
            <a:bodyPr wrap="none">
              <a:spAutoFit/>
            </a:bodyPr>
            <a:lstStyle/>
            <a:p>
              <a:pPr eaLnBrk="0" hangingPunct="0">
                <a:lnSpc>
                  <a:spcPct val="120000"/>
                </a:lnSpc>
              </a:pPr>
              <a:r>
                <a:rPr lang="ru-RU" sz="2400">
                  <a:solidFill>
                    <a:schemeClr val="tx2"/>
                  </a:solidFill>
                </a:rPr>
                <a:t>Микроголовка</a:t>
              </a:r>
              <a:endParaRPr lang="fr-FR" sz="2400">
                <a:solidFill>
                  <a:schemeClr val="tx2"/>
                </a:solidFill>
              </a:endParaRPr>
            </a:p>
          </p:txBody>
        </p:sp>
        <p:grpSp>
          <p:nvGrpSpPr>
            <p:cNvPr id="4" name="Group 13"/>
            <p:cNvGrpSpPr>
              <a:grpSpLocks/>
            </p:cNvGrpSpPr>
            <p:nvPr/>
          </p:nvGrpSpPr>
          <p:grpSpPr bwMode="auto">
            <a:xfrm>
              <a:off x="3738" y="2832"/>
              <a:ext cx="1686" cy="1296"/>
              <a:chOff x="3965" y="2832"/>
              <a:chExt cx="1686" cy="1296"/>
            </a:xfrm>
          </p:grpSpPr>
          <p:pic>
            <p:nvPicPr>
              <p:cNvPr id="184332" name="Picture 14" descr="TêteMicro"/>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3965" y="2832"/>
                <a:ext cx="595" cy="1296"/>
              </a:xfrm>
              <a:prstGeom prst="rect">
                <a:avLst/>
              </a:prstGeom>
              <a:noFill/>
              <a:ln w="9525">
                <a:noFill/>
                <a:miter lim="800000"/>
                <a:headEnd/>
                <a:tailEnd/>
              </a:ln>
            </p:spPr>
          </p:pic>
          <p:pic>
            <p:nvPicPr>
              <p:cNvPr id="184333" name="Picture 15" descr="TêteNormale"/>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4896" y="2832"/>
                <a:ext cx="755" cy="1296"/>
              </a:xfrm>
              <a:prstGeom prst="rect">
                <a:avLst/>
              </a:prstGeom>
              <a:noFill/>
              <a:ln w="9525">
                <a:noFill/>
                <a:miter lim="800000"/>
                <a:headEnd/>
                <a:tailEnd/>
              </a:ln>
            </p:spPr>
          </p:pic>
        </p:grpSp>
      </p:gr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7281864" y="838201"/>
            <a:ext cx="3114675" cy="823913"/>
          </a:xfrm>
          <a:prstGeom prst="rect">
            <a:avLst/>
          </a:prstGeom>
          <a:noFill/>
          <a:ln w="9525">
            <a:noFill/>
            <a:miter lim="800000"/>
            <a:headEnd/>
            <a:tailEnd/>
          </a:ln>
        </p:spPr>
        <p:txBody>
          <a:bodyPr>
            <a:spAutoFit/>
          </a:bodyPr>
          <a:lstStyle/>
          <a:p>
            <a:pPr eaLnBrk="0" hangingPunct="0"/>
            <a:r>
              <a:rPr lang="fr-FR" sz="4800" i="1">
                <a:solidFill>
                  <a:schemeClr val="tx2"/>
                </a:solidFill>
              </a:rPr>
              <a:t>X-SMART</a:t>
            </a:r>
          </a:p>
        </p:txBody>
      </p:sp>
      <p:sp>
        <p:nvSpPr>
          <p:cNvPr id="185347" name="Text Box 3"/>
          <p:cNvSpPr txBox="1">
            <a:spLocks noChangeArrowheads="1"/>
          </p:cNvSpPr>
          <p:nvPr/>
        </p:nvSpPr>
        <p:spPr bwMode="auto">
          <a:xfrm>
            <a:off x="1524000" y="3505200"/>
            <a:ext cx="5327650" cy="3046988"/>
          </a:xfrm>
          <a:prstGeom prst="rect">
            <a:avLst/>
          </a:prstGeom>
          <a:noFill/>
          <a:ln w="9525">
            <a:noFill/>
            <a:miter lim="800000"/>
            <a:headEnd/>
            <a:tailEnd/>
          </a:ln>
        </p:spPr>
        <p:txBody>
          <a:bodyPr>
            <a:spAutoFit/>
          </a:bodyPr>
          <a:lstStyle/>
          <a:p>
            <a:pPr eaLnBrk="0" hangingPunct="0"/>
            <a:r>
              <a:rPr lang="ru-RU" sz="2400" i="1">
                <a:solidFill>
                  <a:schemeClr val="tx2"/>
                </a:solidFill>
              </a:rPr>
              <a:t>Безопасность</a:t>
            </a:r>
            <a:endParaRPr lang="fr-FR" sz="2400" i="1">
              <a:solidFill>
                <a:schemeClr val="tx2"/>
              </a:solidFill>
            </a:endParaRPr>
          </a:p>
          <a:p>
            <a:pPr eaLnBrk="0" hangingPunct="0">
              <a:buFontTx/>
              <a:buChar char="-"/>
            </a:pPr>
            <a:r>
              <a:rPr lang="fr-FR" sz="2400" i="1">
                <a:solidFill>
                  <a:schemeClr val="tx2"/>
                </a:solidFill>
              </a:rPr>
              <a:t> </a:t>
            </a:r>
            <a:r>
              <a:rPr lang="ru-RU" sz="2400" i="1">
                <a:solidFill>
                  <a:schemeClr val="tx2"/>
                </a:solidFill>
              </a:rPr>
              <a:t>Точность и контроль скорости</a:t>
            </a:r>
            <a:r>
              <a:rPr lang="fr-FR" sz="2400" i="1">
                <a:solidFill>
                  <a:schemeClr val="tx2"/>
                </a:solidFill>
              </a:rPr>
              <a:t> </a:t>
            </a:r>
          </a:p>
          <a:p>
            <a:pPr eaLnBrk="0" hangingPunct="0">
              <a:buFontTx/>
              <a:buChar char="-"/>
            </a:pPr>
            <a:r>
              <a:rPr lang="ru-RU" sz="2400" i="1">
                <a:solidFill>
                  <a:schemeClr val="tx2"/>
                </a:solidFill>
              </a:rPr>
              <a:t>Контроль вращательного момента</a:t>
            </a:r>
            <a:r>
              <a:rPr lang="fr-FR" sz="2400" i="1">
                <a:solidFill>
                  <a:schemeClr val="tx2"/>
                </a:solidFill>
              </a:rPr>
              <a:t> + </a:t>
            </a:r>
            <a:r>
              <a:rPr lang="ru-RU" sz="2400" i="1">
                <a:solidFill>
                  <a:schemeClr val="tx2"/>
                </a:solidFill>
              </a:rPr>
              <a:t>автореверс</a:t>
            </a:r>
            <a:endParaRPr lang="fr-FR" sz="2400" i="1">
              <a:solidFill>
                <a:schemeClr val="tx2"/>
              </a:solidFill>
            </a:endParaRPr>
          </a:p>
          <a:p>
            <a:pPr eaLnBrk="0" hangingPunct="0"/>
            <a:r>
              <a:rPr lang="ru-RU" sz="2400" i="1">
                <a:solidFill>
                  <a:schemeClr val="tx2"/>
                </a:solidFill>
              </a:rPr>
              <a:t>Эргономика</a:t>
            </a:r>
            <a:endParaRPr lang="fr-FR" sz="2400" i="1">
              <a:solidFill>
                <a:schemeClr val="tx2"/>
              </a:solidFill>
            </a:endParaRPr>
          </a:p>
          <a:p>
            <a:pPr eaLnBrk="0" hangingPunct="0">
              <a:buFontTx/>
              <a:buChar char="-"/>
            </a:pPr>
            <a:r>
              <a:rPr lang="fr-FR" sz="2400" i="1">
                <a:solidFill>
                  <a:schemeClr val="tx2"/>
                </a:solidFill>
              </a:rPr>
              <a:t> </a:t>
            </a:r>
            <a:r>
              <a:rPr lang="ru-RU" sz="2400" i="1">
                <a:solidFill>
                  <a:schemeClr val="tx2"/>
                </a:solidFill>
              </a:rPr>
              <a:t>отсутствует ножная педаль</a:t>
            </a:r>
            <a:r>
              <a:rPr lang="fr-FR" sz="2400" i="1">
                <a:solidFill>
                  <a:schemeClr val="tx2"/>
                </a:solidFill>
              </a:rPr>
              <a:t> </a:t>
            </a:r>
          </a:p>
          <a:p>
            <a:pPr eaLnBrk="0" hangingPunct="0">
              <a:buFontTx/>
              <a:buChar char="-"/>
            </a:pPr>
            <a:r>
              <a:rPr lang="fr-FR" sz="2400" i="1">
                <a:solidFill>
                  <a:schemeClr val="tx2"/>
                </a:solidFill>
              </a:rPr>
              <a:t> </a:t>
            </a:r>
            <a:r>
              <a:rPr lang="ru-RU" sz="2400" i="1">
                <a:solidFill>
                  <a:schemeClr val="tx2"/>
                </a:solidFill>
              </a:rPr>
              <a:t>работает на батареях</a:t>
            </a:r>
            <a:r>
              <a:rPr lang="fr-FR" sz="2400" i="1">
                <a:solidFill>
                  <a:schemeClr val="tx2"/>
                </a:solidFill>
              </a:rPr>
              <a:t> </a:t>
            </a:r>
          </a:p>
          <a:p>
            <a:pPr eaLnBrk="0" hangingPunct="0">
              <a:buFontTx/>
              <a:buChar char="-"/>
            </a:pPr>
            <a:r>
              <a:rPr lang="fr-FR" sz="2400" i="1">
                <a:solidFill>
                  <a:schemeClr val="tx2"/>
                </a:solidFill>
              </a:rPr>
              <a:t> </a:t>
            </a:r>
            <a:r>
              <a:rPr lang="ru-RU" sz="2400" i="1">
                <a:solidFill>
                  <a:schemeClr val="tx2"/>
                </a:solidFill>
              </a:rPr>
              <a:t>микроголовка</a:t>
            </a:r>
            <a:r>
              <a:rPr lang="fr-FR" sz="2400" i="1">
                <a:solidFill>
                  <a:schemeClr val="tx2"/>
                </a:solidFill>
              </a:rPr>
              <a:t> (</a:t>
            </a:r>
            <a:r>
              <a:rPr lang="ru-RU" sz="2400" i="1">
                <a:solidFill>
                  <a:schemeClr val="tx2"/>
                </a:solidFill>
              </a:rPr>
              <a:t>доступ</a:t>
            </a:r>
            <a:r>
              <a:rPr lang="fr-FR" sz="2400" i="1">
                <a:solidFill>
                  <a:schemeClr val="tx2"/>
                </a:solidFill>
              </a:rPr>
              <a:t>)</a:t>
            </a:r>
          </a:p>
        </p:txBody>
      </p:sp>
      <p:pic>
        <p:nvPicPr>
          <p:cNvPr id="185348" name="Picture 4" descr="x_smart_produit 21 07 200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0" y="-304800"/>
            <a:ext cx="6230938" cy="4489450"/>
          </a:xfrm>
          <a:prstGeom prst="rect">
            <a:avLst/>
          </a:prstGeom>
          <a:noFill/>
          <a:ln w="9525">
            <a:noFill/>
            <a:miter lim="800000"/>
            <a:headEnd/>
            <a:tailEnd/>
          </a:ln>
        </p:spPr>
      </p:pic>
      <p:pic>
        <p:nvPicPr>
          <p:cNvPr id="185349" name="Picture 5" descr="XSmartEcran"/>
          <p:cNvPicPr>
            <a:picLocks noChangeAspect="1" noChangeArrowheads="1"/>
          </p:cNvPicPr>
          <p:nvPr/>
        </p:nvPicPr>
        <p:blipFill>
          <a:blip r:embed="rId3" cstate="print"/>
          <a:srcRect/>
          <a:stretch>
            <a:fillRect/>
          </a:stretch>
        </p:blipFill>
        <p:spPr bwMode="auto">
          <a:xfrm>
            <a:off x="7305676" y="3297238"/>
            <a:ext cx="3294063" cy="3484562"/>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55F654-62FF-4CF1-92CE-E57DC49FDA12}"/>
              </a:ext>
            </a:extLst>
          </p:cNvPr>
          <p:cNvSpPr>
            <a:spLocks noGrp="1"/>
          </p:cNvSpPr>
          <p:nvPr>
            <p:ph type="title"/>
          </p:nvPr>
        </p:nvSpPr>
        <p:spPr/>
        <p:txBody>
          <a:bodyPr/>
          <a:lstStyle/>
          <a:p>
            <a:r>
              <a:rPr lang="ru-RU" dirty="0"/>
              <a:t>Ирригационные растворы</a:t>
            </a:r>
          </a:p>
        </p:txBody>
      </p:sp>
      <p:pic>
        <p:nvPicPr>
          <p:cNvPr id="3074" name="Picture 2" descr="ÐÐ¸Ð½Ð¸ÑÑÐµÑÑÑÐ²Ð¾ Ð·Ð´ÑÐ°Ð²Ð¾Ð¾ÑÑÐ°Ð½ÐµÐ½Ð¸Ñ Ð Ð¾ÑÑÐ¸Ð¹ÑÐºÐ¾Ð¹ Ð¤ÐµÐ´ÐµÑÐ°ÑÐ¸Ð¸ Ð³Ð¾ÑÑÐ´Ð°ÑÑÑÐ²ÐµÐ½Ð½Ð¾Ðµ Ð±ÑÐ´Ð¶ÐµÑÐ½Ð¾Ðµ Ð¾Ð±ÑÐ°Ð·Ð¾Ð²Ð°ÑÐµÐ»ÑÐ½Ð¾Ðµ ÑÑÑÐµÐ¶Ð´ÐµÐ½Ð¸Ðµ Ð²ÑÑÑÐµÐ³Ð¾">
            <a:extLst>
              <a:ext uri="{FF2B5EF4-FFF2-40B4-BE49-F238E27FC236}">
                <a16:creationId xmlns:a16="http://schemas.microsoft.com/office/drawing/2014/main" id="{A6C5DD1F-C8C3-4032-900E-89576B18697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801" t="33262" r="20155" b="23167"/>
          <a:stretch/>
        </p:blipFill>
        <p:spPr bwMode="auto">
          <a:xfrm>
            <a:off x="5685182" y="1454427"/>
            <a:ext cx="5826161" cy="3220278"/>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a:extLst>
              <a:ext uri="{FF2B5EF4-FFF2-40B4-BE49-F238E27FC236}">
                <a16:creationId xmlns:a16="http://schemas.microsoft.com/office/drawing/2014/main" id="{F81B63C4-C15A-40F9-8C87-D1624070483D}"/>
              </a:ext>
            </a:extLst>
          </p:cNvPr>
          <p:cNvSpPr>
            <a:spLocks noGrp="1"/>
          </p:cNvSpPr>
          <p:nvPr>
            <p:ph type="body" sz="half" idx="2"/>
          </p:nvPr>
        </p:nvSpPr>
        <p:spPr/>
        <p:txBody>
          <a:bodyPr>
            <a:normAutofit lnSpcReduction="10000"/>
          </a:bodyPr>
          <a:lstStyle/>
          <a:p>
            <a:r>
              <a:rPr lang="ru-RU" dirty="0"/>
              <a:t>В современной </a:t>
            </a:r>
            <a:r>
              <a:rPr lang="ru-RU" dirty="0" err="1"/>
              <a:t>эндодонтии</a:t>
            </a:r>
            <a:r>
              <a:rPr lang="ru-RU" dirty="0"/>
              <a:t> наиболее распространенным является использование натрия </a:t>
            </a:r>
            <a:r>
              <a:rPr lang="ru-RU" dirty="0" err="1"/>
              <a:t>гипохлорида</a:t>
            </a:r>
            <a:r>
              <a:rPr lang="ru-RU" dirty="0"/>
              <a:t> (</a:t>
            </a:r>
            <a:r>
              <a:rPr lang="ru-RU" dirty="0" err="1"/>
              <a:t>NaOCl</a:t>
            </a:r>
            <a:r>
              <a:rPr lang="ru-RU" dirty="0"/>
              <a:t>) в концентрациях 3,2% или 5,25%с ЭДТА или </a:t>
            </a:r>
            <a:r>
              <a:rPr lang="ru-RU" dirty="0" err="1"/>
              <a:t>хлоргиксидина</a:t>
            </a:r>
            <a:r>
              <a:rPr lang="ru-RU" dirty="0"/>
              <a:t> 2. Дополнительно можно использовать перекись водорода.</a:t>
            </a:r>
          </a:p>
          <a:p>
            <a:r>
              <a:rPr lang="ru-RU" dirty="0"/>
              <a:t>Преимуществом </a:t>
            </a:r>
            <a:r>
              <a:rPr lang="ru-RU" dirty="0" err="1"/>
              <a:t>гипохлорида</a:t>
            </a:r>
            <a:r>
              <a:rPr lang="ru-RU" dirty="0"/>
              <a:t> натрия является растворение как </a:t>
            </a:r>
            <a:r>
              <a:rPr lang="ru-RU" dirty="0" err="1"/>
              <a:t>некротизированной</a:t>
            </a:r>
            <a:r>
              <a:rPr lang="ru-RU" dirty="0"/>
              <a:t> пульпы, так и биопленки в каналах, преимуществом хлоргексидина является антисептическое действие</a:t>
            </a:r>
          </a:p>
          <a:p>
            <a:r>
              <a:rPr lang="ru-RU" dirty="0"/>
              <a:t>Для снижения времени экспозиции растворов рекомендуется их активация нагреванием, </a:t>
            </a:r>
            <a:r>
              <a:rPr lang="ru-RU" dirty="0" err="1"/>
              <a:t>звуком,ультразвуком</a:t>
            </a:r>
            <a:r>
              <a:rPr lang="ru-RU" dirty="0"/>
              <a:t> или механическим перемешиванием</a:t>
            </a:r>
          </a:p>
          <a:p>
            <a:endParaRPr lang="ru-RU" dirty="0"/>
          </a:p>
        </p:txBody>
      </p:sp>
    </p:spTree>
    <p:extLst>
      <p:ext uri="{BB962C8B-B14F-4D97-AF65-F5344CB8AC3E}">
        <p14:creationId xmlns:p14="http://schemas.microsoft.com/office/powerpoint/2010/main" val="81066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2208213" y="1052514"/>
            <a:ext cx="7772400" cy="657225"/>
          </a:xfrm>
        </p:spPr>
        <p:txBody>
          <a:bodyPr>
            <a:normAutofit fontScale="90000"/>
          </a:bodyPr>
          <a:lstStyle/>
          <a:p>
            <a:pPr>
              <a:defRPr/>
            </a:pPr>
            <a:r>
              <a:rPr lang="ru-RU" sz="3600" dirty="0"/>
              <a:t>Этапы </a:t>
            </a:r>
            <a:r>
              <a:rPr lang="ru-RU" sz="3600" dirty="0" err="1"/>
              <a:t>эндодонтического</a:t>
            </a:r>
            <a:r>
              <a:rPr lang="ru-RU" sz="3600" dirty="0"/>
              <a:t> лечения:</a:t>
            </a:r>
            <a:br>
              <a:rPr lang="ru-RU" dirty="0"/>
            </a:br>
            <a:endParaRPr lang="ru-RU" dirty="0"/>
          </a:p>
        </p:txBody>
      </p:sp>
      <p:sp>
        <p:nvSpPr>
          <p:cNvPr id="3" name="Текст 2"/>
          <p:cNvSpPr>
            <a:spLocks noGrp="1"/>
          </p:cNvSpPr>
          <p:nvPr>
            <p:ph type="subTitle" idx="1"/>
          </p:nvPr>
        </p:nvSpPr>
        <p:spPr>
          <a:xfrm>
            <a:off x="2524101" y="1196975"/>
            <a:ext cx="7316813" cy="4660917"/>
          </a:xfrm>
        </p:spPr>
        <p:txBody>
          <a:bodyPr>
            <a:normAutofit/>
          </a:bodyPr>
          <a:lstStyle/>
          <a:p>
            <a:pPr algn="l">
              <a:buFont typeface="Arial" pitchFamily="34" charset="0"/>
              <a:buChar char="•"/>
              <a:defRPr/>
            </a:pPr>
            <a:r>
              <a:rPr lang="ru-RU" sz="2800" dirty="0"/>
              <a:t> Инструментальное  расширение и формирование  корневого  канала</a:t>
            </a:r>
          </a:p>
          <a:p>
            <a:pPr algn="l">
              <a:buFont typeface="Arial" pitchFamily="34" charset="0"/>
              <a:buChar char="•"/>
              <a:defRPr/>
            </a:pPr>
            <a:r>
              <a:rPr lang="ru-RU" sz="2800" dirty="0"/>
              <a:t> Медикаментозная  обработка (проводится одновременно с инструментальной)</a:t>
            </a:r>
          </a:p>
          <a:p>
            <a:pPr algn="l">
              <a:buFont typeface="Arial" pitchFamily="34" charset="0"/>
              <a:buChar char="•"/>
              <a:defRPr/>
            </a:pPr>
            <a:r>
              <a:rPr lang="ru-RU" sz="2800" dirty="0"/>
              <a:t> Контроль определения рабочей длины, финишная  медикаментозная обработка и высушивание</a:t>
            </a:r>
          </a:p>
          <a:p>
            <a:pPr algn="l">
              <a:buFont typeface="Arial" pitchFamily="34" charset="0"/>
              <a:buChar char="•"/>
              <a:defRPr/>
            </a:pPr>
            <a:r>
              <a:rPr lang="ru-RU" sz="2800" dirty="0"/>
              <a:t> </a:t>
            </a:r>
            <a:r>
              <a:rPr lang="ru-RU" sz="2800" dirty="0" err="1"/>
              <a:t>Обтурация</a:t>
            </a:r>
            <a:endParaRPr lang="ru-RU" sz="2800" dirty="0"/>
          </a:p>
          <a:p>
            <a:pPr algn="l">
              <a:buFont typeface="Arial" pitchFamily="34" charset="0"/>
              <a:buChar char="•"/>
              <a:defRPr/>
            </a:pPr>
            <a:r>
              <a:rPr lang="ru-RU" sz="2800" dirty="0"/>
              <a:t> Реставрация коронки зуба</a:t>
            </a:r>
          </a:p>
          <a:p>
            <a:pPr algn="l">
              <a:buFont typeface="Arial" pitchFamily="34" charset="0"/>
              <a:buChar char="•"/>
              <a:defRPr/>
            </a:pPr>
            <a:r>
              <a:rPr lang="ru-RU" sz="2800" dirty="0"/>
              <a:t> Контроль отдаленных результатов ЭЛ</a:t>
            </a:r>
          </a:p>
          <a:p>
            <a:pPr algn="l">
              <a:defRPr/>
            </a:pPr>
            <a:endParaRPr lang="ru-RU" dirty="0"/>
          </a:p>
          <a:p>
            <a:pPr algn="l">
              <a:defRPr/>
            </a:pP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524000" y="2209800"/>
            <a:ext cx="5029200" cy="1270000"/>
          </a:xfrm>
          <a:prstGeom prst="rect">
            <a:avLst/>
          </a:prstGeom>
          <a:noFill/>
          <a:ln w="9525">
            <a:noFill/>
            <a:miter lim="800000"/>
            <a:headEnd/>
            <a:tailEnd/>
          </a:ln>
          <a:effectLst/>
        </p:spPr>
        <p:txBody>
          <a:bodyPr anchor="ctr"/>
          <a:lstStyle/>
          <a:p>
            <a:pPr algn="ctr">
              <a:defRPr/>
            </a:pPr>
            <a:r>
              <a:rPr lang="ru-RU" sz="3200" dirty="0">
                <a:solidFill>
                  <a:schemeClr val="tx2"/>
                </a:solidFill>
                <a:effectLst>
                  <a:outerShdw blurRad="38100" dist="38100" dir="2700000" algn="tl">
                    <a:srgbClr val="000000"/>
                  </a:outerShdw>
                </a:effectLst>
                <a:latin typeface="Arial" charset="0"/>
              </a:rPr>
              <a:t>Коническая форма с маленьким апикальным диаметром</a:t>
            </a:r>
            <a:br>
              <a:rPr lang="fr-FR" sz="3200" dirty="0">
                <a:solidFill>
                  <a:schemeClr val="tx2"/>
                </a:solidFill>
                <a:effectLst>
                  <a:outerShdw blurRad="38100" dist="38100" dir="2700000" algn="tl">
                    <a:srgbClr val="000000"/>
                  </a:outerShdw>
                </a:effectLst>
                <a:latin typeface="Arial" charset="0"/>
              </a:rPr>
            </a:br>
            <a:r>
              <a:rPr lang="fr-FR" sz="3200" dirty="0">
                <a:solidFill>
                  <a:schemeClr val="tx2"/>
                </a:solidFill>
                <a:effectLst>
                  <a:outerShdw blurRad="38100" dist="38100" dir="2700000" algn="tl">
                    <a:srgbClr val="000000"/>
                  </a:outerShdw>
                </a:effectLst>
                <a:latin typeface="Arial" charset="0"/>
              </a:rPr>
              <a:t>(Schilder 1974)</a:t>
            </a:r>
          </a:p>
        </p:txBody>
      </p:sp>
      <p:sp>
        <p:nvSpPr>
          <p:cNvPr id="81923" name="Line 3"/>
          <p:cNvSpPr>
            <a:spLocks noChangeShapeType="1"/>
          </p:cNvSpPr>
          <p:nvPr/>
        </p:nvSpPr>
        <p:spPr bwMode="auto">
          <a:xfrm flipH="1">
            <a:off x="1905001" y="914400"/>
            <a:ext cx="1897063" cy="1066800"/>
          </a:xfrm>
          <a:prstGeom prst="line">
            <a:avLst/>
          </a:prstGeom>
          <a:noFill/>
          <a:ln w="57150">
            <a:solidFill>
              <a:srgbClr val="FF0000"/>
            </a:solidFill>
            <a:round/>
            <a:headEnd/>
            <a:tailEnd type="triangle" w="med" len="med"/>
          </a:ln>
        </p:spPr>
        <p:txBody>
          <a:bodyPr/>
          <a:lstStyle/>
          <a:p>
            <a:endParaRPr lang="ru-RU"/>
          </a:p>
        </p:txBody>
      </p:sp>
      <p:sp>
        <p:nvSpPr>
          <p:cNvPr id="81924" name="Line 4"/>
          <p:cNvSpPr>
            <a:spLocks noChangeShapeType="1"/>
          </p:cNvSpPr>
          <p:nvPr/>
        </p:nvSpPr>
        <p:spPr bwMode="auto">
          <a:xfrm>
            <a:off x="8153401" y="990600"/>
            <a:ext cx="2085975" cy="947738"/>
          </a:xfrm>
          <a:prstGeom prst="line">
            <a:avLst/>
          </a:prstGeom>
          <a:noFill/>
          <a:ln w="57150">
            <a:solidFill>
              <a:srgbClr val="FF0000"/>
            </a:solidFill>
            <a:round/>
            <a:headEnd/>
            <a:tailEnd type="triangle" w="med" len="med"/>
          </a:ln>
        </p:spPr>
        <p:txBody>
          <a:bodyPr/>
          <a:lstStyle/>
          <a:p>
            <a:endParaRPr lang="ru-RU"/>
          </a:p>
        </p:txBody>
      </p:sp>
      <p:sp>
        <p:nvSpPr>
          <p:cNvPr id="7173" name="Rectangle 5"/>
          <p:cNvSpPr>
            <a:spLocks noChangeArrowheads="1"/>
          </p:cNvSpPr>
          <p:nvPr/>
        </p:nvSpPr>
        <p:spPr bwMode="auto">
          <a:xfrm>
            <a:off x="2495550" y="404814"/>
            <a:ext cx="7518400" cy="1025525"/>
          </a:xfrm>
          <a:prstGeom prst="rect">
            <a:avLst/>
          </a:prstGeom>
          <a:noFill/>
          <a:ln w="9525">
            <a:noFill/>
            <a:miter lim="800000"/>
            <a:headEnd/>
            <a:tailEnd/>
          </a:ln>
          <a:effectLst/>
        </p:spPr>
        <p:txBody>
          <a:bodyPr anchor="ctr"/>
          <a:lstStyle/>
          <a:p>
            <a:pPr algn="ctr">
              <a:defRPr/>
            </a:pPr>
            <a:r>
              <a:rPr lang="ru-RU" sz="4000" dirty="0">
                <a:solidFill>
                  <a:schemeClr val="tx2"/>
                </a:solidFill>
                <a:effectLst>
                  <a:outerShdw blurRad="38100" dist="38100" dir="2700000" algn="tl">
                    <a:srgbClr val="000000"/>
                  </a:outerShdw>
                </a:effectLst>
                <a:latin typeface="Arial" charset="0"/>
              </a:rPr>
              <a:t>Формирование корневого канала</a:t>
            </a:r>
            <a:endParaRPr lang="fr-FR" sz="4000" dirty="0">
              <a:solidFill>
                <a:schemeClr val="tx2"/>
              </a:solidFill>
              <a:effectLst>
                <a:outerShdw blurRad="38100" dist="38100" dir="2700000" algn="tl">
                  <a:srgbClr val="000000"/>
                </a:outerShdw>
              </a:effectLst>
              <a:latin typeface="Arial" charset="0"/>
            </a:endParaRPr>
          </a:p>
        </p:txBody>
      </p:sp>
      <p:sp>
        <p:nvSpPr>
          <p:cNvPr id="7174" name="Rectangle 6"/>
          <p:cNvSpPr>
            <a:spLocks noChangeArrowheads="1"/>
          </p:cNvSpPr>
          <p:nvPr/>
        </p:nvSpPr>
        <p:spPr bwMode="auto">
          <a:xfrm>
            <a:off x="6324600" y="2057400"/>
            <a:ext cx="4343400" cy="1270000"/>
          </a:xfrm>
          <a:prstGeom prst="rect">
            <a:avLst/>
          </a:prstGeom>
          <a:noFill/>
          <a:ln w="9525">
            <a:noFill/>
            <a:miter lim="800000"/>
            <a:headEnd/>
            <a:tailEnd/>
          </a:ln>
          <a:effectLst/>
        </p:spPr>
        <p:txBody>
          <a:bodyPr anchor="ctr"/>
          <a:lstStyle/>
          <a:p>
            <a:pPr algn="ctr">
              <a:defRPr/>
            </a:pPr>
            <a:r>
              <a:rPr lang="ru-RU" sz="3200">
                <a:solidFill>
                  <a:schemeClr val="tx2"/>
                </a:solidFill>
                <a:effectLst>
                  <a:outerShdw blurRad="38100" dist="38100" dir="2700000" algn="tl">
                    <a:srgbClr val="000000"/>
                  </a:outerShdw>
                </a:effectLst>
                <a:latin typeface="Arial" charset="0"/>
              </a:rPr>
              <a:t>Меньшая конусность,</a:t>
            </a:r>
            <a:r>
              <a:rPr lang="fr-FR" sz="3200">
                <a:solidFill>
                  <a:schemeClr val="tx2"/>
                </a:solidFill>
                <a:effectLst>
                  <a:outerShdw blurRad="38100" dist="38100" dir="2700000" algn="tl">
                    <a:srgbClr val="000000"/>
                  </a:outerShdw>
                </a:effectLst>
                <a:latin typeface="Arial" charset="0"/>
              </a:rPr>
              <a:t> </a:t>
            </a:r>
            <a:r>
              <a:rPr lang="ru-RU" sz="3200">
                <a:solidFill>
                  <a:schemeClr val="tx2"/>
                </a:solidFill>
                <a:effectLst>
                  <a:outerShdw blurRad="38100" dist="38100" dir="2700000" algn="tl">
                    <a:srgbClr val="000000"/>
                  </a:outerShdw>
                </a:effectLst>
                <a:latin typeface="Arial" charset="0"/>
              </a:rPr>
              <a:t>но большее апикальное препарирование</a:t>
            </a:r>
            <a:endParaRPr lang="fr-FR" sz="2800">
              <a:solidFill>
                <a:schemeClr val="tx2"/>
              </a:solidFill>
              <a:effectLst>
                <a:outerShdw blurRad="38100" dist="38100" dir="2700000" algn="tl">
                  <a:srgbClr val="000000"/>
                </a:outerShdw>
              </a:effectLst>
              <a:latin typeface="Tahoma" pitchFamily="34" charset="0"/>
            </a:endParaRPr>
          </a:p>
        </p:txBody>
      </p:sp>
      <p:sp>
        <p:nvSpPr>
          <p:cNvPr id="7175" name="Rectangle 7"/>
          <p:cNvSpPr>
            <a:spLocks noChangeArrowheads="1"/>
          </p:cNvSpPr>
          <p:nvPr/>
        </p:nvSpPr>
        <p:spPr bwMode="auto">
          <a:xfrm>
            <a:off x="1703388" y="4876801"/>
            <a:ext cx="8964612" cy="1025525"/>
          </a:xfrm>
          <a:prstGeom prst="rect">
            <a:avLst/>
          </a:prstGeom>
          <a:noFill/>
          <a:ln w="9525">
            <a:noFill/>
            <a:miter lim="800000"/>
            <a:headEnd/>
            <a:tailEnd/>
          </a:ln>
          <a:effectLst/>
        </p:spPr>
        <p:txBody>
          <a:bodyPr anchor="ctr"/>
          <a:lstStyle/>
          <a:p>
            <a:pPr algn="ctr">
              <a:defRPr/>
            </a:pPr>
            <a:r>
              <a:rPr lang="fr-FR" sz="2800">
                <a:solidFill>
                  <a:schemeClr val="tx2"/>
                </a:solidFill>
                <a:effectLst>
                  <a:outerShdw blurRad="38100" dist="38100" dir="2700000" algn="tl">
                    <a:srgbClr val="000000"/>
                  </a:outerShdw>
                </a:effectLst>
                <a:latin typeface="Arial" charset="0"/>
              </a:rPr>
              <a:t>2 </a:t>
            </a:r>
            <a:r>
              <a:rPr lang="ru-RU" sz="2800">
                <a:solidFill>
                  <a:schemeClr val="tx2"/>
                </a:solidFill>
                <a:effectLst>
                  <a:outerShdw blurRad="38100" dist="38100" dir="2700000" algn="tl">
                    <a:srgbClr val="000000"/>
                  </a:outerShdw>
                </a:effectLst>
                <a:latin typeface="Arial" charset="0"/>
              </a:rPr>
              <a:t>концепции препарирования </a:t>
            </a:r>
            <a:br>
              <a:rPr lang="ru-RU" sz="2800">
                <a:solidFill>
                  <a:schemeClr val="tx2"/>
                </a:solidFill>
                <a:effectLst>
                  <a:outerShdw blurRad="38100" dist="38100" dir="2700000" algn="tl">
                    <a:srgbClr val="000000"/>
                  </a:outerShdw>
                </a:effectLst>
                <a:latin typeface="Arial" charset="0"/>
              </a:rPr>
            </a:br>
            <a:r>
              <a:rPr lang="ru-RU" sz="2800">
                <a:solidFill>
                  <a:schemeClr val="tx2"/>
                </a:solidFill>
                <a:effectLst>
                  <a:outerShdw blurRad="38100" dist="38100" dir="2700000" algn="tl">
                    <a:srgbClr val="000000"/>
                  </a:outerShdw>
                </a:effectLst>
                <a:latin typeface="Arial" charset="0"/>
              </a:rPr>
              <a:t>для достижения одной цели</a:t>
            </a:r>
            <a:r>
              <a:rPr lang="fr-FR" sz="2800">
                <a:solidFill>
                  <a:schemeClr val="tx2"/>
                </a:solidFill>
                <a:effectLst>
                  <a:outerShdw blurRad="38100" dist="38100" dir="2700000" algn="tl">
                    <a:srgbClr val="000000"/>
                  </a:outerShdw>
                </a:effectLst>
                <a:latin typeface="Arial" charset="0"/>
              </a:rPr>
              <a:t>:</a:t>
            </a:r>
            <a:br>
              <a:rPr lang="fr-FR" sz="2800" dirty="0">
                <a:solidFill>
                  <a:schemeClr val="tx2"/>
                </a:solidFill>
                <a:effectLst>
                  <a:outerShdw blurRad="38100" dist="38100" dir="2700000" algn="tl">
                    <a:srgbClr val="000000"/>
                  </a:outerShdw>
                </a:effectLst>
                <a:latin typeface="Arial" charset="0"/>
              </a:rPr>
            </a:br>
            <a:r>
              <a:rPr lang="ru-RU" sz="3200" i="1" dirty="0">
                <a:solidFill>
                  <a:srgbClr val="FF0000"/>
                </a:solidFill>
                <a:effectLst>
                  <a:outerShdw blurRad="38100" dist="38100" dir="2700000" algn="tl">
                    <a:srgbClr val="000000"/>
                  </a:outerShdw>
                </a:effectLst>
                <a:latin typeface="Arial" charset="0"/>
              </a:rPr>
              <a:t>Очистка системы корневых каналов путем</a:t>
            </a:r>
            <a:r>
              <a:rPr lang="fr-FR" sz="3200" i="1" dirty="0">
                <a:solidFill>
                  <a:srgbClr val="FF0000"/>
                </a:solidFill>
                <a:effectLst>
                  <a:outerShdw blurRad="38100" dist="38100" dir="2700000" algn="tl">
                    <a:srgbClr val="000000"/>
                  </a:outerShdw>
                </a:effectLst>
                <a:latin typeface="Arial" charset="0"/>
              </a:rPr>
              <a:t> </a:t>
            </a:r>
            <a:r>
              <a:rPr lang="ru-RU" sz="3200" i="1" dirty="0">
                <a:solidFill>
                  <a:srgbClr val="FF0000"/>
                </a:solidFill>
                <a:effectLst>
                  <a:outerShdw blurRad="38100" dist="38100" dir="2700000" algn="tl">
                    <a:srgbClr val="000000"/>
                  </a:outerShdw>
                </a:effectLst>
                <a:latin typeface="Arial" charset="0"/>
              </a:rPr>
              <a:t>создания пространства инструментами, чтобы обеспечить эффективное действие промывающих растворов</a:t>
            </a:r>
            <a:endParaRPr lang="fr-FR" sz="3200" i="1" dirty="0">
              <a:solidFill>
                <a:srgbClr val="FF0000"/>
              </a:solidFill>
              <a:effectLst>
                <a:outerShdw blurRad="38100" dist="38100" dir="2700000" algn="tl">
                  <a:srgbClr val="000000"/>
                </a:outerShdw>
              </a:effectLst>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Grp="1" noChangeAspect="1" noChangeArrowheads="1"/>
          </p:cNvPicPr>
          <p:nvPr>
            <p:ph sz="quarter" idx="1"/>
          </p:nvPr>
        </p:nvPicPr>
        <p:blipFill>
          <a:blip r:embed="rId2" cstate="print"/>
          <a:srcRect/>
          <a:stretch>
            <a:fillRect/>
          </a:stretch>
        </p:blipFill>
        <p:spPr bwMode="auto">
          <a:xfrm>
            <a:off x="1809720" y="571480"/>
            <a:ext cx="3971924" cy="5934438"/>
          </a:xfrm>
          <a:prstGeom prst="rect">
            <a:avLst/>
          </a:prstGeom>
          <a:noFill/>
          <a:ln w="9525">
            <a:noFill/>
            <a:miter lim="800000"/>
            <a:headEnd/>
            <a:tailEnd/>
          </a:ln>
          <a:effectLst/>
        </p:spPr>
      </p:pic>
      <p:sp>
        <p:nvSpPr>
          <p:cNvPr id="4" name="Прямоугольник 3"/>
          <p:cNvSpPr/>
          <p:nvPr/>
        </p:nvSpPr>
        <p:spPr>
          <a:xfrm>
            <a:off x="6238876" y="1071547"/>
            <a:ext cx="2357438" cy="4708981"/>
          </a:xfrm>
          <a:prstGeom prst="rect">
            <a:avLst/>
          </a:prstGeom>
        </p:spPr>
        <p:txBody>
          <a:bodyPr wrap="square">
            <a:spAutoFit/>
          </a:bodyPr>
          <a:lstStyle/>
          <a:p>
            <a:r>
              <a:rPr lang="ru-RU" sz="2000" dirty="0"/>
              <a:t>Размеры по </a:t>
            </a:r>
            <a:r>
              <a:rPr lang="ru-RU" sz="2000" dirty="0" err="1"/>
              <a:t>ISOЦветовой</a:t>
            </a:r>
            <a:r>
              <a:rPr lang="ru-RU" sz="2000" dirty="0"/>
              <a:t> код</a:t>
            </a:r>
          </a:p>
          <a:p>
            <a:r>
              <a:rPr lang="ru-RU" sz="2000" dirty="0"/>
              <a:t>006 малиновый</a:t>
            </a:r>
          </a:p>
          <a:p>
            <a:r>
              <a:rPr lang="ru-RU" sz="2000" dirty="0"/>
              <a:t>008 серый</a:t>
            </a:r>
          </a:p>
          <a:p>
            <a:r>
              <a:rPr lang="ru-RU" sz="2000" dirty="0"/>
              <a:t>010 фиолетовый</a:t>
            </a:r>
          </a:p>
          <a:p>
            <a:r>
              <a:rPr lang="ru-RU" sz="2000" dirty="0"/>
              <a:t>015, 045, 090 белый</a:t>
            </a:r>
          </a:p>
          <a:p>
            <a:r>
              <a:rPr lang="ru-RU" sz="2000" dirty="0"/>
              <a:t>020, 050, 100 желтый</a:t>
            </a:r>
          </a:p>
          <a:p>
            <a:r>
              <a:rPr lang="ru-RU" sz="2000" dirty="0"/>
              <a:t>025, 055, 110 красный</a:t>
            </a:r>
          </a:p>
          <a:p>
            <a:r>
              <a:rPr lang="ru-RU" sz="2000" dirty="0"/>
              <a:t>030, 060, 120 синий</a:t>
            </a:r>
          </a:p>
          <a:p>
            <a:r>
              <a:rPr lang="ru-RU" sz="2000" dirty="0"/>
              <a:t>035, 070, 130 зеленый</a:t>
            </a:r>
          </a:p>
          <a:p>
            <a:r>
              <a:rPr lang="ru-RU" sz="2000" dirty="0"/>
              <a:t>040, 080, 140 черный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normAutofit/>
          </a:bodyPr>
          <a:lstStyle/>
          <a:p>
            <a:r>
              <a:rPr lang="ru-RU" dirty="0"/>
              <a:t>Рабочая длина (</a:t>
            </a:r>
            <a:r>
              <a:rPr lang="ru-RU" dirty="0" err="1"/>
              <a:t>длина</a:t>
            </a:r>
            <a:r>
              <a:rPr lang="ru-RU" dirty="0"/>
              <a:t> всего стержня) может быть различной:</a:t>
            </a:r>
          </a:p>
          <a:p>
            <a:r>
              <a:rPr lang="ru-RU" dirty="0"/>
              <a:t>а) 25 мм — стандартные инструменты;</a:t>
            </a:r>
          </a:p>
          <a:p>
            <a:r>
              <a:rPr lang="ru-RU" dirty="0"/>
              <a:t>б) 31 (28) мм — длинные инструменты, применяемые для обработки фронтальных зубов, преимущественно клыков;</a:t>
            </a:r>
          </a:p>
          <a:p>
            <a:r>
              <a:rPr lang="ru-RU" dirty="0"/>
              <a:t>в) 21 мм — короткие инструменты, применяемые для вмешательства на молярах и при плохом открывании рта.</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2584</Words>
  <Application>Microsoft Office PowerPoint</Application>
  <PresentationFormat>Широкоэкранный</PresentationFormat>
  <Paragraphs>264</Paragraphs>
  <Slides>48</Slides>
  <Notes>9</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48</vt:i4>
      </vt:variant>
    </vt:vector>
  </HeadingPairs>
  <TitlesOfParts>
    <vt:vector size="55" baseType="lpstr">
      <vt:lpstr>Arial</vt:lpstr>
      <vt:lpstr>Calibri</vt:lpstr>
      <vt:lpstr>Calibri Light</vt:lpstr>
      <vt:lpstr>Tahoma</vt:lpstr>
      <vt:lpstr>Wingdings</vt:lpstr>
      <vt:lpstr>Тема Office</vt:lpstr>
      <vt:lpstr>Фотография Photo Editor</vt:lpstr>
      <vt:lpstr>СОВРЕМЕННЫЕ МЕТОДЫ ЭНДОДОНТИЧЕСКОГО ЛЕЧЕНИЯ ПРИ ПОДГОТОВКЕ К ПРОТЕЗИРОВАНИЮ</vt:lpstr>
      <vt:lpstr>лечение и профилактика заболеваний  эндодонта путем устранения микроорганизмов из системы корневого канала и предотвращения повторного инфицирования. </vt:lpstr>
      <vt:lpstr>Этапы эндодонтического лечения: </vt:lpstr>
      <vt:lpstr>Обеспечение асептики и антисептики</vt:lpstr>
      <vt:lpstr>Ирригационные растворы</vt:lpstr>
      <vt:lpstr>Этапы эндодонтического лечения: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Бор типа Gates-Glidden (gates-glidden drill, reamer «G»; от англ. gate — ворота; glide — скольжение) имеет короткую рабочую часть каплеобразной формы на длинном тонком стержне; ручной или снабженный хвостовиком для углового наконечника. Является ротационным инструментом (рекомендуемая скорость вращения — 450—800 об/мин). Обеспечивает лучший доступ к каналу, расширяет его устье и коронковую часть. Многие инструменты этого типа имеют безопасный (затупленный) кончик. Длина рабочей части со стержнем обычно составляет 15—19 мм; размеры — 50 (№ 1), 70 (№ 2), 90 (№ 3), 110 (№4), 130 (№ 5), 150 (№ 6).</vt:lpstr>
      <vt:lpstr>Ример типа Peeso (Largo) (peeso reamer) оснащен удлиненной рабочей частью, переходящей в жесткий стержень. Используется в ротационном режиме (рекомендуемая скорость вращения — 800—1200 об/мин) и снабжен хвостовиком для углового наконечника. Применяется после формирования полости зуба для разработки прямой части канала, выпрямления, раскрытия устьев, препарирования канала под штифты. Некоторые имеют безопасный кончик. Длина рабочей части со стержнем обычно 15-19 мм; размеры – 70 (№ 1), 90 (№ 2), ПО (№ 3), 130 (№ 4), 150 (№ 5), 170 (№ 6).</vt:lpstr>
      <vt:lpstr>Презентация PowerPoint</vt:lpstr>
      <vt:lpstr>ТАКТИЛЬНАЯ ЧУВСТВИТЕЛЬНОСТЬ ?</vt:lpstr>
      <vt:lpstr>Презентация PowerPoint</vt:lpstr>
      <vt:lpstr>Raypex 5</vt:lpstr>
      <vt:lpstr>Raypex 5</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Преимущества  NiTi технологии</vt:lpstr>
      <vt:lpstr>          Роторная технология</vt:lpstr>
      <vt:lpstr>Презентация PowerPoint</vt:lpstr>
      <vt:lpstr>Презентация PowerPoint</vt:lpstr>
      <vt:lpstr>Презентация PowerPoint</vt:lpstr>
      <vt:lpstr>Особенности систем                 NiTi-инструментов</vt:lpstr>
      <vt:lpstr>Презентация PowerPoint</vt:lpstr>
      <vt:lpstr>Понятие конусности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SILVER</vt:lpstr>
      <vt:lpstr>Endo IT Professional and SILVER</vt:lpstr>
      <vt:lpstr>Endo IT ProfessionalTM</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СОВРЕМЕННЫЕ МЕТОДЫ ЭНДОДОНТИЧЕСКОГО ЛЕЧЕНИЯ ПРИ ПОДГОТОВКЕ К ПРОТЕЗИРОВАНИЮ</dc:title>
  <dc:creator>Резеда</dc:creator>
  <cp:lastModifiedBy>Резеда</cp:lastModifiedBy>
  <cp:revision>5</cp:revision>
  <dcterms:created xsi:type="dcterms:W3CDTF">2019-02-24T09:28:05Z</dcterms:created>
  <dcterms:modified xsi:type="dcterms:W3CDTF">2019-02-25T17:27:55Z</dcterms:modified>
</cp:coreProperties>
</file>