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5"/>
  </p:notesMasterIdLst>
  <p:sldIdLst>
    <p:sldId id="256" r:id="rId2"/>
    <p:sldId id="343" r:id="rId3"/>
    <p:sldId id="323" r:id="rId4"/>
    <p:sldId id="366" r:id="rId5"/>
    <p:sldId id="324" r:id="rId6"/>
    <p:sldId id="365" r:id="rId7"/>
    <p:sldId id="357" r:id="rId8"/>
    <p:sldId id="3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39" r:id="rId20"/>
    <p:sldId id="261" r:id="rId21"/>
    <p:sldId id="326" r:id="rId22"/>
    <p:sldId id="355" r:id="rId23"/>
    <p:sldId id="257" r:id="rId24"/>
    <p:sldId id="258" r:id="rId25"/>
    <p:sldId id="259" r:id="rId26"/>
    <p:sldId id="260" r:id="rId27"/>
    <p:sldId id="332" r:id="rId28"/>
    <p:sldId id="333" r:id="rId29"/>
    <p:sldId id="272" r:id="rId30"/>
    <p:sldId id="356" r:id="rId31"/>
    <p:sldId id="327" r:id="rId32"/>
    <p:sldId id="329" r:id="rId33"/>
    <p:sldId id="328" r:id="rId34"/>
    <p:sldId id="273" r:id="rId35"/>
    <p:sldId id="330" r:id="rId36"/>
    <p:sldId id="274" r:id="rId37"/>
    <p:sldId id="275" r:id="rId38"/>
    <p:sldId id="331" r:id="rId39"/>
    <p:sldId id="276" r:id="rId40"/>
    <p:sldId id="336" r:id="rId41"/>
    <p:sldId id="360" r:id="rId42"/>
    <p:sldId id="361" r:id="rId43"/>
    <p:sldId id="362" r:id="rId44"/>
    <p:sldId id="363" r:id="rId45"/>
    <p:sldId id="364" r:id="rId46"/>
    <p:sldId id="359" r:id="rId47"/>
    <p:sldId id="344" r:id="rId48"/>
    <p:sldId id="345" r:id="rId49"/>
    <p:sldId id="346" r:id="rId50"/>
    <p:sldId id="347" r:id="rId51"/>
    <p:sldId id="348" r:id="rId52"/>
    <p:sldId id="349" r:id="rId53"/>
    <p:sldId id="351" r:id="rId54"/>
    <p:sldId id="350" r:id="rId55"/>
    <p:sldId id="279" r:id="rId56"/>
    <p:sldId id="334" r:id="rId57"/>
    <p:sldId id="340" r:id="rId58"/>
    <p:sldId id="342" r:id="rId59"/>
    <p:sldId id="335" r:id="rId60"/>
    <p:sldId id="282" r:id="rId61"/>
    <p:sldId id="341" r:id="rId62"/>
    <p:sldId id="352" r:id="rId63"/>
    <p:sldId id="303" r:id="rId6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994F6-D744-4614-B8EC-0B3671B2DB82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C03A-0F35-470A-AF48-72B676ECD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4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6B5D-D4B0-4B6E-99A9-B62F45516102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4E30-6FCF-4BF6-99D2-27A315F75E08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AC587-207D-467D-870A-E4DE94873C42}" type="datetime1">
              <a:rPr lang="en-US" smtClean="0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958A-42F9-4887-A067-4A70E6850B90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FC4A-DCA0-415C-A5CC-DCC686765A44}" type="datetime1">
              <a:rPr lang="en-US" smtClean="0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65" y="-65405"/>
            <a:ext cx="12005868" cy="88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33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246378"/>
            <a:ext cx="11313795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4BE0-59F4-46F8-BA9D-FA20C1C38A82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nd.gov.ru/help" TargetMode="External"/><Relationship Id="rId2" Type="http://schemas.openxmlformats.org/officeDocument/2006/relationships/hyperlink" Target="https://knd.gov.ru/documents/20121/537609/%D0%9C%D0%9F_%D0%98%D0%BD%D1%81%D0%BF%D0%B5%D0%BA%D1%82%D0%BE%D1%80_%D0%98%D0%BD%D1%81%D1%82%D1%80%D1%83%D0%BA%D1%86%D0%B8%D1%8F_%D0%9A%D0%9B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szdravnadzor.gov.ru/#group_1403-1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297220&amp;dst=100144&amp;field=134&amp;date=01.11.2024&amp;demo=2" TargetMode="External"/><Relationship Id="rId2" Type="http://schemas.openxmlformats.org/officeDocument/2006/relationships/hyperlink" Target="https://login.consultant.ru/link/?req=doc&amp;base=LAW&amp;n=297220&amp;dst=100011&amp;field=134&amp;date=01.11.2024&amp;demo=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-76200"/>
            <a:ext cx="12039600" cy="3040576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440180" marR="1432560" algn="ctr">
              <a:lnSpc>
                <a:spcPts val="5830"/>
              </a:lnSpc>
              <a:spcBef>
                <a:spcPts val="835"/>
              </a:spcBef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Предметно-количественный учет (ПКУ) в аптечных организациях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xmlns="" id="{9F09DAE5-5978-D1B0-135D-2036DEA879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3048000"/>
            <a:ext cx="5257800" cy="3657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00200" y="4114800"/>
            <a:ext cx="2669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Агишева В.С.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225" y="304800"/>
            <a:ext cx="1161097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0" dirty="0"/>
              <a:t>Положение</a:t>
            </a:r>
            <a:r>
              <a:rPr sz="3200" spc="-60" dirty="0"/>
              <a:t> </a:t>
            </a:r>
            <a:r>
              <a:rPr sz="3200" dirty="0"/>
              <a:t>о</a:t>
            </a:r>
            <a:r>
              <a:rPr sz="3200" spc="-55" dirty="0"/>
              <a:t> </a:t>
            </a:r>
            <a:r>
              <a:rPr sz="3200" dirty="0"/>
              <a:t>лицензировании</a:t>
            </a:r>
            <a:r>
              <a:rPr sz="3200" spc="-70" dirty="0"/>
              <a:t> </a:t>
            </a:r>
            <a:r>
              <a:rPr sz="3200" spc="-10" dirty="0"/>
              <a:t>деятельности</a:t>
            </a:r>
            <a:r>
              <a:rPr sz="3200" spc="-40" dirty="0"/>
              <a:t> </a:t>
            </a:r>
            <a:r>
              <a:rPr sz="3200" dirty="0"/>
              <a:t>по</a:t>
            </a:r>
            <a:r>
              <a:rPr sz="3200" spc="-60" dirty="0"/>
              <a:t> </a:t>
            </a:r>
            <a:r>
              <a:rPr sz="3200" dirty="0"/>
              <a:t>обороту</a:t>
            </a:r>
            <a:r>
              <a:rPr sz="3200" spc="-75" dirty="0"/>
              <a:t> </a:t>
            </a:r>
            <a:r>
              <a:rPr sz="3200" dirty="0"/>
              <a:t>НС,</a:t>
            </a:r>
            <a:r>
              <a:rPr sz="3200" spc="-55" dirty="0"/>
              <a:t> </a:t>
            </a:r>
            <a:r>
              <a:rPr sz="3200" dirty="0"/>
              <a:t>ПВ</a:t>
            </a:r>
            <a:r>
              <a:rPr sz="3200" spc="-55" dirty="0"/>
              <a:t> </a:t>
            </a:r>
            <a:r>
              <a:rPr sz="3200" spc="-50" dirty="0"/>
              <a:t>и </a:t>
            </a:r>
            <a:r>
              <a:rPr sz="3200" dirty="0"/>
              <a:t>их</a:t>
            </a:r>
            <a:r>
              <a:rPr sz="3200" spc="-70" dirty="0"/>
              <a:t> </a:t>
            </a:r>
            <a:r>
              <a:rPr sz="3200" dirty="0"/>
              <a:t>прекурсоров,</a:t>
            </a:r>
            <a:r>
              <a:rPr sz="3200" spc="-60" dirty="0"/>
              <a:t> </a:t>
            </a:r>
            <a:r>
              <a:rPr sz="3200" b="0" dirty="0">
                <a:latin typeface="Calibri"/>
                <a:cs typeface="Calibri"/>
              </a:rPr>
              <a:t>утв.</a:t>
            </a:r>
            <a:r>
              <a:rPr sz="3200" b="0" spc="-6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Постановлением</a:t>
            </a:r>
            <a:r>
              <a:rPr sz="3200" b="0" spc="-9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Правительства</a:t>
            </a:r>
            <a:r>
              <a:rPr sz="3200" b="0" spc="-50" dirty="0">
                <a:latin typeface="Calibri"/>
                <a:cs typeface="Calibri"/>
              </a:rPr>
              <a:t> </a:t>
            </a:r>
            <a:r>
              <a:rPr sz="3200" dirty="0"/>
              <a:t>№</a:t>
            </a:r>
            <a:r>
              <a:rPr sz="3200" spc="-60" dirty="0"/>
              <a:t> </a:t>
            </a:r>
            <a:r>
              <a:rPr sz="3200" spc="-20" dirty="0"/>
              <a:t>1007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991" y="1524000"/>
            <a:ext cx="11011410" cy="16351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353310" algn="just">
              <a:lnSpc>
                <a:spcPct val="100000"/>
              </a:lnSpc>
              <a:spcBef>
                <a:spcPts val="670"/>
              </a:spcBef>
            </a:pP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Лицензионные</a:t>
            </a:r>
            <a:r>
              <a:rPr sz="24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требования</a:t>
            </a:r>
            <a:r>
              <a:rPr sz="24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2400" b="1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обороте</a:t>
            </a:r>
            <a:r>
              <a:rPr sz="2400" b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НС</a:t>
            </a:r>
            <a:r>
              <a:rPr sz="2400" b="1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4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333399"/>
                </a:solidFill>
                <a:latin typeface="Calibri"/>
                <a:cs typeface="Calibri"/>
              </a:rPr>
              <a:t>ПВ</a:t>
            </a:r>
            <a:endParaRPr sz="2400" dirty="0">
              <a:latin typeface="Calibri"/>
              <a:cs typeface="Calibri"/>
            </a:endParaRPr>
          </a:p>
          <a:p>
            <a:pPr marL="358140" marR="5080" indent="-346075" algn="just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8140" algn="l"/>
              </a:tabLst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П.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5,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п/п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ж)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п.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6.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п/п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э)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наличие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составе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руководителей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соискателя лицензии/лицензиата..,</a:t>
            </a:r>
            <a:r>
              <a:rPr sz="2400" spc="-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специалиста,</a:t>
            </a:r>
            <a:r>
              <a:rPr sz="2400" spc="-1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имеющего</a:t>
            </a:r>
            <a:r>
              <a:rPr sz="2400" spc="-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соответствующую профессиональную</a:t>
            </a:r>
            <a:r>
              <a:rPr sz="2400" b="1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подготовку.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200" y="3569110"/>
            <a:ext cx="10287000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01.09.2024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«дополнительное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профессиональное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образование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сфере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оборота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НС,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165" dirty="0">
                <a:latin typeface="Microsoft Sans Serif"/>
                <a:cs typeface="Microsoft Sans Serif"/>
              </a:rPr>
              <a:t>ПВ…»</a:t>
            </a:r>
            <a:endParaRPr sz="1800" dirty="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latin typeface="Microsoft Sans Serif"/>
                <a:cs typeface="Microsoft Sans Serif"/>
              </a:rPr>
              <a:t>(</a:t>
            </a:r>
            <a:r>
              <a:rPr sz="1600" i="1" dirty="0">
                <a:latin typeface="Arial"/>
                <a:cs typeface="Arial"/>
              </a:rPr>
              <a:t>ПП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от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18.10.2023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№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1736</a:t>
            </a:r>
            <a:r>
              <a:rPr sz="1600" spc="-10" dirty="0">
                <a:latin typeface="Microsoft Sans Serif"/>
                <a:cs typeface="Microsoft Sans Serif"/>
              </a:rPr>
              <a:t>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-31292"/>
            <a:ext cx="1161097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0" dirty="0"/>
              <a:t>Положение</a:t>
            </a:r>
            <a:r>
              <a:rPr sz="3200" spc="-60" dirty="0"/>
              <a:t> </a:t>
            </a:r>
            <a:r>
              <a:rPr sz="3200" dirty="0"/>
              <a:t>о</a:t>
            </a:r>
            <a:r>
              <a:rPr sz="3200" spc="-55" dirty="0"/>
              <a:t> </a:t>
            </a:r>
            <a:r>
              <a:rPr sz="3200" dirty="0"/>
              <a:t>лицензировании</a:t>
            </a:r>
            <a:r>
              <a:rPr sz="3200" spc="-70" dirty="0"/>
              <a:t> </a:t>
            </a:r>
            <a:r>
              <a:rPr sz="3200" spc="-10" dirty="0"/>
              <a:t>деятельности</a:t>
            </a:r>
            <a:r>
              <a:rPr sz="3200" spc="-40" dirty="0"/>
              <a:t> </a:t>
            </a:r>
            <a:r>
              <a:rPr sz="3200" dirty="0"/>
              <a:t>по</a:t>
            </a:r>
            <a:r>
              <a:rPr sz="3200" spc="-60" dirty="0"/>
              <a:t> </a:t>
            </a:r>
            <a:r>
              <a:rPr sz="3200" dirty="0"/>
              <a:t>обороту</a:t>
            </a:r>
            <a:r>
              <a:rPr sz="3200" spc="-75" dirty="0"/>
              <a:t> </a:t>
            </a:r>
            <a:r>
              <a:rPr sz="3200" dirty="0"/>
              <a:t>НС,</a:t>
            </a:r>
            <a:r>
              <a:rPr sz="3200" spc="-55" dirty="0"/>
              <a:t> </a:t>
            </a:r>
            <a:r>
              <a:rPr sz="3200" dirty="0"/>
              <a:t>ПВ</a:t>
            </a:r>
            <a:r>
              <a:rPr sz="3200" spc="-55" dirty="0"/>
              <a:t> </a:t>
            </a:r>
            <a:r>
              <a:rPr sz="3200" spc="-50" dirty="0"/>
              <a:t>и </a:t>
            </a:r>
            <a:r>
              <a:rPr sz="3200" dirty="0"/>
              <a:t>их</a:t>
            </a:r>
            <a:r>
              <a:rPr sz="3200" spc="-70" dirty="0"/>
              <a:t> </a:t>
            </a:r>
            <a:r>
              <a:rPr sz="3200" dirty="0"/>
              <a:t>прекурсоров,</a:t>
            </a:r>
            <a:r>
              <a:rPr sz="3200" spc="-60" dirty="0"/>
              <a:t> </a:t>
            </a:r>
            <a:r>
              <a:rPr sz="3200" b="0" dirty="0">
                <a:latin typeface="Calibri"/>
                <a:cs typeface="Calibri"/>
              </a:rPr>
              <a:t>утв.</a:t>
            </a:r>
            <a:r>
              <a:rPr sz="3200" b="0" spc="-6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Постановлением</a:t>
            </a:r>
            <a:r>
              <a:rPr sz="3200" b="0" spc="-9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Правительства</a:t>
            </a:r>
            <a:r>
              <a:rPr sz="3200" b="0" spc="-50" dirty="0">
                <a:latin typeface="Calibri"/>
                <a:cs typeface="Calibri"/>
              </a:rPr>
              <a:t> </a:t>
            </a:r>
            <a:r>
              <a:rPr sz="3200" dirty="0"/>
              <a:t>№</a:t>
            </a:r>
            <a:r>
              <a:rPr sz="3200" spc="-60" dirty="0"/>
              <a:t> </a:t>
            </a:r>
            <a:r>
              <a:rPr sz="3200" spc="-20" dirty="0"/>
              <a:t>1007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591" y="905002"/>
            <a:ext cx="559943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algn="ctr">
              <a:lnSpc>
                <a:spcPts val="205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Пакет</a:t>
            </a:r>
            <a:r>
              <a:rPr sz="18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документов</a:t>
            </a:r>
            <a:endParaRPr sz="1800">
              <a:latin typeface="Calibri"/>
              <a:cs typeface="Calibri"/>
            </a:endParaRPr>
          </a:p>
          <a:p>
            <a:pPr marL="288290" marR="5080" algn="ctr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18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изменении</a:t>
            </a:r>
            <a:r>
              <a:rPr sz="18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реестр</a:t>
            </a:r>
            <a:r>
              <a:rPr sz="18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лицензий</a:t>
            </a:r>
            <a:r>
              <a:rPr sz="18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на</a:t>
            </a:r>
            <a:r>
              <a:rPr sz="18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оборот</a:t>
            </a:r>
            <a:r>
              <a:rPr sz="1800" b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НС</a:t>
            </a:r>
            <a:r>
              <a:rPr sz="18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33399"/>
                </a:solidFill>
                <a:latin typeface="Calibri"/>
                <a:cs typeface="Calibri"/>
              </a:rPr>
              <a:t>ПВ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18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намерении</a:t>
            </a:r>
            <a:r>
              <a:rPr sz="18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работать</a:t>
            </a:r>
            <a:r>
              <a:rPr sz="18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по</a:t>
            </a:r>
            <a:r>
              <a:rPr sz="18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новому</a:t>
            </a:r>
            <a:r>
              <a:rPr sz="18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адресу</a:t>
            </a:r>
            <a:endParaRPr sz="1800">
              <a:latin typeface="Calibri"/>
              <a:cs typeface="Calibri"/>
            </a:endParaRPr>
          </a:p>
          <a:p>
            <a:pPr marL="243840" indent="-231140">
              <a:lnSpc>
                <a:spcPts val="1725"/>
              </a:lnSpc>
              <a:buSzPct val="94117"/>
              <a:buFont typeface="Wingdings"/>
              <a:buChar char=""/>
              <a:tabLst>
                <a:tab pos="243840" algn="l"/>
              </a:tabLst>
            </a:pP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Заявление</a:t>
            </a:r>
            <a:r>
              <a:rPr sz="17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(с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указанием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нового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адреса)</a:t>
            </a:r>
            <a:r>
              <a:rPr sz="17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форме</a:t>
            </a:r>
            <a:endParaRPr sz="1700">
              <a:latin typeface="Calibri"/>
              <a:cs typeface="Calibri"/>
            </a:endParaRPr>
          </a:p>
          <a:p>
            <a:pPr marL="91440">
              <a:lnSpc>
                <a:spcPts val="1939"/>
              </a:lnSpc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электронного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документа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591" y="2115438"/>
            <a:ext cx="5793105" cy="47167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584835" indent="-342900" algn="just">
              <a:lnSpc>
                <a:spcPts val="1839"/>
              </a:lnSpc>
              <a:spcBef>
                <a:spcPts val="330"/>
              </a:spcBef>
              <a:buFont typeface="Wingdings"/>
              <a:buChar char=""/>
              <a:tabLst>
                <a:tab pos="355600" algn="l"/>
              </a:tabLst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Сведения,</a:t>
            </a:r>
            <a:r>
              <a:rPr sz="17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содержащие</a:t>
            </a:r>
            <a:r>
              <a:rPr sz="17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новый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адрес</a:t>
            </a:r>
            <a:r>
              <a:rPr sz="17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осуществления деятельности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по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обороту</a:t>
            </a:r>
            <a:r>
              <a:rPr sz="17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НС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ПВ</a:t>
            </a:r>
            <a:endParaRPr sz="1700" dirty="0">
              <a:latin typeface="Calibri"/>
              <a:cs typeface="Calibri"/>
            </a:endParaRPr>
          </a:p>
          <a:p>
            <a:pPr marL="354965" indent="-342265" algn="just">
              <a:lnSpc>
                <a:spcPts val="1700"/>
              </a:lnSpc>
              <a:buFont typeface="Wingdings"/>
              <a:buChar char=""/>
              <a:tabLst>
                <a:tab pos="354965" algn="l"/>
              </a:tabLst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17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наличии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лицензии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на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осуществление</a:t>
            </a:r>
            <a:endParaRPr sz="1700" dirty="0">
              <a:latin typeface="Calibri"/>
              <a:cs typeface="Calibri"/>
            </a:endParaRPr>
          </a:p>
          <a:p>
            <a:pPr marL="355600" algn="just">
              <a:lnSpc>
                <a:spcPts val="1835"/>
              </a:lnSpc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медицинской</a:t>
            </a:r>
            <a:r>
              <a:rPr sz="17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деятельности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указанием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нового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адреса</a:t>
            </a:r>
            <a:endParaRPr sz="1700" dirty="0">
              <a:latin typeface="Calibri"/>
              <a:cs typeface="Calibri"/>
            </a:endParaRPr>
          </a:p>
          <a:p>
            <a:pPr marL="355600" algn="just">
              <a:lnSpc>
                <a:spcPts val="1835"/>
              </a:lnSpc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осуществления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деятельности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по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обороту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НС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7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ПВ…</a:t>
            </a:r>
            <a:endParaRPr sz="1700" dirty="0">
              <a:latin typeface="Calibri"/>
              <a:cs typeface="Calibri"/>
            </a:endParaRPr>
          </a:p>
          <a:p>
            <a:pPr marL="354965" indent="-342265" algn="just">
              <a:lnSpc>
                <a:spcPts val="1835"/>
              </a:lnSpc>
              <a:buFont typeface="Wingdings"/>
              <a:buChar char=""/>
              <a:tabLst>
                <a:tab pos="354965" algn="l"/>
              </a:tabLst>
            </a:pP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Копии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документов,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подтверждающие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наличие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на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правах</a:t>
            </a:r>
            <a:endParaRPr sz="1700" dirty="0">
              <a:latin typeface="Calibri"/>
              <a:cs typeface="Calibri"/>
            </a:endParaRPr>
          </a:p>
          <a:p>
            <a:pPr marL="355600" marR="5080" algn="just">
              <a:lnSpc>
                <a:spcPts val="1839"/>
              </a:lnSpc>
              <a:spcBef>
                <a:spcPts val="125"/>
              </a:spcBef>
            </a:pP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собственности</a:t>
            </a:r>
            <a:r>
              <a:rPr sz="17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или</a:t>
            </a:r>
            <a:r>
              <a:rPr sz="17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ином</a:t>
            </a:r>
            <a:r>
              <a:rPr sz="17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законном</a:t>
            </a:r>
            <a:r>
              <a:rPr sz="17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основании</a:t>
            </a:r>
            <a:r>
              <a:rPr sz="17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помещений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оборудования</a:t>
            </a:r>
            <a:r>
              <a:rPr sz="17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если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эти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права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не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зарегистрированы</a:t>
            </a:r>
            <a:r>
              <a:rPr sz="1700" spc="3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endParaRPr sz="1700" dirty="0">
              <a:latin typeface="Calibri"/>
              <a:cs typeface="Calibri"/>
            </a:endParaRPr>
          </a:p>
          <a:p>
            <a:pPr marL="355600" algn="just">
              <a:lnSpc>
                <a:spcPts val="1700"/>
              </a:lnSpc>
            </a:pP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ЕГРП,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если</a:t>
            </a:r>
            <a:r>
              <a:rPr sz="17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зарегистрированы,</a:t>
            </a:r>
            <a:r>
              <a:rPr sz="17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то</a:t>
            </a:r>
            <a:r>
              <a:rPr sz="17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об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этих</a:t>
            </a:r>
            <a:endParaRPr sz="1700" dirty="0">
              <a:latin typeface="Calibri"/>
              <a:cs typeface="Calibri"/>
            </a:endParaRPr>
          </a:p>
          <a:p>
            <a:pPr marL="355600" algn="just">
              <a:lnSpc>
                <a:spcPts val="1839"/>
              </a:lnSpc>
            </a:pP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помещениях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(кроме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МО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 обособленных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подразделений</a:t>
            </a:r>
            <a:endParaRPr sz="1700" dirty="0">
              <a:latin typeface="Calibri"/>
              <a:cs typeface="Calibri"/>
            </a:endParaRPr>
          </a:p>
          <a:p>
            <a:pPr marL="355600" algn="just">
              <a:lnSpc>
                <a:spcPts val="1839"/>
              </a:lnSpc>
            </a:pP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МО,</a:t>
            </a:r>
            <a:r>
              <a:rPr sz="17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расположенных</a:t>
            </a:r>
            <a:r>
              <a:rPr sz="17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17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сельской</a:t>
            </a:r>
            <a:r>
              <a:rPr sz="17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местности…)</a:t>
            </a:r>
            <a:endParaRPr sz="1700" dirty="0">
              <a:latin typeface="Calibri"/>
              <a:cs typeface="Calibri"/>
            </a:endParaRPr>
          </a:p>
          <a:p>
            <a:pPr marL="355600" marR="90805" indent="-342900" algn="just">
              <a:lnSpc>
                <a:spcPts val="1839"/>
              </a:lnSpc>
              <a:spcBef>
                <a:spcPts val="130"/>
              </a:spcBef>
              <a:buFont typeface="Wingdings"/>
              <a:buChar char=""/>
              <a:tabLst>
                <a:tab pos="355600" algn="l"/>
              </a:tabLst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17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наличии</a:t>
            </a:r>
            <a:r>
              <a:rPr sz="1700" spc="3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заключения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органов</a:t>
            </a:r>
            <a:r>
              <a:rPr sz="17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по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контролю</a:t>
            </a:r>
            <a:r>
              <a:rPr sz="17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за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оборотом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НС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ПВ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соответствии установленным</a:t>
            </a:r>
            <a:endParaRPr sz="1700" dirty="0">
              <a:latin typeface="Calibri"/>
              <a:cs typeface="Calibri"/>
            </a:endParaRPr>
          </a:p>
          <a:p>
            <a:pPr marL="355600" algn="just">
              <a:lnSpc>
                <a:spcPts val="1700"/>
              </a:lnSpc>
            </a:pP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требованиям</a:t>
            </a:r>
            <a:r>
              <a:rPr sz="1700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объектов</a:t>
            </a:r>
            <a:r>
              <a:rPr sz="17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помещений</a:t>
            </a:r>
            <a:endParaRPr sz="1700" dirty="0">
              <a:latin typeface="Calibri"/>
              <a:cs typeface="Calibri"/>
            </a:endParaRPr>
          </a:p>
          <a:p>
            <a:pPr marL="354965" indent="-342265" algn="just">
              <a:lnSpc>
                <a:spcPts val="1835"/>
              </a:lnSpc>
              <a:buFont typeface="Wingdings"/>
              <a:buChar char=""/>
              <a:tabLst>
                <a:tab pos="354965" algn="l"/>
              </a:tabLst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17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7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документе,</a:t>
            </a:r>
            <a:r>
              <a:rPr sz="17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подтверждающем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прохождение</a:t>
            </a:r>
            <a:endParaRPr sz="1700" dirty="0">
              <a:latin typeface="Calibri"/>
              <a:cs typeface="Calibri"/>
            </a:endParaRPr>
          </a:p>
          <a:p>
            <a:pPr marL="355600" marR="791845" algn="just">
              <a:lnSpc>
                <a:spcPct val="90100"/>
              </a:lnSpc>
              <a:spcBef>
                <a:spcPts val="95"/>
              </a:spcBef>
            </a:pP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аккредитации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специалистом,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либо</a:t>
            </a:r>
            <a:r>
              <a:rPr sz="17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 сертификате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специалиста,</a:t>
            </a:r>
            <a:r>
              <a:rPr sz="17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подтверждающем</a:t>
            </a:r>
            <a:r>
              <a:rPr sz="17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соответствующую профессиональную</a:t>
            </a:r>
            <a:r>
              <a:rPr sz="17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подготовку руководителя</a:t>
            </a:r>
            <a:endParaRPr sz="1700" dirty="0">
              <a:latin typeface="Calibri"/>
              <a:cs typeface="Calibri"/>
            </a:endParaRPr>
          </a:p>
          <a:p>
            <a:pPr marL="355600" marR="480695" algn="just">
              <a:lnSpc>
                <a:spcPts val="1839"/>
              </a:lnSpc>
              <a:spcBef>
                <a:spcPts val="25"/>
              </a:spcBef>
            </a:pP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подразделения</a:t>
            </a:r>
            <a:r>
              <a:rPr sz="17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юр.</a:t>
            </a:r>
            <a:r>
              <a:rPr sz="17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лица,</a:t>
            </a:r>
            <a:r>
              <a:rPr sz="17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расположенного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по</a:t>
            </a:r>
            <a:r>
              <a:rPr sz="17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00FF"/>
                </a:solidFill>
                <a:latin typeface="Calibri"/>
                <a:cs typeface="Calibri"/>
              </a:rPr>
              <a:t>новому адресу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278371"/>
            <a:ext cx="386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NB!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4600" y="990600"/>
            <a:ext cx="5695950" cy="56102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0190" rIns="0" bIns="0" rtlCol="0">
            <a:spAutoFit/>
          </a:bodyPr>
          <a:lstStyle/>
          <a:p>
            <a:pPr marL="264160" algn="ctr">
              <a:lnSpc>
                <a:spcPts val="2050"/>
              </a:lnSpc>
              <a:spcBef>
                <a:spcPts val="1970"/>
              </a:spcBef>
            </a:pP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Пакет</a:t>
            </a:r>
            <a:r>
              <a:rPr sz="18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документов</a:t>
            </a:r>
            <a:endParaRPr sz="1800" dirty="0">
              <a:latin typeface="Calibri"/>
              <a:cs typeface="Calibri"/>
            </a:endParaRPr>
          </a:p>
          <a:p>
            <a:pPr marL="311785" algn="ctr">
              <a:lnSpc>
                <a:spcPts val="1945"/>
              </a:lnSpc>
            </a:pP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18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изменении</a:t>
            </a:r>
            <a:r>
              <a:rPr sz="1800" b="1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реестр</a:t>
            </a:r>
            <a:r>
              <a:rPr sz="18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лицензий</a:t>
            </a:r>
            <a:r>
              <a:rPr sz="18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на</a:t>
            </a:r>
            <a:r>
              <a:rPr sz="18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оборот</a:t>
            </a:r>
            <a:r>
              <a:rPr sz="1800" b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НС</a:t>
            </a:r>
            <a:r>
              <a:rPr sz="18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endParaRPr sz="1800" dirty="0">
              <a:latin typeface="Calibri"/>
              <a:cs typeface="Calibri"/>
            </a:endParaRPr>
          </a:p>
          <a:p>
            <a:pPr marL="264795" algn="ctr">
              <a:lnSpc>
                <a:spcPts val="1945"/>
              </a:lnSpc>
            </a:pP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ПВ</a:t>
            </a:r>
            <a:r>
              <a:rPr sz="1800" b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с</a:t>
            </a:r>
            <a:r>
              <a:rPr sz="18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01.09.2024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г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(</a:t>
            </a:r>
            <a:r>
              <a:rPr sz="1800" i="1" dirty="0">
                <a:solidFill>
                  <a:srgbClr val="333399"/>
                </a:solidFill>
                <a:latin typeface="Calibri"/>
                <a:cs typeface="Calibri"/>
              </a:rPr>
              <a:t>ПП от</a:t>
            </a:r>
            <a:r>
              <a:rPr sz="1800" i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333399"/>
                </a:solidFill>
                <a:latin typeface="Calibri"/>
                <a:cs typeface="Calibri"/>
              </a:rPr>
              <a:t>18.10.2023</a:t>
            </a:r>
            <a:r>
              <a:rPr sz="1800" i="1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333399"/>
                </a:solidFill>
                <a:latin typeface="Calibri"/>
                <a:cs typeface="Calibri"/>
              </a:rPr>
              <a:t>№</a:t>
            </a:r>
            <a:r>
              <a:rPr sz="1800" b="1" i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333399"/>
                </a:solidFill>
                <a:latin typeface="Calibri"/>
                <a:cs typeface="Calibri"/>
              </a:rPr>
              <a:t>1736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262255" algn="ctr">
              <a:lnSpc>
                <a:spcPts val="2055"/>
              </a:lnSpc>
            </a:pP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18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намерении</a:t>
            </a:r>
            <a:r>
              <a:rPr sz="18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работать</a:t>
            </a:r>
            <a:r>
              <a:rPr sz="1800" b="1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по</a:t>
            </a:r>
            <a:r>
              <a:rPr sz="1800" b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399"/>
                </a:solidFill>
                <a:latin typeface="Calibri"/>
                <a:cs typeface="Calibri"/>
              </a:rPr>
              <a:t>новому</a:t>
            </a:r>
            <a:r>
              <a:rPr sz="1800" b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99"/>
                </a:solidFill>
                <a:latin typeface="Calibri"/>
                <a:cs typeface="Calibri"/>
              </a:rPr>
              <a:t>адресу</a:t>
            </a:r>
            <a:endParaRPr sz="1800" dirty="0">
              <a:latin typeface="Calibri"/>
              <a:cs typeface="Calibri"/>
            </a:endParaRPr>
          </a:p>
          <a:p>
            <a:pPr marL="698500" marR="943610" indent="-342900" algn="just">
              <a:lnSpc>
                <a:spcPts val="2380"/>
              </a:lnSpc>
              <a:spcBef>
                <a:spcPts val="615"/>
              </a:spcBef>
              <a:buFont typeface="Wingdings"/>
              <a:buChar char=""/>
              <a:tabLst>
                <a:tab pos="698500" algn="l"/>
              </a:tabLst>
            </a:pP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Заявление</a:t>
            </a:r>
            <a:r>
              <a:rPr sz="22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2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форме</a:t>
            </a:r>
            <a:r>
              <a:rPr sz="22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Calibri"/>
                <a:cs typeface="Calibri"/>
              </a:rPr>
              <a:t>электронного </a:t>
            </a: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документа</a:t>
            </a:r>
            <a:r>
              <a:rPr sz="22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22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Calibri"/>
                <a:cs typeface="Calibri"/>
              </a:rPr>
              <a:t>указанием</a:t>
            </a:r>
            <a:r>
              <a:rPr sz="22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Calibri"/>
                <a:cs typeface="Calibri"/>
              </a:rPr>
              <a:t>сведений, содержащих</a:t>
            </a:r>
            <a:r>
              <a:rPr sz="22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новый</a:t>
            </a:r>
            <a:r>
              <a:rPr sz="22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00FF"/>
                </a:solidFill>
                <a:latin typeface="Calibri"/>
                <a:cs typeface="Calibri"/>
              </a:rPr>
              <a:t>адрес</a:t>
            </a:r>
            <a:endParaRPr sz="2200" dirty="0">
              <a:latin typeface="Calibri"/>
              <a:cs typeface="Calibri"/>
            </a:endParaRPr>
          </a:p>
          <a:p>
            <a:pPr marL="698500" algn="just">
              <a:lnSpc>
                <a:spcPts val="2200"/>
              </a:lnSpc>
            </a:pPr>
            <a:r>
              <a:rPr sz="2200" spc="-10" dirty="0">
                <a:solidFill>
                  <a:srgbClr val="0000FF"/>
                </a:solidFill>
                <a:latin typeface="Calibri"/>
                <a:cs typeface="Calibri"/>
              </a:rPr>
              <a:t>осуществления</a:t>
            </a:r>
            <a:r>
              <a:rPr sz="22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Calibri"/>
                <a:cs typeface="Calibri"/>
              </a:rPr>
              <a:t>деятельности</a:t>
            </a:r>
            <a:r>
              <a:rPr sz="22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по</a:t>
            </a:r>
            <a:r>
              <a:rPr sz="22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Calibri"/>
                <a:cs typeface="Calibri"/>
              </a:rPr>
              <a:t>обороту</a:t>
            </a:r>
            <a:endParaRPr sz="2200" dirty="0">
              <a:latin typeface="Calibri"/>
              <a:cs typeface="Calibri"/>
            </a:endParaRPr>
          </a:p>
          <a:p>
            <a:pPr marL="698500" algn="just">
              <a:lnSpc>
                <a:spcPts val="2510"/>
              </a:lnSpc>
            </a:pP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НС</a:t>
            </a:r>
            <a:r>
              <a:rPr sz="2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2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00FF"/>
                </a:solidFill>
                <a:latin typeface="Calibri"/>
                <a:cs typeface="Calibri"/>
              </a:rPr>
              <a:t>ПВ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-31292"/>
            <a:ext cx="1161097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0" dirty="0"/>
              <a:t>Положение</a:t>
            </a:r>
            <a:r>
              <a:rPr sz="3200" spc="-60" dirty="0"/>
              <a:t> </a:t>
            </a:r>
            <a:r>
              <a:rPr sz="3200" dirty="0"/>
              <a:t>о</a:t>
            </a:r>
            <a:r>
              <a:rPr sz="3200" spc="-55" dirty="0"/>
              <a:t> </a:t>
            </a:r>
            <a:r>
              <a:rPr sz="3200" dirty="0"/>
              <a:t>лицензировании</a:t>
            </a:r>
            <a:r>
              <a:rPr sz="3200" spc="-70" dirty="0"/>
              <a:t> </a:t>
            </a:r>
            <a:r>
              <a:rPr sz="3200" spc="-10" dirty="0"/>
              <a:t>деятельности</a:t>
            </a:r>
            <a:r>
              <a:rPr sz="3200" spc="-40" dirty="0"/>
              <a:t> </a:t>
            </a:r>
            <a:r>
              <a:rPr sz="3200" dirty="0"/>
              <a:t>по</a:t>
            </a:r>
            <a:r>
              <a:rPr sz="3200" spc="-60" dirty="0"/>
              <a:t> </a:t>
            </a:r>
            <a:r>
              <a:rPr sz="3200" dirty="0"/>
              <a:t>обороту</a:t>
            </a:r>
            <a:r>
              <a:rPr sz="3200" spc="-75" dirty="0"/>
              <a:t> </a:t>
            </a:r>
            <a:r>
              <a:rPr sz="3200" dirty="0"/>
              <a:t>НС,</a:t>
            </a:r>
            <a:r>
              <a:rPr sz="3200" spc="-55" dirty="0"/>
              <a:t> </a:t>
            </a:r>
            <a:r>
              <a:rPr sz="3200" dirty="0"/>
              <a:t>ПВ</a:t>
            </a:r>
            <a:r>
              <a:rPr sz="3200" spc="-55" dirty="0"/>
              <a:t> </a:t>
            </a:r>
            <a:r>
              <a:rPr sz="3200" spc="-50" dirty="0"/>
              <a:t>и </a:t>
            </a:r>
            <a:r>
              <a:rPr sz="3200" dirty="0"/>
              <a:t>их</a:t>
            </a:r>
            <a:r>
              <a:rPr sz="3200" spc="-70" dirty="0"/>
              <a:t> </a:t>
            </a:r>
            <a:r>
              <a:rPr sz="3200" dirty="0"/>
              <a:t>прекурсоров,</a:t>
            </a:r>
            <a:r>
              <a:rPr sz="3200" spc="-60" dirty="0"/>
              <a:t> </a:t>
            </a:r>
            <a:r>
              <a:rPr sz="3200" b="0" dirty="0">
                <a:latin typeface="Calibri"/>
                <a:cs typeface="Calibri"/>
              </a:rPr>
              <a:t>утв.</a:t>
            </a:r>
            <a:r>
              <a:rPr sz="3200" b="0" spc="-6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Постановлением</a:t>
            </a:r>
            <a:r>
              <a:rPr sz="3200" b="0" spc="-9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Правительства</a:t>
            </a:r>
            <a:r>
              <a:rPr sz="3200" b="0" spc="-50" dirty="0">
                <a:latin typeface="Calibri"/>
                <a:cs typeface="Calibri"/>
              </a:rPr>
              <a:t> </a:t>
            </a:r>
            <a:r>
              <a:rPr sz="3200" dirty="0"/>
              <a:t>№</a:t>
            </a:r>
            <a:r>
              <a:rPr sz="3200" spc="-60" dirty="0"/>
              <a:t> </a:t>
            </a:r>
            <a:r>
              <a:rPr sz="3200" spc="-20" dirty="0"/>
              <a:t>1007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040" y="1235709"/>
            <a:ext cx="5820410" cy="456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794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Пакет</a:t>
            </a:r>
            <a:r>
              <a:rPr sz="2000" b="1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документов</a:t>
            </a:r>
            <a:endParaRPr sz="2000" dirty="0">
              <a:latin typeface="Calibri"/>
              <a:cs typeface="Calibri"/>
            </a:endParaRPr>
          </a:p>
          <a:p>
            <a:pPr marR="68580" algn="ctr">
              <a:lnSpc>
                <a:spcPct val="100000"/>
              </a:lnSpc>
            </a:pP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20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переоформлении</a:t>
            </a:r>
            <a:r>
              <a:rPr sz="2000" b="1" spc="39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лицензии</a:t>
            </a:r>
            <a:r>
              <a:rPr sz="2000" b="1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на</a:t>
            </a:r>
            <a:r>
              <a:rPr sz="20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оборот</a:t>
            </a:r>
            <a:r>
              <a:rPr sz="2000" b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НС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333399"/>
                </a:solidFill>
                <a:latin typeface="Calibri"/>
                <a:cs typeface="Calibri"/>
              </a:rPr>
              <a:t>ПВ</a:t>
            </a:r>
            <a:endParaRPr sz="2000" dirty="0">
              <a:latin typeface="Calibri"/>
              <a:cs typeface="Calibri"/>
            </a:endParaRPr>
          </a:p>
          <a:p>
            <a:pPr marL="276225" marR="343535" algn="ctr">
              <a:lnSpc>
                <a:spcPct val="100000"/>
              </a:lnSpc>
            </a:pP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20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намерении</a:t>
            </a:r>
            <a:r>
              <a:rPr sz="20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осуществлять</a:t>
            </a:r>
            <a:r>
              <a:rPr sz="2000" b="1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работы</a:t>
            </a:r>
            <a:r>
              <a:rPr sz="20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услуги,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не</a:t>
            </a:r>
            <a:r>
              <a:rPr sz="2000" b="1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указанные</a:t>
            </a:r>
            <a:r>
              <a:rPr sz="2000" b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333399"/>
                </a:solidFill>
                <a:latin typeface="Calibri"/>
                <a:cs typeface="Calibri"/>
              </a:rPr>
              <a:t>ранее</a:t>
            </a:r>
            <a:endParaRPr sz="2000" dirty="0">
              <a:latin typeface="Calibri"/>
              <a:cs typeface="Calibri"/>
            </a:endParaRPr>
          </a:p>
          <a:p>
            <a:pPr marL="12700" marR="458470" indent="286385">
              <a:lnSpc>
                <a:spcPts val="2160"/>
              </a:lnSpc>
              <a:spcBef>
                <a:spcPts val="635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Заявление</a:t>
            </a:r>
            <a:r>
              <a:rPr sz="20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(с</a:t>
            </a:r>
            <a:r>
              <a:rPr sz="20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указанием</a:t>
            </a:r>
            <a:r>
              <a:rPr sz="20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этой</a:t>
            </a:r>
            <a:r>
              <a:rPr sz="20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работы</a:t>
            </a:r>
            <a:r>
              <a:rPr sz="20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(услуги)</a:t>
            </a:r>
            <a:r>
              <a:rPr sz="20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00FF"/>
                </a:solidFill>
                <a:latin typeface="Calibri"/>
                <a:cs typeface="Calibri"/>
              </a:rPr>
              <a:t>в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форме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электронного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документа</a:t>
            </a:r>
            <a:endParaRPr sz="20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330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0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новой</a:t>
            </a:r>
            <a:r>
              <a:rPr sz="20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работе</a:t>
            </a:r>
            <a:r>
              <a:rPr sz="20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(услуге)</a:t>
            </a:r>
            <a:endParaRPr sz="2000" dirty="0">
              <a:latin typeface="Calibri"/>
              <a:cs typeface="Calibri"/>
            </a:endParaRPr>
          </a:p>
          <a:p>
            <a:pPr marL="12700" marR="141605" indent="286385">
              <a:lnSpc>
                <a:spcPts val="2160"/>
              </a:lnSpc>
              <a:spcBef>
                <a:spcPts val="630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Копии</a:t>
            </a:r>
            <a:r>
              <a:rPr sz="20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документов,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подтверждающие</a:t>
            </a:r>
            <a:r>
              <a:rPr sz="20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наличие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на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правах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собственности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или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ином</a:t>
            </a:r>
            <a:r>
              <a:rPr sz="20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законном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основании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помещений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оборудования</a:t>
            </a:r>
            <a:r>
              <a:rPr sz="20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0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если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эти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права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не</a:t>
            </a:r>
            <a:r>
              <a:rPr sz="20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зарегистрированы</a:t>
            </a:r>
            <a:r>
              <a:rPr sz="2000" spc="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ЕГРП,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Calibri"/>
                <a:cs typeface="Calibri"/>
              </a:rPr>
              <a:t>если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зарегистрированы,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то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20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об</a:t>
            </a:r>
            <a:r>
              <a:rPr sz="20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этих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помещениях</a:t>
            </a:r>
            <a:endParaRPr sz="2000" dirty="0">
              <a:latin typeface="Calibri"/>
              <a:cs typeface="Calibri"/>
            </a:endParaRPr>
          </a:p>
          <a:p>
            <a:pPr marL="12700" marR="5080" indent="286385">
              <a:lnSpc>
                <a:spcPts val="2160"/>
              </a:lnSpc>
              <a:spcBef>
                <a:spcPts val="630"/>
              </a:spcBef>
              <a:buFont typeface="Wingdings"/>
              <a:buChar char=""/>
              <a:tabLst>
                <a:tab pos="299085" algn="l"/>
              </a:tabLst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0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наличии</a:t>
            </a:r>
            <a:r>
              <a:rPr sz="2000" spc="3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заключения</a:t>
            </a:r>
            <a:r>
              <a:rPr sz="20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органов</a:t>
            </a:r>
            <a:r>
              <a:rPr sz="20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по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контролю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за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оборотом</a:t>
            </a:r>
            <a:r>
              <a:rPr sz="20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НС</a:t>
            </a:r>
            <a:r>
              <a:rPr sz="20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ПВ</a:t>
            </a:r>
            <a:r>
              <a:rPr sz="20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соответствии установленным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требованиям</a:t>
            </a:r>
            <a:r>
              <a:rPr sz="20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объектов</a:t>
            </a:r>
            <a:r>
              <a:rPr sz="20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помещений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1219136"/>
            <a:ext cx="5562600" cy="4554855"/>
          </a:xfrm>
          <a:custGeom>
            <a:avLst/>
            <a:gdLst/>
            <a:ahLst/>
            <a:cxnLst/>
            <a:rect l="l" t="t" r="r" b="b"/>
            <a:pathLst>
              <a:path w="5562600" h="4554855">
                <a:moveTo>
                  <a:pt x="5562600" y="0"/>
                </a:moveTo>
                <a:lnTo>
                  <a:pt x="0" y="0"/>
                </a:lnTo>
                <a:lnTo>
                  <a:pt x="0" y="4554601"/>
                </a:lnTo>
                <a:lnTo>
                  <a:pt x="5562600" y="4554601"/>
                </a:lnTo>
                <a:lnTo>
                  <a:pt x="5562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0281" y="1205230"/>
            <a:ext cx="5111750" cy="3425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 algn="ctr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Пакет</a:t>
            </a:r>
            <a:r>
              <a:rPr sz="2000" b="1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документов</a:t>
            </a:r>
            <a:endParaRPr sz="2000">
              <a:latin typeface="Calibri"/>
              <a:cs typeface="Calibri"/>
            </a:endParaRPr>
          </a:p>
          <a:p>
            <a:pPr marL="84455" algn="ctr">
              <a:lnSpc>
                <a:spcPts val="2160"/>
              </a:lnSpc>
            </a:pP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20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изменении</a:t>
            </a:r>
            <a:r>
              <a:rPr sz="20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реестр</a:t>
            </a:r>
            <a:r>
              <a:rPr sz="20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лицензий</a:t>
            </a:r>
            <a:r>
              <a:rPr sz="20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на</a:t>
            </a:r>
            <a:r>
              <a:rPr sz="2000" b="1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оборот</a:t>
            </a:r>
            <a:endParaRPr sz="2000">
              <a:latin typeface="Calibri"/>
              <a:cs typeface="Calibri"/>
            </a:endParaRPr>
          </a:p>
          <a:p>
            <a:pPr marL="27305" algn="ctr">
              <a:lnSpc>
                <a:spcPts val="2160"/>
              </a:lnSpc>
            </a:pP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НС</a:t>
            </a:r>
            <a:r>
              <a:rPr sz="2000" b="1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ПВ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01.09.2024</a:t>
            </a:r>
            <a:r>
              <a:rPr sz="2000" b="1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г</a:t>
            </a:r>
            <a:r>
              <a:rPr sz="20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333399"/>
                </a:solidFill>
                <a:latin typeface="Calibri"/>
                <a:cs typeface="Calibri"/>
              </a:rPr>
              <a:t>ПП</a:t>
            </a:r>
            <a:r>
              <a:rPr sz="2000" i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333399"/>
                </a:solidFill>
                <a:latin typeface="Calibri"/>
                <a:cs typeface="Calibri"/>
              </a:rPr>
              <a:t>от</a:t>
            </a:r>
            <a:r>
              <a:rPr sz="2000" i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333399"/>
                </a:solidFill>
                <a:latin typeface="Calibri"/>
                <a:cs typeface="Calibri"/>
              </a:rPr>
              <a:t>18.10.2023</a:t>
            </a:r>
            <a:r>
              <a:rPr sz="2000" i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i="1" spc="-50" dirty="0">
                <a:solidFill>
                  <a:srgbClr val="333399"/>
                </a:solidFill>
                <a:latin typeface="Calibri"/>
                <a:cs typeface="Calibri"/>
              </a:rPr>
              <a:t>№</a:t>
            </a:r>
            <a:endParaRPr sz="2000">
              <a:latin typeface="Calibri"/>
              <a:cs typeface="Calibri"/>
            </a:endParaRPr>
          </a:p>
          <a:p>
            <a:pPr marL="163195" marR="127000" algn="ctr">
              <a:lnSpc>
                <a:spcPts val="2160"/>
              </a:lnSpc>
              <a:spcBef>
                <a:spcPts val="150"/>
              </a:spcBef>
            </a:pPr>
            <a:r>
              <a:rPr sz="2000" b="1" i="1" dirty="0">
                <a:solidFill>
                  <a:srgbClr val="333399"/>
                </a:solidFill>
                <a:latin typeface="Calibri"/>
                <a:cs typeface="Calibri"/>
              </a:rPr>
              <a:t>1736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)</a:t>
            </a:r>
            <a:r>
              <a:rPr sz="2000" b="1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при</a:t>
            </a:r>
            <a:r>
              <a:rPr sz="20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намерении</a:t>
            </a:r>
            <a:r>
              <a:rPr sz="20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осуществлять</a:t>
            </a:r>
            <a:r>
              <a:rPr sz="20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Calibri"/>
                <a:cs typeface="Calibri"/>
              </a:rPr>
              <a:t>работы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0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услуги,</a:t>
            </a:r>
            <a:r>
              <a:rPr sz="20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не</a:t>
            </a:r>
            <a:r>
              <a:rPr sz="2000" b="1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99"/>
                </a:solidFill>
                <a:latin typeface="Calibri"/>
                <a:cs typeface="Calibri"/>
              </a:rPr>
              <a:t>указанные</a:t>
            </a:r>
            <a:r>
              <a:rPr sz="20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333399"/>
                </a:solidFill>
                <a:latin typeface="Calibri"/>
                <a:cs typeface="Calibri"/>
              </a:rPr>
              <a:t>ранее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280"/>
              </a:lnSpc>
              <a:spcBef>
                <a:spcPts val="330"/>
              </a:spcBef>
              <a:buFont typeface="Wingdings"/>
              <a:buChar char=""/>
              <a:tabLst>
                <a:tab pos="354965" algn="l"/>
              </a:tabLst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Заявление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форме</a:t>
            </a:r>
            <a:r>
              <a:rPr sz="20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электронного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документа</a:t>
            </a:r>
            <a:r>
              <a:rPr sz="20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0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внесении</a:t>
            </a:r>
            <a:r>
              <a:rPr sz="20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изменений</a:t>
            </a:r>
            <a:r>
              <a:rPr sz="20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реестр</a:t>
            </a:r>
            <a:endParaRPr sz="2000">
              <a:latin typeface="Calibri"/>
              <a:cs typeface="Calibri"/>
            </a:endParaRPr>
          </a:p>
          <a:p>
            <a:pPr marL="355600" marR="245745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лицензий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указанием</a:t>
            </a:r>
            <a:r>
              <a:rPr sz="20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сведений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работе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(услуге)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по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обороту</a:t>
            </a:r>
            <a:r>
              <a:rPr sz="20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НС,</a:t>
            </a:r>
            <a:r>
              <a:rPr sz="20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ПВ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их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010"/>
              </a:lnSpc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прекурсоров,</a:t>
            </a:r>
            <a:r>
              <a:rPr sz="20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культивированию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наркосодержащих</a:t>
            </a:r>
            <a:r>
              <a:rPr sz="2000" spc="-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растений,</a:t>
            </a:r>
            <a:r>
              <a:rPr sz="2000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которую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лицензиат</a:t>
            </a:r>
            <a:r>
              <a:rPr sz="20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намерен</a:t>
            </a:r>
            <a:r>
              <a:rPr sz="20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выполнять</a:t>
            </a:r>
            <a:r>
              <a:rPr sz="20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(оказывать).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16838"/>
            <a:ext cx="36182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3333FF"/>
              </a:buClr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Сроки</a:t>
            </a:r>
            <a:r>
              <a:rPr sz="24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оценки</a:t>
            </a:r>
            <a:r>
              <a:rPr sz="2400" spc="-2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соответств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446021"/>
            <a:ext cx="3646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-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не</a:t>
            </a:r>
            <a:r>
              <a:rPr sz="2400" b="1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более</a:t>
            </a:r>
            <a:r>
              <a:rPr sz="24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15</a:t>
            </a:r>
            <a:r>
              <a:rPr sz="2400" b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рабочих</a:t>
            </a:r>
            <a:r>
              <a:rPr sz="2400" b="1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3333FF"/>
                </a:solidFill>
                <a:latin typeface="Calibri"/>
                <a:cs typeface="Calibri"/>
              </a:rPr>
              <a:t>дней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5096" y="1209598"/>
            <a:ext cx="7917815" cy="963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algn="just">
              <a:lnSpc>
                <a:spcPts val="2135"/>
              </a:lnSpc>
            </a:pP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ия</a:t>
            </a:r>
            <a:r>
              <a:rPr sz="2400" spc="-7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и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принятие</a:t>
            </a:r>
            <a:r>
              <a:rPr sz="24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решения:</a:t>
            </a:r>
            <a:endParaRPr sz="2400" dirty="0">
              <a:latin typeface="Calibri"/>
              <a:cs typeface="Calibri"/>
            </a:endParaRPr>
          </a:p>
          <a:p>
            <a:pPr marL="214629" algn="just">
              <a:lnSpc>
                <a:spcPts val="2590"/>
              </a:lnSpc>
            </a:pP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со</a:t>
            </a:r>
            <a:r>
              <a:rPr sz="2400" spc="-6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дня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приема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заявления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о</a:t>
            </a:r>
            <a:r>
              <a:rPr sz="24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предоставлении</a:t>
            </a:r>
            <a:r>
              <a:rPr sz="24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лицензии;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ts val="2735"/>
              </a:lnSpc>
            </a:pP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ей</a:t>
            </a:r>
            <a:r>
              <a:rPr sz="2400" b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со</a:t>
            </a:r>
            <a:r>
              <a:rPr sz="2400" spc="-7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дня</a:t>
            </a:r>
            <a:r>
              <a:rPr sz="24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приема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заявления</a:t>
            </a:r>
            <a:r>
              <a:rPr sz="24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о</a:t>
            </a:r>
            <a:r>
              <a:rPr sz="24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внесении</a:t>
            </a:r>
            <a:r>
              <a:rPr sz="24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изменений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4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реестр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970" y="1779825"/>
            <a:ext cx="3503929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-50" dirty="0" smtClean="0">
                <a:solidFill>
                  <a:srgbClr val="3333FF"/>
                </a:solidFill>
                <a:latin typeface="Calibri"/>
                <a:cs typeface="Calibri"/>
              </a:rPr>
              <a:t>-</a:t>
            </a:r>
            <a:r>
              <a:rPr lang="ru-RU" sz="240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rgbClr val="3333FF"/>
                </a:solidFill>
                <a:latin typeface="Calibri"/>
                <a:cs typeface="Calibri"/>
              </a:rPr>
              <a:t>не</a:t>
            </a:r>
            <a:r>
              <a:rPr sz="2400" b="1" spc="-50" dirty="0" smtClean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более</a:t>
            </a:r>
            <a:r>
              <a:rPr sz="2400" b="1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10</a:t>
            </a:r>
            <a:r>
              <a:rPr sz="24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 err="1">
                <a:solidFill>
                  <a:srgbClr val="3333FF"/>
                </a:solidFill>
                <a:latin typeface="Calibri"/>
                <a:cs typeface="Calibri"/>
              </a:rPr>
              <a:t>рабочих</a:t>
            </a:r>
            <a:r>
              <a:rPr sz="2400" b="1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25" dirty="0" err="1" smtClean="0">
                <a:solidFill>
                  <a:srgbClr val="3333FF"/>
                </a:solidFill>
                <a:latin typeface="Calibri"/>
                <a:cs typeface="Calibri"/>
              </a:rPr>
              <a:t>дн</a:t>
            </a:r>
            <a:endParaRPr sz="2400" dirty="0" smtClean="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spc="-10" dirty="0" err="1" smtClean="0">
                <a:solidFill>
                  <a:srgbClr val="3333FF"/>
                </a:solidFill>
                <a:latin typeface="Calibri"/>
                <a:cs typeface="Calibri"/>
              </a:rPr>
              <a:t>лицензий</a:t>
            </a:r>
            <a:r>
              <a:rPr sz="2400" spc="-10" dirty="0" smtClean="0">
                <a:solidFill>
                  <a:srgbClr val="3333FF"/>
                </a:solidFill>
                <a:latin typeface="Calibri"/>
                <a:cs typeface="Calibri"/>
              </a:rPr>
              <a:t>;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167" y="3124200"/>
            <a:ext cx="11789410" cy="359111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61620" indent="-342900" algn="just">
              <a:lnSpc>
                <a:spcPts val="2590"/>
              </a:lnSpc>
              <a:spcBef>
                <a:spcPts val="42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Оценка</a:t>
            </a:r>
            <a:r>
              <a:rPr sz="2000" spc="-7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соответствия</a:t>
            </a:r>
            <a:r>
              <a:rPr sz="2000" spc="-9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соискателя</a:t>
            </a:r>
            <a:r>
              <a:rPr sz="2000" spc="-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лицензии</a:t>
            </a:r>
            <a:r>
              <a:rPr sz="2000" spc="-7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(лицензиата)</a:t>
            </a:r>
            <a:r>
              <a:rPr sz="2000" spc="-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лицензионным</a:t>
            </a:r>
            <a:r>
              <a:rPr sz="20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требованиям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осуществляется</a:t>
            </a:r>
            <a:r>
              <a:rPr sz="2000" spc="-7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лицензирующим</a:t>
            </a:r>
            <a:r>
              <a:rPr sz="2000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органом</a:t>
            </a:r>
            <a:r>
              <a:rPr sz="2000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соответствии</a:t>
            </a:r>
            <a:r>
              <a:rPr sz="20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со</a:t>
            </a:r>
            <a:r>
              <a:rPr sz="20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статьей</a:t>
            </a:r>
            <a:r>
              <a:rPr sz="20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19.1</a:t>
            </a:r>
            <a:r>
              <a:rPr sz="20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ФЗ</a:t>
            </a:r>
            <a:r>
              <a:rPr sz="20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399"/>
                </a:solidFill>
                <a:latin typeface="Calibri"/>
                <a:cs typeface="Calibri"/>
              </a:rPr>
              <a:t>"О</a:t>
            </a:r>
            <a:endParaRPr sz="2000" dirty="0">
              <a:latin typeface="Calibri"/>
              <a:cs typeface="Calibri"/>
            </a:endParaRPr>
          </a:p>
          <a:p>
            <a:pPr marL="355600" algn="just">
              <a:lnSpc>
                <a:spcPts val="2555"/>
              </a:lnSpc>
            </a:pPr>
            <a:r>
              <a:rPr sz="2000" spc="-10" dirty="0">
                <a:solidFill>
                  <a:srgbClr val="333399"/>
                </a:solidFill>
                <a:latin typeface="Calibri"/>
                <a:cs typeface="Calibri"/>
              </a:rPr>
              <a:t>лицензировании</a:t>
            </a:r>
            <a:r>
              <a:rPr sz="20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Calibri"/>
                <a:cs typeface="Calibri"/>
              </a:rPr>
              <a:t>отдельных</a:t>
            </a:r>
            <a:r>
              <a:rPr sz="2000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видов</a:t>
            </a:r>
            <a:r>
              <a:rPr sz="20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99"/>
                </a:solidFill>
                <a:latin typeface="Calibri"/>
                <a:cs typeface="Calibri"/>
              </a:rPr>
              <a:t>деятельности»</a:t>
            </a:r>
            <a:r>
              <a:rPr sz="20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на</a:t>
            </a:r>
            <a:r>
              <a:rPr sz="20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основе</a:t>
            </a:r>
            <a:r>
              <a:rPr sz="2000" spc="-6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оценочных</a:t>
            </a:r>
            <a:r>
              <a:rPr sz="20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листов.</a:t>
            </a:r>
            <a:endParaRPr sz="2000" dirty="0">
              <a:latin typeface="Calibri"/>
              <a:cs typeface="Calibri"/>
            </a:endParaRPr>
          </a:p>
          <a:p>
            <a:pPr marL="355600" marR="261620" indent="-342900" algn="just">
              <a:lnSpc>
                <a:spcPts val="2590"/>
              </a:lnSpc>
              <a:spcBef>
                <a:spcPts val="64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Оценка</a:t>
            </a:r>
            <a:r>
              <a:rPr sz="2000" spc="-7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соответствия</a:t>
            </a:r>
            <a:r>
              <a:rPr sz="2000" spc="-9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соискателя</a:t>
            </a:r>
            <a:r>
              <a:rPr sz="2000" spc="-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лицензии</a:t>
            </a:r>
            <a:r>
              <a:rPr sz="2000" spc="-7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(лицензиата)</a:t>
            </a:r>
            <a:r>
              <a:rPr sz="2000" spc="-8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лицензионным</a:t>
            </a:r>
            <a:r>
              <a:rPr sz="20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требованиям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проводится</a:t>
            </a:r>
            <a:r>
              <a:rPr sz="20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форме</a:t>
            </a:r>
            <a:r>
              <a:rPr sz="2000" b="1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выездной</a:t>
            </a:r>
            <a:r>
              <a:rPr sz="2000" b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оценки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,</a:t>
            </a:r>
            <a:r>
              <a:rPr sz="20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000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том</a:t>
            </a:r>
            <a:r>
              <a:rPr sz="20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числе</a:t>
            </a:r>
            <a:r>
              <a:rPr sz="20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с</a:t>
            </a:r>
            <a:r>
              <a:rPr sz="2000" b="1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использованием</a:t>
            </a:r>
            <a:r>
              <a:rPr sz="2000" b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средств</a:t>
            </a:r>
            <a:endParaRPr sz="2000" dirty="0">
              <a:latin typeface="Calibri"/>
              <a:cs typeface="Calibri"/>
            </a:endParaRPr>
          </a:p>
          <a:p>
            <a:pPr marL="355600" algn="just">
              <a:lnSpc>
                <a:spcPts val="2555"/>
              </a:lnSpc>
            </a:pP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дистанционного</a:t>
            </a:r>
            <a:r>
              <a:rPr sz="2000" b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взаимодействия</a:t>
            </a:r>
            <a:r>
              <a:rPr sz="20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(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посредством</a:t>
            </a:r>
            <a:r>
              <a:rPr sz="20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аудио-</a:t>
            </a:r>
            <a:r>
              <a:rPr sz="2000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(или)</a:t>
            </a:r>
            <a:r>
              <a:rPr sz="20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видеосвязи).</a:t>
            </a:r>
            <a:endParaRPr sz="2000" dirty="0">
              <a:latin typeface="Calibri"/>
              <a:cs typeface="Calibri"/>
            </a:endParaRPr>
          </a:p>
          <a:p>
            <a:pPr marL="353695" algn="just">
              <a:lnSpc>
                <a:spcPts val="2735"/>
              </a:lnSpc>
              <a:spcBef>
                <a:spcPts val="310"/>
              </a:spcBef>
            </a:pP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Выездная</a:t>
            </a:r>
            <a:r>
              <a:rPr sz="2000" b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оценка</a:t>
            </a:r>
            <a:r>
              <a:rPr sz="2000" b="1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лицензиата</a:t>
            </a:r>
            <a:r>
              <a:rPr sz="2000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осуществляется</a:t>
            </a:r>
            <a:r>
              <a:rPr sz="2000" spc="-8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0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случае</a:t>
            </a:r>
            <a:r>
              <a:rPr sz="20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включения</a:t>
            </a:r>
            <a:r>
              <a:rPr sz="20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0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3333FF"/>
                </a:solidFill>
                <a:latin typeface="Calibri"/>
                <a:cs typeface="Calibri"/>
              </a:rPr>
              <a:t>реестр</a:t>
            </a:r>
            <a:r>
              <a:rPr sz="2000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 err="1" smtClean="0">
                <a:solidFill>
                  <a:srgbClr val="3333FF"/>
                </a:solidFill>
                <a:latin typeface="Calibri"/>
                <a:cs typeface="Calibri"/>
              </a:rPr>
              <a:t>лицензий</a:t>
            </a:r>
            <a:r>
              <a:rPr lang="ru-RU" sz="2000" dirty="0"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3333FF"/>
                </a:solidFill>
                <a:latin typeface="Calibri"/>
                <a:cs typeface="Calibri"/>
              </a:rPr>
              <a:t>нового</a:t>
            </a:r>
            <a:r>
              <a:rPr sz="2000" b="1" spc="-60" dirty="0" smtClean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3333FF"/>
                </a:solidFill>
                <a:latin typeface="Calibri"/>
                <a:cs typeface="Calibri"/>
              </a:rPr>
              <a:t>адреса</a:t>
            </a:r>
            <a:r>
              <a:rPr lang="ru-RU" sz="2000" b="1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3333FF"/>
                </a:solidFill>
                <a:latin typeface="Calibri"/>
                <a:cs typeface="Calibri"/>
              </a:rPr>
              <a:t>места</a:t>
            </a:r>
            <a:r>
              <a:rPr sz="2000" b="1" spc="-45" dirty="0" smtClean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осуществления</a:t>
            </a:r>
            <a:r>
              <a:rPr sz="20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деятельности,</a:t>
            </a:r>
            <a:r>
              <a:rPr sz="2000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во</a:t>
            </a:r>
            <a:r>
              <a:rPr sz="2000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всех</a:t>
            </a:r>
            <a:r>
              <a:rPr sz="20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остальных</a:t>
            </a:r>
            <a:r>
              <a:rPr sz="20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3333FF"/>
                </a:solidFill>
                <a:latin typeface="Calibri"/>
                <a:cs typeface="Calibri"/>
              </a:rPr>
              <a:t>случаях</a:t>
            </a:r>
            <a:r>
              <a:rPr sz="2000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spc="-10" dirty="0" err="1" smtClean="0">
                <a:solidFill>
                  <a:srgbClr val="3333FF"/>
                </a:solidFill>
                <a:latin typeface="Calibri"/>
                <a:cs typeface="Calibri"/>
              </a:rPr>
              <a:t>проводится</a:t>
            </a:r>
            <a:r>
              <a:rPr lang="ru-RU" sz="2000" dirty="0"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3333FF"/>
                </a:solidFill>
                <a:latin typeface="Calibri"/>
                <a:cs typeface="Calibri"/>
              </a:rPr>
              <a:t>выездная</a:t>
            </a:r>
            <a:r>
              <a:rPr sz="2000" b="1" spc="-30" dirty="0" smtClean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оценка</a:t>
            </a:r>
            <a:r>
              <a:rPr sz="2000" b="1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с</a:t>
            </a:r>
            <a:r>
              <a:rPr sz="20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использованием</a:t>
            </a:r>
            <a:r>
              <a:rPr sz="20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средств</a:t>
            </a:r>
            <a:r>
              <a:rPr sz="2000" b="1" spc="-6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дистанционного</a:t>
            </a:r>
            <a:r>
              <a:rPr sz="2000" b="1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взаимодействия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55600" marR="1772920" indent="-342900" algn="just">
              <a:lnSpc>
                <a:spcPts val="2590"/>
              </a:lnSpc>
              <a:spcBef>
                <a:spcPts val="64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При</a:t>
            </a:r>
            <a:r>
              <a:rPr sz="2000" spc="-7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проведении</a:t>
            </a:r>
            <a:r>
              <a:rPr sz="2000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оценки</a:t>
            </a:r>
            <a:r>
              <a:rPr sz="20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3FF"/>
                </a:solidFill>
                <a:latin typeface="Calibri"/>
                <a:cs typeface="Calibri"/>
              </a:rPr>
              <a:t>возможно</a:t>
            </a:r>
            <a:r>
              <a:rPr sz="2000" spc="-7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привлечение</a:t>
            </a:r>
            <a:r>
              <a:rPr sz="2000" b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экспертов</a:t>
            </a:r>
            <a:r>
              <a:rPr sz="20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3FF"/>
                </a:solidFill>
                <a:latin typeface="Calibri"/>
                <a:cs typeface="Calibri"/>
              </a:rPr>
              <a:t>и</a:t>
            </a:r>
            <a:r>
              <a:rPr sz="2000" b="1" spc="-5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333FF"/>
                </a:solidFill>
                <a:latin typeface="Calibri"/>
                <a:cs typeface="Calibri"/>
              </a:rPr>
              <a:t>экспертных организаций</a:t>
            </a:r>
            <a:r>
              <a:rPr sz="2000" spc="-10" dirty="0">
                <a:solidFill>
                  <a:srgbClr val="3333F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8126" y="-32816"/>
            <a:ext cx="1057402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110740" marR="5080" indent="-2098675">
              <a:lnSpc>
                <a:spcPts val="3030"/>
              </a:lnSpc>
              <a:spcBef>
                <a:spcPts val="475"/>
              </a:spcBef>
            </a:pPr>
            <a:r>
              <a:rPr spc="-10" dirty="0"/>
              <a:t>Лицензирование</a:t>
            </a:r>
            <a:r>
              <a:rPr spc="-65" dirty="0"/>
              <a:t> </a:t>
            </a:r>
            <a:r>
              <a:rPr spc="-10" dirty="0"/>
              <a:t>деятельности</a:t>
            </a:r>
            <a:r>
              <a:rPr spc="-90" dirty="0"/>
              <a:t> </a:t>
            </a:r>
            <a:r>
              <a:rPr dirty="0"/>
              <a:t>по</a:t>
            </a:r>
            <a:r>
              <a:rPr spc="-105" dirty="0"/>
              <a:t> </a:t>
            </a:r>
            <a:r>
              <a:rPr dirty="0"/>
              <a:t>обороту</a:t>
            </a:r>
            <a:r>
              <a:rPr spc="-100" dirty="0"/>
              <a:t> </a:t>
            </a:r>
            <a:r>
              <a:rPr spc="-10" dirty="0"/>
              <a:t>наркотических</a:t>
            </a:r>
            <a:r>
              <a:rPr spc="-75" dirty="0"/>
              <a:t> </a:t>
            </a:r>
            <a:r>
              <a:rPr dirty="0"/>
              <a:t>средств</a:t>
            </a:r>
            <a:r>
              <a:rPr spc="-100" dirty="0"/>
              <a:t> </a:t>
            </a:r>
            <a:r>
              <a:rPr spc="-50" dirty="0"/>
              <a:t>и </a:t>
            </a:r>
            <a:r>
              <a:rPr spc="-10" dirty="0"/>
              <a:t>психотропных</a:t>
            </a:r>
            <a:r>
              <a:rPr spc="-50" dirty="0"/>
              <a:t> </a:t>
            </a:r>
            <a:r>
              <a:rPr dirty="0"/>
              <a:t>веществ</a:t>
            </a:r>
            <a:r>
              <a:rPr spc="-4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dirty="0"/>
              <a:t>их</a:t>
            </a:r>
            <a:r>
              <a:rPr spc="-60" dirty="0"/>
              <a:t> </a:t>
            </a:r>
            <a:r>
              <a:rPr spc="-10" dirty="0"/>
              <a:t>прекурсоров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65397" y="744982"/>
            <a:ext cx="5060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Постановление</a:t>
            </a:r>
            <a:r>
              <a:rPr sz="2400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Правительства</a:t>
            </a:r>
            <a:r>
              <a:rPr sz="2400" spc="-10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№</a:t>
            </a:r>
            <a:r>
              <a:rPr sz="2400" spc="-8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99"/>
                </a:solidFill>
                <a:latin typeface="Calibri"/>
                <a:cs typeface="Calibri"/>
              </a:rPr>
              <a:t>1007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2525" y="2113282"/>
            <a:ext cx="7957280" cy="1074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01.09.2024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г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</a:t>
            </a:r>
            <a:r>
              <a:rPr sz="1800" i="1" dirty="0">
                <a:latin typeface="Arial"/>
                <a:cs typeface="Arial"/>
              </a:rPr>
              <a:t>ПП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от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18.10.2023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№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1736</a:t>
            </a:r>
            <a:r>
              <a:rPr sz="1800" spc="-10" dirty="0">
                <a:latin typeface="Microsoft Sans Serif"/>
                <a:cs typeface="Microsoft Sans Serif"/>
              </a:rPr>
              <a:t>)</a:t>
            </a:r>
            <a:endParaRPr sz="1800" dirty="0">
              <a:latin typeface="Microsoft Sans Serif"/>
              <a:cs typeface="Microsoft Sans Serif"/>
            </a:endParaRPr>
          </a:p>
          <a:p>
            <a:pPr marL="378460" indent="-286385">
              <a:lnSpc>
                <a:spcPts val="2055"/>
              </a:lnSpc>
              <a:buChar char="-"/>
              <a:tabLst>
                <a:tab pos="378460" algn="l"/>
              </a:tabLst>
            </a:pPr>
            <a:r>
              <a:rPr sz="1800" dirty="0">
                <a:latin typeface="Microsoft Sans Serif"/>
                <a:cs typeface="Microsoft Sans Serif"/>
              </a:rPr>
              <a:t>Не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более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рабочих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дней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предоставлении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лицензии</a:t>
            </a:r>
            <a:endParaRPr sz="1800" dirty="0">
              <a:latin typeface="Microsoft Sans Serif"/>
              <a:cs typeface="Microsoft Sans Serif"/>
            </a:endParaRPr>
          </a:p>
          <a:p>
            <a:pPr marL="378460" marR="886460" indent="-287020">
              <a:lnSpc>
                <a:spcPts val="1939"/>
              </a:lnSpc>
              <a:buChar char="-"/>
              <a:tabLst>
                <a:tab pos="378460" algn="l"/>
              </a:tabLst>
            </a:pPr>
            <a:r>
              <a:rPr sz="1800" dirty="0">
                <a:latin typeface="Microsoft Sans Serif"/>
                <a:cs typeface="Microsoft Sans Serif"/>
              </a:rPr>
              <a:t>Не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более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6</a:t>
            </a:r>
            <a:r>
              <a:rPr sz="1800" spc="-10" dirty="0">
                <a:latin typeface="Microsoft Sans Serif"/>
                <a:cs typeface="Microsoft Sans Serif"/>
              </a:rPr>
              <a:t> рабочих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дней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при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внесении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изменений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реестр лицензий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527425" marR="5080" indent="-2204085">
              <a:lnSpc>
                <a:spcPct val="75600"/>
              </a:lnSpc>
              <a:spcBef>
                <a:spcPts val="1040"/>
              </a:spcBef>
            </a:pPr>
            <a:r>
              <a:rPr sz="3200" dirty="0"/>
              <a:t>Дистанционные</a:t>
            </a:r>
            <a:r>
              <a:rPr sz="3200" spc="-85" dirty="0"/>
              <a:t> </a:t>
            </a:r>
            <a:r>
              <a:rPr sz="3200" dirty="0"/>
              <a:t>проверки</a:t>
            </a:r>
            <a:r>
              <a:rPr sz="3200" spc="-45" dirty="0"/>
              <a:t> </a:t>
            </a:r>
            <a:r>
              <a:rPr sz="3200" dirty="0"/>
              <a:t>с</a:t>
            </a:r>
            <a:r>
              <a:rPr sz="3200" spc="-50" dirty="0"/>
              <a:t> </a:t>
            </a:r>
            <a:r>
              <a:rPr sz="3200" dirty="0"/>
              <a:t>помощью</a:t>
            </a:r>
            <a:r>
              <a:rPr sz="3200" spc="-60" dirty="0"/>
              <a:t> </a:t>
            </a:r>
            <a:r>
              <a:rPr sz="3200" spc="-10" dirty="0"/>
              <a:t>мобильного </a:t>
            </a:r>
            <a:r>
              <a:rPr sz="3200" dirty="0"/>
              <a:t>приложения</a:t>
            </a:r>
            <a:r>
              <a:rPr sz="3200" spc="-175" dirty="0"/>
              <a:t> </a:t>
            </a:r>
            <a:r>
              <a:rPr sz="3200" spc="-10" dirty="0"/>
              <a:t>«Инспектор»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063" y="939862"/>
            <a:ext cx="12047472" cy="59133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527425" marR="5080" indent="-2204085">
              <a:lnSpc>
                <a:spcPct val="75600"/>
              </a:lnSpc>
              <a:spcBef>
                <a:spcPts val="1040"/>
              </a:spcBef>
            </a:pPr>
            <a:r>
              <a:rPr sz="3200" dirty="0"/>
              <a:t>Дистанционные</a:t>
            </a:r>
            <a:r>
              <a:rPr sz="3200" spc="-85" dirty="0"/>
              <a:t> </a:t>
            </a:r>
            <a:r>
              <a:rPr sz="3200" dirty="0"/>
              <a:t>проверки</a:t>
            </a:r>
            <a:r>
              <a:rPr sz="3200" spc="-45" dirty="0"/>
              <a:t> </a:t>
            </a:r>
            <a:r>
              <a:rPr sz="3200" dirty="0"/>
              <a:t>с</a:t>
            </a:r>
            <a:r>
              <a:rPr sz="3200" spc="-50" dirty="0"/>
              <a:t> </a:t>
            </a:r>
            <a:r>
              <a:rPr sz="3200" dirty="0"/>
              <a:t>помощью</a:t>
            </a:r>
            <a:r>
              <a:rPr sz="3200" spc="-60" dirty="0"/>
              <a:t> </a:t>
            </a:r>
            <a:r>
              <a:rPr sz="3200" spc="-10" dirty="0"/>
              <a:t>мобильного </a:t>
            </a:r>
            <a:r>
              <a:rPr sz="3200" dirty="0"/>
              <a:t>приложения</a:t>
            </a:r>
            <a:r>
              <a:rPr sz="3200" spc="-175" dirty="0"/>
              <a:t> </a:t>
            </a:r>
            <a:r>
              <a:rPr sz="3200" spc="-10" dirty="0"/>
              <a:t>«Инспектор»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52400" y="812800"/>
            <a:ext cx="11992610" cy="6045200"/>
            <a:chOff x="152400" y="812800"/>
            <a:chExt cx="11992610" cy="6045200"/>
          </a:xfrm>
        </p:grpSpPr>
        <p:sp>
          <p:nvSpPr>
            <p:cNvPr id="4" name="object 4"/>
            <p:cNvSpPr/>
            <p:nvPr/>
          </p:nvSpPr>
          <p:spPr>
            <a:xfrm>
              <a:off x="228523" y="812800"/>
              <a:ext cx="11916410" cy="84455"/>
            </a:xfrm>
            <a:custGeom>
              <a:avLst/>
              <a:gdLst/>
              <a:ahLst/>
              <a:cxnLst/>
              <a:rect l="l" t="t" r="r" b="b"/>
              <a:pathLst>
                <a:path w="11916410" h="84455">
                  <a:moveTo>
                    <a:pt x="25" y="42290"/>
                  </a:moveTo>
                  <a:lnTo>
                    <a:pt x="0" y="50800"/>
                  </a:lnTo>
                  <a:lnTo>
                    <a:pt x="11915724" y="84074"/>
                  </a:lnTo>
                  <a:lnTo>
                    <a:pt x="11915851" y="75691"/>
                  </a:lnTo>
                  <a:lnTo>
                    <a:pt x="25" y="42290"/>
                  </a:lnTo>
                  <a:close/>
                </a:path>
                <a:path w="11916410" h="84455">
                  <a:moveTo>
                    <a:pt x="101" y="16890"/>
                  </a:moveTo>
                  <a:lnTo>
                    <a:pt x="50" y="33909"/>
                  </a:lnTo>
                  <a:lnTo>
                    <a:pt x="11915851" y="67183"/>
                  </a:lnTo>
                  <a:lnTo>
                    <a:pt x="11915851" y="50291"/>
                  </a:lnTo>
                  <a:lnTo>
                    <a:pt x="101" y="16890"/>
                  </a:lnTo>
                  <a:close/>
                </a:path>
                <a:path w="11916410" h="84455">
                  <a:moveTo>
                    <a:pt x="152" y="0"/>
                  </a:moveTo>
                  <a:lnTo>
                    <a:pt x="126" y="8509"/>
                  </a:lnTo>
                  <a:lnTo>
                    <a:pt x="11915851" y="41783"/>
                  </a:lnTo>
                  <a:lnTo>
                    <a:pt x="11915978" y="3340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38198"/>
              <a:ext cx="11888724" cy="6019799"/>
            </a:xfrm>
            <a:prstGeom prst="rect">
              <a:avLst/>
            </a:prstGeom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527425" marR="5080" indent="-2204085">
              <a:lnSpc>
                <a:spcPct val="75600"/>
              </a:lnSpc>
              <a:spcBef>
                <a:spcPts val="1040"/>
              </a:spcBef>
            </a:pPr>
            <a:r>
              <a:rPr sz="3200" dirty="0"/>
              <a:t>Дистанционные</a:t>
            </a:r>
            <a:r>
              <a:rPr sz="3200" spc="-85" dirty="0"/>
              <a:t> </a:t>
            </a:r>
            <a:r>
              <a:rPr sz="3200" dirty="0"/>
              <a:t>проверки</a:t>
            </a:r>
            <a:r>
              <a:rPr sz="3200" spc="-45" dirty="0"/>
              <a:t> </a:t>
            </a:r>
            <a:r>
              <a:rPr sz="3200" dirty="0"/>
              <a:t>с</a:t>
            </a:r>
            <a:r>
              <a:rPr sz="3200" spc="-50" dirty="0"/>
              <a:t> </a:t>
            </a:r>
            <a:r>
              <a:rPr sz="3200" dirty="0"/>
              <a:t>помощью</a:t>
            </a:r>
            <a:r>
              <a:rPr sz="3200" spc="-60" dirty="0"/>
              <a:t> </a:t>
            </a:r>
            <a:r>
              <a:rPr sz="3200" spc="-10" dirty="0"/>
              <a:t>мобильного </a:t>
            </a:r>
            <a:r>
              <a:rPr sz="3200" dirty="0"/>
              <a:t>приложения</a:t>
            </a:r>
            <a:r>
              <a:rPr sz="3200" spc="-175" dirty="0"/>
              <a:t> </a:t>
            </a:r>
            <a:r>
              <a:rPr sz="3200" spc="-10" dirty="0"/>
              <a:t>«Инспектор»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59740" y="1016253"/>
            <a:ext cx="10989310" cy="550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Инструкция</a:t>
            </a:r>
            <a:r>
              <a:rPr sz="2400" b="1" spc="-3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по</a:t>
            </a:r>
            <a:r>
              <a:rPr sz="2400" b="1" spc="-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Arial"/>
                <a:cs typeface="Arial"/>
              </a:rPr>
              <a:t>подготовке</a:t>
            </a:r>
            <a:r>
              <a:rPr sz="2400" b="1" spc="-4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к</a:t>
            </a:r>
            <a:r>
              <a:rPr sz="2400" b="1" spc="-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участию</a:t>
            </a:r>
            <a:r>
              <a:rPr sz="2400" b="1" spc="-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в</a:t>
            </a:r>
            <a:r>
              <a:rPr sz="2400" b="1" spc="-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3333FF"/>
                </a:solidFill>
                <a:latin typeface="Arial"/>
                <a:cs typeface="Arial"/>
              </a:rPr>
              <a:t>ВКС: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45"/>
              </a:lnSpc>
            </a:pPr>
            <a:r>
              <a:rPr sz="2400" spc="-25" dirty="0">
                <a:solidFill>
                  <a:srgbClr val="3333FF"/>
                </a:solidFill>
                <a:latin typeface="Microsoft Sans Serif"/>
                <a:cs typeface="Microsoft Sans Serif"/>
              </a:rPr>
              <a:t>Для</a:t>
            </a:r>
            <a:r>
              <a:rPr sz="2400" spc="-6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FF"/>
                </a:solidFill>
                <a:latin typeface="Microsoft Sans Serif"/>
                <a:cs typeface="Microsoft Sans Serif"/>
              </a:rPr>
              <a:t>участия</a:t>
            </a:r>
            <a:r>
              <a:rPr sz="2400" spc="-6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FF"/>
                </a:solidFill>
                <a:latin typeface="Microsoft Sans Serif"/>
                <a:cs typeface="Microsoft Sans Serif"/>
              </a:rPr>
              <a:t>в</a:t>
            </a:r>
            <a:r>
              <a:rPr sz="2400" spc="-6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ВКС:</a:t>
            </a:r>
            <a:endParaRPr sz="2400" dirty="0">
              <a:latin typeface="Microsoft Sans Serif"/>
              <a:cs typeface="Microsoft Sans Serif"/>
            </a:endParaRPr>
          </a:p>
          <a:p>
            <a:pPr marL="355600" marR="104139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5600" algn="l"/>
              </a:tabLst>
            </a:pP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Установить</a:t>
            </a:r>
            <a:r>
              <a:rPr sz="2200" spc="-3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приложение</a:t>
            </a:r>
            <a:r>
              <a:rPr sz="2200" spc="-3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«Инспектор».</a:t>
            </a:r>
            <a:r>
              <a:rPr sz="2200" spc="-4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Ссылки</a:t>
            </a:r>
            <a:r>
              <a:rPr sz="2200" spc="-4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на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скачивание,</a:t>
            </a:r>
            <a:r>
              <a:rPr sz="2200" spc="-3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а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также </a:t>
            </a:r>
            <a:r>
              <a:rPr sz="2200" spc="-25" dirty="0">
                <a:solidFill>
                  <a:srgbClr val="3333FF"/>
                </a:solidFill>
                <a:latin typeface="Microsoft Sans Serif"/>
                <a:cs typeface="Microsoft Sans Serif"/>
              </a:rPr>
              <a:t>пользовательская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 документация</a:t>
            </a:r>
            <a:r>
              <a:rPr sz="2200" spc="-4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по</a:t>
            </a:r>
            <a:r>
              <a:rPr sz="2200" spc="-6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работе</a:t>
            </a:r>
            <a:r>
              <a:rPr sz="2200" spc="-5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с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приложением</a:t>
            </a:r>
            <a:r>
              <a:rPr sz="2200" spc="-4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доступны</a:t>
            </a:r>
            <a:r>
              <a:rPr sz="2200" spc="-4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на</a:t>
            </a:r>
            <a:r>
              <a:rPr sz="2200" spc="-6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портале </a:t>
            </a:r>
            <a:r>
              <a:rPr sz="2200" spc="-130" dirty="0">
                <a:solidFill>
                  <a:srgbClr val="3333FF"/>
                </a:solidFill>
                <a:latin typeface="Microsoft Sans Serif"/>
                <a:cs typeface="Microsoft Sans Serif"/>
              </a:rPr>
              <a:t>КНД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в</a:t>
            </a:r>
            <a:r>
              <a:rPr sz="2200" spc="-8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разделе</a:t>
            </a:r>
            <a:r>
              <a:rPr sz="2200" spc="-4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35" dirty="0">
                <a:solidFill>
                  <a:srgbClr val="3333FF"/>
                </a:solidFill>
                <a:latin typeface="Microsoft Sans Serif"/>
                <a:cs typeface="Microsoft Sans Serif"/>
              </a:rPr>
              <a:t>«Документы»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https://knd.gov.ru/document/mp</a:t>
            </a:r>
            <a:endParaRPr sz="2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200" spc="-25" dirty="0">
                <a:solidFill>
                  <a:srgbClr val="3333FF"/>
                </a:solidFill>
                <a:latin typeface="Microsoft Sans Serif"/>
                <a:cs typeface="Microsoft Sans Serif"/>
              </a:rPr>
              <a:t>Добавить</a:t>
            </a:r>
            <a:r>
              <a:rPr sz="2200" spc="-5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333FF"/>
                </a:solidFill>
                <a:latin typeface="Microsoft Sans Serif"/>
                <a:cs typeface="Microsoft Sans Serif"/>
              </a:rPr>
              <a:t>сотрудника</a:t>
            </a:r>
            <a:r>
              <a:rPr sz="2200" spc="-4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к</a:t>
            </a:r>
            <a:r>
              <a:rPr sz="2200" spc="-6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в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ЕСИА;</a:t>
            </a:r>
            <a:endParaRPr sz="2200" dirty="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2635"/>
              </a:lnSpc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Проверить</a:t>
            </a:r>
            <a:r>
              <a:rPr sz="2200" spc="-3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наличие</a:t>
            </a:r>
            <a:r>
              <a:rPr sz="2200" spc="-5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мероприятия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в</a:t>
            </a:r>
            <a:r>
              <a:rPr sz="2200" spc="-5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приложении</a:t>
            </a:r>
            <a:r>
              <a:rPr sz="2200" spc="-4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«Инспектор»;</a:t>
            </a:r>
            <a:endParaRPr sz="2200" dirty="0">
              <a:latin typeface="Microsoft Sans Serif"/>
              <a:cs typeface="Microsoft Sans Serif"/>
            </a:endParaRPr>
          </a:p>
          <a:p>
            <a:pPr marL="354965" indent="-342265">
              <a:lnSpc>
                <a:spcPts val="2875"/>
              </a:lnSpc>
              <a:buChar char="•"/>
              <a:tabLst>
                <a:tab pos="354965" algn="l"/>
              </a:tabLst>
            </a:pPr>
            <a:r>
              <a:rPr sz="3300" spc="-30" baseline="1262" dirty="0">
                <a:solidFill>
                  <a:srgbClr val="3333FF"/>
                </a:solidFill>
                <a:latin typeface="Microsoft Sans Serif"/>
                <a:cs typeface="Microsoft Sans Serif"/>
              </a:rPr>
              <a:t>Подкл</a:t>
            </a:r>
            <a:r>
              <a:rPr sz="24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ючиться</a:t>
            </a:r>
            <a:r>
              <a:rPr sz="2400" spc="-7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FF"/>
                </a:solidFill>
                <a:latin typeface="Microsoft Sans Serif"/>
                <a:cs typeface="Microsoft Sans Serif"/>
              </a:rPr>
              <a:t>к</a:t>
            </a:r>
            <a:r>
              <a:rPr sz="2400" spc="-6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3333FF"/>
                </a:solidFill>
                <a:latin typeface="Microsoft Sans Serif"/>
                <a:cs typeface="Microsoft Sans Serif"/>
              </a:rPr>
              <a:t>ВКС</a:t>
            </a:r>
            <a:r>
              <a:rPr sz="2400" spc="-8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3333FF"/>
                </a:solidFill>
                <a:latin typeface="Microsoft Sans Serif"/>
                <a:cs typeface="Microsoft Sans Serif"/>
              </a:rPr>
              <a:t>в</a:t>
            </a:r>
            <a:r>
              <a:rPr sz="2400" spc="-7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приложении</a:t>
            </a:r>
            <a:r>
              <a:rPr sz="2400" spc="-8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«Инспектор».</a:t>
            </a:r>
            <a:endParaRPr sz="2400" dirty="0">
              <a:latin typeface="Microsoft Sans Serif"/>
              <a:cs typeface="Microsoft Sans Serif"/>
            </a:endParaRPr>
          </a:p>
          <a:p>
            <a:pPr marL="12700">
              <a:lnSpc>
                <a:spcPts val="2880"/>
              </a:lnSpc>
              <a:spcBef>
                <a:spcPts val="1275"/>
              </a:spcBef>
            </a:pPr>
            <a:r>
              <a:rPr sz="2400" b="1" spc="-10" dirty="0">
                <a:solidFill>
                  <a:srgbClr val="3333FF"/>
                </a:solidFill>
                <a:latin typeface="Arial"/>
                <a:cs typeface="Arial"/>
              </a:rPr>
              <a:t>Информация</a:t>
            </a:r>
            <a:r>
              <a:rPr sz="2400" b="1" spc="-9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по</a:t>
            </a:r>
            <a:r>
              <a:rPr sz="2400" b="1" spc="-1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33FF"/>
                </a:solidFill>
                <a:latin typeface="Arial"/>
                <a:cs typeface="Arial"/>
              </a:rPr>
              <a:t>работе</a:t>
            </a:r>
            <a:r>
              <a:rPr sz="2400" b="1" spc="-9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Arial"/>
                <a:cs typeface="Arial"/>
              </a:rPr>
              <a:t>пользователей: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ts val="2640"/>
              </a:lnSpc>
              <a:buChar char="•"/>
              <a:tabLst>
                <a:tab pos="354965" algn="l"/>
              </a:tabLst>
            </a:pP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Инструкции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для</a:t>
            </a:r>
            <a:r>
              <a:rPr sz="2200" spc="-7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333FF"/>
                </a:solidFill>
                <a:latin typeface="Microsoft Sans Serif"/>
                <a:cs typeface="Microsoft Sans Serif"/>
              </a:rPr>
              <a:t>пользователей</a:t>
            </a:r>
            <a:r>
              <a:rPr sz="2200" spc="-3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мобильного</a:t>
            </a:r>
            <a:r>
              <a:rPr sz="2200" spc="-6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приложения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"Инспектор":</a:t>
            </a:r>
            <a:endParaRPr sz="2200" dirty="0">
              <a:latin typeface="Microsoft Sans Serif"/>
              <a:cs typeface="Microsoft Sans Serif"/>
            </a:endParaRPr>
          </a:p>
          <a:p>
            <a:pPr marL="182880" indent="-170180">
              <a:lnSpc>
                <a:spcPct val="100000"/>
              </a:lnSpc>
              <a:buChar char="-"/>
              <a:tabLst>
                <a:tab pos="182880" algn="l"/>
              </a:tabLst>
            </a:pP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для</a:t>
            </a:r>
            <a:r>
              <a:rPr sz="2200" spc="3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инспекторов</a:t>
            </a:r>
            <a:endParaRPr sz="2200" dirty="0">
              <a:latin typeface="Microsoft Sans Serif"/>
              <a:cs typeface="Microsoft Sans Serif"/>
            </a:endParaRPr>
          </a:p>
          <a:p>
            <a:pPr marL="182880" indent="-170180">
              <a:lnSpc>
                <a:spcPct val="100000"/>
              </a:lnSpc>
              <a:buClr>
                <a:srgbClr val="3333FF"/>
              </a:buClr>
              <a:buFont typeface="Microsoft Sans Serif"/>
              <a:buChar char="-"/>
              <a:tabLst>
                <a:tab pos="182880" algn="l"/>
              </a:tabLst>
            </a:pPr>
            <a:r>
              <a:rPr sz="2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для</a:t>
            </a:r>
            <a:r>
              <a:rPr sz="220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соискателей</a:t>
            </a:r>
            <a:r>
              <a:rPr sz="2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лицензий</a:t>
            </a:r>
            <a:r>
              <a:rPr sz="2200" b="1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/</a:t>
            </a:r>
            <a:r>
              <a:rPr sz="22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контролируемых</a:t>
            </a:r>
            <a:r>
              <a:rPr sz="2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лиц</a:t>
            </a:r>
            <a:r>
              <a:rPr sz="2200" b="1" spc="-20" dirty="0">
                <a:solidFill>
                  <a:srgbClr val="3333FF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880"/>
              </a:lnSpc>
              <a:spcBef>
                <a:spcPts val="1205"/>
              </a:spcBef>
            </a:pPr>
            <a:r>
              <a:rPr sz="2400" b="1" spc="-20" dirty="0">
                <a:solidFill>
                  <a:srgbClr val="3333FF"/>
                </a:solidFill>
                <a:latin typeface="Arial"/>
                <a:cs typeface="Arial"/>
              </a:rPr>
              <a:t>Техническая</a:t>
            </a:r>
            <a:r>
              <a:rPr sz="2400" b="1" spc="-8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Arial"/>
                <a:cs typeface="Arial"/>
              </a:rPr>
              <a:t>поддержка: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2580"/>
              </a:lnSpc>
              <a:spcBef>
                <a:spcPts val="135"/>
              </a:spcBef>
            </a:pP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В</a:t>
            </a:r>
            <a:r>
              <a:rPr sz="2200" spc="-7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случае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333FF"/>
                </a:solidFill>
                <a:latin typeface="Microsoft Sans Serif"/>
                <a:cs typeface="Microsoft Sans Serif"/>
              </a:rPr>
              <a:t>возникновения</a:t>
            </a:r>
            <a:r>
              <a:rPr sz="2200" spc="-5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проблем</a:t>
            </a:r>
            <a:r>
              <a:rPr sz="2200" spc="-6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333FF"/>
                </a:solidFill>
                <a:latin typeface="Microsoft Sans Serif"/>
                <a:cs typeface="Microsoft Sans Serif"/>
              </a:rPr>
              <a:t>технического</a:t>
            </a:r>
            <a:r>
              <a:rPr sz="2200" spc="-5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характера</a:t>
            </a:r>
            <a:r>
              <a:rPr sz="2200" spc="-4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3333FF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2200" spc="-6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обратиться</a:t>
            </a:r>
            <a:r>
              <a:rPr sz="2200" spc="-50" dirty="0">
                <a:solidFill>
                  <a:srgbClr val="3333FF"/>
                </a:solidFill>
                <a:latin typeface="Microsoft Sans Serif"/>
                <a:cs typeface="Microsoft Sans Serif"/>
              </a:rPr>
              <a:t> в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службу</a:t>
            </a:r>
            <a:r>
              <a:rPr sz="2200" spc="-8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2200" spc="-6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30" dirty="0">
                <a:solidFill>
                  <a:srgbClr val="3333FF"/>
                </a:solidFill>
                <a:latin typeface="Microsoft Sans Serif"/>
                <a:cs typeface="Microsoft Sans Serif"/>
              </a:rPr>
              <a:t>поддержки</a:t>
            </a:r>
            <a:r>
              <a:rPr sz="2200" spc="-7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ГИС</a:t>
            </a:r>
            <a:r>
              <a:rPr sz="2200" spc="-9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3333FF"/>
                </a:solidFill>
                <a:latin typeface="Microsoft Sans Serif"/>
                <a:cs typeface="Microsoft Sans Serif"/>
              </a:rPr>
              <a:t>ТОР</a:t>
            </a:r>
            <a:r>
              <a:rPr sz="2200" spc="-8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spc="-75" dirty="0">
                <a:solidFill>
                  <a:srgbClr val="3333FF"/>
                </a:solidFill>
                <a:latin typeface="Microsoft Sans Serif"/>
                <a:cs typeface="Microsoft Sans Serif"/>
              </a:rPr>
              <a:t>КНД:</a:t>
            </a:r>
            <a:r>
              <a:rPr sz="2200" spc="-6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https://knd.gov.ru/help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527425" marR="5080" indent="-2204085">
              <a:lnSpc>
                <a:spcPct val="75600"/>
              </a:lnSpc>
              <a:spcBef>
                <a:spcPts val="1040"/>
              </a:spcBef>
            </a:pPr>
            <a:r>
              <a:rPr sz="3200" dirty="0"/>
              <a:t>Дистанционные</a:t>
            </a:r>
            <a:r>
              <a:rPr sz="3200" spc="-85" dirty="0"/>
              <a:t> </a:t>
            </a:r>
            <a:r>
              <a:rPr sz="3200" dirty="0"/>
              <a:t>проверки</a:t>
            </a:r>
            <a:r>
              <a:rPr sz="3200" spc="-45" dirty="0"/>
              <a:t> </a:t>
            </a:r>
            <a:r>
              <a:rPr sz="3200" dirty="0"/>
              <a:t>с</a:t>
            </a:r>
            <a:r>
              <a:rPr sz="3200" spc="-50" dirty="0"/>
              <a:t> </a:t>
            </a:r>
            <a:r>
              <a:rPr sz="3200" dirty="0"/>
              <a:t>помощью</a:t>
            </a:r>
            <a:r>
              <a:rPr sz="3200" spc="-60" dirty="0"/>
              <a:t> </a:t>
            </a:r>
            <a:r>
              <a:rPr sz="3200" spc="-10" dirty="0"/>
              <a:t>мобильного </a:t>
            </a:r>
            <a:r>
              <a:rPr sz="3200" dirty="0"/>
              <a:t>приложения</a:t>
            </a:r>
            <a:r>
              <a:rPr sz="3200" spc="-175" dirty="0"/>
              <a:t> </a:t>
            </a:r>
            <a:r>
              <a:rPr sz="3200" spc="-10" dirty="0"/>
              <a:t>«Инспектор»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4054475" cy="1752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219200"/>
            <a:ext cx="2095500" cy="3581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0600" y="1219200"/>
            <a:ext cx="1997075" cy="35670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5733694"/>
            <a:ext cx="94722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33FF"/>
                </a:solidFill>
                <a:latin typeface="Microsoft Sans Serif"/>
                <a:cs typeface="Microsoft Sans Serif"/>
              </a:rPr>
              <a:t>На</a:t>
            </a:r>
            <a:r>
              <a:rPr sz="2000" spc="-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FF"/>
                </a:solidFill>
                <a:latin typeface="Microsoft Sans Serif"/>
                <a:cs typeface="Microsoft Sans Serif"/>
              </a:rPr>
              <a:t>сайте</a:t>
            </a:r>
            <a:r>
              <a:rPr sz="20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3333FF"/>
                </a:solidFill>
                <a:latin typeface="Microsoft Sans Serif"/>
                <a:cs typeface="Microsoft Sans Serif"/>
              </a:rPr>
              <a:t>Росздравнадзора</a:t>
            </a:r>
            <a:r>
              <a:rPr sz="2000" spc="-2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3333FF"/>
                </a:solidFill>
                <a:latin typeface="Microsoft Sans Serif"/>
                <a:cs typeface="Microsoft Sans Serif"/>
              </a:rPr>
              <a:t>видеоролик</a:t>
            </a:r>
            <a:r>
              <a:rPr sz="2000" spc="-3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3333FF"/>
                </a:solidFill>
                <a:latin typeface="Microsoft Sans Serif"/>
                <a:cs typeface="Microsoft Sans Serif"/>
              </a:rPr>
              <a:t>о</a:t>
            </a:r>
            <a:r>
              <a:rPr sz="2000" spc="1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мобильном</a:t>
            </a:r>
            <a:r>
              <a:rPr sz="2000" spc="-3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приложении</a:t>
            </a:r>
            <a:r>
              <a:rPr sz="2000" spc="-35" dirty="0">
                <a:solidFill>
                  <a:srgbClr val="3333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Microsoft Sans Serif"/>
                <a:cs typeface="Microsoft Sans Serif"/>
              </a:rPr>
              <a:t>«Инспектор»: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https://roszdravnadzor.gov.ru/#group_1403-</a:t>
            </a:r>
            <a:r>
              <a:rPr sz="2000" b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527425" marR="5080" indent="-2204085">
              <a:lnSpc>
                <a:spcPct val="75600"/>
              </a:lnSpc>
              <a:spcBef>
                <a:spcPts val="1040"/>
              </a:spcBef>
            </a:pPr>
            <a:r>
              <a:rPr sz="3200" dirty="0"/>
              <a:t>Дистанционные</a:t>
            </a:r>
            <a:r>
              <a:rPr sz="3200" spc="-85" dirty="0"/>
              <a:t> </a:t>
            </a:r>
            <a:r>
              <a:rPr sz="3200" dirty="0"/>
              <a:t>проверки</a:t>
            </a:r>
            <a:r>
              <a:rPr sz="3200" spc="-45" dirty="0"/>
              <a:t> </a:t>
            </a:r>
            <a:r>
              <a:rPr sz="3200" dirty="0"/>
              <a:t>с</a:t>
            </a:r>
            <a:r>
              <a:rPr sz="3200" spc="-50" dirty="0"/>
              <a:t> </a:t>
            </a:r>
            <a:r>
              <a:rPr sz="3200" dirty="0"/>
              <a:t>помощью</a:t>
            </a:r>
            <a:r>
              <a:rPr sz="3200" spc="-60" dirty="0"/>
              <a:t> </a:t>
            </a:r>
            <a:r>
              <a:rPr sz="3200" spc="-10" dirty="0"/>
              <a:t>мобильного </a:t>
            </a:r>
            <a:r>
              <a:rPr sz="3200" dirty="0"/>
              <a:t>приложения</a:t>
            </a:r>
            <a:r>
              <a:rPr sz="3200" spc="-175" dirty="0"/>
              <a:t> </a:t>
            </a:r>
            <a:r>
              <a:rPr sz="3200" spc="-10" dirty="0"/>
              <a:t>«Инспектор»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3999"/>
            <a:ext cx="12191999" cy="583399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10896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едеральный закон </a:t>
            </a:r>
            <a:r>
              <a:rPr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r>
              <a:rPr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pc="-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–Ф</a:t>
            </a:r>
            <a:r>
              <a:rPr lang="ru-RU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</a:t>
            </a:r>
            <a:r>
              <a:rPr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веществах»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709178"/>
            <a:ext cx="11506200" cy="4503156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03835" marR="161925" indent="-191770" algn="ctr">
              <a:lnSpc>
                <a:spcPts val="1989"/>
              </a:lnSpc>
              <a:spcBef>
                <a:spcPts val="355"/>
              </a:spcBef>
            </a:pP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2800" b="1" i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sz="2800" b="1" i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sz="2800" b="1" i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</a:t>
            </a:r>
            <a:r>
              <a:rPr sz="2800" b="1" i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2800" b="1" i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2800" b="1" i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легального</a:t>
            </a:r>
            <a:r>
              <a:rPr sz="2800" b="1" i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оборота</a:t>
            </a:r>
            <a:r>
              <a:rPr sz="2800" b="1" i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z="2800" b="1" i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sz="2800" b="1" i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 веществ: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985"/>
              </a:spcBef>
            </a:pP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835" marR="734695" indent="-191770" algn="just">
              <a:lnSpc>
                <a:spcPts val="1989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</a:t>
            </a:r>
            <a:r>
              <a:rPr sz="200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</a:t>
            </a:r>
            <a:r>
              <a:rPr sz="200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</a:t>
            </a:r>
            <a:r>
              <a:rPr sz="200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оборотом</a:t>
            </a:r>
            <a:r>
              <a:rPr sz="200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sz="20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z="2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5"/>
              </a:spcBef>
            </a:pP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835" marR="1040130" indent="-191770">
              <a:lnSpc>
                <a:spcPts val="1989"/>
              </a:lnSpc>
            </a:pPr>
            <a:r>
              <a:rPr lang="ru-RU" sz="200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000" spc="9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</a:t>
            </a:r>
            <a:r>
              <a:rPr sz="20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20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наркотическими</a:t>
            </a:r>
            <a:r>
              <a:rPr sz="20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психотропными веществами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15"/>
              </a:spcBef>
            </a:pP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835" marR="5080" indent="-191770" algn="just">
              <a:lnSpc>
                <a:spcPts val="1989"/>
              </a:lnSpc>
            </a:pPr>
            <a:r>
              <a:rPr lang="ru-RU" sz="20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0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1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авила</a:t>
            </a:r>
            <a:r>
              <a:rPr sz="20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изготовления,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хранения,</a:t>
            </a:r>
            <a:r>
              <a:rPr sz="20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перевозки,</a:t>
            </a:r>
            <a:r>
              <a:rPr sz="20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пересылки,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отпуска,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20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уничтожения</a:t>
            </a:r>
            <a:r>
              <a:rPr sz="20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z="2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z="20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10"/>
              </a:spcBef>
            </a:pP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835" marR="294005" indent="-191770" algn="just">
              <a:lnSpc>
                <a:spcPts val="2050"/>
              </a:lnSpc>
            </a:pPr>
            <a:r>
              <a:rPr lang="ru-RU" sz="2000" b="1" i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sz="2000" spc="-3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20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</a:t>
            </a:r>
            <a:r>
              <a:rPr sz="20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z="20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</a:t>
            </a:r>
            <a:r>
              <a:rPr sz="20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гражданам,</a:t>
            </a:r>
            <a:r>
              <a:rPr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</a:t>
            </a:r>
            <a:r>
              <a:rPr sz="20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z="20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</a:t>
            </a:r>
            <a:r>
              <a:rPr sz="2000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spc="-3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</a:t>
            </a:r>
            <a:r>
              <a:rPr sz="20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11811000" cy="5430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занятия: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ведения ПКУ, нормативная база</a:t>
            </a:r>
            <a:b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Порядок документооборота по ПКУ</a:t>
            </a:r>
            <a:b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Правила допуска лиц к работе с </a:t>
            </a:r>
            <a:r>
              <a:rPr lang="ru-RU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 и ПВ</a:t>
            </a: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Ответственность за нарушения при работе с </a:t>
            </a:r>
            <a:r>
              <a:rPr lang="ru-RU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</a:t>
            </a:r>
            <a: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подлежащими ПКУ.</a:t>
            </a:r>
            <a:br>
              <a:rPr lang="ru-RU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/>
              <a:t/>
            </a:r>
            <a:br>
              <a:rPr lang="ru-RU" sz="4400" b="0" dirty="0"/>
            </a:br>
            <a:endParaRPr sz="4400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71600" y="531977"/>
            <a:ext cx="9448799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ru-RU" sz="800" spc="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ru-RU" sz="2000" b="1" spc="4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 января 1998 г. № 3 –ФЗ «О наркотических средствах и психотропных веществах»</a:t>
            </a:r>
            <a:br>
              <a:rPr lang="ru-RU" sz="2000" b="1" spc="4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1447800"/>
            <a:ext cx="11734800" cy="5128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36195" indent="-64769" algn="just">
              <a:lnSpc>
                <a:spcPct val="124200"/>
              </a:lnSpc>
              <a:spcBef>
                <a:spcPts val="100"/>
              </a:spcBef>
            </a:pPr>
            <a:r>
              <a:rPr b="1" i="1" spc="-95" dirty="0" err="1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</a:t>
            </a:r>
            <a:r>
              <a:rPr b="1" i="1" spc="-8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1" spc="-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b="1" i="1" spc="-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синтетического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6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естественного </a:t>
            </a:r>
            <a:r>
              <a:rPr spc="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происхождения,</a:t>
            </a:r>
            <a:r>
              <a:rPr spc="1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1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препараты,</a:t>
            </a:r>
            <a:r>
              <a:rPr spc="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</a:t>
            </a:r>
            <a:r>
              <a:rPr spc="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включенные</a:t>
            </a:r>
            <a:r>
              <a:rPr spc="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spc="1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</a:t>
            </a:r>
            <a:r>
              <a:rPr spc="10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1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прекурсоров,</a:t>
            </a:r>
            <a:r>
              <a:rPr spc="-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spc="-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6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30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spc="-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международными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договорами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spc="-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spc="-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т.ч.</a:t>
            </a:r>
            <a:r>
              <a:rPr spc="-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</a:t>
            </a:r>
            <a:r>
              <a:rPr spc="-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конвенцией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</a:t>
            </a:r>
            <a:r>
              <a:rPr spc="-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1961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6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6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35" marR="5080" indent="-64769" algn="just">
              <a:lnSpc>
                <a:spcPct val="124400"/>
              </a:lnSpc>
            </a:pPr>
            <a:r>
              <a:rPr b="1" i="1" spc="-110" dirty="0" err="1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Психотропные</a:t>
            </a:r>
            <a:r>
              <a:rPr b="1" i="1" spc="-8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1" spc="-6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b="1" i="1" spc="-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синтетического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6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естественного </a:t>
            </a:r>
            <a:r>
              <a:rPr spc="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происхождения,</a:t>
            </a:r>
            <a:r>
              <a:rPr spc="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1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препараты,</a:t>
            </a:r>
            <a:r>
              <a:rPr spc="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spc="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</a:t>
            </a:r>
            <a:r>
              <a:rPr spc="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включенные</a:t>
            </a:r>
            <a:r>
              <a:rPr spc="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spc="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spc="-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1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pc="-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прекурсоров,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6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6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30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6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spc="-6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международными </a:t>
            </a:r>
            <a:r>
              <a:rPr spc="1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договорами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т.ч.</a:t>
            </a:r>
            <a:r>
              <a:rPr spc="-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9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Конвенцией</a:t>
            </a:r>
            <a:r>
              <a:rPr u="sng" spc="-3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18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u="sng" spc="-4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8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u="sng" spc="-3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114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веществах</a:t>
            </a:r>
            <a:r>
              <a:rPr u="sng" spc="-4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1971</a:t>
            </a:r>
            <a:r>
              <a:rPr u="sng" spc="-4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6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6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35" marR="5080" indent="-64769" algn="just">
              <a:lnSpc>
                <a:spcPct val="124300"/>
              </a:lnSpc>
            </a:pPr>
            <a:r>
              <a:rPr b="1" i="1" spc="-90" dirty="0" err="1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b="1" i="1" spc="-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1" spc="-11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b="1" i="1" spc="-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1"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b="1" i="1" spc="-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1" spc="-1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b="1" i="1" spc="-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1" spc="-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b="1" i="1" spc="2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pc="-8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вещества, </a:t>
            </a:r>
            <a:r>
              <a:rPr spc="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spc="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14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</a:t>
            </a:r>
            <a:r>
              <a:rPr spc="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производстве,</a:t>
            </a:r>
            <a:r>
              <a:rPr spc="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изготовлении,</a:t>
            </a:r>
            <a:r>
              <a:rPr spc="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переработке </a:t>
            </a:r>
            <a:r>
              <a:rPr spc="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spc="-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pc="-3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1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pc="-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3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прекурсоров,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spc="8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2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6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6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30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-6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  <a:r>
              <a:rPr spc="-5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spc="-6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международными </a:t>
            </a:r>
            <a:r>
              <a:rPr spc="1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договорами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т.ч.</a:t>
            </a:r>
            <a:r>
              <a:rPr spc="-5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u="sng" spc="9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онвенцией</a:t>
            </a:r>
            <a:r>
              <a:rPr u="sng" spc="-3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19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ООН</a:t>
            </a:r>
            <a:r>
              <a:rPr u="sng" spc="-5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18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u="sng" spc="-3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15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борьбе</a:t>
            </a:r>
            <a:r>
              <a:rPr u="sng" spc="-5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5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</a:t>
            </a:r>
            <a:r>
              <a:rPr u="sng" spc="-4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9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незаконного</a:t>
            </a:r>
            <a:r>
              <a:rPr u="sng" spc="-3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14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оборота</a:t>
            </a:r>
            <a:r>
              <a:rPr spc="14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9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u="sng" spc="-4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12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u="sng" spc="-4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9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u="sng" spc="-35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8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u="sng" spc="-4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u="sng" spc="110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u="sng" spc="459" dirty="0">
                <a:solidFill>
                  <a:srgbClr val="A42F0F"/>
                </a:solidFill>
                <a:uFill>
                  <a:solidFill>
                    <a:srgbClr val="A42F0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</a:t>
            </a:r>
            <a:r>
              <a:rPr spc="-4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65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76200"/>
            <a:ext cx="12192000" cy="711092"/>
          </a:xfrm>
          <a:prstGeom prst="rect">
            <a:avLst/>
          </a:prstGeom>
          <a:ln w="9359">
            <a:solidFill>
              <a:srgbClr val="6B7E4E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R="80645" algn="ctr">
              <a:lnSpc>
                <a:spcPts val="2670"/>
              </a:lnSpc>
              <a:spcBef>
                <a:spcPts val="145"/>
              </a:spcBef>
            </a:pP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300" b="1" i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300" b="1" i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r>
              <a:rPr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r>
              <a:rPr sz="2300" b="1" i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1410" marR="1123950" algn="ctr">
              <a:lnSpc>
                <a:spcPts val="2590"/>
              </a:lnSpc>
              <a:spcBef>
                <a:spcPts val="140"/>
              </a:spcBef>
            </a:pP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–ФЗ</a:t>
            </a:r>
            <a:r>
              <a:rPr sz="2300" b="1" i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sz="2300" b="1" i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z="2300" b="1" i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</a:t>
            </a:r>
            <a:r>
              <a:rPr sz="2300" b="1" i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z="2300" b="1" i="1" spc="-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300" b="1" i="1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еществах</a:t>
            </a:r>
            <a:r>
              <a:rPr sz="2300" b="1" i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0" y="1120718"/>
            <a:ext cx="11811000" cy="41739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5080" indent="-342265">
              <a:lnSpc>
                <a:spcPct val="122100"/>
              </a:lnSpc>
              <a:spcBef>
                <a:spcPts val="105"/>
              </a:spcBef>
              <a:tabLst>
                <a:tab pos="5055235" algn="l"/>
              </a:tabLst>
            </a:pPr>
            <a:r>
              <a:rPr lang="ru-RU" sz="3300" spc="277" baseline="1262" dirty="0">
                <a:solidFill>
                  <a:srgbClr val="A42F0F"/>
                </a:solidFill>
                <a:latin typeface="Microsoft Sans Serif"/>
                <a:cs typeface="Microsoft Sans Serif"/>
              </a:rPr>
              <a:t>  </a:t>
            </a:r>
            <a:r>
              <a:rPr sz="3300" spc="277" baseline="1262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endParaRPr lang="ru-RU" sz="3300" spc="277" baseline="1262" dirty="0">
              <a:solidFill>
                <a:srgbClr val="A42F0F"/>
              </a:solidFill>
              <a:latin typeface="Microsoft Sans Serif"/>
              <a:cs typeface="Microsoft Sans Serif"/>
            </a:endParaRPr>
          </a:p>
          <a:p>
            <a:pPr marL="354330" marR="5080" indent="-342265">
              <a:lnSpc>
                <a:spcPct val="122100"/>
              </a:lnSpc>
              <a:spcBef>
                <a:spcPts val="105"/>
              </a:spcBef>
              <a:tabLst>
                <a:tab pos="5055235" algn="l"/>
              </a:tabLst>
            </a:pPr>
            <a:r>
              <a:rPr lang="ru-RU" sz="2200" b="1" i="1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2200" b="1" i="1" spc="-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r>
              <a:rPr sz="2200" b="1" i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-1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z="2200" b="1" i="1" spc="-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sz="2200" b="1" i="1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-1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z="2200" b="1" i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r>
              <a:rPr sz="2200" b="1" i="1" spc="-2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i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-2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200" b="1" i="1" spc="-1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i="1" spc="-1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sz="2200" b="1" i="1" spc="-1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2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spc="-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marR="5080" indent="-342265">
              <a:lnSpc>
                <a:spcPct val="122100"/>
              </a:lnSpc>
              <a:spcBef>
                <a:spcPts val="105"/>
              </a:spcBef>
              <a:tabLst>
                <a:tab pos="5055235" algn="l"/>
              </a:tabLst>
            </a:pPr>
            <a:r>
              <a:rPr lang="ru-RU" sz="22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200" spc="6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</a:t>
            </a:r>
            <a:r>
              <a:rPr sz="22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растений; </a:t>
            </a:r>
            <a:r>
              <a:rPr sz="2200" spc="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</a:t>
            </a:r>
            <a:r>
              <a:rPr sz="2200" spc="1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производство,</a:t>
            </a:r>
            <a:r>
              <a:rPr sz="2200" spc="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изготовление,</a:t>
            </a:r>
            <a:r>
              <a:rPr sz="2200" spc="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переработка, </a:t>
            </a:r>
            <a:r>
              <a:rPr sz="2200" spc="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хранение,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перевозка,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пересылка,</a:t>
            </a:r>
            <a:r>
              <a:rPr sz="22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отпуск,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реализация, </a:t>
            </a:r>
            <a:r>
              <a:rPr sz="2200" spc="1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распределение,</a:t>
            </a:r>
            <a:r>
              <a:rPr sz="22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</a:t>
            </a:r>
            <a:r>
              <a:rPr sz="22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использование,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</a:t>
            </a:r>
            <a:r>
              <a:rPr sz="22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200" spc="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таможенную</a:t>
            </a:r>
            <a:r>
              <a:rPr sz="22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</a:t>
            </a:r>
            <a:r>
              <a:rPr sz="22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sz="22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</a:t>
            </a:r>
            <a:r>
              <a:rPr sz="22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4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2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таможенной </a:t>
            </a:r>
            <a:r>
              <a:rPr sz="2200" spc="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</a:t>
            </a:r>
            <a:r>
              <a:rPr sz="22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z="22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sz="220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sz="22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2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прекурсоров,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200" spc="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контролируемые</a:t>
            </a:r>
            <a:r>
              <a:rPr sz="22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2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200" spc="4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2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1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  <a:r>
              <a:rPr sz="22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marR="649605" indent="-342265">
              <a:lnSpc>
                <a:spcPct val="92700"/>
              </a:lnSpc>
              <a:spcBef>
                <a:spcPts val="1040"/>
              </a:spcBef>
            </a:pPr>
            <a:r>
              <a:rPr lang="ru-RU" sz="2000" spc="3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spc="320" dirty="0">
                <a:solidFill>
                  <a:srgbClr val="A42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Незаконный</a:t>
            </a:r>
            <a:r>
              <a:rPr sz="2000" b="1" i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r>
              <a:rPr sz="2000" b="1" i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</a:t>
            </a:r>
            <a:r>
              <a:rPr sz="2000" b="1" i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</a:t>
            </a:r>
            <a:r>
              <a:rPr sz="2000" b="1" i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sz="2000" b="1" i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i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b="1" i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sz="2000" b="1" i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5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spc="-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marR="649605" indent="-342265">
              <a:lnSpc>
                <a:spcPct val="92700"/>
              </a:lnSpc>
              <a:spcBef>
                <a:spcPts val="104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0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r>
              <a:rPr sz="20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наркотических</a:t>
            </a:r>
            <a:r>
              <a:rPr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средств,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психотропных</a:t>
            </a:r>
            <a:r>
              <a:rPr sz="20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sz="2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прекурсоров,</a:t>
            </a:r>
            <a:r>
              <a:rPr sz="2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яемый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000" spc="-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330" marR="649605" indent="-342265" algn="just">
              <a:lnSpc>
                <a:spcPct val="92700"/>
              </a:lnSpc>
              <a:spcBef>
                <a:spcPts val="1040"/>
              </a:spcBef>
            </a:pPr>
            <a:r>
              <a:rPr sz="20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sz="20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законодательства РФ.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04D82-4093-5528-FE4F-EBF80E18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152399"/>
            <a:ext cx="11946533" cy="828635"/>
          </a:xfrm>
        </p:spPr>
        <p:txBody>
          <a:bodyPr/>
          <a:lstStyle/>
          <a:p>
            <a:pPr algn="ctr"/>
            <a:r>
              <a:rPr kumimoji="0" lang="ru-RU" sz="2000" b="1" i="0" u="none" strike="noStrike" kern="0" cap="none" spc="4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 января 1998 г. № 3 –ФЗ «О наркотических средствах и психотропных веществах»</a:t>
            </a:r>
            <a:br>
              <a:rPr kumimoji="0" lang="ru-RU" sz="2000" b="1" i="0" u="none" strike="noStrike" kern="0" cap="none" spc="4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38A2E0-7F7E-83B7-700B-16AC03A92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762000"/>
            <a:ext cx="11392535" cy="6217087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легального оборота НС и ПВ в медицинской и фармацевтической деятельности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 ст. 4 Закона:</a:t>
            </a:r>
          </a:p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всех видов деятельности, связанных с оборотом НС, ПВ</a:t>
            </a:r>
          </a:p>
          <a:p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31 Закона:</a:t>
            </a:r>
          </a:p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только юридическими лицами</a:t>
            </a:r>
          </a:p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допускается использование наркотических и психотропных ЛП в мед. деятельности частнопрактикующих врачей)</a:t>
            </a:r>
          </a:p>
          <a:p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25 Закона:</a:t>
            </a:r>
          </a:p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НС и ПВ осуществляется физическим лицам только в аптечных организациях</a:t>
            </a:r>
          </a:p>
          <a:p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в медицинских организациях или обособленных подразделениях МО при наличии у них лицензии</a:t>
            </a:r>
          </a:p>
          <a:p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ст.10 Закона:</a:t>
            </a:r>
          </a:p>
          <a:p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осуществлять юридическое лицо, в состав руководителей которого входит</a:t>
            </a:r>
          </a:p>
          <a:p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имеющий соответствующую профессиональную подготовку;</a:t>
            </a:r>
          </a:p>
          <a:p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персональную ответственность за осуществление контроля за исполнением положений, предусмотренных Законом № 3-ФЗ, несет руководитель юридического лица;</a:t>
            </a:r>
          </a:p>
          <a:p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лицом должны быть предусмотрены условия для обеспечения учета и сохранности НС, ПВ;</a:t>
            </a:r>
          </a:p>
          <a:p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работникам, выполняющим трудовые обязанности, связанные с оборотом НС, ПВ.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7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585" y="6453633"/>
            <a:ext cx="153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b="1" spc="-5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80" y="45719"/>
            <a:ext cx="8964295" cy="707390"/>
          </a:xfrm>
          <a:custGeom>
            <a:avLst/>
            <a:gdLst/>
            <a:ahLst/>
            <a:cxnLst/>
            <a:rect l="l" t="t" r="r" b="b"/>
            <a:pathLst>
              <a:path w="8964295" h="707390">
                <a:moveTo>
                  <a:pt x="8964168" y="0"/>
                </a:moveTo>
                <a:lnTo>
                  <a:pt x="0" y="0"/>
                </a:lnTo>
                <a:lnTo>
                  <a:pt x="0" y="707135"/>
                </a:lnTo>
                <a:lnTo>
                  <a:pt x="8964168" y="707135"/>
                </a:lnTo>
                <a:lnTo>
                  <a:pt x="8964168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7026" y="126469"/>
            <a:ext cx="896023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21205">
              <a:spcBef>
                <a:spcPts val="90"/>
              </a:spcBef>
            </a:pPr>
            <a:r>
              <a:rPr sz="2000" spc="-10" dirty="0" err="1">
                <a:latin typeface="Times New Roman"/>
                <a:cs typeface="Times New Roman"/>
              </a:rPr>
              <a:t>Федеральный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закон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12.04.2010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№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61-</a:t>
            </a:r>
            <a:r>
              <a:rPr sz="2000" spc="-25" dirty="0">
                <a:latin typeface="Times New Roman"/>
                <a:cs typeface="Times New Roman"/>
              </a:rPr>
              <a:t>ФЗ</a:t>
            </a:r>
            <a:endParaRPr sz="2000" dirty="0">
              <a:latin typeface="Times New Roman"/>
              <a:cs typeface="Times New Roman"/>
            </a:endParaRPr>
          </a:p>
          <a:p>
            <a:pPr marL="2152015"/>
            <a:r>
              <a:rPr sz="2000" i="1" dirty="0">
                <a:latin typeface="Times New Roman"/>
                <a:cs typeface="Times New Roman"/>
              </a:rPr>
              <a:t>«Об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обращении</a:t>
            </a:r>
            <a:r>
              <a:rPr sz="2000" i="1" spc="-3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лекарственных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средств»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2430" y="1565127"/>
            <a:ext cx="8425180" cy="1144544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 marR="76835" algn="l">
              <a:spcBef>
                <a:spcPts val="285"/>
              </a:spcBef>
            </a:pPr>
            <a:r>
              <a:rPr lang="ru-RU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b="1" u="sng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Перечень</a:t>
            </a:r>
            <a:r>
              <a:rPr b="1" spc="2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лекарственных</a:t>
            </a:r>
            <a:r>
              <a:rPr spc="48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средств</a:t>
            </a:r>
            <a:r>
              <a:rPr spc="4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2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медицинского</a:t>
            </a:r>
            <a:r>
              <a:rPr spc="3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применения,</a:t>
            </a:r>
            <a:r>
              <a:rPr spc="25" dirty="0">
                <a:latin typeface="Times New Roman"/>
                <a:cs typeface="Times New Roman"/>
              </a:rPr>
              <a:t>  </a:t>
            </a:r>
            <a:r>
              <a:rPr b="1" i="1" spc="-10" dirty="0">
                <a:latin typeface="Times New Roman"/>
                <a:cs typeface="Times New Roman"/>
              </a:rPr>
              <a:t>подлежащих предметно-</a:t>
            </a:r>
            <a:r>
              <a:rPr b="1" i="1" dirty="0">
                <a:latin typeface="Times New Roman"/>
                <a:cs typeface="Times New Roman"/>
              </a:rPr>
              <a:t>количественному</a:t>
            </a:r>
            <a:r>
              <a:rPr b="1" i="1" spc="395" dirty="0">
                <a:latin typeface="Times New Roman"/>
                <a:cs typeface="Times New Roman"/>
              </a:rPr>
              <a:t>  </a:t>
            </a:r>
            <a:r>
              <a:rPr b="1" i="1" dirty="0">
                <a:latin typeface="Times New Roman"/>
                <a:cs typeface="Times New Roman"/>
              </a:rPr>
              <a:t>учету</a:t>
            </a:r>
            <a:r>
              <a:rPr b="1" i="1" spc="395" dirty="0">
                <a:latin typeface="Times New Roman"/>
                <a:cs typeface="Times New Roman"/>
              </a:rPr>
              <a:t>  </a:t>
            </a:r>
            <a:r>
              <a:rPr b="1" i="1" dirty="0">
                <a:latin typeface="Times New Roman"/>
                <a:cs typeface="Times New Roman"/>
              </a:rPr>
              <a:t>(ПКУ)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409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утверждается</a:t>
            </a:r>
            <a:r>
              <a:rPr spc="405" dirty="0">
                <a:latin typeface="Times New Roman"/>
                <a:cs typeface="Times New Roman"/>
              </a:rPr>
              <a:t>  </a:t>
            </a:r>
            <a:r>
              <a:rPr spc="-10" dirty="0">
                <a:latin typeface="Times New Roman"/>
                <a:cs typeface="Times New Roman"/>
              </a:rPr>
              <a:t>уполномоченным </a:t>
            </a:r>
            <a:r>
              <a:rPr dirty="0">
                <a:latin typeface="Times New Roman"/>
                <a:cs typeface="Times New Roman"/>
              </a:rPr>
              <a:t>федеральным</a:t>
            </a:r>
            <a:r>
              <a:rPr spc="1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органом</a:t>
            </a:r>
            <a:r>
              <a:rPr spc="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исполнительной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власти</a:t>
            </a:r>
            <a:r>
              <a:rPr spc="21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(ч.</a:t>
            </a:r>
            <a:r>
              <a:rPr i="1" spc="19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1</a:t>
            </a:r>
            <a:r>
              <a:rPr i="1" spc="20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ст.</a:t>
            </a:r>
            <a:r>
              <a:rPr i="1" spc="19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58.1</a:t>
            </a:r>
            <a:r>
              <a:rPr i="1" spc="1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Федерального</a:t>
            </a:r>
            <a:r>
              <a:rPr i="1" spc="21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закона </a:t>
            </a:r>
            <a:r>
              <a:rPr i="1" dirty="0">
                <a:latin typeface="Times New Roman"/>
                <a:cs typeface="Times New Roman"/>
              </a:rPr>
              <a:t>от</a:t>
            </a:r>
            <a:r>
              <a:rPr i="1" spc="-4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12.04.2010</a:t>
            </a:r>
            <a:r>
              <a:rPr i="1" spc="-7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№</a:t>
            </a:r>
            <a:r>
              <a:rPr i="1" spc="-2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61-</a:t>
            </a:r>
            <a:r>
              <a:rPr i="1" spc="-25" dirty="0">
                <a:latin typeface="Times New Roman"/>
                <a:cs typeface="Times New Roman"/>
              </a:rPr>
              <a:t>ФЗ)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6751" y="4148329"/>
            <a:ext cx="8425180" cy="1755775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075" marR="79375" algn="just">
              <a:spcBef>
                <a:spcPts val="310"/>
              </a:spcBef>
            </a:pPr>
            <a:r>
              <a:rPr lang="ru-RU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b="1" u="sng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Порядок</a:t>
            </a:r>
            <a:r>
              <a:rPr b="1" spc="11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включения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лекарственных</a:t>
            </a:r>
            <a:r>
              <a:rPr spc="11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средств</a:t>
            </a:r>
            <a:r>
              <a:rPr spc="11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медицинского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применения</a:t>
            </a:r>
            <a:r>
              <a:rPr spc="125" dirty="0">
                <a:latin typeface="Times New Roman"/>
                <a:cs typeface="Times New Roman"/>
              </a:rPr>
              <a:t>  </a:t>
            </a:r>
            <a:r>
              <a:rPr spc="-50" dirty="0">
                <a:latin typeface="Times New Roman"/>
                <a:cs typeface="Times New Roman"/>
              </a:rPr>
              <a:t>в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перечень</a:t>
            </a:r>
            <a:r>
              <a:rPr b="1" i="1" spc="8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лекарственных</a:t>
            </a:r>
            <a:r>
              <a:rPr spc="7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средств</a:t>
            </a:r>
            <a:r>
              <a:rPr spc="8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для</a:t>
            </a:r>
            <a:r>
              <a:rPr spc="8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медицинского</a:t>
            </a:r>
            <a:r>
              <a:rPr spc="8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применения,</a:t>
            </a:r>
            <a:r>
              <a:rPr spc="85" dirty="0">
                <a:latin typeface="Times New Roman"/>
                <a:cs typeface="Times New Roman"/>
              </a:rPr>
              <a:t>  </a:t>
            </a:r>
            <a:r>
              <a:rPr b="1" i="1" spc="-10" dirty="0">
                <a:latin typeface="Times New Roman"/>
                <a:cs typeface="Times New Roman"/>
              </a:rPr>
              <a:t>подлежащих предметно-</a:t>
            </a:r>
            <a:r>
              <a:rPr b="1" i="1" dirty="0">
                <a:latin typeface="Times New Roman"/>
                <a:cs typeface="Times New Roman"/>
              </a:rPr>
              <a:t>количественному</a:t>
            </a:r>
            <a:r>
              <a:rPr b="1" i="1" spc="355" dirty="0">
                <a:latin typeface="Times New Roman"/>
                <a:cs typeface="Times New Roman"/>
              </a:rPr>
              <a:t>    </a:t>
            </a:r>
            <a:r>
              <a:rPr b="1" i="1" dirty="0">
                <a:latin typeface="Times New Roman"/>
                <a:cs typeface="Times New Roman"/>
              </a:rPr>
              <a:t>учету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350" dirty="0">
                <a:latin typeface="Times New Roman"/>
                <a:cs typeface="Times New Roman"/>
              </a:rPr>
              <a:t>    </a:t>
            </a:r>
            <a:r>
              <a:rPr dirty="0">
                <a:latin typeface="Times New Roman"/>
                <a:cs typeface="Times New Roman"/>
              </a:rPr>
              <a:t>устанавливается</a:t>
            </a:r>
            <a:r>
              <a:rPr spc="365" dirty="0">
                <a:latin typeface="Times New Roman"/>
                <a:cs typeface="Times New Roman"/>
              </a:rPr>
              <a:t>    </a:t>
            </a:r>
            <a:r>
              <a:rPr spc="-10" dirty="0">
                <a:latin typeface="Times New Roman"/>
                <a:cs typeface="Times New Roman"/>
              </a:rPr>
              <a:t>уполномоченным </a:t>
            </a:r>
            <a:r>
              <a:rPr dirty="0">
                <a:latin typeface="Times New Roman"/>
                <a:cs typeface="Times New Roman"/>
              </a:rPr>
              <a:t>федеральным</a:t>
            </a:r>
            <a:r>
              <a:rPr spc="4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органом</a:t>
            </a:r>
            <a:r>
              <a:rPr spc="4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исполнительной</a:t>
            </a:r>
            <a:r>
              <a:rPr spc="4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власти</a:t>
            </a:r>
            <a:r>
              <a:rPr spc="459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по</a:t>
            </a:r>
            <a:r>
              <a:rPr spc="4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согласованию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4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федеральным </a:t>
            </a:r>
            <a:r>
              <a:rPr dirty="0">
                <a:latin typeface="Times New Roman"/>
                <a:cs typeface="Times New Roman"/>
              </a:rPr>
              <a:t>органом </a:t>
            </a:r>
            <a:r>
              <a:rPr spc="-10" dirty="0">
                <a:latin typeface="Times New Roman"/>
                <a:cs typeface="Times New Roman"/>
              </a:rPr>
              <a:t>исполнительной</a:t>
            </a:r>
            <a:r>
              <a:rPr dirty="0">
                <a:latin typeface="Times New Roman"/>
                <a:cs typeface="Times New Roman"/>
              </a:rPr>
              <a:t> власти, </a:t>
            </a:r>
            <a:r>
              <a:rPr spc="-10" dirty="0">
                <a:latin typeface="Times New Roman"/>
                <a:cs typeface="Times New Roman"/>
              </a:rPr>
              <a:t>уполномоченным</a:t>
            </a:r>
            <a:r>
              <a:rPr dirty="0">
                <a:latin typeface="Times New Roman"/>
                <a:cs typeface="Times New Roman"/>
              </a:rPr>
              <a:t> в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сфере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внутренних дел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</a:t>
            </a:r>
            <a:r>
              <a:rPr i="1" dirty="0">
                <a:latin typeface="Times New Roman"/>
                <a:cs typeface="Times New Roman"/>
              </a:rPr>
              <a:t>ч.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2</a:t>
            </a:r>
            <a:r>
              <a:rPr i="1" spc="15" dirty="0">
                <a:latin typeface="Times New Roman"/>
                <a:cs typeface="Times New Roman"/>
              </a:rPr>
              <a:t> </a:t>
            </a:r>
            <a:r>
              <a:rPr i="1" spc="-25" dirty="0">
                <a:latin typeface="Times New Roman"/>
                <a:cs typeface="Times New Roman"/>
              </a:rPr>
              <a:t>ст. </a:t>
            </a:r>
            <a:r>
              <a:rPr i="1" dirty="0">
                <a:latin typeface="Times New Roman"/>
                <a:cs typeface="Times New Roman"/>
              </a:rPr>
              <a:t>58.1</a:t>
            </a:r>
            <a:r>
              <a:rPr i="1" spc="-4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Федерального</a:t>
            </a:r>
            <a:r>
              <a:rPr i="1" spc="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закона</a:t>
            </a:r>
            <a:r>
              <a:rPr i="1" spc="-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от</a:t>
            </a:r>
            <a:r>
              <a:rPr i="1" spc="-2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12.04.2010</a:t>
            </a:r>
            <a:r>
              <a:rPr i="1" spc="-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№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61-</a:t>
            </a:r>
            <a:r>
              <a:rPr i="1" spc="-25" dirty="0">
                <a:latin typeface="Times New Roman"/>
                <a:cs typeface="Times New Roman"/>
              </a:rPr>
              <a:t>ФЗ)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78864" y="746759"/>
            <a:ext cx="629920" cy="6109970"/>
            <a:chOff x="54864" y="746759"/>
            <a:chExt cx="629920" cy="61099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746759"/>
              <a:ext cx="89916" cy="61097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8204" y="1890826"/>
              <a:ext cx="576580" cy="3079750"/>
            </a:xfrm>
            <a:custGeom>
              <a:avLst/>
              <a:gdLst/>
              <a:ahLst/>
              <a:cxnLst/>
              <a:rect l="l" t="t" r="r" b="b"/>
              <a:pathLst>
                <a:path w="576580" h="3079750">
                  <a:moveTo>
                    <a:pt x="576237" y="2908249"/>
                  </a:moveTo>
                  <a:lnTo>
                    <a:pt x="510908" y="2870149"/>
                  </a:lnTo>
                  <a:lnTo>
                    <a:pt x="291223" y="2742006"/>
                  </a:lnTo>
                  <a:lnTo>
                    <a:pt x="276898" y="2737104"/>
                  </a:lnTo>
                  <a:lnTo>
                    <a:pt x="262331" y="2738056"/>
                  </a:lnTo>
                  <a:lnTo>
                    <a:pt x="249174" y="2744419"/>
                  </a:lnTo>
                  <a:lnTo>
                    <a:pt x="239115" y="2755722"/>
                  </a:lnTo>
                  <a:lnTo>
                    <a:pt x="234226" y="2770047"/>
                  </a:lnTo>
                  <a:lnTo>
                    <a:pt x="235178" y="2784614"/>
                  </a:lnTo>
                  <a:lnTo>
                    <a:pt x="241528" y="2797772"/>
                  </a:lnTo>
                  <a:lnTo>
                    <a:pt x="252831" y="2807792"/>
                  </a:lnTo>
                  <a:lnTo>
                    <a:pt x="359714" y="2870149"/>
                  </a:lnTo>
                  <a:lnTo>
                    <a:pt x="0" y="2870149"/>
                  </a:lnTo>
                  <a:lnTo>
                    <a:pt x="0" y="2946349"/>
                  </a:lnTo>
                  <a:lnTo>
                    <a:pt x="359714" y="2946349"/>
                  </a:lnTo>
                  <a:lnTo>
                    <a:pt x="252831" y="3008706"/>
                  </a:lnTo>
                  <a:lnTo>
                    <a:pt x="241528" y="3018739"/>
                  </a:lnTo>
                  <a:lnTo>
                    <a:pt x="235178" y="3031883"/>
                  </a:lnTo>
                  <a:lnTo>
                    <a:pt x="234226" y="3046463"/>
                  </a:lnTo>
                  <a:lnTo>
                    <a:pt x="239115" y="3060776"/>
                  </a:lnTo>
                  <a:lnTo>
                    <a:pt x="249174" y="3072092"/>
                  </a:lnTo>
                  <a:lnTo>
                    <a:pt x="262331" y="3078454"/>
                  </a:lnTo>
                  <a:lnTo>
                    <a:pt x="276898" y="3079407"/>
                  </a:lnTo>
                  <a:lnTo>
                    <a:pt x="291223" y="3074492"/>
                  </a:lnTo>
                  <a:lnTo>
                    <a:pt x="510908" y="2946349"/>
                  </a:lnTo>
                  <a:lnTo>
                    <a:pt x="576237" y="2908249"/>
                  </a:lnTo>
                  <a:close/>
                </a:path>
                <a:path w="576580" h="3079750">
                  <a:moveTo>
                    <a:pt x="576237" y="171145"/>
                  </a:moveTo>
                  <a:lnTo>
                    <a:pt x="510908" y="133045"/>
                  </a:lnTo>
                  <a:lnTo>
                    <a:pt x="291223" y="4902"/>
                  </a:lnTo>
                  <a:lnTo>
                    <a:pt x="276898" y="0"/>
                  </a:lnTo>
                  <a:lnTo>
                    <a:pt x="262331" y="952"/>
                  </a:lnTo>
                  <a:lnTo>
                    <a:pt x="249174" y="7315"/>
                  </a:lnTo>
                  <a:lnTo>
                    <a:pt x="239115" y="18618"/>
                  </a:lnTo>
                  <a:lnTo>
                    <a:pt x="234226" y="32943"/>
                  </a:lnTo>
                  <a:lnTo>
                    <a:pt x="235178" y="47510"/>
                  </a:lnTo>
                  <a:lnTo>
                    <a:pt x="241528" y="60667"/>
                  </a:lnTo>
                  <a:lnTo>
                    <a:pt x="252831" y="70688"/>
                  </a:lnTo>
                  <a:lnTo>
                    <a:pt x="359714" y="133045"/>
                  </a:lnTo>
                  <a:lnTo>
                    <a:pt x="0" y="133045"/>
                  </a:lnTo>
                  <a:lnTo>
                    <a:pt x="0" y="209245"/>
                  </a:lnTo>
                  <a:lnTo>
                    <a:pt x="359714" y="209245"/>
                  </a:lnTo>
                  <a:lnTo>
                    <a:pt x="252831" y="271602"/>
                  </a:lnTo>
                  <a:lnTo>
                    <a:pt x="241528" y="281635"/>
                  </a:lnTo>
                  <a:lnTo>
                    <a:pt x="235178" y="294779"/>
                  </a:lnTo>
                  <a:lnTo>
                    <a:pt x="234226" y="309359"/>
                  </a:lnTo>
                  <a:lnTo>
                    <a:pt x="239115" y="323672"/>
                  </a:lnTo>
                  <a:lnTo>
                    <a:pt x="249174" y="334987"/>
                  </a:lnTo>
                  <a:lnTo>
                    <a:pt x="262331" y="341350"/>
                  </a:lnTo>
                  <a:lnTo>
                    <a:pt x="276898" y="342303"/>
                  </a:lnTo>
                  <a:lnTo>
                    <a:pt x="291223" y="337388"/>
                  </a:lnTo>
                  <a:lnTo>
                    <a:pt x="510908" y="209245"/>
                  </a:lnTo>
                  <a:lnTo>
                    <a:pt x="576237" y="171145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03585" y="6453633"/>
            <a:ext cx="153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b="1" spc="-50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80" y="45719"/>
            <a:ext cx="8964295" cy="646430"/>
          </a:xfrm>
          <a:custGeom>
            <a:avLst/>
            <a:gdLst/>
            <a:ahLst/>
            <a:cxnLst/>
            <a:rect l="l" t="t" r="r" b="b"/>
            <a:pathLst>
              <a:path w="8964295" h="646430">
                <a:moveTo>
                  <a:pt x="8964168" y="0"/>
                </a:moveTo>
                <a:lnTo>
                  <a:pt x="0" y="0"/>
                </a:lnTo>
                <a:lnTo>
                  <a:pt x="0" y="646176"/>
                </a:lnTo>
                <a:lnTo>
                  <a:pt x="8964168" y="646176"/>
                </a:lnTo>
                <a:lnTo>
                  <a:pt x="8964168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7559" y="68706"/>
            <a:ext cx="8086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Порядок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включения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лекарственных </a:t>
            </a:r>
            <a:r>
              <a:rPr b="1" dirty="0">
                <a:latin typeface="Times New Roman"/>
                <a:cs typeface="Times New Roman"/>
              </a:rPr>
              <a:t>средств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для</a:t>
            </a:r>
            <a:r>
              <a:rPr b="1" spc="-10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медицинского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применения</a:t>
            </a:r>
            <a:r>
              <a:rPr b="1" spc="-50" dirty="0">
                <a:latin typeface="Times New Roman"/>
                <a:cs typeface="Times New Roman"/>
              </a:rPr>
              <a:t> в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5056" y="342722"/>
            <a:ext cx="85382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перечень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лекарственных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средств,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подлежащих</a:t>
            </a:r>
            <a:r>
              <a:rPr sz="1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предметно-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количественному</a:t>
            </a:r>
            <a:r>
              <a:rPr sz="18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учету</a:t>
            </a:r>
          </a:p>
        </p:txBody>
      </p:sp>
      <p:sp>
        <p:nvSpPr>
          <p:cNvPr id="6" name="object 6"/>
          <p:cNvSpPr/>
          <p:nvPr/>
        </p:nvSpPr>
        <p:spPr>
          <a:xfrm>
            <a:off x="2206751" y="908303"/>
            <a:ext cx="8425180" cy="1478280"/>
          </a:xfrm>
          <a:custGeom>
            <a:avLst/>
            <a:gdLst/>
            <a:ahLst/>
            <a:cxnLst/>
            <a:rect l="l" t="t" r="r" b="b"/>
            <a:pathLst>
              <a:path w="8425180" h="1478280">
                <a:moveTo>
                  <a:pt x="8424672" y="0"/>
                </a:moveTo>
                <a:lnTo>
                  <a:pt x="0" y="0"/>
                </a:lnTo>
                <a:lnTo>
                  <a:pt x="0" y="1478280"/>
                </a:lnTo>
                <a:lnTo>
                  <a:pt x="8424672" y="1478280"/>
                </a:lnTo>
                <a:lnTo>
                  <a:pt x="8424672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86712" y="932764"/>
            <a:ext cx="827087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Лекарственные</a:t>
            </a:r>
            <a:r>
              <a:rPr spc="300" dirty="0">
                <a:latin typeface="Times New Roman"/>
                <a:cs typeface="Times New Roman"/>
              </a:rPr>
              <a:t>   </a:t>
            </a:r>
            <a:r>
              <a:rPr dirty="0">
                <a:latin typeface="Times New Roman"/>
                <a:cs typeface="Times New Roman"/>
              </a:rPr>
              <a:t>средства</a:t>
            </a:r>
            <a:r>
              <a:rPr spc="305" dirty="0">
                <a:latin typeface="Times New Roman"/>
                <a:cs typeface="Times New Roman"/>
              </a:rPr>
              <a:t>   </a:t>
            </a:r>
            <a:r>
              <a:rPr dirty="0">
                <a:latin typeface="Times New Roman"/>
                <a:cs typeface="Times New Roman"/>
              </a:rPr>
              <a:t>включаются</a:t>
            </a:r>
            <a:r>
              <a:rPr spc="320" dirty="0">
                <a:latin typeface="Times New Roman"/>
                <a:cs typeface="Times New Roman"/>
              </a:rPr>
              <a:t>  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305" dirty="0">
                <a:latin typeface="Times New Roman"/>
                <a:cs typeface="Times New Roman"/>
              </a:rPr>
              <a:t>   </a:t>
            </a:r>
            <a:r>
              <a:rPr dirty="0">
                <a:latin typeface="Times New Roman"/>
                <a:cs typeface="Times New Roman"/>
              </a:rPr>
              <a:t>перечень</a:t>
            </a:r>
            <a:r>
              <a:rPr spc="310" dirty="0">
                <a:latin typeface="Times New Roman"/>
                <a:cs typeface="Times New Roman"/>
              </a:rPr>
              <a:t>   </a:t>
            </a:r>
            <a:r>
              <a:rPr dirty="0">
                <a:latin typeface="Times New Roman"/>
                <a:cs typeface="Times New Roman"/>
              </a:rPr>
              <a:t>по</a:t>
            </a:r>
            <a:r>
              <a:rPr spc="315" dirty="0">
                <a:latin typeface="Times New Roman"/>
                <a:cs typeface="Times New Roman"/>
              </a:rPr>
              <a:t>   </a:t>
            </a:r>
            <a:r>
              <a:rPr i="1" spc="-10" dirty="0">
                <a:latin typeface="Times New Roman"/>
                <a:cs typeface="Times New Roman"/>
              </a:rPr>
              <a:t>международному </a:t>
            </a:r>
            <a:r>
              <a:rPr i="1" dirty="0">
                <a:latin typeface="Times New Roman"/>
                <a:cs typeface="Times New Roman"/>
              </a:rPr>
              <a:t>непатентованному</a:t>
            </a:r>
            <a:r>
              <a:rPr i="1" spc="27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наименованию,</a:t>
            </a:r>
            <a:r>
              <a:rPr i="1" spc="28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группировочному,</a:t>
            </a:r>
            <a:r>
              <a:rPr i="1" spc="28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химическому</a:t>
            </a:r>
            <a:r>
              <a:rPr i="1" spc="27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или</a:t>
            </a:r>
            <a:r>
              <a:rPr i="1" spc="29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торговому </a:t>
            </a:r>
            <a:r>
              <a:rPr i="1" dirty="0">
                <a:latin typeface="Times New Roman"/>
                <a:cs typeface="Times New Roman"/>
              </a:rPr>
              <a:t>наименованию</a:t>
            </a:r>
            <a:r>
              <a:rPr i="1" spc="19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с</a:t>
            </a:r>
            <a:r>
              <a:rPr spc="18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указанием</a:t>
            </a:r>
            <a:r>
              <a:rPr spc="195" dirty="0">
                <a:latin typeface="Times New Roman"/>
                <a:cs typeface="Times New Roman"/>
              </a:rPr>
              <a:t> 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лекарственной</a:t>
            </a:r>
            <a:r>
              <a:rPr b="1" u="sng" spc="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формы</a:t>
            </a:r>
            <a:r>
              <a:rPr b="1" spc="18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18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при</a:t>
            </a:r>
            <a:r>
              <a:rPr spc="18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необходимости</a:t>
            </a:r>
            <a:r>
              <a:rPr spc="185" dirty="0">
                <a:latin typeface="Times New Roman"/>
                <a:cs typeface="Times New Roman"/>
              </a:rPr>
              <a:t>  </a:t>
            </a:r>
            <a:r>
              <a:rPr spc="-50" dirty="0">
                <a:latin typeface="Times New Roman"/>
                <a:cs typeface="Times New Roman"/>
              </a:rPr>
              <a:t>с </a:t>
            </a:r>
            <a:r>
              <a:rPr dirty="0">
                <a:latin typeface="Times New Roman"/>
                <a:cs typeface="Times New Roman"/>
              </a:rPr>
              <a:t>указанием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состава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количества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содержащихся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них</a:t>
            </a:r>
            <a:r>
              <a:rPr spc="-10" dirty="0">
                <a:latin typeface="Times New Roman"/>
                <a:cs typeface="Times New Roman"/>
              </a:rPr>
              <a:t> фармакологически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активных ингредиентов.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1991" y="2493264"/>
            <a:ext cx="8425180" cy="31483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7465" rIns="0" bIns="0" rtlCol="0">
            <a:spAutoFit/>
          </a:bodyPr>
          <a:lstStyle/>
          <a:p>
            <a:pPr marL="91440">
              <a:spcBef>
                <a:spcPts val="295"/>
              </a:spcBef>
            </a:pPr>
            <a:r>
              <a:rPr spc="-10" dirty="0">
                <a:latin typeface="Times New Roman"/>
                <a:cs typeface="Times New Roman"/>
              </a:rPr>
              <a:t>Включению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перечень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подлежат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лекарственные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средства: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78864" y="746759"/>
            <a:ext cx="7842250" cy="6071870"/>
            <a:chOff x="54864" y="746759"/>
            <a:chExt cx="7842250" cy="60718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746759"/>
              <a:ext cx="89916" cy="607158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8204" y="1387906"/>
              <a:ext cx="591820" cy="1494790"/>
            </a:xfrm>
            <a:custGeom>
              <a:avLst/>
              <a:gdLst/>
              <a:ahLst/>
              <a:cxnLst/>
              <a:rect l="l" t="t" r="r" b="b"/>
              <a:pathLst>
                <a:path w="591820" h="1494789">
                  <a:moveTo>
                    <a:pt x="576237" y="171145"/>
                  </a:moveTo>
                  <a:lnTo>
                    <a:pt x="510908" y="133045"/>
                  </a:lnTo>
                  <a:lnTo>
                    <a:pt x="291223" y="4902"/>
                  </a:lnTo>
                  <a:lnTo>
                    <a:pt x="276898" y="0"/>
                  </a:lnTo>
                  <a:lnTo>
                    <a:pt x="262331" y="952"/>
                  </a:lnTo>
                  <a:lnTo>
                    <a:pt x="249174" y="7315"/>
                  </a:lnTo>
                  <a:lnTo>
                    <a:pt x="239115" y="18618"/>
                  </a:lnTo>
                  <a:lnTo>
                    <a:pt x="234226" y="32943"/>
                  </a:lnTo>
                  <a:lnTo>
                    <a:pt x="235178" y="47510"/>
                  </a:lnTo>
                  <a:lnTo>
                    <a:pt x="241528" y="60667"/>
                  </a:lnTo>
                  <a:lnTo>
                    <a:pt x="252831" y="70688"/>
                  </a:lnTo>
                  <a:lnTo>
                    <a:pt x="359714" y="133045"/>
                  </a:lnTo>
                  <a:lnTo>
                    <a:pt x="0" y="133045"/>
                  </a:lnTo>
                  <a:lnTo>
                    <a:pt x="0" y="209245"/>
                  </a:lnTo>
                  <a:lnTo>
                    <a:pt x="359714" y="209245"/>
                  </a:lnTo>
                  <a:lnTo>
                    <a:pt x="252831" y="271602"/>
                  </a:lnTo>
                  <a:lnTo>
                    <a:pt x="241528" y="281635"/>
                  </a:lnTo>
                  <a:lnTo>
                    <a:pt x="235178" y="294779"/>
                  </a:lnTo>
                  <a:lnTo>
                    <a:pt x="234226" y="309359"/>
                  </a:lnTo>
                  <a:lnTo>
                    <a:pt x="239115" y="323672"/>
                  </a:lnTo>
                  <a:lnTo>
                    <a:pt x="249174" y="334987"/>
                  </a:lnTo>
                  <a:lnTo>
                    <a:pt x="262331" y="341350"/>
                  </a:lnTo>
                  <a:lnTo>
                    <a:pt x="276898" y="342303"/>
                  </a:lnTo>
                  <a:lnTo>
                    <a:pt x="291223" y="337388"/>
                  </a:lnTo>
                  <a:lnTo>
                    <a:pt x="510908" y="209245"/>
                  </a:lnTo>
                  <a:lnTo>
                    <a:pt x="576237" y="171145"/>
                  </a:lnTo>
                  <a:close/>
                </a:path>
                <a:path w="591820" h="1494789">
                  <a:moveTo>
                    <a:pt x="591477" y="1323289"/>
                  </a:moveTo>
                  <a:lnTo>
                    <a:pt x="526148" y="1285189"/>
                  </a:lnTo>
                  <a:lnTo>
                    <a:pt x="306463" y="1157046"/>
                  </a:lnTo>
                  <a:lnTo>
                    <a:pt x="292138" y="1152144"/>
                  </a:lnTo>
                  <a:lnTo>
                    <a:pt x="277571" y="1153096"/>
                  </a:lnTo>
                  <a:lnTo>
                    <a:pt x="264414" y="1159459"/>
                  </a:lnTo>
                  <a:lnTo>
                    <a:pt x="254355" y="1170762"/>
                  </a:lnTo>
                  <a:lnTo>
                    <a:pt x="249466" y="1185087"/>
                  </a:lnTo>
                  <a:lnTo>
                    <a:pt x="250418" y="1199654"/>
                  </a:lnTo>
                  <a:lnTo>
                    <a:pt x="256768" y="1212811"/>
                  </a:lnTo>
                  <a:lnTo>
                    <a:pt x="268071" y="1222832"/>
                  </a:lnTo>
                  <a:lnTo>
                    <a:pt x="374954" y="1285189"/>
                  </a:lnTo>
                  <a:lnTo>
                    <a:pt x="15240" y="1285189"/>
                  </a:lnTo>
                  <a:lnTo>
                    <a:pt x="15240" y="1361389"/>
                  </a:lnTo>
                  <a:lnTo>
                    <a:pt x="374954" y="1361389"/>
                  </a:lnTo>
                  <a:lnTo>
                    <a:pt x="268071" y="1423746"/>
                  </a:lnTo>
                  <a:lnTo>
                    <a:pt x="256768" y="1433779"/>
                  </a:lnTo>
                  <a:lnTo>
                    <a:pt x="250418" y="1446936"/>
                  </a:lnTo>
                  <a:lnTo>
                    <a:pt x="249466" y="1461503"/>
                  </a:lnTo>
                  <a:lnTo>
                    <a:pt x="254355" y="1475816"/>
                  </a:lnTo>
                  <a:lnTo>
                    <a:pt x="264414" y="1487131"/>
                  </a:lnTo>
                  <a:lnTo>
                    <a:pt x="277571" y="1493494"/>
                  </a:lnTo>
                  <a:lnTo>
                    <a:pt x="292138" y="1494447"/>
                  </a:lnTo>
                  <a:lnTo>
                    <a:pt x="306463" y="1489532"/>
                  </a:lnTo>
                  <a:lnTo>
                    <a:pt x="526148" y="1361389"/>
                  </a:lnTo>
                  <a:lnTo>
                    <a:pt x="591477" y="1323289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68374" y="2857245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5">
                  <a:moveTo>
                    <a:pt x="355701" y="0"/>
                  </a:moveTo>
                  <a:lnTo>
                    <a:pt x="76428" y="279400"/>
                  </a:lnTo>
                  <a:lnTo>
                    <a:pt x="0" y="202945"/>
                  </a:lnTo>
                  <a:lnTo>
                    <a:pt x="0" y="508507"/>
                  </a:lnTo>
                  <a:lnTo>
                    <a:pt x="305536" y="508507"/>
                  </a:lnTo>
                  <a:lnTo>
                    <a:pt x="229082" y="432053"/>
                  </a:lnTo>
                  <a:lnTo>
                    <a:pt x="508355" y="152780"/>
                  </a:lnTo>
                  <a:lnTo>
                    <a:pt x="35570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68374" y="2857245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5">
                  <a:moveTo>
                    <a:pt x="0" y="202945"/>
                  </a:moveTo>
                  <a:lnTo>
                    <a:pt x="76428" y="279400"/>
                  </a:lnTo>
                  <a:lnTo>
                    <a:pt x="355701" y="0"/>
                  </a:lnTo>
                  <a:lnTo>
                    <a:pt x="508355" y="152780"/>
                  </a:lnTo>
                  <a:lnTo>
                    <a:pt x="229082" y="432053"/>
                  </a:lnTo>
                  <a:lnTo>
                    <a:pt x="305536" y="508507"/>
                  </a:lnTo>
                  <a:lnTo>
                    <a:pt x="0" y="508507"/>
                  </a:lnTo>
                  <a:lnTo>
                    <a:pt x="0" y="20294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3447" y="2852927"/>
              <a:ext cx="433070" cy="609600"/>
            </a:xfrm>
            <a:custGeom>
              <a:avLst/>
              <a:gdLst/>
              <a:ahLst/>
              <a:cxnLst/>
              <a:rect l="l" t="t" r="r" b="b"/>
              <a:pathLst>
                <a:path w="433070" h="609600">
                  <a:moveTo>
                    <a:pt x="324612" y="0"/>
                  </a:moveTo>
                  <a:lnTo>
                    <a:pt x="108203" y="0"/>
                  </a:lnTo>
                  <a:lnTo>
                    <a:pt x="108203" y="393192"/>
                  </a:lnTo>
                  <a:lnTo>
                    <a:pt x="0" y="393192"/>
                  </a:lnTo>
                  <a:lnTo>
                    <a:pt x="216407" y="609600"/>
                  </a:lnTo>
                  <a:lnTo>
                    <a:pt x="432815" y="393192"/>
                  </a:lnTo>
                  <a:lnTo>
                    <a:pt x="324612" y="393192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3447" y="2852927"/>
              <a:ext cx="433070" cy="609600"/>
            </a:xfrm>
            <a:custGeom>
              <a:avLst/>
              <a:gdLst/>
              <a:ahLst/>
              <a:cxnLst/>
              <a:rect l="l" t="t" r="r" b="b"/>
              <a:pathLst>
                <a:path w="433070" h="609600">
                  <a:moveTo>
                    <a:pt x="0" y="393192"/>
                  </a:moveTo>
                  <a:lnTo>
                    <a:pt x="108203" y="393192"/>
                  </a:lnTo>
                  <a:lnTo>
                    <a:pt x="108203" y="0"/>
                  </a:lnTo>
                  <a:lnTo>
                    <a:pt x="324612" y="0"/>
                  </a:lnTo>
                  <a:lnTo>
                    <a:pt x="324612" y="393192"/>
                  </a:lnTo>
                  <a:lnTo>
                    <a:pt x="432815" y="393192"/>
                  </a:lnTo>
                  <a:lnTo>
                    <a:pt x="216407" y="609600"/>
                  </a:lnTo>
                  <a:lnTo>
                    <a:pt x="0" y="39319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48072" y="2852927"/>
              <a:ext cx="433070" cy="609600"/>
            </a:xfrm>
            <a:custGeom>
              <a:avLst/>
              <a:gdLst/>
              <a:ahLst/>
              <a:cxnLst/>
              <a:rect l="l" t="t" r="r" b="b"/>
              <a:pathLst>
                <a:path w="433070" h="609600">
                  <a:moveTo>
                    <a:pt x="324612" y="0"/>
                  </a:moveTo>
                  <a:lnTo>
                    <a:pt x="108203" y="0"/>
                  </a:lnTo>
                  <a:lnTo>
                    <a:pt x="108203" y="393192"/>
                  </a:lnTo>
                  <a:lnTo>
                    <a:pt x="0" y="393192"/>
                  </a:lnTo>
                  <a:lnTo>
                    <a:pt x="216407" y="609600"/>
                  </a:lnTo>
                  <a:lnTo>
                    <a:pt x="432815" y="393192"/>
                  </a:lnTo>
                  <a:lnTo>
                    <a:pt x="324612" y="393192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8072" y="2852927"/>
              <a:ext cx="433070" cy="609600"/>
            </a:xfrm>
            <a:custGeom>
              <a:avLst/>
              <a:gdLst/>
              <a:ahLst/>
              <a:cxnLst/>
              <a:rect l="l" t="t" r="r" b="b"/>
              <a:pathLst>
                <a:path w="433070" h="609600">
                  <a:moveTo>
                    <a:pt x="0" y="393192"/>
                  </a:moveTo>
                  <a:lnTo>
                    <a:pt x="108203" y="393192"/>
                  </a:lnTo>
                  <a:lnTo>
                    <a:pt x="108203" y="0"/>
                  </a:lnTo>
                  <a:lnTo>
                    <a:pt x="324612" y="0"/>
                  </a:lnTo>
                  <a:lnTo>
                    <a:pt x="324612" y="393192"/>
                  </a:lnTo>
                  <a:lnTo>
                    <a:pt x="432815" y="393192"/>
                  </a:lnTo>
                  <a:lnTo>
                    <a:pt x="216407" y="609600"/>
                  </a:lnTo>
                  <a:lnTo>
                    <a:pt x="0" y="39319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84669" y="2857245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5" h="499745">
                  <a:moveTo>
                    <a:pt x="152780" y="0"/>
                  </a:moveTo>
                  <a:lnTo>
                    <a:pt x="0" y="152780"/>
                  </a:lnTo>
                  <a:lnTo>
                    <a:pt x="270509" y="423417"/>
                  </a:lnTo>
                  <a:lnTo>
                    <a:pt x="194182" y="499744"/>
                  </a:lnTo>
                  <a:lnTo>
                    <a:pt x="499745" y="499744"/>
                  </a:lnTo>
                  <a:lnTo>
                    <a:pt x="499745" y="194182"/>
                  </a:lnTo>
                  <a:lnTo>
                    <a:pt x="423290" y="270637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84669" y="2857245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5" h="499745">
                  <a:moveTo>
                    <a:pt x="194182" y="499744"/>
                  </a:moveTo>
                  <a:lnTo>
                    <a:pt x="270509" y="423417"/>
                  </a:lnTo>
                  <a:lnTo>
                    <a:pt x="0" y="152780"/>
                  </a:lnTo>
                  <a:lnTo>
                    <a:pt x="152780" y="0"/>
                  </a:lnTo>
                  <a:lnTo>
                    <a:pt x="423290" y="270637"/>
                  </a:lnTo>
                  <a:lnTo>
                    <a:pt x="499745" y="194182"/>
                  </a:lnTo>
                  <a:lnTo>
                    <a:pt x="499745" y="499744"/>
                  </a:lnTo>
                  <a:lnTo>
                    <a:pt x="194182" y="49974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03832" y="3429001"/>
            <a:ext cx="2304415" cy="2554605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9370" rIns="0" bIns="0" rtlCol="0">
            <a:spAutoFit/>
          </a:bodyPr>
          <a:lstStyle/>
          <a:p>
            <a:pPr marL="1270" algn="ctr">
              <a:spcBef>
                <a:spcPts val="310"/>
              </a:spcBef>
            </a:pPr>
            <a:r>
              <a:rPr sz="1600" spc="-10" dirty="0">
                <a:latin typeface="Times New Roman"/>
                <a:cs typeface="Times New Roman"/>
              </a:rPr>
              <a:t>Содержащие</a:t>
            </a:r>
            <a:endParaRPr sz="1600">
              <a:latin typeface="Times New Roman"/>
              <a:cs typeface="Times New Roman"/>
            </a:endParaRPr>
          </a:p>
          <a:p>
            <a:pPr marL="115570" marR="108585" algn="ctr"/>
            <a:r>
              <a:rPr sz="1600" spc="-10" dirty="0">
                <a:latin typeface="Times New Roman"/>
                <a:cs typeface="Times New Roman"/>
              </a:rPr>
              <a:t>наркотические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средства </a:t>
            </a:r>
            <a:r>
              <a:rPr sz="1600" dirty="0">
                <a:latin typeface="Times New Roman"/>
                <a:cs typeface="Times New Roman"/>
              </a:rPr>
              <a:t>(НС),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психотропные </a:t>
            </a:r>
            <a:r>
              <a:rPr sz="1600" dirty="0">
                <a:latin typeface="Times New Roman"/>
                <a:cs typeface="Times New Roman"/>
              </a:rPr>
              <a:t>вещества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(ПВ)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их </a:t>
            </a:r>
            <a:r>
              <a:rPr sz="1600" dirty="0">
                <a:latin typeface="Times New Roman"/>
                <a:cs typeface="Times New Roman"/>
              </a:rPr>
              <a:t>прекурсоры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включенные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списки </a:t>
            </a:r>
            <a:r>
              <a:rPr sz="1600" dirty="0">
                <a:latin typeface="Times New Roman"/>
                <a:cs typeface="Times New Roman"/>
              </a:rPr>
              <a:t>II,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III,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IV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перечня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НС, </a:t>
            </a:r>
            <a:r>
              <a:rPr sz="1600" dirty="0">
                <a:latin typeface="Times New Roman"/>
                <a:cs typeface="Times New Roman"/>
              </a:rPr>
              <a:t>ПВ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их</a:t>
            </a:r>
            <a:r>
              <a:rPr sz="1600" spc="-10" dirty="0">
                <a:latin typeface="Times New Roman"/>
                <a:cs typeface="Times New Roman"/>
              </a:rPr>
              <a:t> прекурсоров, </a:t>
            </a:r>
            <a:r>
              <a:rPr sz="1600" dirty="0">
                <a:latin typeface="Times New Roman"/>
                <a:cs typeface="Times New Roman"/>
              </a:rPr>
              <a:t>подлежащих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контролю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РФ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81273" y="3502152"/>
            <a:ext cx="1655445" cy="1269578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8100" rIns="0" bIns="0" rtlCol="0">
            <a:spAutoFit/>
          </a:bodyPr>
          <a:lstStyle/>
          <a:p>
            <a:pPr marL="194310">
              <a:spcBef>
                <a:spcPts val="300"/>
              </a:spcBef>
            </a:pPr>
            <a:r>
              <a:rPr sz="1600" spc="-10" dirty="0">
                <a:latin typeface="Times New Roman"/>
                <a:cs typeface="Times New Roman"/>
              </a:rPr>
              <a:t>Включенные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  <a:p>
            <a:pPr marL="114935" marR="108585" indent="405765"/>
            <a:r>
              <a:rPr sz="1600" spc="-10" dirty="0">
                <a:latin typeface="Times New Roman"/>
                <a:cs typeface="Times New Roman"/>
              </a:rPr>
              <a:t>списки сильнодействую </a:t>
            </a:r>
            <a:r>
              <a:rPr sz="1600" dirty="0">
                <a:latin typeface="Times New Roman"/>
                <a:cs typeface="Times New Roman"/>
              </a:rPr>
              <a:t>щих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ядовитых</a:t>
            </a:r>
            <a:endParaRPr sz="1600">
              <a:latin typeface="Times New Roman"/>
              <a:cs typeface="Times New Roman"/>
            </a:endParaRPr>
          </a:p>
          <a:p>
            <a:pPr marL="468630"/>
            <a:r>
              <a:rPr sz="1600" spc="-10" dirty="0">
                <a:latin typeface="Times New Roman"/>
                <a:cs typeface="Times New Roman"/>
              </a:rPr>
              <a:t>веществ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8255" y="3496056"/>
            <a:ext cx="1965960" cy="2310765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40005" rIns="0" bIns="0" rtlCol="0">
            <a:spAutoFit/>
          </a:bodyPr>
          <a:lstStyle/>
          <a:p>
            <a:pPr marL="172085" marR="160020" indent="-1905" algn="ctr">
              <a:spcBef>
                <a:spcPts val="315"/>
              </a:spcBef>
            </a:pPr>
            <a:r>
              <a:rPr sz="1600" dirty="0">
                <a:latin typeface="Times New Roman"/>
                <a:cs typeface="Times New Roman"/>
              </a:rPr>
              <a:t>Отнесенные </a:t>
            </a:r>
            <a:r>
              <a:rPr sz="1600" spc="-50" dirty="0">
                <a:latin typeface="Times New Roman"/>
                <a:cs typeface="Times New Roman"/>
              </a:rPr>
              <a:t>к </a:t>
            </a:r>
            <a:r>
              <a:rPr sz="1600" spc="-10" dirty="0">
                <a:latin typeface="Times New Roman"/>
                <a:cs typeface="Times New Roman"/>
              </a:rPr>
              <a:t>комбинированным </a:t>
            </a:r>
            <a:r>
              <a:rPr sz="1600" dirty="0">
                <a:latin typeface="Times New Roman"/>
                <a:cs typeface="Times New Roman"/>
              </a:rPr>
              <a:t>ЛП,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содержащих </a:t>
            </a:r>
            <a:r>
              <a:rPr sz="1600" dirty="0">
                <a:latin typeface="Times New Roman"/>
                <a:cs typeface="Times New Roman"/>
              </a:rPr>
              <a:t>кроме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малых</a:t>
            </a:r>
            <a:endParaRPr sz="1600">
              <a:latin typeface="Times New Roman"/>
              <a:cs typeface="Times New Roman"/>
            </a:endParaRPr>
          </a:p>
          <a:p>
            <a:pPr marL="111125" marR="102870" algn="ctr"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количеств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НС,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их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прекурсоров другие фармакологические </a:t>
            </a:r>
            <a:r>
              <a:rPr sz="1600" dirty="0">
                <a:latin typeface="Times New Roman"/>
                <a:cs typeface="Times New Roman"/>
              </a:rPr>
              <a:t>активные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вещества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933944" y="3429000"/>
            <a:ext cx="2697480" cy="3048000"/>
          </a:xfrm>
          <a:custGeom>
            <a:avLst/>
            <a:gdLst/>
            <a:ahLst/>
            <a:cxnLst/>
            <a:rect l="l" t="t" r="r" b="b"/>
            <a:pathLst>
              <a:path w="2697479" h="3048000">
                <a:moveTo>
                  <a:pt x="2697479" y="0"/>
                </a:moveTo>
                <a:lnTo>
                  <a:pt x="0" y="0"/>
                </a:lnTo>
                <a:lnTo>
                  <a:pt x="0" y="3048000"/>
                </a:lnTo>
                <a:lnTo>
                  <a:pt x="2697479" y="3048000"/>
                </a:lnTo>
                <a:lnTo>
                  <a:pt x="2697479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020304" y="3454654"/>
            <a:ext cx="2527935" cy="2954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spcBef>
                <a:spcPts val="105"/>
              </a:spcBef>
            </a:pPr>
            <a:r>
              <a:rPr sz="1600" spc="-10" dirty="0">
                <a:latin typeface="Times New Roman"/>
                <a:cs typeface="Times New Roman"/>
              </a:rPr>
              <a:t>Являющиеся комбинированными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ЛП, </a:t>
            </a:r>
            <a:r>
              <a:rPr sz="1600" spc="-20" dirty="0">
                <a:latin typeface="Times New Roman"/>
                <a:cs typeface="Times New Roman"/>
              </a:rPr>
              <a:t>которые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содержат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кроме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НС, </a:t>
            </a:r>
            <a:r>
              <a:rPr sz="1600" dirty="0">
                <a:latin typeface="Times New Roman"/>
                <a:cs typeface="Times New Roman"/>
              </a:rPr>
              <a:t>ПВ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их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прекурсоров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другие фармакологически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активные </a:t>
            </a:r>
            <a:r>
              <a:rPr sz="1600" dirty="0">
                <a:latin typeface="Times New Roman"/>
                <a:cs typeface="Times New Roman"/>
              </a:rPr>
              <a:t>вещества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отношении </a:t>
            </a:r>
            <a:r>
              <a:rPr sz="1600" spc="-20" dirty="0">
                <a:latin typeface="Times New Roman"/>
                <a:cs typeface="Times New Roman"/>
              </a:rPr>
              <a:t>которых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предусмотрены </a:t>
            </a:r>
            <a:r>
              <a:rPr sz="1600" b="1" dirty="0">
                <a:latin typeface="Times New Roman"/>
                <a:cs typeface="Times New Roman"/>
              </a:rPr>
              <a:t>меры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контроля</a:t>
            </a:r>
            <a:r>
              <a:rPr sz="1600" spc="-10" dirty="0">
                <a:latin typeface="Times New Roman"/>
                <a:cs typeface="Times New Roman"/>
              </a:rPr>
              <a:t>,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аналогичные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тем,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которые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установлены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отношении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НС,</a:t>
            </a:r>
            <a:r>
              <a:rPr sz="16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ПВ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их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прекурсоров,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содержащихся</a:t>
            </a:r>
            <a:r>
              <a:rPr sz="1600" b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600" b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них</a:t>
            </a:r>
            <a:r>
              <a:rPr sz="1600" spc="-2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03831" y="6473953"/>
            <a:ext cx="6193790" cy="338455"/>
          </a:xfrm>
          <a:custGeom>
            <a:avLst/>
            <a:gdLst/>
            <a:ahLst/>
            <a:cxnLst/>
            <a:rect l="l" t="t" r="r" b="b"/>
            <a:pathLst>
              <a:path w="6193790" h="338454">
                <a:moveTo>
                  <a:pt x="6193536" y="0"/>
                </a:moveTo>
                <a:lnTo>
                  <a:pt x="0" y="0"/>
                </a:lnTo>
                <a:lnTo>
                  <a:pt x="0" y="338328"/>
                </a:lnTo>
                <a:lnTo>
                  <a:pt x="6193536" y="338328"/>
                </a:lnTo>
                <a:lnTo>
                  <a:pt x="6193536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82268" y="6501790"/>
            <a:ext cx="600011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600" i="1" dirty="0">
                <a:latin typeface="Times New Roman"/>
                <a:cs typeface="Times New Roman"/>
              </a:rPr>
              <a:t>(п. 2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Приложения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к</a:t>
            </a:r>
            <a:r>
              <a:rPr sz="1600" i="1" spc="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приказу</a:t>
            </a:r>
            <a:r>
              <a:rPr sz="1600" i="1" spc="-8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Минздрава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России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от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20.01.2014</a:t>
            </a:r>
            <a:r>
              <a:rPr sz="1600" i="1" spc="-7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№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30н)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3704" y="45720"/>
            <a:ext cx="8425180" cy="2030095"/>
          </a:xfrm>
          <a:custGeom>
            <a:avLst/>
            <a:gdLst/>
            <a:ahLst/>
            <a:cxnLst/>
            <a:rect l="l" t="t" r="r" b="b"/>
            <a:pathLst>
              <a:path w="8425180" h="2030095">
                <a:moveTo>
                  <a:pt x="8424672" y="0"/>
                </a:moveTo>
                <a:lnTo>
                  <a:pt x="0" y="0"/>
                </a:lnTo>
                <a:lnTo>
                  <a:pt x="0" y="2029967"/>
                </a:lnTo>
                <a:lnTo>
                  <a:pt x="8424672" y="2029967"/>
                </a:lnTo>
                <a:lnTo>
                  <a:pt x="8424672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2139" y="68706"/>
            <a:ext cx="29203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01750" algn="l"/>
                <a:tab pos="1597660" algn="l"/>
              </a:tabLst>
            </a:pPr>
            <a:r>
              <a:rPr sz="18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b="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b="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31790" y="68706"/>
            <a:ext cx="148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лекарственных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1013" y="68706"/>
            <a:ext cx="821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средств,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6152" y="68706"/>
            <a:ext cx="24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не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0679" y="68706"/>
            <a:ext cx="256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25550" algn="l"/>
                <a:tab pos="1951355" algn="l"/>
              </a:tabLst>
            </a:pPr>
            <a:r>
              <a:rPr spc="-10" dirty="0">
                <a:latin typeface="Times New Roman"/>
                <a:cs typeface="Times New Roman"/>
              </a:rPr>
              <a:t>указанных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>
                <a:latin typeface="Times New Roman"/>
                <a:cs typeface="Times New Roman"/>
              </a:rPr>
              <a:t>выше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b="1" i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(иных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2140" y="342723"/>
            <a:ext cx="2814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63089" algn="l"/>
              </a:tabLst>
            </a:pP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лекарственных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средств)</a:t>
            </a:r>
            <a:r>
              <a:rPr spc="-10" dirty="0">
                <a:latin typeface="Times New Roman"/>
                <a:cs typeface="Times New Roman"/>
              </a:rPr>
              <a:t>,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2415" y="342723"/>
            <a:ext cx="1574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осуществляется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7947" y="342723"/>
            <a:ext cx="1708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02590" algn="l"/>
              </a:tabLst>
            </a:pPr>
            <a:r>
              <a:rPr spc="-50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соответствии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4414" y="342723"/>
            <a:ext cx="1395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96875" algn="l"/>
              </a:tabLst>
            </a:pPr>
            <a:r>
              <a:rPr spc="-50" dirty="0">
                <a:latin typeface="Times New Roman"/>
                <a:cs typeface="Times New Roman"/>
              </a:rPr>
              <a:t>с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решением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2140" y="617601"/>
            <a:ext cx="449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088514" algn="l"/>
                <a:tab pos="3277870" algn="l"/>
              </a:tabLst>
            </a:pPr>
            <a:r>
              <a:rPr spc="-10" dirty="0">
                <a:latin typeface="Times New Roman"/>
                <a:cs typeface="Times New Roman"/>
              </a:rPr>
              <a:t>межведомственной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комиссии,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создаваемой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9346" y="617601"/>
            <a:ext cx="3590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26390" algn="l"/>
                <a:tab pos="1929764" algn="l"/>
              </a:tabLst>
            </a:pPr>
            <a:r>
              <a:rPr spc="-50" dirty="0">
                <a:latin typeface="Times New Roman"/>
                <a:cs typeface="Times New Roman"/>
              </a:rPr>
              <a:t>в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Министерстве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>
                <a:latin typeface="Times New Roman"/>
                <a:cs typeface="Times New Roman"/>
              </a:rPr>
              <a:t>здравоохранения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2139" y="891616"/>
            <a:ext cx="82740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Российской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Федерации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(п.</a:t>
            </a:r>
            <a:r>
              <a:rPr i="1" spc="12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3</a:t>
            </a:r>
            <a:r>
              <a:rPr i="1" spc="114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Порядка</a:t>
            </a:r>
            <a:r>
              <a:rPr i="1" spc="12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включения</a:t>
            </a:r>
            <a:r>
              <a:rPr i="1" spc="114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лекарственных</a:t>
            </a:r>
            <a:r>
              <a:rPr i="1" spc="12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средств</a:t>
            </a:r>
            <a:r>
              <a:rPr i="1" spc="125" dirty="0">
                <a:latin typeface="Times New Roman"/>
                <a:cs typeface="Times New Roman"/>
              </a:rPr>
              <a:t>  </a:t>
            </a:r>
            <a:r>
              <a:rPr i="1" spc="-25" dirty="0">
                <a:latin typeface="Times New Roman"/>
                <a:cs typeface="Times New Roman"/>
              </a:rPr>
              <a:t>для </a:t>
            </a:r>
            <a:r>
              <a:rPr i="1" dirty="0">
                <a:latin typeface="Times New Roman"/>
                <a:cs typeface="Times New Roman"/>
              </a:rPr>
              <a:t>медицинского</a:t>
            </a:r>
            <a:r>
              <a:rPr i="1" spc="46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применения</a:t>
            </a:r>
            <a:r>
              <a:rPr i="1" spc="46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в</a:t>
            </a:r>
            <a:r>
              <a:rPr i="1" spc="459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перечень</a:t>
            </a:r>
            <a:r>
              <a:rPr i="1" spc="47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лекарственных</a:t>
            </a:r>
            <a:r>
              <a:rPr i="1" spc="47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средств</a:t>
            </a:r>
            <a:r>
              <a:rPr i="1" spc="484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для</a:t>
            </a:r>
            <a:r>
              <a:rPr i="1" spc="45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медицинского </a:t>
            </a:r>
            <a:r>
              <a:rPr i="1" dirty="0">
                <a:latin typeface="Times New Roman"/>
                <a:cs typeface="Times New Roman"/>
              </a:rPr>
              <a:t>применения,</a:t>
            </a:r>
            <a:r>
              <a:rPr i="1" spc="26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подлежащих</a:t>
            </a:r>
            <a:r>
              <a:rPr i="1" spc="254" dirty="0">
                <a:latin typeface="Times New Roman"/>
                <a:cs typeface="Times New Roman"/>
              </a:rPr>
              <a:t>  </a:t>
            </a:r>
            <a:r>
              <a:rPr i="1" spc="-25" dirty="0">
                <a:latin typeface="Times New Roman"/>
                <a:cs typeface="Times New Roman"/>
              </a:rPr>
              <a:t>предметно-</a:t>
            </a:r>
            <a:r>
              <a:rPr i="1" dirty="0">
                <a:latin typeface="Times New Roman"/>
                <a:cs typeface="Times New Roman"/>
              </a:rPr>
              <a:t>количественному</a:t>
            </a:r>
            <a:r>
              <a:rPr i="1" spc="254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учету,</a:t>
            </a:r>
            <a:r>
              <a:rPr i="1" spc="254" dirty="0">
                <a:latin typeface="Times New Roman"/>
                <a:cs typeface="Times New Roman"/>
              </a:rPr>
              <a:t>  </a:t>
            </a:r>
            <a:r>
              <a:rPr i="1" spc="-10" dirty="0">
                <a:latin typeface="Times New Roman"/>
                <a:cs typeface="Times New Roman"/>
              </a:rPr>
              <a:t>утвержденного приказом</a:t>
            </a:r>
            <a:r>
              <a:rPr i="1" spc="-6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Минздрава</a:t>
            </a:r>
            <a:r>
              <a:rPr i="1" spc="-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России</a:t>
            </a:r>
            <a:r>
              <a:rPr i="1" spc="-3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от</a:t>
            </a:r>
            <a:r>
              <a:rPr i="1" spc="-3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20.01.2014</a:t>
            </a:r>
            <a:r>
              <a:rPr i="1" spc="-10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№</a:t>
            </a:r>
            <a:r>
              <a:rPr i="1" spc="-2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30н).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9800" y="2203705"/>
            <a:ext cx="8425180" cy="1147109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170" marR="80645" algn="just">
              <a:spcBef>
                <a:spcPts val="305"/>
              </a:spcBef>
            </a:pPr>
            <a:r>
              <a:rPr dirty="0">
                <a:latin typeface="Times New Roman"/>
                <a:cs typeface="Times New Roman"/>
              </a:rPr>
              <a:t>Предложения</a:t>
            </a:r>
            <a:r>
              <a:rPr spc="13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включении</a:t>
            </a:r>
            <a:r>
              <a:rPr spc="12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иных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лекарственных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средств</a:t>
            </a:r>
            <a:r>
              <a:rPr spc="14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перечень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spc="-10" dirty="0">
                <a:latin typeface="Times New Roman"/>
                <a:cs typeface="Times New Roman"/>
              </a:rPr>
              <a:t>должны </a:t>
            </a:r>
            <a:r>
              <a:rPr dirty="0">
                <a:latin typeface="Times New Roman"/>
                <a:cs typeface="Times New Roman"/>
              </a:rPr>
              <a:t>содержать</a:t>
            </a:r>
            <a:r>
              <a:rPr spc="135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следующую</a:t>
            </a:r>
            <a:r>
              <a:rPr spc="13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информацию</a:t>
            </a:r>
            <a:r>
              <a:rPr spc="13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(п.</a:t>
            </a:r>
            <a:r>
              <a:rPr i="1" spc="13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5</a:t>
            </a:r>
            <a:r>
              <a:rPr i="1" spc="13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Порядка</a:t>
            </a:r>
            <a:r>
              <a:rPr i="1" spc="13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включения</a:t>
            </a:r>
            <a:r>
              <a:rPr i="1" spc="130" dirty="0">
                <a:latin typeface="Times New Roman"/>
                <a:cs typeface="Times New Roman"/>
              </a:rPr>
              <a:t>  </a:t>
            </a:r>
            <a:r>
              <a:rPr i="1" spc="-10" dirty="0">
                <a:latin typeface="Times New Roman"/>
                <a:cs typeface="Times New Roman"/>
              </a:rPr>
              <a:t>лекарственных </a:t>
            </a:r>
            <a:r>
              <a:rPr i="1" dirty="0">
                <a:latin typeface="Times New Roman"/>
                <a:cs typeface="Times New Roman"/>
              </a:rPr>
              <a:t>средств</a:t>
            </a:r>
            <a:r>
              <a:rPr i="1" spc="4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для</a:t>
            </a:r>
            <a:r>
              <a:rPr i="1" spc="5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медицинского</a:t>
            </a:r>
            <a:r>
              <a:rPr i="1" spc="4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применения</a:t>
            </a:r>
            <a:r>
              <a:rPr i="1" spc="5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в</a:t>
            </a:r>
            <a:r>
              <a:rPr i="1" spc="4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перечень</a:t>
            </a:r>
            <a:r>
              <a:rPr i="1" spc="4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лекарственных</a:t>
            </a:r>
            <a:r>
              <a:rPr i="1" spc="5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средств</a:t>
            </a:r>
            <a:r>
              <a:rPr i="1" spc="50" dirty="0">
                <a:latin typeface="Times New Roman"/>
                <a:cs typeface="Times New Roman"/>
              </a:rPr>
              <a:t>  </a:t>
            </a:r>
            <a:r>
              <a:rPr i="1" spc="-25" dirty="0">
                <a:latin typeface="Times New Roman"/>
                <a:cs typeface="Times New Roman"/>
              </a:rPr>
              <a:t>для </a:t>
            </a:r>
            <a:r>
              <a:rPr i="1" spc="-10" dirty="0">
                <a:latin typeface="Times New Roman"/>
                <a:cs typeface="Times New Roman"/>
              </a:rPr>
              <a:t>медицинского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применения,</a:t>
            </a:r>
            <a:r>
              <a:rPr i="1" spc="-10" dirty="0">
                <a:latin typeface="Times New Roman"/>
                <a:cs typeface="Times New Roman"/>
              </a:rPr>
              <a:t> подлежащих</a:t>
            </a:r>
            <a:r>
              <a:rPr i="1" spc="-25" dirty="0">
                <a:latin typeface="Times New Roman"/>
                <a:cs typeface="Times New Roman"/>
              </a:rPr>
              <a:t> </a:t>
            </a:r>
            <a:r>
              <a:rPr i="1" spc="-20" dirty="0">
                <a:latin typeface="Times New Roman"/>
                <a:cs typeface="Times New Roman"/>
              </a:rPr>
              <a:t>предметно-количественному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учету)</a:t>
            </a:r>
            <a:r>
              <a:rPr spc="-10" dirty="0">
                <a:latin typeface="Times New Roman"/>
                <a:cs typeface="Times New Roman"/>
              </a:rPr>
              <a:t>: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78864" y="0"/>
            <a:ext cx="7626350" cy="6818630"/>
            <a:chOff x="54864" y="0"/>
            <a:chExt cx="7626350" cy="681863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" y="0"/>
              <a:ext cx="89916" cy="681833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2095" y="668578"/>
              <a:ext cx="582930" cy="2214245"/>
            </a:xfrm>
            <a:custGeom>
              <a:avLst/>
              <a:gdLst/>
              <a:ahLst/>
              <a:cxnLst/>
              <a:rect l="l" t="t" r="r" b="b"/>
              <a:pathLst>
                <a:path w="582930" h="2214245">
                  <a:moveTo>
                    <a:pt x="576249" y="171145"/>
                  </a:moveTo>
                  <a:lnTo>
                    <a:pt x="510921" y="133045"/>
                  </a:lnTo>
                  <a:lnTo>
                    <a:pt x="291236" y="4902"/>
                  </a:lnTo>
                  <a:lnTo>
                    <a:pt x="276910" y="0"/>
                  </a:lnTo>
                  <a:lnTo>
                    <a:pt x="262343" y="952"/>
                  </a:lnTo>
                  <a:lnTo>
                    <a:pt x="249186" y="7315"/>
                  </a:lnTo>
                  <a:lnTo>
                    <a:pt x="239128" y="18618"/>
                  </a:lnTo>
                  <a:lnTo>
                    <a:pt x="234238" y="32943"/>
                  </a:lnTo>
                  <a:lnTo>
                    <a:pt x="235191" y="47510"/>
                  </a:lnTo>
                  <a:lnTo>
                    <a:pt x="241541" y="60667"/>
                  </a:lnTo>
                  <a:lnTo>
                    <a:pt x="252844" y="70688"/>
                  </a:lnTo>
                  <a:lnTo>
                    <a:pt x="359727" y="133045"/>
                  </a:lnTo>
                  <a:lnTo>
                    <a:pt x="0" y="133045"/>
                  </a:lnTo>
                  <a:lnTo>
                    <a:pt x="0" y="209245"/>
                  </a:lnTo>
                  <a:lnTo>
                    <a:pt x="359727" y="209245"/>
                  </a:lnTo>
                  <a:lnTo>
                    <a:pt x="252844" y="271602"/>
                  </a:lnTo>
                  <a:lnTo>
                    <a:pt x="241541" y="281635"/>
                  </a:lnTo>
                  <a:lnTo>
                    <a:pt x="235191" y="294779"/>
                  </a:lnTo>
                  <a:lnTo>
                    <a:pt x="234238" y="309359"/>
                  </a:lnTo>
                  <a:lnTo>
                    <a:pt x="239128" y="323672"/>
                  </a:lnTo>
                  <a:lnTo>
                    <a:pt x="249186" y="334987"/>
                  </a:lnTo>
                  <a:lnTo>
                    <a:pt x="262331" y="341350"/>
                  </a:lnTo>
                  <a:lnTo>
                    <a:pt x="276910" y="342303"/>
                  </a:lnTo>
                  <a:lnTo>
                    <a:pt x="291236" y="337388"/>
                  </a:lnTo>
                  <a:lnTo>
                    <a:pt x="510921" y="209245"/>
                  </a:lnTo>
                  <a:lnTo>
                    <a:pt x="576249" y="171145"/>
                  </a:lnTo>
                  <a:close/>
                </a:path>
                <a:path w="582930" h="2214245">
                  <a:moveTo>
                    <a:pt x="582345" y="2042617"/>
                  </a:moveTo>
                  <a:lnTo>
                    <a:pt x="517017" y="2004517"/>
                  </a:lnTo>
                  <a:lnTo>
                    <a:pt x="297332" y="1876374"/>
                  </a:lnTo>
                  <a:lnTo>
                    <a:pt x="283006" y="1871472"/>
                  </a:lnTo>
                  <a:lnTo>
                    <a:pt x="268439" y="1872424"/>
                  </a:lnTo>
                  <a:lnTo>
                    <a:pt x="255282" y="1878787"/>
                  </a:lnTo>
                  <a:lnTo>
                    <a:pt x="245224" y="1890090"/>
                  </a:lnTo>
                  <a:lnTo>
                    <a:pt x="240334" y="1904415"/>
                  </a:lnTo>
                  <a:lnTo>
                    <a:pt x="241287" y="1918982"/>
                  </a:lnTo>
                  <a:lnTo>
                    <a:pt x="247637" y="1932139"/>
                  </a:lnTo>
                  <a:lnTo>
                    <a:pt x="258940" y="1942160"/>
                  </a:lnTo>
                  <a:lnTo>
                    <a:pt x="365823" y="2004517"/>
                  </a:lnTo>
                  <a:lnTo>
                    <a:pt x="6108" y="2004517"/>
                  </a:lnTo>
                  <a:lnTo>
                    <a:pt x="6108" y="2080717"/>
                  </a:lnTo>
                  <a:lnTo>
                    <a:pt x="365823" y="2080717"/>
                  </a:lnTo>
                  <a:lnTo>
                    <a:pt x="258940" y="2143074"/>
                  </a:lnTo>
                  <a:lnTo>
                    <a:pt x="247637" y="2153107"/>
                  </a:lnTo>
                  <a:lnTo>
                    <a:pt x="241287" y="2166264"/>
                  </a:lnTo>
                  <a:lnTo>
                    <a:pt x="240334" y="2180831"/>
                  </a:lnTo>
                  <a:lnTo>
                    <a:pt x="245224" y="2195144"/>
                  </a:lnTo>
                  <a:lnTo>
                    <a:pt x="255282" y="2206460"/>
                  </a:lnTo>
                  <a:lnTo>
                    <a:pt x="268439" y="2212822"/>
                  </a:lnTo>
                  <a:lnTo>
                    <a:pt x="283006" y="2213775"/>
                  </a:lnTo>
                  <a:lnTo>
                    <a:pt x="297332" y="2208860"/>
                  </a:lnTo>
                  <a:lnTo>
                    <a:pt x="517017" y="2080717"/>
                  </a:lnTo>
                  <a:lnTo>
                    <a:pt x="582345" y="2042617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6365" y="3433317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5">
                  <a:moveTo>
                    <a:pt x="355701" y="0"/>
                  </a:moveTo>
                  <a:lnTo>
                    <a:pt x="76428" y="279400"/>
                  </a:lnTo>
                  <a:lnTo>
                    <a:pt x="0" y="202946"/>
                  </a:lnTo>
                  <a:lnTo>
                    <a:pt x="0" y="508508"/>
                  </a:lnTo>
                  <a:lnTo>
                    <a:pt x="305536" y="508508"/>
                  </a:lnTo>
                  <a:lnTo>
                    <a:pt x="229082" y="432054"/>
                  </a:lnTo>
                  <a:lnTo>
                    <a:pt x="508482" y="152781"/>
                  </a:lnTo>
                  <a:lnTo>
                    <a:pt x="35570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6365" y="3433317"/>
              <a:ext cx="508634" cy="508634"/>
            </a:xfrm>
            <a:custGeom>
              <a:avLst/>
              <a:gdLst/>
              <a:ahLst/>
              <a:cxnLst/>
              <a:rect l="l" t="t" r="r" b="b"/>
              <a:pathLst>
                <a:path w="508635" h="508635">
                  <a:moveTo>
                    <a:pt x="0" y="202946"/>
                  </a:moveTo>
                  <a:lnTo>
                    <a:pt x="76428" y="279400"/>
                  </a:lnTo>
                  <a:lnTo>
                    <a:pt x="355701" y="0"/>
                  </a:lnTo>
                  <a:lnTo>
                    <a:pt x="508482" y="152781"/>
                  </a:lnTo>
                  <a:lnTo>
                    <a:pt x="229082" y="432054"/>
                  </a:lnTo>
                  <a:lnTo>
                    <a:pt x="305536" y="508508"/>
                  </a:lnTo>
                  <a:lnTo>
                    <a:pt x="0" y="508508"/>
                  </a:lnTo>
                  <a:lnTo>
                    <a:pt x="0" y="20294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3784" y="3429000"/>
              <a:ext cx="433070" cy="609600"/>
            </a:xfrm>
            <a:custGeom>
              <a:avLst/>
              <a:gdLst/>
              <a:ahLst/>
              <a:cxnLst/>
              <a:rect l="l" t="t" r="r" b="b"/>
              <a:pathLst>
                <a:path w="433070" h="609600">
                  <a:moveTo>
                    <a:pt x="324612" y="0"/>
                  </a:moveTo>
                  <a:lnTo>
                    <a:pt x="108204" y="0"/>
                  </a:lnTo>
                  <a:lnTo>
                    <a:pt x="108204" y="393192"/>
                  </a:lnTo>
                  <a:lnTo>
                    <a:pt x="0" y="393192"/>
                  </a:lnTo>
                  <a:lnTo>
                    <a:pt x="216408" y="609600"/>
                  </a:lnTo>
                  <a:lnTo>
                    <a:pt x="432816" y="393192"/>
                  </a:lnTo>
                  <a:lnTo>
                    <a:pt x="324612" y="393192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43784" y="3429000"/>
              <a:ext cx="433070" cy="609600"/>
            </a:xfrm>
            <a:custGeom>
              <a:avLst/>
              <a:gdLst/>
              <a:ahLst/>
              <a:cxnLst/>
              <a:rect l="l" t="t" r="r" b="b"/>
              <a:pathLst>
                <a:path w="433070" h="609600">
                  <a:moveTo>
                    <a:pt x="0" y="393192"/>
                  </a:moveTo>
                  <a:lnTo>
                    <a:pt x="108204" y="393192"/>
                  </a:lnTo>
                  <a:lnTo>
                    <a:pt x="108204" y="0"/>
                  </a:lnTo>
                  <a:lnTo>
                    <a:pt x="324612" y="0"/>
                  </a:lnTo>
                  <a:lnTo>
                    <a:pt x="324612" y="393192"/>
                  </a:lnTo>
                  <a:lnTo>
                    <a:pt x="432816" y="393192"/>
                  </a:lnTo>
                  <a:lnTo>
                    <a:pt x="216408" y="609600"/>
                  </a:lnTo>
                  <a:lnTo>
                    <a:pt x="0" y="393192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04816" y="3429000"/>
              <a:ext cx="429895" cy="609600"/>
            </a:xfrm>
            <a:custGeom>
              <a:avLst/>
              <a:gdLst/>
              <a:ahLst/>
              <a:cxnLst/>
              <a:rect l="l" t="t" r="r" b="b"/>
              <a:pathLst>
                <a:path w="429895" h="609600">
                  <a:moveTo>
                    <a:pt x="322325" y="0"/>
                  </a:moveTo>
                  <a:lnTo>
                    <a:pt x="107442" y="0"/>
                  </a:lnTo>
                  <a:lnTo>
                    <a:pt x="107442" y="394716"/>
                  </a:lnTo>
                  <a:lnTo>
                    <a:pt x="0" y="394716"/>
                  </a:lnTo>
                  <a:lnTo>
                    <a:pt x="214884" y="609600"/>
                  </a:lnTo>
                  <a:lnTo>
                    <a:pt x="429768" y="394716"/>
                  </a:lnTo>
                  <a:lnTo>
                    <a:pt x="322325" y="394716"/>
                  </a:lnTo>
                  <a:lnTo>
                    <a:pt x="32232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04816" y="3429000"/>
              <a:ext cx="429895" cy="609600"/>
            </a:xfrm>
            <a:custGeom>
              <a:avLst/>
              <a:gdLst/>
              <a:ahLst/>
              <a:cxnLst/>
              <a:rect l="l" t="t" r="r" b="b"/>
              <a:pathLst>
                <a:path w="429895" h="609600">
                  <a:moveTo>
                    <a:pt x="0" y="394716"/>
                  </a:moveTo>
                  <a:lnTo>
                    <a:pt x="107442" y="394716"/>
                  </a:lnTo>
                  <a:lnTo>
                    <a:pt x="107442" y="0"/>
                  </a:lnTo>
                  <a:lnTo>
                    <a:pt x="322325" y="0"/>
                  </a:lnTo>
                  <a:lnTo>
                    <a:pt x="322325" y="394716"/>
                  </a:lnTo>
                  <a:lnTo>
                    <a:pt x="429768" y="394716"/>
                  </a:lnTo>
                  <a:lnTo>
                    <a:pt x="214884" y="609600"/>
                  </a:lnTo>
                  <a:lnTo>
                    <a:pt x="0" y="394716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68642" y="3433317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5" h="499745">
                  <a:moveTo>
                    <a:pt x="152780" y="0"/>
                  </a:moveTo>
                  <a:lnTo>
                    <a:pt x="0" y="152781"/>
                  </a:lnTo>
                  <a:lnTo>
                    <a:pt x="270636" y="423418"/>
                  </a:lnTo>
                  <a:lnTo>
                    <a:pt x="194182" y="499745"/>
                  </a:lnTo>
                  <a:lnTo>
                    <a:pt x="499744" y="499745"/>
                  </a:lnTo>
                  <a:lnTo>
                    <a:pt x="499744" y="194183"/>
                  </a:lnTo>
                  <a:lnTo>
                    <a:pt x="423290" y="270637"/>
                  </a:lnTo>
                  <a:lnTo>
                    <a:pt x="15278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68642" y="3433317"/>
              <a:ext cx="499745" cy="499745"/>
            </a:xfrm>
            <a:custGeom>
              <a:avLst/>
              <a:gdLst/>
              <a:ahLst/>
              <a:cxnLst/>
              <a:rect l="l" t="t" r="r" b="b"/>
              <a:pathLst>
                <a:path w="499745" h="499745">
                  <a:moveTo>
                    <a:pt x="194182" y="499745"/>
                  </a:moveTo>
                  <a:lnTo>
                    <a:pt x="270636" y="423418"/>
                  </a:lnTo>
                  <a:lnTo>
                    <a:pt x="0" y="152781"/>
                  </a:lnTo>
                  <a:lnTo>
                    <a:pt x="152780" y="0"/>
                  </a:lnTo>
                  <a:lnTo>
                    <a:pt x="423290" y="270637"/>
                  </a:lnTo>
                  <a:lnTo>
                    <a:pt x="499744" y="194183"/>
                  </a:lnTo>
                  <a:lnTo>
                    <a:pt x="499744" y="499745"/>
                  </a:lnTo>
                  <a:lnTo>
                    <a:pt x="194182" y="49974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9832" y="4005071"/>
              <a:ext cx="1801495" cy="2307590"/>
            </a:xfrm>
            <a:custGeom>
              <a:avLst/>
              <a:gdLst/>
              <a:ahLst/>
              <a:cxnLst/>
              <a:rect l="l" t="t" r="r" b="b"/>
              <a:pathLst>
                <a:path w="1801495" h="2307590">
                  <a:moveTo>
                    <a:pt x="1801368" y="0"/>
                  </a:moveTo>
                  <a:lnTo>
                    <a:pt x="0" y="0"/>
                  </a:lnTo>
                  <a:lnTo>
                    <a:pt x="0" y="2307335"/>
                  </a:lnTo>
                  <a:lnTo>
                    <a:pt x="1801368" y="2307335"/>
                  </a:lnTo>
                  <a:lnTo>
                    <a:pt x="1801368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31644" y="4030422"/>
            <a:ext cx="1543050" cy="2223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3020">
              <a:spcBef>
                <a:spcPts val="110"/>
              </a:spcBef>
            </a:pPr>
            <a:r>
              <a:rPr sz="1600" dirty="0">
                <a:latin typeface="Times New Roman"/>
                <a:cs typeface="Times New Roman"/>
              </a:rPr>
              <a:t>1)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наименование </a:t>
            </a:r>
            <a:r>
              <a:rPr sz="1600" dirty="0">
                <a:latin typeface="Times New Roman"/>
                <a:cs typeface="Times New Roman"/>
              </a:rPr>
              <a:t>ЛС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(торговое, международное непатентованное, группировочное,</a:t>
            </a:r>
            <a:endParaRPr sz="1600">
              <a:latin typeface="Times New Roman"/>
              <a:cs typeface="Times New Roman"/>
            </a:endParaRPr>
          </a:p>
          <a:p>
            <a:pPr marL="131445" marR="126364" indent="1905" algn="ctr"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химическое)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с </a:t>
            </a:r>
            <a:r>
              <a:rPr sz="1600" spc="-10" dirty="0">
                <a:latin typeface="Times New Roman"/>
                <a:cs typeface="Times New Roman"/>
              </a:rPr>
              <a:t>указанием лекарственной формы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75304" y="4072129"/>
            <a:ext cx="2087880" cy="2310765"/>
          </a:xfrm>
          <a:custGeom>
            <a:avLst/>
            <a:gdLst/>
            <a:ahLst/>
            <a:cxnLst/>
            <a:rect l="l" t="t" r="r" b="b"/>
            <a:pathLst>
              <a:path w="2087879" h="2310765">
                <a:moveTo>
                  <a:pt x="2087880" y="0"/>
                </a:moveTo>
                <a:lnTo>
                  <a:pt x="0" y="0"/>
                </a:lnTo>
                <a:lnTo>
                  <a:pt x="0" y="2310384"/>
                </a:lnTo>
                <a:lnTo>
                  <a:pt x="2087880" y="2310384"/>
                </a:lnTo>
                <a:lnTo>
                  <a:pt x="208788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95192" y="4098493"/>
            <a:ext cx="1849120" cy="2222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1600" spc="-25" dirty="0">
                <a:latin typeface="Times New Roman"/>
                <a:cs typeface="Times New Roman"/>
              </a:rPr>
              <a:t>2)</a:t>
            </a:r>
            <a:endParaRPr sz="1600">
              <a:latin typeface="Times New Roman"/>
              <a:cs typeface="Times New Roman"/>
            </a:endParaRPr>
          </a:p>
          <a:p>
            <a:pPr marL="76200" marR="64769" algn="ctr"/>
            <a:r>
              <a:rPr sz="1600" spc="-10" dirty="0">
                <a:latin typeface="Times New Roman"/>
                <a:cs typeface="Times New Roman"/>
              </a:rPr>
              <a:t>фармакологическое </a:t>
            </a:r>
            <a:r>
              <a:rPr sz="1600" dirty="0">
                <a:latin typeface="Times New Roman"/>
                <a:cs typeface="Times New Roman"/>
              </a:rPr>
              <a:t>действие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ЛС,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его </a:t>
            </a:r>
            <a:r>
              <a:rPr sz="1600" spc="-10" dirty="0">
                <a:latin typeface="Times New Roman"/>
                <a:cs typeface="Times New Roman"/>
              </a:rPr>
              <a:t>способность вызывать</a:t>
            </a:r>
            <a:endParaRPr sz="1600">
              <a:latin typeface="Times New Roman"/>
              <a:cs typeface="Times New Roman"/>
            </a:endParaRPr>
          </a:p>
          <a:p>
            <a:pPr marL="635" algn="ctr">
              <a:spcBef>
                <a:spcPts val="5"/>
              </a:spcBef>
            </a:pP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привыкание,</a:t>
            </a:r>
            <a:endParaRPr sz="1600">
              <a:latin typeface="Times New Roman"/>
              <a:cs typeface="Times New Roman"/>
            </a:endParaRPr>
          </a:p>
          <a:p>
            <a:pPr marL="12065" marR="5080" algn="ctr"/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психическую</a:t>
            </a:r>
            <a:r>
              <a:rPr sz="1600" b="1" i="1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(или)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физическую</a:t>
            </a:r>
            <a:r>
              <a:rPr sz="1600" b="1" i="1" spc="-10" dirty="0">
                <a:latin typeface="Times New Roman"/>
                <a:cs typeface="Times New Roman"/>
              </a:rPr>
              <a:t> </a:t>
            </a:r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зависимость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36336" y="4078224"/>
            <a:ext cx="2014855" cy="2060575"/>
          </a:xfrm>
          <a:custGeom>
            <a:avLst/>
            <a:gdLst/>
            <a:ahLst/>
            <a:cxnLst/>
            <a:rect l="l" t="t" r="r" b="b"/>
            <a:pathLst>
              <a:path w="2014854" h="2060575">
                <a:moveTo>
                  <a:pt x="2014727" y="0"/>
                </a:moveTo>
                <a:lnTo>
                  <a:pt x="0" y="0"/>
                </a:lnTo>
                <a:lnTo>
                  <a:pt x="0" y="2060448"/>
                </a:lnTo>
                <a:lnTo>
                  <a:pt x="2014727" y="2060448"/>
                </a:lnTo>
                <a:lnTo>
                  <a:pt x="2014727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32095" y="4102989"/>
            <a:ext cx="1824355" cy="197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5950" marR="21590" indent="-586105">
              <a:spcBef>
                <a:spcPts val="105"/>
              </a:spcBef>
            </a:pPr>
            <a:r>
              <a:rPr sz="1600" dirty="0">
                <a:latin typeface="Times New Roman"/>
                <a:cs typeface="Times New Roman"/>
              </a:rPr>
              <a:t>3)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зафиксированные случаи</a:t>
            </a:r>
            <a:endParaRPr sz="1600">
              <a:latin typeface="Times New Roman"/>
              <a:cs typeface="Times New Roman"/>
            </a:endParaRPr>
          </a:p>
          <a:p>
            <a:pPr marL="67310" marR="60325" indent="-2540" algn="ctr"/>
            <a:r>
              <a:rPr sz="1600"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немедицинского</a:t>
            </a:r>
            <a:r>
              <a:rPr sz="1600" b="1" i="1" spc="-10" dirty="0">
                <a:latin typeface="Times New Roman"/>
                <a:cs typeface="Times New Roman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применения</a:t>
            </a:r>
            <a:r>
              <a:rPr sz="1600" b="1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ЛС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25" dirty="0">
                <a:latin typeface="Times New Roman"/>
                <a:cs typeface="Times New Roman"/>
              </a:rPr>
              <a:t> за </a:t>
            </a:r>
            <a:r>
              <a:rPr sz="1600" spc="-10" dirty="0">
                <a:latin typeface="Times New Roman"/>
                <a:cs typeface="Times New Roman"/>
              </a:rPr>
              <a:t>исключением</a:t>
            </a:r>
            <a:r>
              <a:rPr sz="1600" spc="-25" dirty="0">
                <a:latin typeface="Times New Roman"/>
                <a:cs typeface="Times New Roman"/>
              </a:rPr>
              <a:t> ЛП, </a:t>
            </a:r>
            <a:r>
              <a:rPr sz="1600" spc="-10" dirty="0">
                <a:latin typeface="Times New Roman"/>
                <a:cs typeface="Times New Roman"/>
              </a:rPr>
              <a:t>впервые</a:t>
            </a:r>
            <a:endParaRPr sz="160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зарегистрированных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РФ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24216" y="4005072"/>
            <a:ext cx="2807335" cy="2554605"/>
          </a:xfrm>
          <a:custGeom>
            <a:avLst/>
            <a:gdLst/>
            <a:ahLst/>
            <a:cxnLst/>
            <a:rect l="l" t="t" r="r" b="b"/>
            <a:pathLst>
              <a:path w="2807334" h="2554604">
                <a:moveTo>
                  <a:pt x="2807208" y="0"/>
                </a:moveTo>
                <a:lnTo>
                  <a:pt x="0" y="0"/>
                </a:lnTo>
                <a:lnTo>
                  <a:pt x="0" y="2554223"/>
                </a:lnTo>
                <a:lnTo>
                  <a:pt x="2807208" y="2554223"/>
                </a:lnTo>
                <a:lnTo>
                  <a:pt x="2807208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930135" y="4030422"/>
            <a:ext cx="2599055" cy="2466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0" algn="ctr">
              <a:spcBef>
                <a:spcPts val="110"/>
              </a:spcBef>
            </a:pPr>
            <a:r>
              <a:rPr sz="1600" dirty="0">
                <a:latin typeface="Times New Roman"/>
                <a:cs typeface="Times New Roman"/>
              </a:rPr>
              <a:t>4)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зафиксированные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случаи</a:t>
            </a:r>
            <a:endParaRPr sz="1600">
              <a:latin typeface="Times New Roman"/>
              <a:cs typeface="Times New Roman"/>
            </a:endParaRPr>
          </a:p>
          <a:p>
            <a:pPr marL="113030" marR="106680" algn="ctr"/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нарушений</a:t>
            </a:r>
            <a:r>
              <a:rPr sz="1600" b="1" i="1" spc="-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организациями </a:t>
            </a:r>
            <a:r>
              <a:rPr sz="1600" dirty="0">
                <a:latin typeface="Times New Roman"/>
                <a:cs typeface="Times New Roman"/>
              </a:rPr>
              <a:t>оптовой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торговли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ЛС,</a:t>
            </a:r>
            <a:endParaRPr sz="1600">
              <a:latin typeface="Times New Roman"/>
              <a:cs typeface="Times New Roman"/>
            </a:endParaRPr>
          </a:p>
          <a:p>
            <a:pPr marL="55244" marR="45720" algn="ctr">
              <a:spcBef>
                <a:spcPts val="5"/>
              </a:spcBef>
            </a:pPr>
            <a:r>
              <a:rPr sz="1600" spc="-10" dirty="0">
                <a:latin typeface="Times New Roman"/>
                <a:cs typeface="Times New Roman"/>
              </a:rPr>
              <a:t>аптечными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организациями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ИП,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осуществляющими фармацевтическую</a:t>
            </a:r>
            <a:endParaRPr sz="1600">
              <a:latin typeface="Times New Roman"/>
              <a:cs typeface="Times New Roman"/>
            </a:endParaRPr>
          </a:p>
          <a:p>
            <a:pPr marL="12065" marR="5080" algn="ctr"/>
            <a:r>
              <a:rPr sz="1600" dirty="0">
                <a:latin typeface="Times New Roman"/>
                <a:cs typeface="Times New Roman"/>
              </a:rPr>
              <a:t>деятельность,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установленных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правил</a:t>
            </a:r>
            <a:r>
              <a:rPr sz="1600" b="1" i="1" u="sng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продажи</a:t>
            </a:r>
            <a:r>
              <a:rPr sz="1600" b="1" i="1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ЛС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за </a:t>
            </a:r>
            <a:r>
              <a:rPr sz="1600" spc="-10" dirty="0">
                <a:latin typeface="Times New Roman"/>
                <a:cs typeface="Times New Roman"/>
              </a:rPr>
              <a:t>исключением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ЛП,</a:t>
            </a:r>
            <a:r>
              <a:rPr sz="1600" spc="-10" dirty="0">
                <a:latin typeface="Times New Roman"/>
                <a:cs typeface="Times New Roman"/>
              </a:rPr>
              <a:t> впервые зарегистрированных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РФ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ts val="1995"/>
              </a:lnSpc>
            </a:pPr>
            <a:fld id="{81D60167-4931-47E6-BA6A-407CBD079E47}" type="slidenum">
              <a:rPr spc="-50" dirty="0"/>
              <a:pPr marL="166370">
                <a:lnSpc>
                  <a:spcPts val="1995"/>
                </a:lnSpc>
              </a:pPr>
              <a:t>25</a:t>
            </a:fld>
            <a:endParaRPr spc="-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3704" y="115823"/>
            <a:ext cx="8425180" cy="1201420"/>
          </a:xfrm>
          <a:custGeom>
            <a:avLst/>
            <a:gdLst/>
            <a:ahLst/>
            <a:cxnLst/>
            <a:rect l="l" t="t" r="r" b="b"/>
            <a:pathLst>
              <a:path w="8425180" h="1201420">
                <a:moveTo>
                  <a:pt x="8424672" y="0"/>
                </a:moveTo>
                <a:lnTo>
                  <a:pt x="0" y="0"/>
                </a:lnTo>
                <a:lnTo>
                  <a:pt x="0" y="1200912"/>
                </a:lnTo>
                <a:lnTo>
                  <a:pt x="8424672" y="1200912"/>
                </a:lnTo>
                <a:lnTo>
                  <a:pt x="8424672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2139" y="140284"/>
            <a:ext cx="82753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Критериями</a:t>
            </a:r>
            <a:r>
              <a:rPr b="1" u="sng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включения</a:t>
            </a:r>
            <a:r>
              <a:rPr b="1"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иных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лекарственных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средств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1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перечень</a:t>
            </a:r>
            <a:r>
              <a:rPr spc="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являются</a:t>
            </a:r>
            <a:r>
              <a:rPr spc="19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(п.</a:t>
            </a:r>
            <a:r>
              <a:rPr i="1" spc="180" dirty="0">
                <a:latin typeface="Times New Roman"/>
                <a:cs typeface="Times New Roman"/>
              </a:rPr>
              <a:t> </a:t>
            </a:r>
            <a:r>
              <a:rPr i="1" spc="-50" dirty="0">
                <a:latin typeface="Times New Roman"/>
                <a:cs typeface="Times New Roman"/>
              </a:rPr>
              <a:t>8 </a:t>
            </a:r>
            <a:r>
              <a:rPr i="1" dirty="0">
                <a:latin typeface="Times New Roman"/>
                <a:cs typeface="Times New Roman"/>
              </a:rPr>
              <a:t>Порядка</a:t>
            </a:r>
            <a:r>
              <a:rPr i="1" spc="19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включения</a:t>
            </a:r>
            <a:r>
              <a:rPr i="1" spc="19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лекарственных</a:t>
            </a:r>
            <a:r>
              <a:rPr i="1" spc="20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средств</a:t>
            </a:r>
            <a:r>
              <a:rPr i="1" spc="204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для</a:t>
            </a:r>
            <a:r>
              <a:rPr i="1" spc="20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медицинского</a:t>
            </a:r>
            <a:r>
              <a:rPr i="1" spc="19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применения</a:t>
            </a:r>
            <a:r>
              <a:rPr i="1" spc="204" dirty="0">
                <a:latin typeface="Times New Roman"/>
                <a:cs typeface="Times New Roman"/>
              </a:rPr>
              <a:t>  </a:t>
            </a:r>
            <a:r>
              <a:rPr i="1" spc="-50" dirty="0">
                <a:latin typeface="Times New Roman"/>
                <a:cs typeface="Times New Roman"/>
              </a:rPr>
              <a:t>в </a:t>
            </a:r>
            <a:r>
              <a:rPr i="1" dirty="0">
                <a:latin typeface="Times New Roman"/>
                <a:cs typeface="Times New Roman"/>
              </a:rPr>
              <a:t>перечень</a:t>
            </a:r>
            <a:r>
              <a:rPr i="1" spc="16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лекарственных</a:t>
            </a:r>
            <a:r>
              <a:rPr i="1" spc="16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средств</a:t>
            </a:r>
            <a:r>
              <a:rPr i="1" spc="16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для</a:t>
            </a:r>
            <a:r>
              <a:rPr i="1" spc="165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медицинского</a:t>
            </a:r>
            <a:r>
              <a:rPr i="1" spc="160" dirty="0">
                <a:latin typeface="Times New Roman"/>
                <a:cs typeface="Times New Roman"/>
              </a:rPr>
              <a:t>  </a:t>
            </a:r>
            <a:r>
              <a:rPr i="1" dirty="0">
                <a:latin typeface="Times New Roman"/>
                <a:cs typeface="Times New Roman"/>
              </a:rPr>
              <a:t>применения,</a:t>
            </a:r>
            <a:r>
              <a:rPr i="1" spc="155" dirty="0">
                <a:latin typeface="Times New Roman"/>
                <a:cs typeface="Times New Roman"/>
              </a:rPr>
              <a:t>  </a:t>
            </a:r>
            <a:r>
              <a:rPr i="1" spc="-10" dirty="0">
                <a:latin typeface="Times New Roman"/>
                <a:cs typeface="Times New Roman"/>
              </a:rPr>
              <a:t>подлежащих </a:t>
            </a:r>
            <a:r>
              <a:rPr i="1" spc="-20" dirty="0">
                <a:latin typeface="Times New Roman"/>
                <a:cs typeface="Times New Roman"/>
              </a:rPr>
              <a:t>предметно-количественному</a:t>
            </a:r>
            <a:r>
              <a:rPr i="1" spc="6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учету)</a:t>
            </a:r>
            <a:r>
              <a:rPr spc="-10" dirty="0">
                <a:latin typeface="Times New Roman"/>
                <a:cs typeface="Times New Roman"/>
              </a:rPr>
              <a:t>: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8855" y="0"/>
            <a:ext cx="614045" cy="721360"/>
            <a:chOff x="64854" y="0"/>
            <a:chExt cx="614045" cy="721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54" y="0"/>
              <a:ext cx="79925" cy="5545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107" y="379009"/>
              <a:ext cx="576580" cy="342900"/>
            </a:xfrm>
            <a:custGeom>
              <a:avLst/>
              <a:gdLst/>
              <a:ahLst/>
              <a:cxnLst/>
              <a:rect l="l" t="t" r="r" b="b"/>
              <a:pathLst>
                <a:path w="576580" h="342900">
                  <a:moveTo>
                    <a:pt x="425043" y="171154"/>
                  </a:moveTo>
                  <a:lnTo>
                    <a:pt x="252831" y="271611"/>
                  </a:lnTo>
                  <a:lnTo>
                    <a:pt x="241530" y="281640"/>
                  </a:lnTo>
                  <a:lnTo>
                    <a:pt x="235181" y="294788"/>
                  </a:lnTo>
                  <a:lnTo>
                    <a:pt x="234229" y="309366"/>
                  </a:lnTo>
                  <a:lnTo>
                    <a:pt x="239115" y="323681"/>
                  </a:lnTo>
                  <a:lnTo>
                    <a:pt x="249175" y="334986"/>
                  </a:lnTo>
                  <a:lnTo>
                    <a:pt x="262331" y="341350"/>
                  </a:lnTo>
                  <a:lnTo>
                    <a:pt x="276906" y="342308"/>
                  </a:lnTo>
                  <a:lnTo>
                    <a:pt x="291223" y="337397"/>
                  </a:lnTo>
                  <a:lnTo>
                    <a:pt x="510916" y="209254"/>
                  </a:lnTo>
                  <a:lnTo>
                    <a:pt x="500621" y="209254"/>
                  </a:lnTo>
                  <a:lnTo>
                    <a:pt x="500621" y="204047"/>
                  </a:lnTo>
                  <a:lnTo>
                    <a:pt x="481431" y="204047"/>
                  </a:lnTo>
                  <a:lnTo>
                    <a:pt x="425043" y="171154"/>
                  </a:lnTo>
                  <a:close/>
                </a:path>
                <a:path w="576580" h="342900">
                  <a:moveTo>
                    <a:pt x="359729" y="133054"/>
                  </a:moveTo>
                  <a:lnTo>
                    <a:pt x="0" y="133054"/>
                  </a:lnTo>
                  <a:lnTo>
                    <a:pt x="0" y="209254"/>
                  </a:lnTo>
                  <a:lnTo>
                    <a:pt x="359729" y="209254"/>
                  </a:lnTo>
                  <a:lnTo>
                    <a:pt x="425043" y="171154"/>
                  </a:lnTo>
                  <a:lnTo>
                    <a:pt x="359729" y="133054"/>
                  </a:lnTo>
                  <a:close/>
                </a:path>
                <a:path w="576580" h="342900">
                  <a:moveTo>
                    <a:pt x="510916" y="133054"/>
                  </a:moveTo>
                  <a:lnTo>
                    <a:pt x="500621" y="133054"/>
                  </a:lnTo>
                  <a:lnTo>
                    <a:pt x="500621" y="209254"/>
                  </a:lnTo>
                  <a:lnTo>
                    <a:pt x="510916" y="209254"/>
                  </a:lnTo>
                  <a:lnTo>
                    <a:pt x="576237" y="171154"/>
                  </a:lnTo>
                  <a:lnTo>
                    <a:pt x="510916" y="133054"/>
                  </a:lnTo>
                  <a:close/>
                </a:path>
                <a:path w="576580" h="342900">
                  <a:moveTo>
                    <a:pt x="481431" y="138261"/>
                  </a:moveTo>
                  <a:lnTo>
                    <a:pt x="425043" y="171154"/>
                  </a:lnTo>
                  <a:lnTo>
                    <a:pt x="481431" y="204047"/>
                  </a:lnTo>
                  <a:lnTo>
                    <a:pt x="481431" y="138261"/>
                  </a:lnTo>
                  <a:close/>
                </a:path>
                <a:path w="576580" h="342900">
                  <a:moveTo>
                    <a:pt x="500621" y="138261"/>
                  </a:moveTo>
                  <a:lnTo>
                    <a:pt x="481431" y="138261"/>
                  </a:lnTo>
                  <a:lnTo>
                    <a:pt x="481431" y="204047"/>
                  </a:lnTo>
                  <a:lnTo>
                    <a:pt x="500621" y="204047"/>
                  </a:lnTo>
                  <a:lnTo>
                    <a:pt x="500621" y="138261"/>
                  </a:lnTo>
                  <a:close/>
                </a:path>
                <a:path w="576580" h="342900">
                  <a:moveTo>
                    <a:pt x="276906" y="0"/>
                  </a:moveTo>
                  <a:lnTo>
                    <a:pt x="262331" y="958"/>
                  </a:lnTo>
                  <a:lnTo>
                    <a:pt x="249175" y="7322"/>
                  </a:lnTo>
                  <a:lnTo>
                    <a:pt x="239115" y="18627"/>
                  </a:lnTo>
                  <a:lnTo>
                    <a:pt x="234229" y="32942"/>
                  </a:lnTo>
                  <a:lnTo>
                    <a:pt x="235181" y="47519"/>
                  </a:lnTo>
                  <a:lnTo>
                    <a:pt x="241530" y="60668"/>
                  </a:lnTo>
                  <a:lnTo>
                    <a:pt x="252831" y="70697"/>
                  </a:lnTo>
                  <a:lnTo>
                    <a:pt x="425043" y="171154"/>
                  </a:lnTo>
                  <a:lnTo>
                    <a:pt x="481431" y="138261"/>
                  </a:lnTo>
                  <a:lnTo>
                    <a:pt x="500621" y="138261"/>
                  </a:lnTo>
                  <a:lnTo>
                    <a:pt x="500621" y="133054"/>
                  </a:lnTo>
                  <a:lnTo>
                    <a:pt x="510916" y="133054"/>
                  </a:lnTo>
                  <a:lnTo>
                    <a:pt x="291223" y="4911"/>
                  </a:lnTo>
                  <a:lnTo>
                    <a:pt x="276906" y="0"/>
                  </a:lnTo>
                  <a:close/>
                </a:path>
              </a:pathLst>
            </a:custGeom>
            <a:solidFill>
              <a:srgbClr val="33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55975" y="1786127"/>
            <a:ext cx="7772400" cy="868186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 marR="81280" algn="just">
              <a:spcBef>
                <a:spcPts val="290"/>
              </a:spcBef>
            </a:pPr>
            <a:r>
              <a:rPr dirty="0">
                <a:latin typeface="Times New Roman"/>
                <a:cs typeface="Times New Roman"/>
              </a:rPr>
              <a:t>1)</a:t>
            </a:r>
            <a:r>
              <a:rPr spc="4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данные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психоактивном</a:t>
            </a:r>
            <a:r>
              <a:rPr b="1" i="1" u="sng" spc="4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воздействии</a:t>
            </a:r>
            <a:r>
              <a:rPr b="1" i="1" spc="4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на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организм</a:t>
            </a:r>
            <a:r>
              <a:rPr spc="4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человека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4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(или) </a:t>
            </a:r>
            <a:r>
              <a:rPr dirty="0">
                <a:latin typeface="Times New Roman"/>
                <a:cs typeface="Times New Roman"/>
              </a:rPr>
              <a:t>формировании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симптомов</a:t>
            </a:r>
            <a:r>
              <a:rPr b="1" i="1" u="sng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зависимости</a:t>
            </a:r>
            <a:r>
              <a:rPr b="1" i="1" spc="1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(психической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(или)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физической) </a:t>
            </a:r>
            <a:r>
              <a:rPr dirty="0">
                <a:latin typeface="Times New Roman"/>
                <a:cs typeface="Times New Roman"/>
              </a:rPr>
              <a:t>при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злоупотреблении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ими;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34183" y="1310640"/>
            <a:ext cx="623570" cy="4467225"/>
            <a:chOff x="710183" y="1310639"/>
            <a:chExt cx="623570" cy="44672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3" y="1310639"/>
              <a:ext cx="89915" cy="44668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7428" y="2034082"/>
              <a:ext cx="576580" cy="2143760"/>
            </a:xfrm>
            <a:custGeom>
              <a:avLst/>
              <a:gdLst/>
              <a:ahLst/>
              <a:cxnLst/>
              <a:rect l="l" t="t" r="r" b="b"/>
              <a:pathLst>
                <a:path w="576580" h="2143760">
                  <a:moveTo>
                    <a:pt x="576199" y="1972513"/>
                  </a:moveTo>
                  <a:lnTo>
                    <a:pt x="510882" y="1934413"/>
                  </a:lnTo>
                  <a:lnTo>
                    <a:pt x="291223" y="1806270"/>
                  </a:lnTo>
                  <a:lnTo>
                    <a:pt x="276898" y="1801368"/>
                  </a:lnTo>
                  <a:lnTo>
                    <a:pt x="262331" y="1802320"/>
                  </a:lnTo>
                  <a:lnTo>
                    <a:pt x="249174" y="1808683"/>
                  </a:lnTo>
                  <a:lnTo>
                    <a:pt x="239115" y="1819986"/>
                  </a:lnTo>
                  <a:lnTo>
                    <a:pt x="234226" y="1834311"/>
                  </a:lnTo>
                  <a:lnTo>
                    <a:pt x="235178" y="1848878"/>
                  </a:lnTo>
                  <a:lnTo>
                    <a:pt x="241528" y="1862035"/>
                  </a:lnTo>
                  <a:lnTo>
                    <a:pt x="252831" y="1872056"/>
                  </a:lnTo>
                  <a:lnTo>
                    <a:pt x="359714" y="1934413"/>
                  </a:lnTo>
                  <a:lnTo>
                    <a:pt x="0" y="1934413"/>
                  </a:lnTo>
                  <a:lnTo>
                    <a:pt x="0" y="2010613"/>
                  </a:lnTo>
                  <a:lnTo>
                    <a:pt x="359714" y="2010613"/>
                  </a:lnTo>
                  <a:lnTo>
                    <a:pt x="252831" y="2072970"/>
                  </a:lnTo>
                  <a:lnTo>
                    <a:pt x="241528" y="2083003"/>
                  </a:lnTo>
                  <a:lnTo>
                    <a:pt x="235178" y="2096147"/>
                  </a:lnTo>
                  <a:lnTo>
                    <a:pt x="234226" y="2110727"/>
                  </a:lnTo>
                  <a:lnTo>
                    <a:pt x="239115" y="2125040"/>
                  </a:lnTo>
                  <a:lnTo>
                    <a:pt x="249174" y="2136356"/>
                  </a:lnTo>
                  <a:lnTo>
                    <a:pt x="262318" y="2142718"/>
                  </a:lnTo>
                  <a:lnTo>
                    <a:pt x="276898" y="2143671"/>
                  </a:lnTo>
                  <a:lnTo>
                    <a:pt x="291223" y="2138756"/>
                  </a:lnTo>
                  <a:lnTo>
                    <a:pt x="510882" y="2010613"/>
                  </a:lnTo>
                  <a:lnTo>
                    <a:pt x="576199" y="1972513"/>
                  </a:lnTo>
                  <a:close/>
                </a:path>
                <a:path w="576580" h="2143760">
                  <a:moveTo>
                    <a:pt x="576199" y="171145"/>
                  </a:moveTo>
                  <a:lnTo>
                    <a:pt x="510882" y="133045"/>
                  </a:lnTo>
                  <a:lnTo>
                    <a:pt x="291223" y="4902"/>
                  </a:lnTo>
                  <a:lnTo>
                    <a:pt x="276898" y="0"/>
                  </a:lnTo>
                  <a:lnTo>
                    <a:pt x="262331" y="952"/>
                  </a:lnTo>
                  <a:lnTo>
                    <a:pt x="249174" y="7315"/>
                  </a:lnTo>
                  <a:lnTo>
                    <a:pt x="239115" y="18618"/>
                  </a:lnTo>
                  <a:lnTo>
                    <a:pt x="234226" y="32943"/>
                  </a:lnTo>
                  <a:lnTo>
                    <a:pt x="235178" y="47510"/>
                  </a:lnTo>
                  <a:lnTo>
                    <a:pt x="241528" y="60667"/>
                  </a:lnTo>
                  <a:lnTo>
                    <a:pt x="252831" y="70688"/>
                  </a:lnTo>
                  <a:lnTo>
                    <a:pt x="359714" y="133045"/>
                  </a:lnTo>
                  <a:lnTo>
                    <a:pt x="0" y="133045"/>
                  </a:lnTo>
                  <a:lnTo>
                    <a:pt x="0" y="209245"/>
                  </a:lnTo>
                  <a:lnTo>
                    <a:pt x="359714" y="209245"/>
                  </a:lnTo>
                  <a:lnTo>
                    <a:pt x="252831" y="271602"/>
                  </a:lnTo>
                  <a:lnTo>
                    <a:pt x="241528" y="281635"/>
                  </a:lnTo>
                  <a:lnTo>
                    <a:pt x="235178" y="294779"/>
                  </a:lnTo>
                  <a:lnTo>
                    <a:pt x="234226" y="309359"/>
                  </a:lnTo>
                  <a:lnTo>
                    <a:pt x="239115" y="323672"/>
                  </a:lnTo>
                  <a:lnTo>
                    <a:pt x="249174" y="334987"/>
                  </a:lnTo>
                  <a:lnTo>
                    <a:pt x="262318" y="341350"/>
                  </a:lnTo>
                  <a:lnTo>
                    <a:pt x="276898" y="342303"/>
                  </a:lnTo>
                  <a:lnTo>
                    <a:pt x="291223" y="337388"/>
                  </a:lnTo>
                  <a:lnTo>
                    <a:pt x="510882" y="209245"/>
                  </a:lnTo>
                  <a:lnTo>
                    <a:pt x="576199" y="17114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55975" y="3453384"/>
            <a:ext cx="7772400" cy="1145826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170" marR="82550" algn="just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2)</a:t>
            </a:r>
            <a:r>
              <a:rPr spc="114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данные</a:t>
            </a:r>
            <a:r>
              <a:rPr spc="114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о</a:t>
            </a:r>
            <a:r>
              <a:rPr spc="705" dirty="0"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немедицинском</a:t>
            </a:r>
            <a:r>
              <a:rPr b="1" i="1" u="sng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применении</a:t>
            </a:r>
            <a:r>
              <a:rPr b="1" i="1" spc="13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11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более</a:t>
            </a:r>
            <a:r>
              <a:rPr spc="120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чем</a:t>
            </a:r>
            <a:r>
              <a:rPr spc="114" dirty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30%</a:t>
            </a:r>
            <a:r>
              <a:rPr spc="114" dirty="0">
                <a:latin typeface="Times New Roman"/>
                <a:cs typeface="Times New Roman"/>
              </a:rPr>
              <a:t>  </a:t>
            </a:r>
            <a:r>
              <a:rPr spc="-10" dirty="0">
                <a:latin typeface="Times New Roman"/>
                <a:cs typeface="Times New Roman"/>
              </a:rPr>
              <a:t>субъектах </a:t>
            </a:r>
            <a:r>
              <a:rPr dirty="0">
                <a:latin typeface="Times New Roman"/>
                <a:cs typeface="Times New Roman"/>
              </a:rPr>
              <a:t>Российской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Федерации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(за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исключением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лекарственных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препаратов,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впервые </a:t>
            </a:r>
            <a:r>
              <a:rPr dirty="0">
                <a:latin typeface="Times New Roman"/>
                <a:cs typeface="Times New Roman"/>
              </a:rPr>
              <a:t>зарегистрированных</a:t>
            </a:r>
            <a:r>
              <a:rPr spc="4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в</a:t>
            </a:r>
            <a:r>
              <a:rPr spc="3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РФ),</a:t>
            </a:r>
            <a:r>
              <a:rPr spc="409" dirty="0"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степень</a:t>
            </a:r>
            <a:r>
              <a:rPr b="1" i="1" u="sng" spc="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общественной</a:t>
            </a:r>
            <a:r>
              <a:rPr b="1" i="1" u="sng" spc="3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опасности</a:t>
            </a:r>
            <a:r>
              <a:rPr b="1" i="1" spc="40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395" dirty="0">
                <a:latin typeface="Times New Roman"/>
                <a:cs typeface="Times New Roman"/>
              </a:rPr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угрозы</a:t>
            </a:r>
            <a:r>
              <a:rPr b="1" i="1" spc="-10" dirty="0"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причинения</a:t>
            </a:r>
            <a:r>
              <a:rPr b="1" i="1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вреда</a:t>
            </a:r>
            <a:r>
              <a:rPr b="1"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здоровью</a:t>
            </a:r>
            <a:r>
              <a:rPr spc="-10" dirty="0">
                <a:latin typeface="Times New Roman"/>
                <a:cs typeface="Times New Roman"/>
              </a:rPr>
              <a:t>;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5975" y="5446777"/>
            <a:ext cx="7772400" cy="593751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9369" rIns="0" bIns="0" rtlCol="0">
            <a:spAutoFit/>
          </a:bodyPr>
          <a:lstStyle/>
          <a:p>
            <a:pPr marL="91440">
              <a:spcBef>
                <a:spcPts val="309"/>
              </a:spcBef>
            </a:pPr>
            <a:r>
              <a:rPr dirty="0">
                <a:latin typeface="Times New Roman"/>
                <a:cs typeface="Times New Roman"/>
              </a:rPr>
              <a:t>3)</a:t>
            </a:r>
            <a:r>
              <a:rPr spc="385" dirty="0"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востребованность</a:t>
            </a:r>
            <a:r>
              <a:rPr b="1" i="1" u="sng" spc="4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(социальная</a:t>
            </a:r>
            <a:r>
              <a:rPr b="1" i="1" u="sng" spc="40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значимость)</a:t>
            </a:r>
            <a:r>
              <a:rPr b="1" i="1" spc="4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лекарственного</a:t>
            </a:r>
            <a:r>
              <a:rPr spc="409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средства</a:t>
            </a:r>
            <a:endParaRPr>
              <a:latin typeface="Times New Roman"/>
              <a:cs typeface="Times New Roman"/>
            </a:endParaRPr>
          </a:p>
          <a:p>
            <a:pPr marL="91440"/>
            <a:r>
              <a:rPr dirty="0">
                <a:latin typeface="Times New Roman"/>
                <a:cs typeface="Times New Roman"/>
              </a:rPr>
              <a:t>при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стационарном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или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амбулаторном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лечении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пациентов.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81427" y="5563657"/>
            <a:ext cx="576580" cy="342900"/>
          </a:xfrm>
          <a:custGeom>
            <a:avLst/>
            <a:gdLst/>
            <a:ahLst/>
            <a:cxnLst/>
            <a:rect l="l" t="t" r="r" b="b"/>
            <a:pathLst>
              <a:path w="576580" h="342900">
                <a:moveTo>
                  <a:pt x="425021" y="171154"/>
                </a:moveTo>
                <a:lnTo>
                  <a:pt x="252831" y="271598"/>
                </a:lnTo>
                <a:lnTo>
                  <a:pt x="241530" y="281651"/>
                </a:lnTo>
                <a:lnTo>
                  <a:pt x="235181" y="294804"/>
                </a:lnTo>
                <a:lnTo>
                  <a:pt x="234229" y="309381"/>
                </a:lnTo>
                <a:lnTo>
                  <a:pt x="239115" y="323706"/>
                </a:lnTo>
                <a:lnTo>
                  <a:pt x="249175" y="335006"/>
                </a:lnTo>
                <a:lnTo>
                  <a:pt x="262331" y="341350"/>
                </a:lnTo>
                <a:lnTo>
                  <a:pt x="276906" y="342298"/>
                </a:lnTo>
                <a:lnTo>
                  <a:pt x="291223" y="337410"/>
                </a:lnTo>
                <a:lnTo>
                  <a:pt x="510892" y="209254"/>
                </a:lnTo>
                <a:lnTo>
                  <a:pt x="500621" y="209254"/>
                </a:lnTo>
                <a:lnTo>
                  <a:pt x="500621" y="204060"/>
                </a:lnTo>
                <a:lnTo>
                  <a:pt x="481431" y="204060"/>
                </a:lnTo>
                <a:lnTo>
                  <a:pt x="425021" y="171154"/>
                </a:lnTo>
                <a:close/>
              </a:path>
              <a:path w="576580" h="342900">
                <a:moveTo>
                  <a:pt x="359707" y="133054"/>
                </a:moveTo>
                <a:lnTo>
                  <a:pt x="0" y="133054"/>
                </a:lnTo>
                <a:lnTo>
                  <a:pt x="0" y="209254"/>
                </a:lnTo>
                <a:lnTo>
                  <a:pt x="359707" y="209254"/>
                </a:lnTo>
                <a:lnTo>
                  <a:pt x="425021" y="171154"/>
                </a:lnTo>
                <a:lnTo>
                  <a:pt x="359707" y="133054"/>
                </a:lnTo>
                <a:close/>
              </a:path>
              <a:path w="576580" h="342900">
                <a:moveTo>
                  <a:pt x="510887" y="133054"/>
                </a:moveTo>
                <a:lnTo>
                  <a:pt x="500621" y="133054"/>
                </a:lnTo>
                <a:lnTo>
                  <a:pt x="500621" y="209254"/>
                </a:lnTo>
                <a:lnTo>
                  <a:pt x="510892" y="209254"/>
                </a:lnTo>
                <a:lnTo>
                  <a:pt x="576199" y="171154"/>
                </a:lnTo>
                <a:lnTo>
                  <a:pt x="510887" y="133054"/>
                </a:lnTo>
                <a:close/>
              </a:path>
              <a:path w="576580" h="342900">
                <a:moveTo>
                  <a:pt x="481431" y="138248"/>
                </a:moveTo>
                <a:lnTo>
                  <a:pt x="425021" y="171154"/>
                </a:lnTo>
                <a:lnTo>
                  <a:pt x="481431" y="204060"/>
                </a:lnTo>
                <a:lnTo>
                  <a:pt x="481431" y="138248"/>
                </a:lnTo>
                <a:close/>
              </a:path>
              <a:path w="576580" h="342900">
                <a:moveTo>
                  <a:pt x="500621" y="138248"/>
                </a:moveTo>
                <a:lnTo>
                  <a:pt x="481431" y="138248"/>
                </a:lnTo>
                <a:lnTo>
                  <a:pt x="481431" y="204060"/>
                </a:lnTo>
                <a:lnTo>
                  <a:pt x="500621" y="204060"/>
                </a:lnTo>
                <a:lnTo>
                  <a:pt x="500621" y="138248"/>
                </a:lnTo>
                <a:close/>
              </a:path>
              <a:path w="576580" h="342900">
                <a:moveTo>
                  <a:pt x="276906" y="0"/>
                </a:moveTo>
                <a:lnTo>
                  <a:pt x="262331" y="958"/>
                </a:lnTo>
                <a:lnTo>
                  <a:pt x="249175" y="7322"/>
                </a:lnTo>
                <a:lnTo>
                  <a:pt x="239115" y="18627"/>
                </a:lnTo>
                <a:lnTo>
                  <a:pt x="234229" y="32930"/>
                </a:lnTo>
                <a:lnTo>
                  <a:pt x="235181" y="47497"/>
                </a:lnTo>
                <a:lnTo>
                  <a:pt x="241530" y="60650"/>
                </a:lnTo>
                <a:lnTo>
                  <a:pt x="252831" y="70710"/>
                </a:lnTo>
                <a:lnTo>
                  <a:pt x="425021" y="171154"/>
                </a:lnTo>
                <a:lnTo>
                  <a:pt x="481431" y="138248"/>
                </a:lnTo>
                <a:lnTo>
                  <a:pt x="500621" y="138248"/>
                </a:lnTo>
                <a:lnTo>
                  <a:pt x="500621" y="133054"/>
                </a:lnTo>
                <a:lnTo>
                  <a:pt x="510887" y="133054"/>
                </a:lnTo>
                <a:lnTo>
                  <a:pt x="291223" y="4911"/>
                </a:lnTo>
                <a:lnTo>
                  <a:pt x="27690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0302240" y="6377940"/>
            <a:ext cx="280416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>
              <a:lnSpc>
                <a:spcPts val="1995"/>
              </a:lnSpc>
            </a:pPr>
            <a:fld id="{81D60167-4931-47E6-BA6A-407CBD079E47}" type="slidenum">
              <a:rPr spc="-50" dirty="0"/>
              <a:pPr marL="166370">
                <a:lnSpc>
                  <a:spcPts val="1995"/>
                </a:lnSpc>
              </a:pPr>
              <a:t>26</a:t>
            </a:fld>
            <a:endParaRPr spc="-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EAA9D4-5C47-CC57-19E2-BAD7833AB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392535" cy="4308872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Предметно-количественный учет лекарственных средств для медицинского применения ведут производители лекарственных средств, организации оптовой торговли лекарственными средствами, аптечные организации, индивидуальные предприниматели, имеющие лицензию на фармацевтическую деятельность или лицензию на медицинскую деятельность, и медицинские организации, осуществляющие обращение лекарственных средств для медицинского применения, путем регистрации любых связанных с их обращением операций, при которых изменяется их количество и (или) состояние, в специальных журналах учета операций, связанных с обращением лекарственных средств для медицинского применения (далее - специальные журналы).</a:t>
            </a:r>
          </a:p>
          <a:p>
            <a:pPr algn="just"/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Правила регистрации операций, связанных с обращением лекарственных средств для медицинского применения, включенных в перечень лекарственных средств для медицинского применения, подлежащих предметно-количественному учету, в специальных журналах и правила ведения и хранения специальных журналов утверждаются уполномоченным федеральным органом исполнительной власти.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59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D5808E-ECD1-DA57-E521-0B031354F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46378"/>
            <a:ext cx="11313795" cy="3877985"/>
          </a:xfrm>
        </p:spPr>
        <p:txBody>
          <a:bodyPr/>
          <a:lstStyle/>
          <a:p>
            <a:pPr algn="just"/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Контроль за соблюдением </a:t>
            </a:r>
            <a:r>
              <a:rPr lang="ru-RU" sz="2400" b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правил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регистрации операций, связанных с обращением лекарственных средств для медицинского применения, включенных в перечень лекарственных средств для медицинского применения, подлежащих предметно-количественному учету, в специальных журналах, а также за соблюдением </a:t>
            </a:r>
            <a:r>
              <a:rPr lang="ru-RU" sz="2400" b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правил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ведения и хранения специальных журналов возлагается на уполномоченные федеральные органы исполнительной власти и исполнительные органы субъектов Российской Федерации, осуществляющие лицензирование производства лекарственных средств, фармацевтической деятельности и медицинской деятельности, и осуществляется в рамках лицензионного контроля.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b="0" dirty="0">
              <a:effectLst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26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440" y="102869"/>
            <a:ext cx="113829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/>
              <a:t>        </a:t>
            </a:r>
            <a:r>
              <a:rPr dirty="0" err="1"/>
              <a:t>Перечень</a:t>
            </a:r>
            <a:r>
              <a:rPr spc="-45" dirty="0"/>
              <a:t> </a:t>
            </a:r>
            <a:r>
              <a:rPr dirty="0"/>
              <a:t>ЛС,</a:t>
            </a:r>
            <a:r>
              <a:rPr spc="-40" dirty="0"/>
              <a:t> </a:t>
            </a:r>
            <a:r>
              <a:rPr spc="-10" dirty="0"/>
              <a:t>подлежащих</a:t>
            </a:r>
            <a:r>
              <a:rPr spc="-40" dirty="0"/>
              <a:t> </a:t>
            </a:r>
            <a:r>
              <a:rPr spc="-25" dirty="0"/>
              <a:t>предметно-</a:t>
            </a:r>
            <a:r>
              <a:rPr spc="-10" dirty="0"/>
              <a:t>количественному</a:t>
            </a:r>
            <a:r>
              <a:rPr spc="-5" dirty="0"/>
              <a:t> </a:t>
            </a:r>
            <a:r>
              <a:rPr spc="-10" dirty="0"/>
              <a:t>учету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440" y="495757"/>
            <a:ext cx="11853545" cy="4911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735"/>
              </a:lnSpc>
              <a:spcBef>
                <a:spcPts val="100"/>
              </a:spcBef>
            </a:pPr>
            <a:endParaRPr lang="ru-RU" sz="2400" dirty="0">
              <a:solidFill>
                <a:srgbClr val="333399"/>
              </a:solidFill>
              <a:latin typeface="Calibri"/>
              <a:cs typeface="Calibri"/>
            </a:endParaRPr>
          </a:p>
          <a:p>
            <a:pPr marL="12700" algn="just">
              <a:lnSpc>
                <a:spcPts val="2735"/>
              </a:lnSpc>
              <a:spcBef>
                <a:spcPts val="100"/>
              </a:spcBef>
            </a:pPr>
            <a:r>
              <a:rPr sz="2400" dirty="0" err="1">
                <a:solidFill>
                  <a:srgbClr val="333399"/>
                </a:solidFill>
                <a:latin typeface="Calibri"/>
                <a:cs typeface="Calibri"/>
              </a:rPr>
              <a:t>Приказ</a:t>
            </a:r>
            <a:r>
              <a:rPr sz="24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Минздрава</a:t>
            </a:r>
            <a:r>
              <a:rPr sz="24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от</a:t>
            </a:r>
            <a:r>
              <a:rPr sz="2400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01.09.2023</a:t>
            </a:r>
            <a:r>
              <a:rPr sz="2400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г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333399"/>
                </a:solidFill>
                <a:latin typeface="Calibri"/>
                <a:cs typeface="Calibri"/>
              </a:rPr>
              <a:t>№</a:t>
            </a:r>
            <a:r>
              <a:rPr sz="2400" b="1" u="sng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333399"/>
                </a:solidFill>
                <a:latin typeface="Calibri"/>
                <a:cs typeface="Calibri"/>
              </a:rPr>
              <a:t>459н</a:t>
            </a:r>
            <a:r>
              <a:rPr sz="2400" b="1" u="sng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«Об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утверждении</a:t>
            </a:r>
            <a:r>
              <a:rPr sz="2400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перечня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лекарственных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средств</a:t>
            </a:r>
            <a:r>
              <a:rPr sz="2400" spc="-8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для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медицинского</a:t>
            </a:r>
            <a:r>
              <a:rPr sz="2400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применения,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подлежащих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99"/>
                </a:solidFill>
                <a:latin typeface="Calibri"/>
                <a:cs typeface="Calibri"/>
              </a:rPr>
              <a:t>предметно-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количественному</a:t>
            </a:r>
            <a:r>
              <a:rPr sz="24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учету» </a:t>
            </a:r>
            <a:r>
              <a:rPr sz="2400" dirty="0" err="1">
                <a:latin typeface="Calibri"/>
                <a:cs typeface="Calibri"/>
              </a:rPr>
              <a:t>вступи</a:t>
            </a:r>
            <a:r>
              <a:rPr lang="ru-RU" sz="2400" dirty="0">
                <a:latin typeface="Calibri"/>
                <a:cs typeface="Calibri"/>
              </a:rPr>
              <a:t>л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силу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01.09.2024</a:t>
            </a:r>
            <a:r>
              <a:rPr sz="2400" b="1" spc="-25" dirty="0">
                <a:latin typeface="Calibri"/>
                <a:cs typeface="Calibri"/>
              </a:rPr>
              <a:t> г.</a:t>
            </a:r>
            <a:endParaRPr sz="2400" dirty="0">
              <a:latin typeface="Calibri"/>
              <a:cs typeface="Calibri"/>
            </a:endParaRPr>
          </a:p>
          <a:p>
            <a:pPr marL="100330" algn="just">
              <a:lnSpc>
                <a:spcPts val="2740"/>
              </a:lnSpc>
              <a:spcBef>
                <a:spcPts val="1010"/>
              </a:spcBef>
              <a:tabLst>
                <a:tab pos="8006080" algn="l"/>
                <a:tab pos="8308340" algn="l"/>
              </a:tabLst>
            </a:pP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I.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Лекарственные</a:t>
            </a:r>
            <a:r>
              <a:rPr sz="24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средства</a:t>
            </a:r>
            <a:r>
              <a:rPr sz="2400" spc="-6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–</a:t>
            </a:r>
            <a:r>
              <a:rPr sz="24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фармацевтические</a:t>
            </a:r>
            <a:r>
              <a:rPr sz="24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субстанции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	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	ЛП,</a:t>
            </a:r>
            <a:r>
              <a:rPr sz="24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содержащие</a:t>
            </a:r>
            <a:endParaRPr sz="2400" dirty="0">
              <a:latin typeface="Calibri"/>
              <a:cs typeface="Calibri"/>
            </a:endParaRPr>
          </a:p>
          <a:p>
            <a:pPr marL="43815" marR="591820" algn="just">
              <a:lnSpc>
                <a:spcPts val="2590"/>
              </a:lnSpc>
              <a:spcBef>
                <a:spcPts val="185"/>
              </a:spcBef>
              <a:tabLst>
                <a:tab pos="6002020" algn="l"/>
                <a:tab pos="10761345" algn="l"/>
              </a:tabLst>
            </a:pP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наркотические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средства,</a:t>
            </a:r>
            <a:r>
              <a:rPr sz="2400" spc="-7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психотропные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вещества</a:t>
            </a:r>
            <a:r>
              <a:rPr sz="24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и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их</a:t>
            </a:r>
            <a:r>
              <a:rPr sz="24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прекурсоры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(их</a:t>
            </a:r>
            <a:r>
              <a:rPr sz="2400" spc="-6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соли,</a:t>
            </a:r>
            <a:r>
              <a:rPr sz="2400" spc="-6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изомеры, стереоизомеры)</a:t>
            </a:r>
            <a:r>
              <a:rPr sz="2400" spc="-4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и</a:t>
            </a:r>
            <a:r>
              <a:rPr sz="2400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включенные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400" b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списки</a:t>
            </a:r>
            <a:r>
              <a:rPr sz="2400" b="1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II,</a:t>
            </a:r>
            <a:r>
              <a:rPr sz="24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III,</a:t>
            </a:r>
            <a:r>
              <a:rPr sz="24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IV</a:t>
            </a:r>
            <a:r>
              <a:rPr sz="2400" b="1" spc="-3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перечня</a:t>
            </a:r>
            <a:r>
              <a:rPr sz="2400" b="1" spc="-2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НС,</a:t>
            </a:r>
            <a:r>
              <a:rPr sz="24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ПВ</a:t>
            </a:r>
            <a:r>
              <a:rPr sz="2400" b="1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и</a:t>
            </a:r>
            <a:r>
              <a:rPr sz="2400" b="1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FF"/>
                </a:solidFill>
                <a:latin typeface="Calibri"/>
                <a:cs typeface="Calibri"/>
              </a:rPr>
              <a:t>их</a:t>
            </a:r>
            <a:r>
              <a:rPr sz="2400" b="1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FF"/>
                </a:solidFill>
                <a:latin typeface="Calibri"/>
                <a:cs typeface="Calibri"/>
              </a:rPr>
              <a:t>прекурсоров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подлежащих</a:t>
            </a:r>
            <a:r>
              <a:rPr sz="2400" spc="-7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контролю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в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РФ,</a:t>
            </a:r>
            <a:r>
              <a:rPr sz="24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Calibri"/>
                <a:cs typeface="Calibri"/>
              </a:rPr>
              <a:t>утвержденного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Постановлением</a:t>
            </a:r>
            <a:r>
              <a:rPr sz="2400" spc="-7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Правительства</a:t>
            </a:r>
            <a:r>
              <a:rPr sz="2400" spc="-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РФ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от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30.06.1998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г.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2400" b="1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681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сочетании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фармакологически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неактивными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веществами,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endParaRPr sz="2400" dirty="0">
              <a:latin typeface="Calibri"/>
              <a:cs typeface="Calibri"/>
            </a:endParaRPr>
          </a:p>
          <a:p>
            <a:pPr marL="43815" marR="351790" algn="just">
              <a:lnSpc>
                <a:spcPts val="2590"/>
              </a:lnSpc>
              <a:spcBef>
                <a:spcPts val="10"/>
              </a:spcBef>
              <a:tabLst>
                <a:tab pos="948055" algn="l"/>
                <a:tab pos="10944225" algn="l"/>
              </a:tabLst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также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	ЛП</a:t>
            </a:r>
            <a:r>
              <a:rPr sz="2400" dirty="0">
                <a:solidFill>
                  <a:srgbClr val="3333FF"/>
                </a:solidFill>
                <a:latin typeface="Calibri"/>
                <a:cs typeface="Calibri"/>
              </a:rPr>
              <a:t>,</a:t>
            </a:r>
            <a:r>
              <a:rPr sz="2400" spc="-5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являющиеся</a:t>
            </a:r>
            <a:r>
              <a:rPr sz="2400" b="1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комбинированными</a:t>
            </a:r>
            <a:r>
              <a:rPr sz="24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ЛП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,</a:t>
            </a:r>
            <a:r>
              <a:rPr sz="24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которые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содержат</a:t>
            </a:r>
            <a:r>
              <a:rPr sz="2400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кроме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НС,</a:t>
            </a:r>
            <a:r>
              <a:rPr sz="24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33399"/>
                </a:solidFill>
                <a:latin typeface="Calibri"/>
                <a:cs typeface="Calibri"/>
              </a:rPr>
              <a:t>ПВ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	и</a:t>
            </a:r>
            <a:r>
              <a:rPr sz="240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33399"/>
                </a:solidFill>
                <a:latin typeface="Calibri"/>
                <a:cs typeface="Calibri"/>
              </a:rPr>
              <a:t>их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прекурсоров</a:t>
            </a:r>
            <a:r>
              <a:rPr sz="24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другие</a:t>
            </a:r>
            <a:r>
              <a:rPr sz="24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фармакологически</a:t>
            </a:r>
            <a:r>
              <a:rPr sz="2400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активные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вещества</a:t>
            </a:r>
            <a:r>
              <a:rPr sz="24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отношении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которых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333399"/>
                </a:solidFill>
                <a:latin typeface="Calibri"/>
                <a:cs typeface="Calibri"/>
              </a:rPr>
              <a:t>в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соответствии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с</a:t>
            </a:r>
            <a:r>
              <a:rPr sz="24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п.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4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ст.</a:t>
            </a:r>
            <a:r>
              <a:rPr sz="2400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2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закона</a:t>
            </a:r>
            <a:r>
              <a:rPr sz="2400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от</a:t>
            </a:r>
            <a:r>
              <a:rPr sz="24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08.01.1998</a:t>
            </a:r>
            <a:r>
              <a:rPr sz="24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г.</a:t>
            </a:r>
            <a:r>
              <a:rPr sz="2400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3-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ФЗ</a:t>
            </a:r>
            <a:r>
              <a:rPr sz="240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"</a:t>
            </a:r>
            <a:r>
              <a:rPr sz="2400" spc="-2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предусмотрены</a:t>
            </a:r>
            <a:r>
              <a:rPr sz="2400" spc="-2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меры</a:t>
            </a:r>
            <a:r>
              <a:rPr sz="240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контроля,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аналогичные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тем,</a:t>
            </a:r>
            <a:r>
              <a:rPr sz="24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которые</a:t>
            </a:r>
            <a:r>
              <a:rPr sz="2400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установлены</a:t>
            </a:r>
            <a:r>
              <a:rPr sz="2400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2400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отношении</a:t>
            </a:r>
            <a:r>
              <a:rPr sz="2400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наркотических</a:t>
            </a:r>
            <a:r>
              <a:rPr sz="2400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Calibri"/>
                <a:cs typeface="Calibri"/>
              </a:rPr>
              <a:t>средств,</a:t>
            </a:r>
            <a:endParaRPr sz="2400" dirty="0">
              <a:latin typeface="Calibri"/>
              <a:cs typeface="Calibri"/>
            </a:endParaRPr>
          </a:p>
          <a:p>
            <a:pPr marL="522605" marR="3429000" indent="-478790" algn="just">
              <a:lnSpc>
                <a:spcPts val="2590"/>
              </a:lnSpc>
              <a:spcBef>
                <a:spcPts val="10"/>
              </a:spcBef>
            </a:pP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психотропных</a:t>
            </a:r>
            <a:r>
              <a:rPr sz="2400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веществ</a:t>
            </a:r>
            <a:r>
              <a:rPr sz="24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4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их</a:t>
            </a:r>
            <a:r>
              <a:rPr sz="24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прекурсоров,</a:t>
            </a:r>
            <a:r>
              <a:rPr sz="24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содержащихся</a:t>
            </a:r>
            <a:r>
              <a:rPr sz="2400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24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spc="-20" dirty="0" err="1">
                <a:solidFill>
                  <a:srgbClr val="333399"/>
                </a:solidFill>
                <a:latin typeface="Calibri"/>
                <a:cs typeface="Calibri"/>
              </a:rPr>
              <a:t>них</a:t>
            </a:r>
            <a:r>
              <a:rPr sz="2400" spc="-20" dirty="0">
                <a:solidFill>
                  <a:srgbClr val="333399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7DF33-B7C0-E833-71C9-F5999AC8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32" y="17206"/>
            <a:ext cx="12005868" cy="615553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F3D661-8A08-B22D-1727-DC613C87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685800"/>
            <a:ext cx="11430000" cy="7201972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</a:t>
            </a:r>
            <a:r>
              <a:rPr kumimoji="0" lang="ru-RU" sz="2400" b="1" i="0" u="none" strike="noStrike" kern="0" cap="none" spc="-6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08.01.1998</a:t>
            </a:r>
            <a:r>
              <a:rPr kumimoji="0" lang="ru-RU" sz="2400" b="1" i="0" u="none" strike="noStrike" kern="0" cap="none" spc="-4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г.№</a:t>
            </a:r>
            <a:r>
              <a:rPr kumimoji="0" lang="ru-RU" sz="2400" b="1" i="0" u="none" strike="noStrike" kern="0" cap="none" spc="-10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ФЗ</a:t>
            </a:r>
            <a:r>
              <a:rPr kumimoji="0" lang="ru-RU" sz="2400" b="1" i="0" u="none" strike="noStrike" kern="0" cap="none" spc="-7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</a:t>
            </a:r>
            <a:r>
              <a:rPr kumimoji="0" lang="ru-RU" sz="2400" b="1" i="0" u="none" strike="noStrike" kern="0" cap="none" spc="-9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наркотических</a:t>
            </a:r>
            <a:r>
              <a:rPr kumimoji="0" lang="ru-RU" sz="2400" b="1" i="0" u="none" strike="noStrike" kern="0" cap="none" spc="-5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средствах</a:t>
            </a:r>
            <a:r>
              <a:rPr kumimoji="0" lang="ru-RU" sz="2400" b="1" i="0" u="none" strike="noStrike" kern="0" cap="none" spc="-8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5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kumimoji="0" lang="ru-RU" sz="2400" b="1" i="0" u="none" strike="noStrike" kern="0" cap="none" spc="-1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психотропных</a:t>
            </a:r>
            <a:r>
              <a:rPr kumimoji="0" lang="ru-RU" sz="2400" b="1" i="0" u="none" strike="noStrike" kern="0" cap="none" spc="-8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веществах</a:t>
            </a:r>
            <a:r>
              <a:rPr kumimoji="0" lang="ru-RU" sz="2400" b="1" i="0" u="none" strike="noStrike" kern="0" cap="none" spc="-5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(в</a:t>
            </a:r>
            <a:r>
              <a:rPr kumimoji="0" lang="ru-RU" sz="2400" b="1" i="0" u="none" strike="noStrike" kern="0" cap="none" spc="-9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ред.</a:t>
            </a:r>
            <a:r>
              <a:rPr kumimoji="0" lang="ru-RU" sz="2400" b="1" i="0" u="none" strike="noStrike" kern="0" cap="none" spc="-65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</a:t>
            </a:r>
            <a:r>
              <a:rPr kumimoji="0" lang="ru-RU" sz="2400" b="1" i="0" u="none" strike="noStrike" kern="0" cap="none" spc="-10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25.12.2023</a:t>
            </a:r>
            <a:r>
              <a:rPr kumimoji="0" lang="ru-RU" sz="2400" b="1" i="0" u="none" strike="noStrike" kern="0" cap="none" spc="-5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№</a:t>
            </a:r>
            <a:r>
              <a:rPr kumimoji="0" lang="ru-RU" sz="2400" b="1" i="0" u="none" strike="noStrike" kern="0" cap="none" spc="-10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670</a:t>
            </a:r>
            <a:r>
              <a:rPr kumimoji="0" lang="ru-RU" sz="2400" b="1" i="0" u="none" strike="noStrike" kern="0" cap="none" spc="-2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algn="just"/>
            <a:endParaRPr kumimoji="0" lang="ru-RU" sz="2400" b="1" i="0" u="none" strike="noStrike" kern="0" cap="none" spc="-2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400" spc="-2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Федеральный закон от 12.04.2010 № 61-ФЗ «Об обращении лекарственных средств» (в ред. от 08.08.2024, с изм. и доп., вступ. в силу с 01.09.2024</a:t>
            </a:r>
            <a:r>
              <a:rPr lang="ru-RU" sz="2400" spc="-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400" spc="-2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400" spc="-2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Приказ МЗ РФ от 01.09.2023 №459н «Об утверждении перечня лекарственных средств для медицинского применения, подлежащих предметно-количественному учету», вступил в силу 01.09.2024г</a:t>
            </a:r>
            <a:r>
              <a:rPr lang="ru-RU" sz="2400" spc="-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spc="-2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400" spc="-2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Приказ МЗ РФ от 20.01.2014 №30н  Приказ Минздрава России от 20.01.2014 N 30н (ред. от 10.06.2024) «Об утверждении порядка включения лекарственных средств для медицинского применения в перечень лекарственных средств для медицинского применения, подлежащих предметно-количественному учету», в ред. от 10.06.2024) </a:t>
            </a:r>
          </a:p>
          <a:p>
            <a:pPr algn="just"/>
            <a:endParaRPr lang="ru-RU" sz="2400" spc="-2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kumimoji="0" lang="ru-RU" sz="2400" b="1" i="0" u="none" strike="noStrike" kern="0" cap="none" spc="-2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kumimoji="0" lang="ru-RU" sz="3200" b="1" i="0" u="none" strike="noStrike" kern="0" cap="none" spc="-2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42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FFEEA7-5AAF-3C8E-C36E-5B53533C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12022733" cy="1415772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№ 681 от 30.06.1998 «Об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наркотических средств и психотропных веществ, подлежащих контролю в РФ»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D328C8-2CCC-F632-1571-8856FD54E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11468735" cy="4800600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I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список наркотических средств и психотропных веществ, оборот которых в Российской Федерации запрещен в соответствии с законодательством Российской Федерации и международными договорами Российской Федерации;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II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наркотических средств и психотропных веществ, оборот которых в Российской Федерации ограничен и в отношении которых устанавливаются меры контроля в соответствии с законодательством Российской Федерации и международными договорами Российской Федерации;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III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психотропных веществ, оборот которых в Российской Федерации ограничен и в отношении которых допускается исключение некоторых мер контроля в соответствии с законодательством Российской Федерации и международными договорами Российской Федерации;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IV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прекурсоров, оборот которых в Российской Федерации ограничен и в отношении которых устанавливаются меры контроля в соответствии с законодательством Российской Федерации и международными договорами Российской Федерации.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98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5781" y="171260"/>
            <a:ext cx="2030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chemeClr val="tx1"/>
                </a:solidFill>
              </a:rPr>
              <a:t>Наименование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8836" y="214199"/>
            <a:ext cx="4114800" cy="542925"/>
          </a:xfrm>
          <a:custGeom>
            <a:avLst/>
            <a:gdLst/>
            <a:ahLst/>
            <a:cxnLst/>
            <a:rect l="l" t="t" r="r" b="b"/>
            <a:pathLst>
              <a:path w="4114800" h="542925">
                <a:moveTo>
                  <a:pt x="4114800" y="0"/>
                </a:moveTo>
                <a:lnTo>
                  <a:pt x="0" y="0"/>
                </a:lnTo>
                <a:lnTo>
                  <a:pt x="0" y="542518"/>
                </a:lnTo>
                <a:lnTo>
                  <a:pt x="4114800" y="542518"/>
                </a:lnTo>
                <a:lnTo>
                  <a:pt x="4114800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80580" y="171260"/>
            <a:ext cx="2030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Наименование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4037" y="756716"/>
            <a:ext cx="4114800" cy="6101080"/>
          </a:xfrm>
          <a:custGeom>
            <a:avLst/>
            <a:gdLst/>
            <a:ahLst/>
            <a:cxnLst/>
            <a:rect l="l" t="t" r="r" b="b"/>
            <a:pathLst>
              <a:path w="4114800" h="6101080">
                <a:moveTo>
                  <a:pt x="0" y="0"/>
                </a:moveTo>
                <a:lnTo>
                  <a:pt x="4114800" y="0"/>
                </a:lnTo>
                <a:lnTo>
                  <a:pt x="4114800" y="6100927"/>
                </a:lnTo>
                <a:lnTo>
                  <a:pt x="0" y="6100927"/>
                </a:lnTo>
                <a:lnTo>
                  <a:pt x="0" y="0"/>
                </a:lnTo>
                <a:close/>
              </a:path>
            </a:pathLst>
          </a:custGeom>
          <a:solidFill>
            <a:srgbClr val="9ED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55801" y="732867"/>
            <a:ext cx="2430830" cy="615104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Алпразолам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Аминорекс;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Амобарбитал;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Амфепрамон;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Апрофен;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Бромазепам;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Бротизолам;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Бупренорфин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Бупренорфин+налоксон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(лекарственные препараты);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Буталбитал;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Бутобарбитал;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Буторфанол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Галазепам;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Галоксазолам;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4-гидроксибутират натрия;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Гидроморфон;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Декстрометорфан;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Декстроморамид;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Декстропропоксифен;</a:t>
            </a:r>
          </a:p>
        </p:txBody>
      </p:sp>
      <p:sp>
        <p:nvSpPr>
          <p:cNvPr id="7" name="object 7"/>
          <p:cNvSpPr/>
          <p:nvPr/>
        </p:nvSpPr>
        <p:spPr>
          <a:xfrm>
            <a:off x="6138836" y="756716"/>
            <a:ext cx="4114800" cy="6101080"/>
          </a:xfrm>
          <a:custGeom>
            <a:avLst/>
            <a:gdLst/>
            <a:ahLst/>
            <a:cxnLst/>
            <a:rect l="l" t="t" r="r" b="b"/>
            <a:pathLst>
              <a:path w="4114800" h="6101080">
                <a:moveTo>
                  <a:pt x="0" y="0"/>
                </a:moveTo>
                <a:lnTo>
                  <a:pt x="4114800" y="0"/>
                </a:lnTo>
                <a:lnTo>
                  <a:pt x="4114800" y="6100927"/>
                </a:lnTo>
                <a:lnTo>
                  <a:pt x="0" y="6100927"/>
                </a:lnTo>
                <a:lnTo>
                  <a:pt x="0" y="0"/>
                </a:lnTo>
                <a:close/>
              </a:path>
            </a:pathLst>
          </a:custGeom>
          <a:solidFill>
            <a:srgbClr val="9ED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17945" y="732867"/>
            <a:ext cx="3818254" cy="6383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Делоразепам;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Диазепам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Диазепам + циклобарбитал (лекарственные препараты);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Дигидрокодеин;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Дифеноксилат;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Диэтиловый эфир (в концентрации 45 процентов или более);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Золпидем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Камазепам;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Кетазолам;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Кетамин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Клобазам;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Клоксазолам;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Клоназепам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Клоразепат;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Клотиазепам;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Кодеин;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Кокаин;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Лефетамин;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Лопразолам;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Лоразепам;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24099" y="214199"/>
            <a:ext cx="8240395" cy="6649084"/>
            <a:chOff x="494639" y="208800"/>
            <a:chExt cx="8240395" cy="6649084"/>
          </a:xfrm>
        </p:grpSpPr>
        <p:sp>
          <p:nvSpPr>
            <p:cNvPr id="10" name="object 10"/>
            <p:cNvSpPr/>
            <p:nvPr/>
          </p:nvSpPr>
          <p:spPr>
            <a:xfrm>
              <a:off x="494639" y="214198"/>
              <a:ext cx="8240395" cy="0"/>
            </a:xfrm>
            <a:custGeom>
              <a:avLst/>
              <a:gdLst/>
              <a:ahLst/>
              <a:cxnLst/>
              <a:rect l="l" t="t" r="r" b="b"/>
              <a:pathLst>
                <a:path w="8240395">
                  <a:moveTo>
                    <a:pt x="0" y="0"/>
                  </a:moveTo>
                  <a:lnTo>
                    <a:pt x="8240395" y="0"/>
                  </a:lnTo>
                </a:path>
              </a:pathLst>
            </a:custGeom>
            <a:ln w="107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4626" y="208813"/>
              <a:ext cx="8241030" cy="6649084"/>
            </a:xfrm>
            <a:custGeom>
              <a:avLst/>
              <a:gdLst/>
              <a:ahLst/>
              <a:cxnLst/>
              <a:rect l="l" t="t" r="r" b="b"/>
              <a:pathLst>
                <a:path w="8241030" h="6649084">
                  <a:moveTo>
                    <a:pt x="10807" y="0"/>
                  </a:moveTo>
                  <a:lnTo>
                    <a:pt x="0" y="0"/>
                  </a:lnTo>
                  <a:lnTo>
                    <a:pt x="0" y="6648844"/>
                  </a:lnTo>
                  <a:lnTo>
                    <a:pt x="10807" y="6648844"/>
                  </a:lnTo>
                  <a:lnTo>
                    <a:pt x="10807" y="0"/>
                  </a:lnTo>
                  <a:close/>
                </a:path>
                <a:path w="8241030" h="6649084">
                  <a:moveTo>
                    <a:pt x="4125607" y="0"/>
                  </a:moveTo>
                  <a:lnTo>
                    <a:pt x="4114800" y="0"/>
                  </a:lnTo>
                  <a:lnTo>
                    <a:pt x="4114800" y="6648844"/>
                  </a:lnTo>
                  <a:lnTo>
                    <a:pt x="4125607" y="6648844"/>
                  </a:lnTo>
                  <a:lnTo>
                    <a:pt x="4125607" y="0"/>
                  </a:lnTo>
                  <a:close/>
                </a:path>
                <a:path w="8241030" h="6649084">
                  <a:moveTo>
                    <a:pt x="8240408" y="0"/>
                  </a:moveTo>
                  <a:lnTo>
                    <a:pt x="8229600" y="0"/>
                  </a:lnTo>
                  <a:lnTo>
                    <a:pt x="8229600" y="6648844"/>
                  </a:lnTo>
                  <a:lnTo>
                    <a:pt x="8240408" y="6648844"/>
                  </a:lnTo>
                  <a:lnTo>
                    <a:pt x="8240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4639" y="756716"/>
              <a:ext cx="8240395" cy="0"/>
            </a:xfrm>
            <a:custGeom>
              <a:avLst/>
              <a:gdLst/>
              <a:ahLst/>
              <a:cxnLst/>
              <a:rect l="l" t="t" r="r" b="b"/>
              <a:pathLst>
                <a:path w="8240395">
                  <a:moveTo>
                    <a:pt x="0" y="0"/>
                  </a:moveTo>
                  <a:lnTo>
                    <a:pt x="8240395" y="0"/>
                  </a:lnTo>
                </a:path>
              </a:pathLst>
            </a:custGeom>
            <a:ln w="336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22544"/>
              </p:ext>
            </p:extLst>
          </p:nvPr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3444">
                <a:tc>
                  <a:txBody>
                    <a:bodyPr/>
                    <a:lstStyle/>
                    <a:p>
                      <a:pPr marL="10261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1D20"/>
                    </a:solidFill>
                  </a:tcPr>
                </a:tc>
                <a:tc>
                  <a:txBody>
                    <a:bodyPr/>
                    <a:lstStyle/>
                    <a:p>
                      <a:pPr marL="10261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1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3455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Лорметазепам;</a:t>
                      </a:r>
                    </a:p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Мазиндол;</a:t>
                      </a:r>
                    </a:p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Медазепам;</a:t>
                      </a:r>
                    </a:p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Мезокарб;</a:t>
                      </a:r>
                    </a:p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Мепробамат;</a:t>
                      </a:r>
                    </a:p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Метилфенобарбитал;</a:t>
                      </a:r>
                    </a:p>
                    <a:p>
                      <a:pPr algn="just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Мефенорекс;</a:t>
                      </a:r>
                    </a:p>
                    <a:p>
                      <a:pPr algn="just"/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Мидазолам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Модафинил;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Морфин;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Налбуфин;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Ниметазепам;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Нитразепам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Нордазепам;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Оксазепам;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Оксазолам;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Оксикодон;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Оксикодон+налоксон (лекарственные препараты);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Омнопон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(лекарственные препараты);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Пемолин;</a:t>
                      </a:r>
                    </a:p>
                    <a:p>
                      <a:pPr algn="just"/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1EA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Пентазоцин;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Перманганат калия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концентрации 45 процентов или более);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Пиназепам;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Пипрадрол;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Пиритрамид;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Празепам;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Просидол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Псевдоэфедрин (в концентрации 10 процентов или более);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Ремифентанил;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Секбутабарбитал;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Суфентанил;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Тебаин;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Темазепам;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Тетразепам;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Тианептин;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Тилидин;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Триазолам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Тримеперидин;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Фендиметразин;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1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96657"/>
              </p:ext>
            </p:extLst>
          </p:nvPr>
        </p:nvGraphicFramePr>
        <p:xfrm>
          <a:off x="1981199" y="494639"/>
          <a:ext cx="8224202" cy="6000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2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2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438">
                <a:tc>
                  <a:txBody>
                    <a:bodyPr/>
                    <a:lstStyle/>
                    <a:p>
                      <a:pPr marL="10255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0255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94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Фенилпропаноламин (в концентрации 10 процентов или более);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Фенобарбитал;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Фентанил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Фентермин;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Флудиазепам;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Флунитразепам;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Флуразепам;</a:t>
                      </a:r>
                    </a:p>
                    <a:p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Хлордиазепоксид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Циклобарбитал;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Эргометрин (в концентрации 10 процентов или более);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Эрготамин (в концентрации 10 процентов или более);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Эстазолам;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Этил лофлазепат;</a:t>
                      </a: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Этилморфин;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Эфедрин (в концентрации 10 процентов или более).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1EAF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2835"/>
                        </a:lnSpc>
                        <a:spcBef>
                          <a:spcPts val="210"/>
                        </a:spcBef>
                      </a:pP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1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65" y="99822"/>
            <a:ext cx="988885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dirty="0"/>
              <a:t>Перечень</a:t>
            </a:r>
            <a:r>
              <a:rPr spc="-75" dirty="0"/>
              <a:t> </a:t>
            </a:r>
            <a:r>
              <a:rPr dirty="0"/>
              <a:t>ЛС,</a:t>
            </a:r>
            <a:r>
              <a:rPr spc="-65" dirty="0"/>
              <a:t> </a:t>
            </a:r>
            <a:r>
              <a:rPr spc="-10" dirty="0"/>
              <a:t>подлежащих</a:t>
            </a:r>
            <a:r>
              <a:rPr spc="-65" dirty="0"/>
              <a:t> </a:t>
            </a:r>
            <a:r>
              <a:rPr spc="-25" dirty="0"/>
              <a:t>предметно-</a:t>
            </a:r>
            <a:r>
              <a:rPr dirty="0"/>
              <a:t>количественному</a:t>
            </a:r>
            <a:r>
              <a:rPr spc="-30" dirty="0"/>
              <a:t> </a:t>
            </a:r>
            <a:r>
              <a:rPr spc="-10" dirty="0"/>
              <a:t>учету,</a:t>
            </a:r>
          </a:p>
          <a:p>
            <a:pPr marL="12700">
              <a:lnSpc>
                <a:spcPts val="3190"/>
              </a:lnSpc>
            </a:pPr>
            <a:r>
              <a:rPr b="0" dirty="0">
                <a:latin typeface="Calibri"/>
                <a:cs typeface="Calibri"/>
              </a:rPr>
              <a:t>утв.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Приказом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Минздрава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от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01.09.2023 г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dirty="0"/>
              <a:t>№</a:t>
            </a:r>
            <a:r>
              <a:rPr spc="-60" dirty="0"/>
              <a:t> </a:t>
            </a:r>
            <a:r>
              <a:rPr spc="-20" dirty="0"/>
              <a:t>459н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077" y="1276209"/>
            <a:ext cx="11504930" cy="238026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34035" algn="just">
              <a:lnSpc>
                <a:spcPct val="90100"/>
              </a:lnSpc>
              <a:spcBef>
                <a:spcPts val="385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II.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Лекарственные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средства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фарм.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субстанции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ЛП,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содержащие сильнодействующие</a:t>
            </a:r>
            <a:r>
              <a:rPr sz="2400" b="1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ядовитые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вещества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(их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соли,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изомеры,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простые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сложные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эфиры,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смеси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растворы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независимо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от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концентрации),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внесенные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списки</a:t>
            </a:r>
            <a:endParaRPr sz="2400" dirty="0">
              <a:latin typeface="Calibri"/>
              <a:cs typeface="Calibri"/>
            </a:endParaRPr>
          </a:p>
          <a:p>
            <a:pPr marL="12700" marR="417830" algn="just">
              <a:lnSpc>
                <a:spcPts val="2590"/>
              </a:lnSpc>
              <a:spcBef>
                <a:spcPts val="40"/>
              </a:spcBef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сильнодействующих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ядовитых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веществ,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утв.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постановлением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Правительства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РФ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от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29.12.2007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г.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№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964,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сочетании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фармакологически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неактивными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веществами,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415"/>
              </a:lnSpc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также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ЛП,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содержащие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СД</a:t>
            </a:r>
            <a:r>
              <a:rPr sz="24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ЯВ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сочетании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</a:t>
            </a:r>
            <a:r>
              <a:rPr sz="24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фармакологически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активными</a:t>
            </a:r>
            <a:endParaRPr sz="2400" dirty="0">
              <a:latin typeface="Calibri"/>
              <a:cs typeface="Calibri"/>
            </a:endParaRPr>
          </a:p>
          <a:p>
            <a:pPr marL="353695" marR="1713230" indent="-341630" algn="just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веществами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(при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условии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включения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их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в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перечень</a:t>
            </a:r>
            <a:r>
              <a:rPr sz="2400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отдельной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0000FF"/>
                </a:solidFill>
                <a:latin typeface="Calibri"/>
                <a:cs typeface="Calibri"/>
              </a:rPr>
              <a:t>позицией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):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784905"/>
              </p:ext>
            </p:extLst>
          </p:nvPr>
        </p:nvGraphicFramePr>
        <p:xfrm>
          <a:off x="1524000" y="12"/>
          <a:ext cx="9144000" cy="6867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341">
                <a:tc>
                  <a:txBody>
                    <a:bodyPr/>
                    <a:lstStyle/>
                    <a:p>
                      <a:pPr marL="933450">
                        <a:lnSpc>
                          <a:spcPts val="262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2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1D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51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290">
                <a:tc>
                  <a:txBody>
                    <a:bodyPr/>
                    <a:lstStyle/>
                    <a:p>
                      <a:pPr marL="90805" marR="2218055">
                        <a:lnSpc>
                          <a:spcPct val="967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8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800" spc="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 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Ацеклидин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Бенактизин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Бензобарбитал </a:t>
                      </a:r>
                      <a:r>
                        <a:rPr sz="1800" spc="-53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Бромизовал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Гексобарбитал </a:t>
                      </a:r>
                      <a:r>
                        <a:rPr sz="1800" spc="-53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Гиосциамин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Гестринон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>
                        <a:lnSpc>
                          <a:spcPts val="2070"/>
                        </a:lnSpc>
                      </a:pP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Змеиный</a:t>
                      </a:r>
                      <a:r>
                        <a:rPr sz="18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</a:t>
                      </a:r>
                      <a:r>
                        <a:rPr sz="14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исключением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marR="792480">
                        <a:lnSpc>
                          <a:spcPts val="163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лекарственных </a:t>
                      </a:r>
                      <a:r>
                        <a:rPr sz="14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 для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</a:t>
                      </a:r>
                      <a:r>
                        <a:rPr sz="1400" spc="-409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  <a:r>
                        <a:rPr sz="1400" spc="-1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кремы,</a:t>
                      </a:r>
                      <a:r>
                        <a:rPr sz="14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мази, гели)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marR="541655">
                        <a:lnSpc>
                          <a:spcPts val="2090"/>
                        </a:lnSpc>
                        <a:spcBef>
                          <a:spcPts val="1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Бромдигидрохлорфенилбензо- </a:t>
                      </a:r>
                      <a:r>
                        <a:rPr sz="1800" spc="-53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диазепин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>
                        <a:lnSpc>
                          <a:spcPts val="1995"/>
                        </a:lnSpc>
                      </a:pP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Даназол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 marR="2019935">
                        <a:lnSpc>
                          <a:spcPct val="96700"/>
                        </a:lnSpc>
                        <a:spcBef>
                          <a:spcPts val="40"/>
                        </a:spcBef>
                      </a:pP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Зопиклон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Карбахолин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Клозапин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Клонидин </a:t>
                      </a:r>
                      <a:r>
                        <a:rPr sz="1800" b="1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Клостебол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8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8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800" spc="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  Местеролон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Метандиенон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Метандриол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Метенолон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805">
                        <a:lnSpc>
                          <a:spcPts val="1225"/>
                        </a:lnSpc>
                      </a:pP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Метилтестостерон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1EA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054985">
                        <a:lnSpc>
                          <a:spcPts val="2090"/>
                        </a:lnSpc>
                        <a:spcBef>
                          <a:spcPts val="375"/>
                        </a:spcBef>
                      </a:pP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Нандролон 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800" spc="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8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800" spc="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8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8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spc="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sz="18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 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Прегабалин*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14"/>
                        </a:lnSpc>
                      </a:pPr>
                      <a:r>
                        <a:rPr sz="18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Пчелиный</a:t>
                      </a:r>
                      <a:r>
                        <a:rPr sz="1800" spc="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</a:t>
                      </a:r>
                      <a:r>
                        <a:rPr sz="1400" spc="-1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</a:t>
                      </a:r>
                      <a:r>
                        <a:rPr sz="14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исключением</a:t>
                      </a:r>
                      <a:r>
                        <a:rPr sz="1400" spc="-1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лекарственных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462915">
                        <a:lnSpc>
                          <a:spcPts val="1630"/>
                        </a:lnSpc>
                        <a:spcBef>
                          <a:spcPts val="75"/>
                        </a:spcBef>
                      </a:pP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 </a:t>
                      </a:r>
                      <a:r>
                        <a:rPr sz="14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применения </a:t>
                      </a:r>
                      <a:r>
                        <a:rPr sz="140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кремы, мази, </a:t>
                      </a:r>
                      <a:r>
                        <a:rPr sz="1400" spc="-409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гели)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1995"/>
                        </a:lnSpc>
                      </a:pPr>
                      <a:r>
                        <a:rPr sz="1800" b="1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Сибутрамин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90"/>
                        </a:lnSpc>
                      </a:pPr>
                      <a:r>
                        <a:rPr sz="1800" spc="-5" dirty="0" err="1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Скополамин</a:t>
                      </a:r>
                      <a:endParaRPr lang="ru-RU" sz="1800" spc="-5" dirty="0">
                        <a:solidFill>
                          <a:srgbClr val="151D2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90"/>
                        </a:lnSpc>
                      </a:pPr>
                      <a:r>
                        <a:rPr lang="ru-RU" sz="180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Соматотропин (гормон роста, СТГ)</a:t>
                      </a:r>
                      <a:endParaRPr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90"/>
                        </a:lnSpc>
                      </a:pPr>
                      <a:r>
                        <a:rPr sz="1800" b="1" spc="-5" dirty="0" err="1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Спирт</a:t>
                      </a:r>
                      <a:r>
                        <a:rPr sz="1800" b="1" spc="-40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 err="1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этиловый</a:t>
                      </a:r>
                      <a:r>
                        <a:rPr lang="ru-RU" sz="1800" b="1" spc="-5" dirty="0">
                          <a:solidFill>
                            <a:srgbClr val="151D2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(Этанол)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sz="18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алкалоидов</a:t>
                      </a:r>
                      <a:r>
                        <a:rPr sz="18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красавки</a:t>
                      </a:r>
                      <a:r>
                        <a:rPr lang="ru-RU"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исключением суппозиториев)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64160">
                        <a:lnSpc>
                          <a:spcPct val="97400"/>
                        </a:lnSpc>
                        <a:spcBef>
                          <a:spcPts val="25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1-тестостерон</a:t>
                      </a:r>
                      <a:r>
                        <a:rPr sz="1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исключением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лекарственных </a:t>
                      </a:r>
                      <a:r>
                        <a:rPr sz="1400" spc="-409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применения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кремы, мази,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гели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Тиопентал</a:t>
                      </a:r>
                      <a:r>
                        <a:rPr sz="18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натрия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Трамадол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Трамадол</a:t>
                      </a:r>
                      <a:r>
                        <a:rPr sz="1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r>
                        <a:rPr sz="18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sz="18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sz="18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парацетамол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604135">
                        <a:lnSpc>
                          <a:spcPct val="967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sz="18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</a:t>
                      </a:r>
                      <a:r>
                        <a:rPr sz="1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 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Тропикамид*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Фепрозиднин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Хлороформ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spc="-5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604135">
                        <a:lnSpc>
                          <a:spcPct val="96700"/>
                        </a:lnSpc>
                        <a:spcBef>
                          <a:spcPts val="35"/>
                        </a:spcBef>
                      </a:pPr>
                      <a:r>
                        <a:rPr sz="18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Эрготал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1440" marR="2604135">
                        <a:lnSpc>
                          <a:spcPct val="96700"/>
                        </a:lnSpc>
                        <a:spcBef>
                          <a:spcPts val="35"/>
                        </a:spcBef>
                      </a:pPr>
                      <a:r>
                        <a:rPr sz="18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Этилхлорид</a:t>
                      </a:r>
                      <a:r>
                        <a:rPr sz="18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Тапентадол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1E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807"/>
            <a:ext cx="10841990" cy="270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0" marR="5080" indent="-65532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33399"/>
                </a:solidFill>
                <a:latin typeface="Calibri"/>
                <a:cs typeface="Calibri"/>
              </a:rPr>
              <a:t>Изменения</a:t>
            </a:r>
            <a:r>
              <a:rPr sz="3200" b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3200" b="1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33399"/>
                </a:solidFill>
                <a:latin typeface="Calibri"/>
                <a:cs typeface="Calibri"/>
              </a:rPr>
              <a:t>Списки</a:t>
            </a:r>
            <a:r>
              <a:rPr sz="3200" b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Calibri"/>
                <a:cs typeface="Calibri"/>
              </a:rPr>
              <a:t>сильнодействующих</a:t>
            </a:r>
            <a:r>
              <a:rPr sz="3200" b="1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3200" b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Calibri"/>
                <a:cs typeface="Calibri"/>
              </a:rPr>
              <a:t>ядовитых </a:t>
            </a:r>
            <a:r>
              <a:rPr sz="3200" b="1" dirty="0">
                <a:solidFill>
                  <a:srgbClr val="333399"/>
                </a:solidFill>
                <a:latin typeface="Calibri"/>
                <a:cs typeface="Calibri"/>
              </a:rPr>
              <a:t>веществ,</a:t>
            </a:r>
            <a:r>
              <a:rPr sz="3200" b="1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33399"/>
                </a:solidFill>
                <a:latin typeface="Calibri"/>
                <a:cs typeface="Calibri"/>
              </a:rPr>
              <a:t>утв.</a:t>
            </a:r>
            <a:r>
              <a:rPr sz="28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Calibri"/>
                <a:cs typeface="Calibri"/>
              </a:rPr>
              <a:t>Постановлением</a:t>
            </a:r>
            <a:r>
              <a:rPr sz="2800" spc="-9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Calibri"/>
                <a:cs typeface="Calibri"/>
              </a:rPr>
              <a:t>Правительства</a:t>
            </a:r>
            <a:r>
              <a:rPr sz="280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333399"/>
                </a:solidFill>
                <a:latin typeface="Calibri"/>
                <a:cs typeface="Calibri"/>
              </a:rPr>
              <a:t>№</a:t>
            </a:r>
            <a:r>
              <a:rPr sz="28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333399"/>
                </a:solidFill>
                <a:latin typeface="Calibri"/>
                <a:cs typeface="Calibri"/>
              </a:rPr>
              <a:t>964</a:t>
            </a:r>
            <a:endParaRPr sz="2800">
              <a:latin typeface="Calibri"/>
              <a:cs typeface="Calibri"/>
            </a:endParaRPr>
          </a:p>
          <a:p>
            <a:pPr marL="376555">
              <a:lnSpc>
                <a:spcPct val="100000"/>
              </a:lnSpc>
              <a:spcBef>
                <a:spcPts val="1920"/>
              </a:spcBef>
            </a:pP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Лекарственные</a:t>
            </a:r>
            <a:r>
              <a:rPr sz="3200" spc="-9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препараты,</a:t>
            </a:r>
            <a:r>
              <a:rPr sz="3200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Calibri"/>
                <a:cs typeface="Calibri"/>
              </a:rPr>
              <a:t>подлежащие</a:t>
            </a:r>
            <a:r>
              <a:rPr sz="3200" spc="-9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ПКУ</a:t>
            </a:r>
            <a:r>
              <a:rPr sz="3200" spc="-8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endParaRPr sz="3200">
              <a:latin typeface="Calibri"/>
              <a:cs typeface="Calibri"/>
            </a:endParaRPr>
          </a:p>
          <a:p>
            <a:pPr marL="12700" marR="9525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соответствии</a:t>
            </a:r>
            <a:r>
              <a:rPr sz="3200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с</a:t>
            </a:r>
            <a:r>
              <a:rPr sz="3200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Письмами</a:t>
            </a:r>
            <a:r>
              <a:rPr sz="3200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МЗ,</a:t>
            </a:r>
            <a:r>
              <a:rPr sz="3200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так</a:t>
            </a:r>
            <a:r>
              <a:rPr sz="3200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как</a:t>
            </a:r>
            <a:r>
              <a:rPr sz="32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включены</a:t>
            </a:r>
            <a:r>
              <a:rPr sz="3200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3200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Calibri"/>
                <a:cs typeface="Calibri"/>
              </a:rPr>
              <a:t>списки сильнодействующих</a:t>
            </a:r>
            <a:r>
              <a:rPr sz="32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Calibri"/>
                <a:cs typeface="Calibri"/>
              </a:rPr>
              <a:t>веществ: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3117850"/>
          <a:ext cx="11582400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Торговое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наименование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МНН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НД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127635" marR="241935" indent="-36830">
                        <a:lnSpc>
                          <a:spcPts val="1939"/>
                        </a:lnSpc>
                        <a:spcBef>
                          <a:spcPts val="350"/>
                        </a:spcBef>
                      </a:pPr>
                      <a:r>
                        <a:rPr sz="1800" spc="-3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Феназептин,</a:t>
                      </a:r>
                      <a:r>
                        <a:rPr sz="1800" spc="-7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Феназепам,</a:t>
                      </a:r>
                      <a:r>
                        <a:rPr sz="1800" spc="-5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Элзепам, </a:t>
                      </a:r>
                      <a:r>
                        <a:rPr sz="1800" spc="-3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Фезанеф,</a:t>
                      </a:r>
                      <a:r>
                        <a:rPr sz="1800" spc="-4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Фенорелаксан, </a:t>
                      </a:r>
                      <a:r>
                        <a:rPr sz="1800" spc="-3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Транквезипам,</a:t>
                      </a:r>
                      <a:r>
                        <a:rPr sz="1800" spc="-2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Фензитат,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127635">
                        <a:lnSpc>
                          <a:spcPts val="1925"/>
                        </a:lnSpc>
                      </a:pPr>
                      <a:r>
                        <a:rPr sz="1800" spc="-1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Бензозепам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Бромдигидрохлорфенилбензодиазепин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285" indent="-368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списке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75" dirty="0">
                          <a:latin typeface="Microsoft Sans Serif"/>
                          <a:cs typeface="Microsoft Sans Serif"/>
                        </a:rPr>
                        <a:t>СД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22.03.2021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Постановление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Правительства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0" dirty="0">
                          <a:latin typeface="Microsoft Sans Serif"/>
                          <a:cs typeface="Microsoft Sans Serif"/>
                        </a:rPr>
                        <a:t>РФ</a:t>
                      </a: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18.09.2020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1495,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8270" marR="879475" indent="-36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Письмо</a:t>
                      </a:r>
                      <a:r>
                        <a:rPr sz="16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Минздрава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России</a:t>
                      </a:r>
                      <a:r>
                        <a:rPr sz="16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от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22.03.2021</a:t>
                      </a:r>
                      <a:r>
                        <a:rPr sz="1600" b="1" spc="40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25-4/И/2-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4290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127635" marR="795655" indent="-36830">
                        <a:lnSpc>
                          <a:spcPts val="1939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Омнитроп,</a:t>
                      </a:r>
                      <a:r>
                        <a:rPr sz="1800" spc="-6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Динатроп,</a:t>
                      </a:r>
                      <a:r>
                        <a:rPr sz="1800" spc="-5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Растан, </a:t>
                      </a:r>
                      <a:r>
                        <a:rPr sz="1800" spc="-25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Генотропин,</a:t>
                      </a:r>
                      <a:r>
                        <a:rPr sz="1800" spc="-4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99"/>
                          </a:solidFill>
                          <a:latin typeface="Microsoft Sans Serif"/>
                          <a:cs typeface="Microsoft Sans Serif"/>
                        </a:rPr>
                        <a:t>Джинтропин, Нордитропин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Соматотропин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(гормон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роста,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СТГ)"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12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списке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75" dirty="0">
                          <a:latin typeface="Microsoft Sans Serif"/>
                          <a:cs typeface="Microsoft Sans Serif"/>
                        </a:rPr>
                        <a:t>СД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23.05.2022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0" dirty="0">
                          <a:latin typeface="Microsoft Sans Serif"/>
                          <a:cs typeface="Microsoft Sans Serif"/>
                        </a:rPr>
                        <a:t>-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Постановление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Правительства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0" dirty="0">
                          <a:latin typeface="Microsoft Sans Serif"/>
                          <a:cs typeface="Microsoft Sans Serif"/>
                        </a:rPr>
                        <a:t>РФ</a:t>
                      </a: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от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22.11.2021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2003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Письмо</a:t>
                      </a:r>
                      <a:r>
                        <a:rPr sz="16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Минздрава</a:t>
                      </a:r>
                      <a:r>
                        <a:rPr sz="16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России</a:t>
                      </a:r>
                      <a:r>
                        <a:rPr sz="16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от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26.10.2022</a:t>
                      </a:r>
                      <a:r>
                        <a:rPr sz="1600" b="1" spc="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25-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4/3112986-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10208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" y="0"/>
            <a:ext cx="12039600" cy="3740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sz="1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ЛС,</a:t>
            </a: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</a:t>
            </a: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количественному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учету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</a:t>
            </a:r>
            <a:r>
              <a:rPr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b="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sz="1800" b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</a:t>
            </a:r>
            <a:r>
              <a:rPr sz="1800" b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800" b="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01.09.2023 г</a:t>
            </a:r>
            <a:r>
              <a:rPr sz="1800" b="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459н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9" y="374077"/>
            <a:ext cx="12115801" cy="702902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55880" algn="just">
              <a:lnSpc>
                <a:spcPct val="90100"/>
              </a:lnSpc>
              <a:spcBef>
                <a:spcPts val="385"/>
              </a:spcBef>
            </a:pP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spc="-8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</a:t>
            </a:r>
            <a:r>
              <a:rPr spc="-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</a:t>
            </a:r>
            <a:r>
              <a:rPr spc="-6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препараты,</a:t>
            </a:r>
            <a:r>
              <a:rPr spc="-6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</a:t>
            </a:r>
            <a:r>
              <a:rPr spc="-6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pc="-7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подпункте</a:t>
            </a:r>
            <a:r>
              <a:rPr spc="-7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pc="-7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pc="-4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spc="-5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pc="-3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препаратов,</a:t>
            </a:r>
            <a:r>
              <a:rPr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утв.</a:t>
            </a:r>
            <a:r>
              <a:rPr spc="-5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r>
              <a:rPr spc="-4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</a:t>
            </a:r>
            <a:r>
              <a:rPr spc="-3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24.11.2021</a:t>
            </a:r>
            <a:r>
              <a:rPr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spc="-6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1094н</a:t>
            </a:r>
            <a:r>
              <a:rPr b="1"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</a:t>
            </a:r>
            <a:r>
              <a:rPr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r>
              <a:rPr spc="-5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pc="-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spc="-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pc="-5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</a:t>
            </a:r>
            <a:r>
              <a:rPr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pc="-1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90100"/>
              </a:lnSpc>
              <a:spcBef>
                <a:spcPts val="385"/>
              </a:spcBef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кодеин или его соли (в пересчете на чистое вещество) в количестве до 20 мг включительно (на 1 дозу твердой лекарственной формы) или в количестве до 200 мг включительно (на 100 мл или 100 г жидкой лекарственной формы для внутреннего применения);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псевдоэфедрина гидрохлорид в количестве, превышающем 30 мг, и до 60 мг включительно (на 1 дозу твердой лекарственной формы);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псевдоэфедрина гидрохлорид в количестве, превышающем 30 мг, и до 60 мг включительно в сочетании с декстрометорфаном гидробромидом в количестве, превышающем 10 мг, и до 30 мг включительно (на 1 дозу твердой лекарственной формы);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декстрометорфана гидробромид в количестве до 200 мг включительно (на 100 мл или 100 г жидкой лекарственной формы для внутреннего применения);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эфедрина гидрохлорид в количестве, превышающем 100 мг, и до 300 мг включительно (на 100 мл или 100 г жидкой лекарственной формы для внутреннего применения);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эфедрина гидрохлорид в количестве до 50 мг включительно (на 1 дозу твердой лекарственной формы);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фенилпропаноламин в количестве до 75 мг включительно (на 1 дозу твердой лекарственной формы) или до 300 мг включительно (на 100 мл или 100 г жидкой лекарственной формы для внутреннего применения);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фенобарбитал в количестве до 15 мг включительно в сочетании с кодеином (или его солями) независимо от количества (на 1 дозу твердой лекарственной формы);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9) фенобарбитал в количестве до 20 мг включительно в сочетании с эфедрином гидрохлоридом независимо от количества (на 1 дозу твердой лекарственной формы);</a:t>
            </a:r>
          </a:p>
          <a:p>
            <a:pPr marL="12700" marR="5080" algn="just">
              <a:lnSpc>
                <a:spcPct val="90100"/>
              </a:lnSpc>
              <a:spcBef>
                <a:spcPts val="385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10) хлордиазепоксид в количестве, превышающем 10 мг, и до 20 мг включительно (на 1 дозу твердой лекарственной формы).</a:t>
            </a:r>
          </a:p>
          <a:p>
            <a:pPr marL="12700" marR="5080" indent="55880" algn="just">
              <a:lnSpc>
                <a:spcPct val="90100"/>
              </a:lnSpc>
              <a:spcBef>
                <a:spcPts val="385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4B04E-7D11-5E61-8F1F-BAE66157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5" y="-65405"/>
            <a:ext cx="12005868" cy="172354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Иные лекарственные средства, подлежащие предметно-количественному учету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8ECACA-9BE7-6700-792F-57A2D23C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" y="1658144"/>
            <a:ext cx="12072977" cy="335290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2A3D54-E33E-7B09-6087-03EE1E7D5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46378"/>
            <a:ext cx="11313795" cy="2014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22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95783"/>
            <a:ext cx="11808460" cy="38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МНН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«Мизопростол», «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Мифепристон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«Циклопентолат»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01.09.2024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838201"/>
            <a:ext cx="11336680" cy="5650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75"/>
              </a:lnSpc>
              <a:spcBef>
                <a:spcPts val="100"/>
              </a:spcBef>
            </a:pPr>
            <a:r>
              <a:rPr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МНН</a:t>
            </a:r>
            <a:r>
              <a:rPr sz="2400" spc="-6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«Мифепристон»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8770" indent="-306070">
              <a:lnSpc>
                <a:spcPts val="2175"/>
              </a:lnSpc>
              <a:buChar char="-"/>
              <a:tabLst>
                <a:tab pos="318770" algn="l"/>
              </a:tabLst>
            </a:pP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дозировках</a:t>
            </a:r>
            <a:r>
              <a:rPr sz="2000" spc="-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000" spc="-2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мг,</a:t>
            </a:r>
            <a:r>
              <a:rPr sz="2000" spc="-4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2000" spc="-2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  <a:r>
              <a:rPr sz="2000" spc="-3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spc="-1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</a:t>
            </a:r>
            <a:r>
              <a:rPr sz="2000" spc="-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рецепту,</a:t>
            </a:r>
            <a:r>
              <a:rPr sz="2000"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</a:t>
            </a:r>
            <a:r>
              <a:rPr sz="2000" spc="-3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</a:t>
            </a:r>
            <a:r>
              <a:rPr sz="2000" spc="-1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</a:t>
            </a:r>
            <a:r>
              <a:rPr sz="2000"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1/у-</a:t>
            </a:r>
            <a:r>
              <a:rPr sz="2000" spc="-2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965" indent="-342265">
              <a:lnSpc>
                <a:spcPts val="2160"/>
              </a:lnSpc>
              <a:buChar char="-"/>
              <a:tabLst>
                <a:tab pos="354965" algn="l"/>
              </a:tabLst>
            </a:pP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дозировке</a:t>
            </a:r>
            <a:r>
              <a:rPr sz="2000"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sz="2000" spc="-2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  <a:r>
              <a:rPr sz="2000" spc="-3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поставляться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акушерско-гинекологические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00660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ЗД,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частной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ЗД,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лицензию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6890" algn="just">
              <a:lnSpc>
                <a:spcPct val="90800"/>
              </a:lnSpc>
              <a:spcBef>
                <a:spcPts val="1120"/>
              </a:spcBef>
            </a:pPr>
            <a:r>
              <a:rPr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МНН</a:t>
            </a:r>
            <a:r>
              <a:rPr sz="2400" spc="-2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«Мизопростол»,</a:t>
            </a:r>
            <a:r>
              <a:rPr sz="2400" spc="-3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дозировка</a:t>
            </a:r>
            <a:r>
              <a:rPr sz="2000" spc="-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sz="2000" spc="-3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мкг</a:t>
            </a:r>
            <a:r>
              <a:rPr sz="2000" spc="-4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1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поставляться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акушерско-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гинекологические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относящиеся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ЗД,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частной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ЗД,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лицензию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160"/>
              </a:lnSpc>
              <a:spcBef>
                <a:spcPts val="30"/>
              </a:spcBef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</a:t>
            </a:r>
            <a:r>
              <a:rPr sz="20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Мизопростол,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Чайна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Ресорсез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Зижу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Фармасьютикал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Ко.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Лтд,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Китай,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отпуск-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5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рецепту,</a:t>
            </a:r>
            <a:r>
              <a:rPr sz="2000" spc="-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</a:t>
            </a:r>
            <a:r>
              <a:rPr sz="2000" spc="-4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</a:t>
            </a:r>
            <a:r>
              <a:rPr sz="2000" spc="-3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</a:t>
            </a:r>
            <a:r>
              <a:rPr sz="20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1/у-</a:t>
            </a:r>
            <a:r>
              <a:rPr sz="2000" spc="-2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r>
              <a:rPr sz="24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МНН</a:t>
            </a:r>
            <a:r>
              <a:rPr sz="2400" spc="-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«Циклопентолат»</a:t>
            </a:r>
            <a:r>
              <a:rPr sz="2400" spc="-9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000" spc="-2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</a:t>
            </a:r>
            <a:r>
              <a:rPr sz="2000"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2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рецепту,</a:t>
            </a:r>
            <a:r>
              <a:rPr sz="2000" spc="-2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рецептурный</a:t>
            </a:r>
            <a:r>
              <a:rPr sz="2000"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r>
              <a:rPr sz="2000"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148-1/у-</a:t>
            </a:r>
            <a:r>
              <a:rPr sz="2000" spc="-2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3190"/>
              </a:lnSpc>
              <a:spcBef>
                <a:spcPts val="1110"/>
              </a:spcBef>
            </a:pPr>
            <a:r>
              <a:rPr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sz="2800" b="1" spc="-8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sz="2800" b="1" spc="-5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sz="2800" b="1" spc="-7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7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МНН</a:t>
            </a:r>
            <a:r>
              <a:rPr sz="2800" b="1" spc="-8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«Мизопростол»,</a:t>
            </a:r>
            <a:r>
              <a:rPr sz="2800" b="1" spc="-3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«Мифепристон»,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3060"/>
              </a:lnSpc>
            </a:pPr>
            <a:r>
              <a:rPr sz="2800" b="1" spc="-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«Циклопентолат»</a:t>
            </a:r>
            <a:r>
              <a:rPr sz="2800" b="1" spc="-6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b="1" spc="-1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01.09.2024</a:t>
            </a:r>
            <a:r>
              <a:rPr sz="2800" b="1" spc="-5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2605"/>
              </a:lnSpc>
            </a:pP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ЛП,</a:t>
            </a:r>
            <a:r>
              <a:rPr sz="2400" spc="-2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подлежащие</a:t>
            </a:r>
            <a:r>
              <a:rPr sz="2400"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ПКУ</a:t>
            </a:r>
            <a:r>
              <a:rPr sz="2400"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</a:t>
            </a:r>
            <a:r>
              <a:rPr sz="2400" spc="-1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НС,</a:t>
            </a:r>
            <a:r>
              <a:rPr sz="2400"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ПВ,</a:t>
            </a:r>
            <a:r>
              <a:rPr sz="2400"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СД,</a:t>
            </a:r>
            <a:r>
              <a:rPr sz="2400" spc="-3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ЯВ)</a:t>
            </a:r>
            <a:r>
              <a:rPr sz="2400"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хранятся</a:t>
            </a:r>
            <a:r>
              <a:rPr sz="2400"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металлических</a:t>
            </a:r>
            <a:r>
              <a:rPr sz="2400" spc="-2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645"/>
              </a:lnSpc>
            </a:pPr>
            <a:r>
              <a:rPr sz="2400"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деревянных</a:t>
            </a:r>
            <a:r>
              <a:rPr sz="2400" spc="-5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шкафах,</a:t>
            </a:r>
            <a:r>
              <a:rPr sz="2400" spc="-5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опечатываемых</a:t>
            </a:r>
            <a:r>
              <a:rPr sz="2400" spc="-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-4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пломбируемых</a:t>
            </a:r>
            <a:r>
              <a:rPr sz="2400" spc="-4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</a:t>
            </a:r>
            <a:r>
              <a:rPr sz="2400" spc="-3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</a:t>
            </a:r>
            <a:r>
              <a:rPr sz="2400" spc="-6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070"/>
              </a:lnSpc>
            </a:pP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</a:t>
            </a:r>
            <a:r>
              <a:rPr sz="1800" spc="-1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</a:t>
            </a:r>
            <a:r>
              <a:rPr sz="1800" spc="-3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sz="1800" spc="-2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1800" spc="-3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646н</a:t>
            </a:r>
            <a:r>
              <a:rPr sz="1800" spc="-2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</a:t>
            </a:r>
            <a:r>
              <a:rPr sz="1800" spc="-1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31)</a:t>
            </a:r>
            <a:r>
              <a:rPr sz="1800" spc="-3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-2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№706н</a:t>
            </a:r>
            <a:r>
              <a:rPr sz="1800" spc="-2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</a:t>
            </a:r>
            <a:r>
              <a:rPr sz="1800" spc="-35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70).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F3D661-8A08-B22D-1727-DC613C87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11430000" cy="7448193"/>
          </a:xfrm>
        </p:spPr>
        <p:txBody>
          <a:bodyPr/>
          <a:lstStyle/>
          <a:p>
            <a:pPr algn="just"/>
            <a:r>
              <a:rPr kumimoji="0" lang="ru-RU" sz="2200" b="1" i="0" u="none" strike="noStrike" kern="0" cap="none" spc="-2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</a:t>
            </a:r>
            <a:r>
              <a:rPr kumimoji="0" lang="ru-RU" sz="2200" b="1" i="0" u="none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Постановление Правительства РФ от 30.06.1998 г. N 681 «Об утверждении перечня наркотических средств, психотропных веществ и их прекурсоров, подлежащих контролю в Российской Федерации» </a:t>
            </a:r>
          </a:p>
          <a:p>
            <a:pPr algn="just"/>
            <a:r>
              <a:rPr kumimoji="0" lang="ru-RU" sz="2200" b="1" i="0" u="none" strike="noStrike" kern="0" cap="none" spc="-2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(с изм. и доп., вступ. в силу с 17.03.2024</a:t>
            </a:r>
            <a:r>
              <a:rPr kumimoji="0" lang="ru-RU" sz="2200" b="1" i="0" u="none" strike="noStrike" kern="0" cap="none" spc="-2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algn="just"/>
            <a:endParaRPr kumimoji="0" lang="ru-RU" sz="2200" b="1" i="0" u="none" strike="noStrike" kern="0" cap="none" spc="-2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200" spc="-2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• Постановление Правительства РФ от 29.12.2007 г. № 964 (ред. от 10.04.2023) «Об утверждении списков сильнодействующих и ядовитых веществ для целей статьи 234 и других статей Уголовного кодекса Российской Федерации, а также крупного размера сильнодействующих веществ для целей статьи 234 Уголовного кодекса Российской Федерации</a:t>
            </a:r>
            <a:r>
              <a:rPr lang="ru-RU" sz="2200" spc="-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200" spc="-2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Приказ МЗ РФ от 17.06.2013 г. № 378н "Об утверждении правил регистрации операций, связанных с обращением лекарственных средств для медицинского применения,  включенных в перечень лекарственных средств для медицинского применения, подлежащих  ПКУ, в специальных журналах учета операций, связанных с обращением лекарственных средств для медицинского применения, и правил ведения и  хранения специальных журналов учета операций, связанных с обращением лекарственных  средств для медицинского применения«</a:t>
            </a:r>
          </a:p>
          <a:p>
            <a:pPr algn="just"/>
            <a:endParaRPr lang="ru-RU" sz="2200" spc="-2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kumimoji="0" lang="ru-RU" sz="2200" b="1" i="0" u="none" strike="noStrike" kern="0" cap="none" spc="-2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kumimoji="0" lang="ru-RU" sz="2200" b="1" i="0" u="none" strike="noStrike" kern="0" cap="none" spc="-2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algn="just"/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470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1"/>
            <a:ext cx="11887200" cy="1585049"/>
          </a:xfrm>
          <a:prstGeom prst="rect">
            <a:avLst/>
          </a:prstGeom>
          <a:ln w="12599">
            <a:solidFill>
              <a:srgbClr val="5ECAE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Постановление Правительства РФ от 30.11.2021 N 2117 </a:t>
            </a:r>
            <a:r>
              <a:rPr kumimoji="0" lang="ru-RU" sz="2400" b="0" i="0" u="none" strike="noStrike" kern="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представления сведений о деятельности, связанной с оборотом наркотических средств и психотропных веществ, а также о культивировании растений, содержащих наркотические средства или...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b="0" spc="-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17897C-32DC-6529-CC29-00E90536BE8C}"/>
              </a:ext>
            </a:extLst>
          </p:cNvPr>
          <p:cNvSpPr txBox="1"/>
          <p:nvPr/>
        </p:nvSpPr>
        <p:spPr>
          <a:xfrm>
            <a:off x="0" y="1371600"/>
            <a:ext cx="11811000" cy="5080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marL="0" marR="0" algn="ctr">
              <a:lnSpc>
                <a:spcPct val="130000"/>
              </a:lnSpc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ЮРИДИЧЕСКИМИ ЛИЦАМИ ОТЧЕТОВ О ДЕЯТЕЛЬНОСТИ, </a:t>
            </a:r>
          </a:p>
          <a:p>
            <a:pPr marL="0" marR="0" algn="ctr">
              <a:lnSpc>
                <a:spcPct val="130000"/>
              </a:lnSpc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ОБОРОТОМ НАРКОТИЧЕСКИХ СРЕДСТВ И ПСИХОТРОПНЫХ </a:t>
            </a:r>
          </a:p>
          <a:p>
            <a:pPr marL="0" marR="0" algn="ctr">
              <a:lnSpc>
                <a:spcPct val="130000"/>
              </a:lnSpc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ВЕЩЕСТВ, А ТАКЖЕ О КУЛЬТИВИРОВАНИИ РАСТЕНИЙ, СОДЕРЖАЩИХ </a:t>
            </a:r>
          </a:p>
          <a:p>
            <a:pPr marL="0" marR="0" algn="ctr">
              <a:lnSpc>
                <a:spcPct val="130000"/>
              </a:lnSpc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СРЕДСТВА ИЛИ ПСИХОТРОПНЫЕ ВЕЩЕСТВА </a:t>
            </a:r>
          </a:p>
          <a:p>
            <a:pPr marL="0" marR="0" algn="ctr">
              <a:lnSpc>
                <a:spcPct val="130000"/>
              </a:lnSpc>
            </a:pP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ЛИБО ИХ ПРЕКУРСОРЫ </a:t>
            </a:r>
          </a:p>
          <a:p>
            <a:pPr marL="0" marR="0" algn="ctr">
              <a:lnSpc>
                <a:spcPct val="130000"/>
              </a:lnSpc>
            </a:pPr>
            <a:endParaRPr lang="ru-RU" sz="1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30000"/>
              </a:lnSpc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Настоящие Правила устанавливают порядок представления:</a:t>
            </a:r>
          </a:p>
          <a:p>
            <a:pPr marL="0" marR="0" algn="l">
              <a:lnSpc>
                <a:spcPct val="130000"/>
              </a:lnSpc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отчетов о деятельности, связанной с оборотом нс и пв, включенных в перечень нс, пв и их прекурсоров</a:t>
            </a:r>
          </a:p>
          <a:p>
            <a:pPr marL="0" marR="0" algn="l">
              <a:lnSpc>
                <a:spcPct val="13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отчетов о местоположении и площади земельных участков, использованных для культивирования растений, содержащих нс или пв либо их   прекурсоры</a:t>
            </a:r>
          </a:p>
          <a:p>
            <a:pPr marL="0" marR="0" algn="l">
              <a:lnSpc>
                <a:spcPct val="130000"/>
              </a:lnSpc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30000"/>
              </a:lnSpc>
            </a:pPr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30000"/>
              </a:lnSpc>
            </a:pPr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ts val="1440"/>
              </a:lnSpc>
            </a:pPr>
            <a:r>
              <a:rPr lang="ru-RU" b="0" dirty="0">
                <a:effectLst/>
              </a:rPr>
              <a:t> 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450BF-81FB-9FEB-8E1A-C0751BB9F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457201"/>
            <a:ext cx="11544935" cy="6924973"/>
          </a:xfrm>
        </p:spPr>
        <p:txBody>
          <a:bodyPr/>
          <a:lstStyle/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Юридические лица - владельцы лицензий на осуществление видов деятельности, связанных с оборотом наркотических средств и психотропных веществ, обязаны отчитываться о количестве каждого произведенного, изготовленного, ввезенного (вывезенного), отпущенного и реализованного наркотического средства и психотропного вещества, а также об 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запасах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состоянию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отчетного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Количество и запасы наркотических средств и психотропных веществ в отчетах указываются в пересчете на действующие наркотическое средство и психотропное вещество.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Юридические лица - владельцы лицензий на культивирование наркосодержащих растений для использования в научных, учебных целях и в экспертной деятельности, для производства используемых в медицинских целях и (или) в ветеринарии наркотических средств и психотропных веществ, а также на культивирование наркосодержащего растения опийный мак в промышленных целях, не связанных с производством или изготовлением наркотических средств и психотропных веществ, обязаны отчитываться о местоположении и площади земельных участков, использованных для культивирования наркосодержащих растений.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Юридические лица, осуществляющие производство, отпуск и реализацию наркотических средств и психотропных веществ, представляют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ежегодно, не позднее 1 марта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промышленности и торговли Российской Федерации по форме согласно приложению N 1: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 количестве произведенных, отпущенных и реализованных наркотических средств и психотропных веществ;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запасах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наркотических средств и психотропных веществ по состоянию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отчетного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о плане их производства на год, следующий за текущим годом (под текущим следует понимать год, в который представляется отчетность).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169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1B157F-ECAD-02FA-0871-AF96B8C18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392535" cy="4708981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Юридические лица, осуществляющие производство наркотических средств и психотропных веществ из такого наркосодержащего растения, как опийный мак, для использования в медицинских целях и (или) в ветеринарии, представляют ежегодно,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марта, в Министерство промышленности и торговли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годовой отчет по форме согласно приложению N 2.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 Юридические лица, осуществляющие изготовление, отпуск и реализацию наркотических средств и психотропных веществ, за исключением аптечных организаций, медицинских организаций, имеющих аптечные организации, медицинских организаций, расположенных в сельских населенных пунктах и удаленных от населенных пунктов местностях, в которых отсутствуют аптечные организации, и медицинских организаций, имеющих обособленные подразделения, расположенные в сельских и удаленных населенных пунктах, в которых отсутствуют аптечные организации, представляют ежегодно,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марта, в Министерство промышленности и торговли Российской Федерации по форме согласно приложению N 3: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 количестве изготовленных, отпущенных и реализованных наркотических средств и психотропных веществ;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запасах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наркотических средств и психотропных веществ по состоянию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отчетного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и о плане их изготовления на год, следующий за текущим годом.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66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770E8-FA5B-8FAB-EC5D-23A7E75B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97FE82-D7F4-05A9-CF55-FA6B92BCE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46378"/>
            <a:ext cx="11313795" cy="2492990"/>
          </a:xfrm>
        </p:spPr>
        <p:txBody>
          <a:bodyPr/>
          <a:lstStyle/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Организации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оптовой торговли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лекарственными средствами, осуществляющие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и реализацию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наркотических средств и психотропных веществ, представляют ежегодно,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марта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Министерство промышленности и торговли Российской Федерации по форме согласно приложению N 5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Юридические лица, осуществляющие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ввоз (вывоз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наркотических средств и психотропных веществ, представляют квартальные отчеты о количестве ввезенных (вывезенных) наркотических средств и психотропных веществ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15-го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месяца,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за отчетным периодом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форме согласно приложению N 6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28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D6869B-6FBB-0BBA-9B13-F613DD6D1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46378"/>
            <a:ext cx="11313795" cy="3600986"/>
          </a:xfrm>
        </p:spPr>
        <p:txBody>
          <a:bodyPr/>
          <a:lstStyle/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Аптечные организации, медицинские организации, имеющие аптечные организации, медицинские организации, расположенные в сельских населенных пунктах и удаленных от населенных пунктов местностях, в которых отсутствуют аптечные организации, и медицинские организации, имеющие обособленные подразделения, расположенные в сельских и удаленных населенных пунктах, в которых отсутствуют аптечные организации, осуществляющие изготовление лекарственных средств, содержащих наркотические средства и психотропные вещества, отпуск и реализацию наркотических средств и психотропных веществ, представляют ежегодно, не позднее 1 марта, в соответствующие территориальные органы Министерства внутренних дел Российской Федерации по форме согласно приложению N 8: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 количестве изготовленных, отпущенных и реализованных наркотических средств и психотропных веществ;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запасах наркотических средств и психотропных веществ по состоянию на 31 декабря отчетного года.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73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E31B94-8061-A23B-4996-DAB5D5445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46378"/>
            <a:ext cx="11313795" cy="4154984"/>
          </a:xfrm>
        </p:spPr>
        <p:txBody>
          <a:bodyPr/>
          <a:lstStyle/>
          <a:p>
            <a:pPr algn="just"/>
            <a:r>
              <a:rPr lang="ru-RU" dirty="0"/>
              <a:t>  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Юридическими лицами, указанными в пунктах 4, 6 и 8 настоящих Правил, к годовым отчетам прилагаются сведения о количестве уничтоженных наркотических средств и психотропных веществ с указанием причин их уничтожения.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14. В случае реорганизации или ликвидации юридического лица отчеты о его деятельности за период, не вошедший в последние представленные до дня реорганизации или ликвидации отчеты (включая сведения о запасах на день реорганизации или ликвидации), представляются в следующем порядке: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реорганизации - юридическим лицом не позднее дня завершения реорганизации либо его правопреемником (правопреемниками) в соответствии с передаточным актом;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ликвидации - юридическим лицом либо ликвидационной комиссией не позднее дня, следующего за днем прекращения действия лицензии на деятельность по обороту наркотических средств, психотропных веществ и их прекурсоров, культивированию наркосодержащих растений.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45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A1C18E-4B2C-6120-9F23-AF0CB3270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783773-B003-185E-E266-67C90F1E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077" y="2133600"/>
            <a:ext cx="7821846" cy="230132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90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3EFCA-ACCB-E057-6C14-A9095966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65" y="84003"/>
            <a:ext cx="12005868" cy="1475147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ВЕДЕНИЯ И ХРАНЕНИЯ СПЕЦИАЛЬНЫХ ЖУРНАЛОВ РЕГИСТРАЦИИ ОПЕРАЦИЙ, СВЯЗАННЫХ С ОБОРОТОМ НАРКОТИЧЕСКИХ СРЕДСТВ И ПСИХОТРОПНЫХ ВЕЩЕСТВ, В РЕЗУЛЬТАТЕ КОТОРЫХ ИЗМЕНЯЮТСЯ 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СОСТОЯНИЕ НАРКОТИЧЕСКИХ СРЕДСТВ И ПСИХОТРОПНЫХ ВЕЩЕСТВ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C360AD-CBB2-A19D-242E-9A3B5EC1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11316335" cy="5539978"/>
          </a:xfrm>
        </p:spPr>
        <p:txBody>
          <a:bodyPr/>
          <a:lstStyle/>
          <a:p>
            <a:pPr algn="just"/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Настоящие Правила устанавливают порядок ведения и хранения специальных журналов регистрации операций, связанных с оборотом наркотических средств и психотропных веществ, включенных в перечень наркотических средств, психотропных веществ и их прекурсоров, подлежащих контролю в РФ (далее - наркотические средства и психотропные вещества), в результате которых изменяются количество и состояние наркотических средств и психотропных веществ.</a:t>
            </a:r>
          </a:p>
          <a:p>
            <a:pPr algn="just"/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3. Юридические лица, а также их подразделения, осуществляющие виды деятельности, связанные с оборотом наркотических средств и психотропных веществ, обязаны вести журналы регистрации по форме согласно приложению на бумажном носителе или в электронной форме.</a:t>
            </a:r>
          </a:p>
          <a:p>
            <a:pPr algn="just"/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4. Регистрация операций, связанных с оборотом наркотических средств и психотропных веществ, ведется по каждому наименованию наркотического средства и психотропного вещества на отдельном развернутом листе журнала регистрации или в отдельном журнале регистрации.</a:t>
            </a:r>
          </a:p>
          <a:p>
            <a:pPr algn="just"/>
            <a:endParaRPr lang="ru-RU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 Журналы регистрации, оформленные на бумажном носителе, должны быть сброшюрованы, пронумерованы и скреплены подписью руководителя юридического лица или уполномоченного им должностного лица и печатью юридического лица (при наличии печати).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90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48A6A-907F-7289-5C74-00E8E13C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11946534" cy="276999"/>
          </a:xfrm>
        </p:spPr>
        <p:txBody>
          <a:bodyPr/>
          <a:lstStyle/>
          <a:p>
            <a:pPr algn="ctr"/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Правил ведения журналов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E4CC2D-B9D7-5C4C-282D-9037168C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11316335" cy="609397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журналов регистрации, заполняемых в электронной форме, ежемесячно распечатываются, нумеруются, подписываются лицом, ответственным за их ведение и хранение, и брошюруются по наименованию наркотического средства или психотропного вещества, дозировке, лекарственной форме (в случае если наркотическое средство или психотропное вещество является лекарственным средством).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истечении календарного года сброшюрованные помесячно листы журнала регистрации оформляются в журнал регистрации, опечатываются с указанием количества листов и заверяются подписью лица, ответственного за ведение и хранение журнала регистрации, руководителя юридического лица или уполномоченного им должностного лица и печатью юридического лица (при наличии печати).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7. Руководитель юридического лица назначает лиц, ответственных за ведение и хранение журналов регистрации, в том числе в подразделениях.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8. Записи в журналах регистрации производятся лицом, ответственным за их ведение и хранение, не реже одного раза в течение дня совершения операций с наркотическими средствами и психотропными веществами на основании документов, подтверждающих совершение этих операций.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Документы или их заверенные копии, подтверждающие совершение операции с наркотическим средством или психотропным веществом, либо подшиваются в отдельную папку, которая хранится вместе с соответствующим журналом регистрации, либо хранятся в архиве юридического лица с возможностью представления их по требованию контролирующих органов.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73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43293-B13B-25EE-AC64-8505D3BC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11870332" cy="381000"/>
          </a:xfrm>
        </p:spPr>
        <p:txBody>
          <a:bodyPr/>
          <a:lstStyle/>
          <a:p>
            <a:pPr algn="ctr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Продолжение Правил ведения журналов 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7A5959-2212-3D21-D0DE-923C72D9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11316335" cy="4708981"/>
          </a:xfrm>
        </p:spPr>
        <p:txBody>
          <a:bodyPr/>
          <a:lstStyle/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9. В журналах регистрации указываются как названия наркотических средств и психотропных веществ в соответствии с перечнем, указанным в пункте 1 настоящих Правил, так и иные названия наркотических средств и психотропных веществ, под которыми они получены юридическим лицом.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Списки названий наркотических средств и психотропных веществ, зарегистрированных в качестве лекарственных средств (международные непатентованные, патентованные, оригинальные названия или при их отсутствии химические названия), заносятся МЗ РФ в государственный реестр лекарственных средств для медицинского применения, Федеральной службой по ветеринарному и фитосанитарному надзору - в государственный реестр лекарственных средств для ветеринарного применения.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10. Нумерация записей в журналах регистрации по каждому наименованию наркотического средства или психотропного вещества осуществляется в пределах календарного года в порядке возрастания номеров.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Операции по приходу и операции по расходу в журналах регистрации имеют сквозную нумерацию.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Нумерация записей в новых журналах регистрации начинается с номера, следующего за последним номером в заполненных журналах.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 использованные в текущем календарном году страницы журналов регистрации, оформленные на бумажном носителе, прочеркиваются и не используются в следующем календарном году.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1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3CB999-70B1-3B56-FD63-6DC692C8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10972800" cy="7078861"/>
          </a:xfrm>
        </p:spPr>
        <p:txBody>
          <a:bodyPr/>
          <a:lstStyle/>
          <a:p>
            <a:pPr algn="just"/>
            <a:endParaRPr lang="ru-RU" sz="2000" dirty="0"/>
          </a:p>
          <a:p>
            <a:pPr algn="just"/>
            <a:r>
              <a:rPr lang="ru-RU" sz="2000" dirty="0"/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30.11.2021 N 2117 «О порядке представления сведений о деятельности, связанной с оборотом наркотических средств и психотропных веществ, а также о культивировании растений, содержащих наркотические средства или...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Постановление Правительства РФ от 30.04.2022 №809 «О хранении НС, ПВ и 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(вместе с «Правилами хранения наркотических средств, психотропных веществ и 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17.06.2013 г. № 378н "Об утверждении правил регистрации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связанных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обращением лекарственных средств для медицинского применения,  включенных в перечень лекарственных средств для медицинского применения, подлежащих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специальных журналах учета операций, связанных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обращением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для медицинского применения, и правил ведения и  хранения специальных журналов учета операций, связанных с обращением лекарственных  средств для медицинского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применения«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30.11.2021 N 2117 «О порядке представления сведений о деятельности, связанной с оборотом наркотических средств и психотропных веществ, а также о культивировании растений, содержащих наркотические средства или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48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07F78-491A-F623-67B4-DFFF4999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28599"/>
            <a:ext cx="11870333" cy="276999"/>
          </a:xfrm>
        </p:spPr>
        <p:txBody>
          <a:bodyPr/>
          <a:lstStyle/>
          <a:p>
            <a:pPr algn="ctr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Продолжение Правил ведения журналов 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938CBE-69D2-E08D-38C0-537D9770C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990599"/>
            <a:ext cx="11870333" cy="5539978"/>
          </a:xfrm>
        </p:spPr>
        <p:txBody>
          <a:bodyPr/>
          <a:lstStyle/>
          <a:p>
            <a:pPr algn="just"/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Запись в журналах регистрации каждой проведенной операции заверяется подписью, в том числе усиленной квалифицированной электронной подписью, лица, ответственного за их ведение и хранение, с указанием фамилии и инициалов.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12. Исправления в журналах регистрации, оформленных на бумажном носителе, заверяются подписью лица, ответственного за их ведение и хранение. Подчистки и незаверенные исправления в журналах регистрации, оформленных на бумажном носителе, не допускаются.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13. Юридические лица ежемесячно проводят инвентаризацию наркотических средств и психотропных веществ путем сопоставления их фактического наличия с данными учета (книжными остатками).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Инвентаризация наркотических средств и психотропных веществ проводится комиссией, назначенной приказом руководителя юридического лица или уполномоченного им должностного лица. Срок проведения инвентаризации определяется руководителем юридического лица или уполномоченным им должностным лицом.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журналах регистрации необходимо сделать отметку о проведенной инвентаризации наркотических средств и психотропных веществ.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Документы или их заверенные копии, составленные при проведении инвентаризации наркотических средств и психотропных веществ, подшиваются в отдельную папку, которая хранится вместе с соответствующими журналами регистрации, либо хранятся в архиве юридического лица с возможностью представления их по требованию контролирующих органов.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71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8C4AC-6080-EEBE-1DE4-D24E19A2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870332" cy="276999"/>
          </a:xfrm>
        </p:spPr>
        <p:txBody>
          <a:bodyPr/>
          <a:lstStyle/>
          <a:p>
            <a:pPr algn="ctr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Продолжение Правил ведения журналов 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0E744D-CFF3-8D2E-2217-AA2C07B0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11316335" cy="4431983"/>
          </a:xfrm>
        </p:spPr>
        <p:txBody>
          <a:bodyPr/>
          <a:lstStyle/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14. Журнал регистрации хранится в металлическом шкафу (сейфе) в технически укрепленном помещении.    Ключи от металлического шкафа (сейфа) и технически укрепленного помещения находятся у лица, ответственного за ведение и хранение журнала регистрации.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Доступ к информационной системе, с помощью которой осуществляется ведение журнала регистрации в электронной форме, имеют лица, ответственные за ведение и хранение журнала регистрации.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15. На основании записей в соответствующем журнале регистрации юридические лица представляют в порядке, установленном постановлением Правительства Российской Федерации от 30 ноября 2021 г. N 2117 "О порядке представления сведений о деятельности, связанной с оборотом наркотических средств и психотропных веществ, а также о культивировании растений, содержащих наркотические средства или психотропные вещества либо их прекурсоры, и регистрации операций, связанных с оборотом наркотических средств и психотропных веществ, в результате которых изменяются количество и состояние наркотических средств и психотропных веществ, и признании утратившими силу некоторых актов и отдельных положений некоторых актов Правительства Российской Федерации", отчеты о деятельности, связанной с оборотом наркотических средств и психотропных веществ.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13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449FC-DB1D-7A98-FD4B-D784CAA4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11946532" cy="457200"/>
          </a:xfrm>
        </p:spPr>
        <p:txBody>
          <a:bodyPr/>
          <a:lstStyle/>
          <a:p>
            <a:pPr algn="ctr"/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Продолжение Правил ведения журналов 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F65584-3B6B-2262-50AA-D17C534A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46378"/>
            <a:ext cx="11313795" cy="3600986"/>
          </a:xfrm>
        </p:spPr>
        <p:txBody>
          <a:bodyPr/>
          <a:lstStyle/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16. Заполненные журналы регистрации вместе с документами, подтверждающими осуществление операций, связанных с оборотом наркотических средств и психотропных веществ, сдаются в архив юридического лица, где хранятся в течение 5 лет после внесения в них последней записи. По истечении указанного срока журналы регистрации подлежат уничтожению по акту, утверждаемому руководителем юридического лица.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17. В случае реорганизации или ликвидации юридического лица журналы регистрации и документы, подтверждающие осуществление операций, связанных с оборотом наркотических средств и психотропных веществ, сдаются на хранение: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 реорганизации - новому юридическому лицу либо правопреемнику (правопреемникам) в соответствии с передаточным актом;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 ликвидации - в государственный архив в соответствии с законодательством Российской Федерации.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4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E1236-53ED-F371-8612-E8F71E69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536B6A-FD4A-4677-2E84-3CFCC495A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B62EAE-7E5D-216F-264B-47A33C0E3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395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23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FE0DC-61FF-5023-0B5A-38794C98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70" y="126184"/>
            <a:ext cx="11125200" cy="984885"/>
          </a:xfrm>
        </p:spPr>
        <p:txBody>
          <a:bodyPr/>
          <a:lstStyle/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830EECC-3219-91BF-232A-006BD399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20814"/>
              </p:ext>
            </p:extLst>
          </p:nvPr>
        </p:nvGraphicFramePr>
        <p:xfrm>
          <a:off x="2458" y="31955"/>
          <a:ext cx="12192000" cy="67817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60147">
                  <a:extLst>
                    <a:ext uri="{9D8B030D-6E8A-4147-A177-3AD203B41FA5}">
                      <a16:colId xmlns:a16="http://schemas.microsoft.com/office/drawing/2014/main" xmlns="" val="866660754"/>
                    </a:ext>
                  </a:extLst>
                </a:gridCol>
                <a:gridCol w="5460147">
                  <a:extLst>
                    <a:ext uri="{9D8B030D-6E8A-4147-A177-3AD203B41FA5}">
                      <a16:colId xmlns:a16="http://schemas.microsoft.com/office/drawing/2014/main" xmlns="" val="3922153370"/>
                    </a:ext>
                  </a:extLst>
                </a:gridCol>
                <a:gridCol w="635853">
                  <a:extLst>
                    <a:ext uri="{9D8B030D-6E8A-4147-A177-3AD203B41FA5}">
                      <a16:colId xmlns:a16="http://schemas.microsoft.com/office/drawing/2014/main" xmlns="" val="1268203955"/>
                    </a:ext>
                  </a:extLst>
                </a:gridCol>
                <a:gridCol w="635853">
                  <a:extLst>
                    <a:ext uri="{9D8B030D-6E8A-4147-A177-3AD203B41FA5}">
                      <a16:colId xmlns:a16="http://schemas.microsoft.com/office/drawing/2014/main" xmlns="" val="2030576963"/>
                    </a:ext>
                  </a:extLst>
                </a:gridCol>
              </a:tblGrid>
              <a:tr h="906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Номер и (или) дата документа, составленного при проведении инвентаризации, указывается расхождение между фактическим наличием и данными учета (книжным остатком) в случае его выявления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17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3477187076"/>
                  </a:ext>
                </a:extLst>
              </a:tr>
              <a:tr h="367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Остаток на последний рабочий день месяца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16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1980041657"/>
                  </a:ext>
                </a:extLst>
              </a:tr>
              <a:tr h="36718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Расход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расход за месяц - всего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15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4143691324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фамилия, инициалы, подпись ответственного лица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14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3663190687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количество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13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189085942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наименование, N и дата расходного документа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12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1033401454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номер операции по расходу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11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4082884217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дата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10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3145601489"/>
                  </a:ext>
                </a:extLst>
              </a:tr>
              <a:tr h="367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Приход с остатком за месяц - всего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1346521727"/>
                  </a:ext>
                </a:extLst>
              </a:tr>
              <a:tr h="36718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Приход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приход за месяц - всего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1050935878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фамилия, инициалы, подпись ответственного лица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1871035447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количество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2252637695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наименование, N и дата приходного документа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2041216339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номер операции по приходу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4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2209754397"/>
                  </a:ext>
                </a:extLst>
              </a:tr>
              <a:tr h="367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дата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3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3419187517"/>
                  </a:ext>
                </a:extLst>
              </a:tr>
              <a:tr h="367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Остаток на первый рабочий день месяца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>
                          <a:effectLst/>
                        </a:rPr>
                        <a:t>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2899919460"/>
                  </a:ext>
                </a:extLst>
              </a:tr>
              <a:tr h="367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Месяц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kern="100" dirty="0">
                          <a:effectLst/>
                        </a:rPr>
                        <a:t>1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67" marR="21567" marT="35481" marB="35481"/>
                </a:tc>
                <a:extLst>
                  <a:ext uri="{0D108BD9-81ED-4DB2-BD59-A6C34878D82A}">
                    <a16:rowId xmlns:a16="http://schemas.microsoft.com/office/drawing/2014/main" xmlns="" val="159240662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537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24037" y="214199"/>
            <a:ext cx="8229600" cy="1216359"/>
          </a:xfrm>
          <a:prstGeom prst="rect">
            <a:avLst/>
          </a:prstGeom>
          <a:ln w="12599">
            <a:solidFill>
              <a:srgbClr val="5ECAEE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ts val="2400"/>
              </a:lnSpc>
              <a:spcBef>
                <a:spcPts val="365"/>
              </a:spcBef>
            </a:pP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1435" algn="ctr"/>
            <a:r>
              <a:rPr sz="16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6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547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500" algn="ctr">
              <a:lnSpc>
                <a:spcPts val="24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4769" algn="ctr"/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ЛИЦЕНЗИРОВАНИИ ФАРМАЦЕВТИЧЕСКОЙ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1682672"/>
            <a:ext cx="10820399" cy="33470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spcBef>
                <a:spcPts val="1100"/>
              </a:spcBef>
            </a:pPr>
            <a:r>
              <a:rPr lang="ru-RU" sz="32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sz="3200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Лицензионное</a:t>
            </a:r>
            <a:r>
              <a:rPr sz="3200"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000"/>
              </a:spcBef>
            </a:pPr>
            <a:r>
              <a:rPr lang="ru-R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обращением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400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применения,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включенных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применения,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ПКУ,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журналах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обращением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применения,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специальных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обращением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C2B99-F66B-B8AF-72FE-3F1ED8C2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26" y="76200"/>
            <a:ext cx="12005868" cy="492443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20.05.2022 №911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5D0A7F-9EDA-EA0D-6916-2660CCEC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609600"/>
            <a:ext cx="11220766" cy="609397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допуске лиц к работе с наркотическими средствами и психотропными веществами, а также к деятельности, связанной с оборотом прекурсоров наркотических средств и психотропных веществ" (вместе с "Правилами допуска лиц к работе с наркотическими средствами и психотропными веществами, а также к деятельности, связанной с оборотом прекурсоров наркотических средств и психотропных веществ»)</a:t>
            </a:r>
          </a:p>
          <a:p>
            <a:pPr algn="just"/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Настоящие Правила определяют порядок допуска лиц к работе с наркотическими средствами и психотропными веществами, а также к деятельности, связанной с оборотом прекурсоров наркотических средств и психотропных веществ, внесенных в список I и таблицу I списка IV перечня наркотических средств, психотропных веществ и их прекурсоров, подлежащих контролю в Российской Федерации, утвержденного постановлением Правительства Российской Федерации от 30 июня 1998 г. N 681 "Об утверждении перечня наркотических средств, психотропных веществ и их прекурсоров, подлежащих контролю в Российской Федерации".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Допуск лиц к работе с наркотическими средствами и психотропными веществами осуществляется руководителями юридических лиц (лицами, их замещающими), а к деятельности, связанной с оборотом прекурсоров наркотических средств и психотропных веществ (далее - прекурсоры), - также и индивидуальными предпринимателями.</a:t>
            </a:r>
          </a:p>
          <a:p>
            <a:pPr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Допуск лиц к работе с наркотическими средствами и психотропными веществами, а также к деятельности, связанной с оборотом прекурсоров, предусматривает ознакомление этих лиц с законодательством Российской Федерации о наркотических средствах, психотропных веществах, прекурсорах и включение в трудовой договор взаимных обязательств юридического лица (индивидуального предпринимателя) и лица, связанных с оборотом наркотических средств, психотропных веществ и (или) прекурсоров.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93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7B7B51-A7DD-6933-7E85-E33BF03506C2}"/>
              </a:ext>
            </a:extLst>
          </p:cNvPr>
          <p:cNvSpPr txBox="1"/>
          <p:nvPr/>
        </p:nvSpPr>
        <p:spPr>
          <a:xfrm>
            <a:off x="152400" y="381000"/>
            <a:ext cx="118872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 с наркотическими средствами и психотропными веществами, а также к деятельности, связанной с оборотом прекурсоров: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лица, не достигшие 18-летнего возраста;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лица, в отношении которых отсутствуют справки и заключения, предусмотренные абзацами четвертым и пятым пункта 3 статьи 10 и абзацами вторым и третьим пункта 7 статьи 30 Федерального закона «О наркотических средствах и психотропных веществах»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выданные медицинскими организациями государственной или муниципальной системы здравоохранения об отсутствии у работников, которые в соответствии со своими трудовыми обязанностями должны иметь доступ к НС, ПВ, заболеваний наркоманией, токсикоманией, хроническим алкоголизмом;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внутренних дел об отсутствии у работников, которые в соответствии со своими служебными обязанностями должны иметь доступ к  НС,ПВ, непогашенной или неснятой судимости за преступление средней тяжести, тяжкое, особо тяжкое преступление или преступление, связанное с незаконным оборотом наркотических средств, психотропных  веществ,  их  прекурсоров,  в  том  числе  за  преступление, совершенное за пределами РФ.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C38BD4-9C27-2F66-2532-7AEC6C8EC559}"/>
              </a:ext>
            </a:extLst>
          </p:cNvPr>
          <p:cNvSpPr txBox="1"/>
          <p:nvPr/>
        </p:nvSpPr>
        <p:spPr>
          <a:xfrm>
            <a:off x="356419" y="0"/>
            <a:ext cx="11658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выдают медорганизации государственной или муниципальной системы здравоохранения, имеющие лицензию на осуществление медицинской деятельности, которая предусматривает выполнение работ (оказание  услуг) по «психиатрии-наркологии» и «лабораторной диагностике» либо «клинической лабораторной диагностике».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Выдача справки производится при личном обращении работника в медицинскую организацию при предъявлении документа, удостоверяющего личность, в целях проведения медицинского обследования, включающего в себя: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осмотр врачом-психиатром-наркологом;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определение наличия психоактивных веществ в моче;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лабораторные	исследования крови и (или) мочи на определение хронического употребления алкоголя;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целях диагностики психических расстройств и расстройств поведения, связанных с употреблением алкоголя (при выявлении врачом-психиатром- наркологом  признаков  заболевания  (состояния),  анализ  сведений, содержащихся в медицинской документации (при наличии).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936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539820-3DF6-6059-8814-83F7F521A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11468735" cy="5509200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Для получения справок, предусмотренных абзацем четвертым пункта 3 статьи 10 и (или) абзацем вторым пункта 7 статьи 30 Федерального закона "О наркотических средствах и психотропных веществах", руководитель юридического лица (лицо, его замещающее) или индивидуальный предприниматель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лицо, принимаемое на работу с наркотическими средствами и психотропными веществами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для осуществления деятельности, связанной с оборотом прекурсоров, в медицинские организации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прохождения медицинского обследования.</a:t>
            </a:r>
          </a:p>
          <a:p>
            <a:pPr algn="just"/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заключений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абзацем пятым пункта 3 статьи 10 и (или) абзацем третьим пункта 7 статьи 30 Федерального закона "О наркотических средствах и психотропных веществах", руководитель юридического лица (лицо его замещающее) или индивидуальный предприниматель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органы внутренних дел Российской Федерации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приложением анкеты лица, допускаемого к работе с наркотическими средствами и психотропными веществами, а также к деятельности, связанной с оборотом прекурсоров.</a:t>
            </a:r>
          </a:p>
          <a:p>
            <a:pPr algn="just"/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лиц, допускаемых к работе с наркотическими средствами и психотропными веществами, а также к деятельности, связанной с оборотом прекурсоров, в органы внутренних дел Российской Федерации для получения заключений, указанных в настоящем пункте, не допускается.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3CB999-70B1-3B56-FD63-6DC692C8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381000"/>
            <a:ext cx="11125200" cy="6771084"/>
          </a:xfrm>
        </p:spPr>
        <p:txBody>
          <a:bodyPr/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Постановление Правительства РФ от 30.04.2022 №809 «О хранении НС, ПВ и их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(вместе с «Правилами хранения наркотических средств, психотропных веществ и их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Минздравсоцразвития РФ от 23.08.2010 N 706н «Об утверждении Правила хранения лекарственных средств» (ред. от 28.12.2010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Приказ Минздрава России от 22.10.2021 N 1004н «Об утверждении инструкции по уничтожению наркотических средств и психотропных веществ, входящих в списки II и III перечня наркотических средств, психотропных веществ и их прекурсоров, подлежащих контролю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Постановление Правительства РФ от 20 мая 2022 г. N 911 «О допуске лиц к работе с наркотическими средствами и психотропными веществами, а также к деятельности, связанной с оборотом прекурсоров наркотических средств и психотропных веществ" (вместе с "Правилами допуска лиц к работе с наркотическими средствами и психотропными веществами, а также к деятельности, связанной с оборотом прекурсоров наркотических средств и психотропных веществ»)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362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274675"/>
            <a:ext cx="8686800" cy="944880"/>
            <a:chOff x="0" y="274675"/>
            <a:chExt cx="8686800" cy="944880"/>
          </a:xfrm>
        </p:grpSpPr>
        <p:sp>
          <p:nvSpPr>
            <p:cNvPr id="3" name="object 3"/>
            <p:cNvSpPr/>
            <p:nvPr/>
          </p:nvSpPr>
          <p:spPr>
            <a:xfrm>
              <a:off x="0" y="710996"/>
              <a:ext cx="1365885" cy="508000"/>
            </a:xfrm>
            <a:custGeom>
              <a:avLst/>
              <a:gdLst/>
              <a:ahLst/>
              <a:cxnLst/>
              <a:rect l="l" t="t" r="r" b="b"/>
              <a:pathLst>
                <a:path w="1365885" h="508000">
                  <a:moveTo>
                    <a:pt x="0" y="0"/>
                  </a:moveTo>
                  <a:lnTo>
                    <a:pt x="0" y="505079"/>
                  </a:lnTo>
                  <a:lnTo>
                    <a:pt x="1019162" y="507961"/>
                  </a:lnTo>
                  <a:lnTo>
                    <a:pt x="1119593" y="507961"/>
                  </a:lnTo>
                  <a:lnTo>
                    <a:pt x="1127518" y="500037"/>
                  </a:lnTo>
                  <a:lnTo>
                    <a:pt x="1129322" y="498602"/>
                  </a:lnTo>
                  <a:lnTo>
                    <a:pt x="1358277" y="269646"/>
                  </a:lnTo>
                  <a:lnTo>
                    <a:pt x="1363542" y="262568"/>
                  </a:lnTo>
                  <a:lnTo>
                    <a:pt x="1365297" y="255422"/>
                  </a:lnTo>
                  <a:lnTo>
                    <a:pt x="1363542" y="248275"/>
                  </a:lnTo>
                  <a:lnTo>
                    <a:pt x="1358277" y="241198"/>
                  </a:lnTo>
                  <a:lnTo>
                    <a:pt x="1129322" y="12242"/>
                  </a:lnTo>
                  <a:lnTo>
                    <a:pt x="1124280" y="12242"/>
                  </a:lnTo>
                  <a:lnTo>
                    <a:pt x="1124280" y="7200"/>
                  </a:lnTo>
                  <a:lnTo>
                    <a:pt x="1119593" y="7200"/>
                  </a:lnTo>
                  <a:lnTo>
                    <a:pt x="1114564" y="2527"/>
                  </a:lnTo>
                  <a:lnTo>
                    <a:pt x="1019162" y="2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74675"/>
              <a:ext cx="8229600" cy="439420"/>
            </a:xfrm>
            <a:custGeom>
              <a:avLst/>
              <a:gdLst/>
              <a:ahLst/>
              <a:cxnLst/>
              <a:rect l="l" t="t" r="r" b="b"/>
              <a:pathLst>
                <a:path w="8229600" h="439420">
                  <a:moveTo>
                    <a:pt x="8229244" y="0"/>
                  </a:moveTo>
                  <a:lnTo>
                    <a:pt x="0" y="0"/>
                  </a:lnTo>
                  <a:lnTo>
                    <a:pt x="0" y="439204"/>
                  </a:lnTo>
                  <a:lnTo>
                    <a:pt x="4114800" y="439204"/>
                  </a:lnTo>
                  <a:lnTo>
                    <a:pt x="8229244" y="439204"/>
                  </a:lnTo>
                  <a:lnTo>
                    <a:pt x="8229244" y="0"/>
                  </a:lnTo>
                  <a:close/>
                </a:path>
              </a:pathLst>
            </a:custGeom>
            <a:solidFill>
              <a:srgbClr val="E2E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3675" y="152400"/>
            <a:ext cx="11959258" cy="538301"/>
          </a:xfrm>
          <a:prstGeom prst="rect">
            <a:avLst/>
          </a:prstGeom>
        </p:spPr>
        <p:txBody>
          <a:bodyPr vert="horz" wrap="square" lIns="0" tIns="190195" rIns="0" bIns="0" rtlCol="0">
            <a:spAutoFit/>
          </a:bodyPr>
          <a:lstStyle/>
          <a:p>
            <a:pPr marL="2767330">
              <a:spcBef>
                <a:spcPts val="120"/>
              </a:spcBef>
            </a:pPr>
            <a:r>
              <a:rPr sz="225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sz="225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5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3675" y="1208887"/>
            <a:ext cx="8143557" cy="564875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60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FC3F27-567B-4FA2-8637-0B286EA210F7}"/>
              </a:ext>
            </a:extLst>
          </p:cNvPr>
          <p:cNvSpPr txBox="1"/>
          <p:nvPr/>
        </p:nvSpPr>
        <p:spPr>
          <a:xfrm>
            <a:off x="381001" y="-1741646"/>
            <a:ext cx="11430000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 отсутствии оснований, препятствующих допуску лица к работе с наркотическими средствами и психотропными веществами, а также к деятельности, связанной с оборотом прекурсоров, руководитель юридического лица (лицо, его замещающее) или индивидуальный предприниматель издает соответствующий приказ о допуске.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допуска лица к работе с наркотическими средствами и психотропными веществами, а также к деятельности, связанной с оборотом прекурсоров, ограничивается сроком действия трудового договора.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Лицо вправе обжаловать в установленном порядке отказ в допуске к работе с наркотическими средствами и психотропными веществами, а также к деятельности, связанной с оборотом прекурсоров.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Допуск лица к работе с наркотическими средствами и психотропными веществами, а также к деятельности, связанной с оборотом прекурсоров, прекращается при выявлении предусмотренных соответственно абзацами четвертым и пятым пункта 3 статьи 10 и абзацами вторым и третьим пункта 7 статьи 30 Федерального закона "О наркотических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и психотропных веществах" обстоятельств, препятствующих выдаче соответствующих справок и заключений.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Лицам, обучающимся в организациях, осуществляющих образовательную деятельность по образовательным программам среднего профессионального образования и высшего образования, разрешается работать в ходе учебного процесса с наркотическими средствами, психотропными веществами и (или) прекурсорами только в присутствии лиц, допущенных к работе с ними в соответствии с настоящими Правилами.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470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764FEA-DBF4-F909-BF66-637C28315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334" y="838200"/>
            <a:ext cx="5245331" cy="601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35B01A-C9B0-DDBF-47DB-1D3108207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06" y="1"/>
            <a:ext cx="5820587" cy="8382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08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0577" y="57911"/>
            <a:ext cx="9107805" cy="646430"/>
          </a:xfrm>
          <a:custGeom>
            <a:avLst/>
            <a:gdLst/>
            <a:ahLst/>
            <a:cxnLst/>
            <a:rect l="l" t="t" r="r" b="b"/>
            <a:pathLst>
              <a:path w="9107805" h="646430">
                <a:moveTo>
                  <a:pt x="9107424" y="0"/>
                </a:moveTo>
                <a:lnTo>
                  <a:pt x="0" y="0"/>
                </a:lnTo>
                <a:lnTo>
                  <a:pt x="0" y="646176"/>
                </a:lnTo>
                <a:lnTo>
                  <a:pt x="9107424" y="646176"/>
                </a:lnTo>
                <a:lnTo>
                  <a:pt x="9107424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2339" y="81533"/>
            <a:ext cx="873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Основные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статьи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КоАП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РФ,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устанавливающие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административную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ответственность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8539" y="355549"/>
            <a:ext cx="8585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за</a:t>
            </a:r>
            <a:r>
              <a:rPr sz="1800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нарушения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sz="18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области</a:t>
            </a:r>
            <a:r>
              <a:rPr sz="1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/>
                <a:cs typeface="Times New Roman"/>
              </a:rPr>
              <a:t>обращения</a:t>
            </a:r>
            <a:r>
              <a:rPr sz="1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лекарственных</a:t>
            </a:r>
            <a:r>
              <a:rPr sz="18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препаратов,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Times New Roman"/>
                <a:cs typeface="Times New Roman"/>
              </a:rPr>
              <a:t>подлежащих</a:t>
            </a:r>
            <a:r>
              <a:rPr sz="1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Times New Roman"/>
                <a:cs typeface="Times New Roman"/>
              </a:rPr>
              <a:t>ПКУ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087497" y="655194"/>
            <a:ext cx="6427470" cy="625475"/>
            <a:chOff x="1563497" y="655193"/>
            <a:chExt cx="6427470" cy="625475"/>
          </a:xfrm>
        </p:grpSpPr>
        <p:sp>
          <p:nvSpPr>
            <p:cNvPr id="6" name="object 6"/>
            <p:cNvSpPr/>
            <p:nvPr/>
          </p:nvSpPr>
          <p:spPr>
            <a:xfrm>
              <a:off x="1576197" y="742442"/>
              <a:ext cx="406400" cy="411480"/>
            </a:xfrm>
            <a:custGeom>
              <a:avLst/>
              <a:gdLst/>
              <a:ahLst/>
              <a:cxnLst/>
              <a:rect l="l" t="t" r="r" b="b"/>
              <a:pathLst>
                <a:path w="406400" h="411480">
                  <a:moveTo>
                    <a:pt x="302895" y="0"/>
                  </a:moveTo>
                  <a:lnTo>
                    <a:pt x="51561" y="257810"/>
                  </a:lnTo>
                  <a:lnTo>
                    <a:pt x="0" y="207518"/>
                  </a:lnTo>
                  <a:lnTo>
                    <a:pt x="2540" y="411099"/>
                  </a:lnTo>
                  <a:lnTo>
                    <a:pt x="206247" y="408559"/>
                  </a:lnTo>
                  <a:lnTo>
                    <a:pt x="154685" y="358267"/>
                  </a:lnTo>
                  <a:lnTo>
                    <a:pt x="406019" y="100457"/>
                  </a:lnTo>
                  <a:lnTo>
                    <a:pt x="30289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6197" y="742442"/>
              <a:ext cx="406400" cy="411480"/>
            </a:xfrm>
            <a:custGeom>
              <a:avLst/>
              <a:gdLst/>
              <a:ahLst/>
              <a:cxnLst/>
              <a:rect l="l" t="t" r="r" b="b"/>
              <a:pathLst>
                <a:path w="406400" h="411480">
                  <a:moveTo>
                    <a:pt x="0" y="207518"/>
                  </a:moveTo>
                  <a:lnTo>
                    <a:pt x="51561" y="257810"/>
                  </a:lnTo>
                  <a:lnTo>
                    <a:pt x="302895" y="0"/>
                  </a:lnTo>
                  <a:lnTo>
                    <a:pt x="406019" y="100457"/>
                  </a:lnTo>
                  <a:lnTo>
                    <a:pt x="154685" y="358267"/>
                  </a:lnTo>
                  <a:lnTo>
                    <a:pt x="206247" y="408559"/>
                  </a:lnTo>
                  <a:lnTo>
                    <a:pt x="2540" y="411099"/>
                  </a:lnTo>
                  <a:lnTo>
                    <a:pt x="0" y="20751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8725" y="667893"/>
              <a:ext cx="399415" cy="428625"/>
            </a:xfrm>
            <a:custGeom>
              <a:avLst/>
              <a:gdLst/>
              <a:ahLst/>
              <a:cxnLst/>
              <a:rect l="l" t="t" r="r" b="b"/>
              <a:pathLst>
                <a:path w="399415" h="428625">
                  <a:moveTo>
                    <a:pt x="108839" y="0"/>
                  </a:moveTo>
                  <a:lnTo>
                    <a:pt x="0" y="94234"/>
                  </a:lnTo>
                  <a:lnTo>
                    <a:pt x="235839" y="366395"/>
                  </a:lnTo>
                  <a:lnTo>
                    <a:pt x="181355" y="413512"/>
                  </a:lnTo>
                  <a:lnTo>
                    <a:pt x="384555" y="428117"/>
                  </a:lnTo>
                  <a:lnTo>
                    <a:pt x="399033" y="224917"/>
                  </a:lnTo>
                  <a:lnTo>
                    <a:pt x="344677" y="272034"/>
                  </a:lnTo>
                  <a:lnTo>
                    <a:pt x="10883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78725" y="667893"/>
              <a:ext cx="399415" cy="428625"/>
            </a:xfrm>
            <a:custGeom>
              <a:avLst/>
              <a:gdLst/>
              <a:ahLst/>
              <a:cxnLst/>
              <a:rect l="l" t="t" r="r" b="b"/>
              <a:pathLst>
                <a:path w="399415" h="428625">
                  <a:moveTo>
                    <a:pt x="181355" y="413512"/>
                  </a:moveTo>
                  <a:lnTo>
                    <a:pt x="235839" y="366395"/>
                  </a:lnTo>
                  <a:lnTo>
                    <a:pt x="0" y="94234"/>
                  </a:lnTo>
                  <a:lnTo>
                    <a:pt x="108839" y="0"/>
                  </a:lnTo>
                  <a:lnTo>
                    <a:pt x="344677" y="272034"/>
                  </a:lnTo>
                  <a:lnTo>
                    <a:pt x="399033" y="224917"/>
                  </a:lnTo>
                  <a:lnTo>
                    <a:pt x="384555" y="428117"/>
                  </a:lnTo>
                  <a:lnTo>
                    <a:pt x="181355" y="4135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8744" y="765047"/>
              <a:ext cx="287020" cy="502920"/>
            </a:xfrm>
            <a:custGeom>
              <a:avLst/>
              <a:gdLst/>
              <a:ahLst/>
              <a:cxnLst/>
              <a:rect l="l" t="t" r="r" b="b"/>
              <a:pathLst>
                <a:path w="287020" h="502919">
                  <a:moveTo>
                    <a:pt x="214883" y="0"/>
                  </a:moveTo>
                  <a:lnTo>
                    <a:pt x="71627" y="0"/>
                  </a:lnTo>
                  <a:lnTo>
                    <a:pt x="71627" y="359663"/>
                  </a:lnTo>
                  <a:lnTo>
                    <a:pt x="0" y="359663"/>
                  </a:lnTo>
                  <a:lnTo>
                    <a:pt x="143255" y="502919"/>
                  </a:lnTo>
                  <a:lnTo>
                    <a:pt x="286511" y="359663"/>
                  </a:lnTo>
                  <a:lnTo>
                    <a:pt x="214883" y="359663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8744" y="765047"/>
              <a:ext cx="287020" cy="502920"/>
            </a:xfrm>
            <a:custGeom>
              <a:avLst/>
              <a:gdLst/>
              <a:ahLst/>
              <a:cxnLst/>
              <a:rect l="l" t="t" r="r" b="b"/>
              <a:pathLst>
                <a:path w="287020" h="502919">
                  <a:moveTo>
                    <a:pt x="0" y="359663"/>
                  </a:moveTo>
                  <a:lnTo>
                    <a:pt x="71627" y="359663"/>
                  </a:lnTo>
                  <a:lnTo>
                    <a:pt x="71627" y="0"/>
                  </a:lnTo>
                  <a:lnTo>
                    <a:pt x="214883" y="0"/>
                  </a:lnTo>
                  <a:lnTo>
                    <a:pt x="214883" y="359663"/>
                  </a:lnTo>
                  <a:lnTo>
                    <a:pt x="286511" y="359663"/>
                  </a:lnTo>
                  <a:lnTo>
                    <a:pt x="143255" y="502919"/>
                  </a:lnTo>
                  <a:lnTo>
                    <a:pt x="0" y="359663"/>
                  </a:lnTo>
                  <a:close/>
                </a:path>
              </a:pathLst>
            </a:custGeom>
            <a:ln w="24383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60577" y="1197863"/>
            <a:ext cx="2807335" cy="217043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7465" rIns="0" bIns="0" rtlCol="0">
            <a:spAutoFit/>
          </a:bodyPr>
          <a:lstStyle/>
          <a:p>
            <a:pPr marL="97155" marR="95250" indent="4445" algn="ctr">
              <a:spcBef>
                <a:spcPts val="295"/>
              </a:spcBef>
            </a:pPr>
            <a:r>
              <a:rPr sz="1500" b="1" dirty="0">
                <a:latin typeface="Times New Roman"/>
                <a:cs typeface="Times New Roman"/>
              </a:rPr>
              <a:t>Ч.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3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ст.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14.1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«Осуществление предпринимательской </a:t>
            </a:r>
            <a:r>
              <a:rPr sz="1500" dirty="0">
                <a:latin typeface="Times New Roman"/>
                <a:cs typeface="Times New Roman"/>
              </a:rPr>
              <a:t>деятельности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1500" b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нарушением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требований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условий, предусмотренных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специальным </a:t>
            </a:r>
            <a:r>
              <a:rPr sz="1500" dirty="0">
                <a:latin typeface="Times New Roman"/>
                <a:cs typeface="Times New Roman"/>
              </a:rPr>
              <a:t>разрешением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(лицензией),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i="1" spc="-25" dirty="0">
                <a:latin typeface="Times New Roman"/>
                <a:cs typeface="Times New Roman"/>
              </a:rPr>
              <a:t>за</a:t>
            </a:r>
            <a:endParaRPr sz="1500">
              <a:latin typeface="Times New Roman"/>
              <a:cs typeface="Times New Roman"/>
            </a:endParaRPr>
          </a:p>
          <a:p>
            <a:pPr marL="182245" marR="178435" indent="-1270" algn="ctr">
              <a:spcBef>
                <a:spcPts val="5"/>
              </a:spcBef>
            </a:pPr>
            <a:r>
              <a:rPr sz="1500" i="1" spc="-10" dirty="0">
                <a:latin typeface="Times New Roman"/>
                <a:cs typeface="Times New Roman"/>
              </a:rPr>
              <a:t>исключением</a:t>
            </a:r>
            <a:r>
              <a:rPr sz="1500" i="1" dirty="0">
                <a:latin typeface="Times New Roman"/>
                <a:cs typeface="Times New Roman"/>
              </a:rPr>
              <a:t> </a:t>
            </a:r>
            <a:r>
              <a:rPr sz="1500" i="1" spc="-10" dirty="0">
                <a:latin typeface="Times New Roman"/>
                <a:cs typeface="Times New Roman"/>
              </a:rPr>
              <a:t>случаев, предусмотренных</a:t>
            </a:r>
            <a:r>
              <a:rPr sz="1500" i="1" spc="-50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частью</a:t>
            </a:r>
            <a:r>
              <a:rPr sz="1500" i="1" spc="15" dirty="0">
                <a:latin typeface="Times New Roman"/>
                <a:cs typeface="Times New Roman"/>
              </a:rPr>
              <a:t> </a:t>
            </a:r>
            <a:r>
              <a:rPr sz="1500" i="1" spc="-25" dirty="0">
                <a:latin typeface="Times New Roman"/>
                <a:cs typeface="Times New Roman"/>
              </a:rPr>
              <a:t>1.1</a:t>
            </a: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500" i="1" dirty="0">
                <a:latin typeface="Times New Roman"/>
                <a:cs typeface="Times New Roman"/>
              </a:rPr>
              <a:t>статьи</a:t>
            </a:r>
            <a:r>
              <a:rPr sz="1500" i="1" spc="-25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14.4.2</a:t>
            </a:r>
            <a:r>
              <a:rPr sz="1500" dirty="0">
                <a:latin typeface="Times New Roman"/>
                <a:cs typeface="Times New Roman"/>
              </a:rPr>
              <a:t>»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влечет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70633" y="3343655"/>
            <a:ext cx="314325" cy="457200"/>
            <a:chOff x="1246632" y="3343655"/>
            <a:chExt cx="314325" cy="457200"/>
          </a:xfrm>
        </p:grpSpPr>
        <p:sp>
          <p:nvSpPr>
            <p:cNvPr id="14" name="object 14"/>
            <p:cNvSpPr/>
            <p:nvPr/>
          </p:nvSpPr>
          <p:spPr>
            <a:xfrm>
              <a:off x="1258824" y="3355847"/>
              <a:ext cx="289560" cy="433070"/>
            </a:xfrm>
            <a:custGeom>
              <a:avLst/>
              <a:gdLst/>
              <a:ahLst/>
              <a:cxnLst/>
              <a:rect l="l" t="t" r="r" b="b"/>
              <a:pathLst>
                <a:path w="289559" h="433070">
                  <a:moveTo>
                    <a:pt x="217169" y="0"/>
                  </a:moveTo>
                  <a:lnTo>
                    <a:pt x="72389" y="0"/>
                  </a:lnTo>
                  <a:lnTo>
                    <a:pt x="72389" y="288035"/>
                  </a:lnTo>
                  <a:lnTo>
                    <a:pt x="0" y="288035"/>
                  </a:lnTo>
                  <a:lnTo>
                    <a:pt x="144779" y="432815"/>
                  </a:lnTo>
                  <a:lnTo>
                    <a:pt x="289559" y="288035"/>
                  </a:lnTo>
                  <a:lnTo>
                    <a:pt x="217169" y="288035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58824" y="3355847"/>
              <a:ext cx="289560" cy="433070"/>
            </a:xfrm>
            <a:custGeom>
              <a:avLst/>
              <a:gdLst/>
              <a:ahLst/>
              <a:cxnLst/>
              <a:rect l="l" t="t" r="r" b="b"/>
              <a:pathLst>
                <a:path w="289559" h="433070">
                  <a:moveTo>
                    <a:pt x="0" y="288035"/>
                  </a:moveTo>
                  <a:lnTo>
                    <a:pt x="72389" y="288035"/>
                  </a:lnTo>
                  <a:lnTo>
                    <a:pt x="72389" y="0"/>
                  </a:lnTo>
                  <a:lnTo>
                    <a:pt x="217169" y="0"/>
                  </a:lnTo>
                  <a:lnTo>
                    <a:pt x="217169" y="288035"/>
                  </a:lnTo>
                  <a:lnTo>
                    <a:pt x="289559" y="288035"/>
                  </a:lnTo>
                  <a:lnTo>
                    <a:pt x="144779" y="432815"/>
                  </a:lnTo>
                  <a:lnTo>
                    <a:pt x="0" y="288035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560576" y="3861816"/>
            <a:ext cx="2374900" cy="2630805"/>
          </a:xfrm>
          <a:custGeom>
            <a:avLst/>
            <a:gdLst/>
            <a:ahLst/>
            <a:cxnLst/>
            <a:rect l="l" t="t" r="r" b="b"/>
            <a:pathLst>
              <a:path w="2374900" h="2630804">
                <a:moveTo>
                  <a:pt x="2374392" y="0"/>
                </a:moveTo>
                <a:lnTo>
                  <a:pt x="0" y="0"/>
                </a:lnTo>
                <a:lnTo>
                  <a:pt x="0" y="2630424"/>
                </a:lnTo>
                <a:lnTo>
                  <a:pt x="2374392" y="2630424"/>
                </a:lnTo>
                <a:lnTo>
                  <a:pt x="2374392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38401" y="3886962"/>
            <a:ext cx="1959610" cy="25431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9075" indent="-206375">
              <a:spcBef>
                <a:spcPts val="110"/>
              </a:spcBef>
              <a:buFont typeface="Times New Roman"/>
              <a:buAutoNum type="arabicParenR"/>
              <a:tabLst>
                <a:tab pos="219075" algn="l"/>
              </a:tabLst>
            </a:pPr>
            <a:r>
              <a:rPr sz="1500" b="1" spc="-10" dirty="0">
                <a:latin typeface="Times New Roman"/>
                <a:cs typeface="Times New Roman"/>
              </a:rPr>
              <a:t>предупреждение</a:t>
            </a:r>
            <a:endParaRPr sz="1500">
              <a:latin typeface="Times New Roman"/>
              <a:cs typeface="Times New Roman"/>
            </a:endParaRPr>
          </a:p>
          <a:p>
            <a:pPr marL="12700"/>
            <a:r>
              <a:rPr sz="1500" i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или</a:t>
            </a:r>
            <a:endParaRPr sz="1500">
              <a:latin typeface="Times New Roman"/>
              <a:cs typeface="Times New Roman"/>
            </a:endParaRPr>
          </a:p>
          <a:p>
            <a:pPr marL="12700" marR="340995" indent="206375">
              <a:buAutoNum type="arabicParenR" startAt="2"/>
              <a:tabLst>
                <a:tab pos="219075" algn="l"/>
              </a:tabLst>
            </a:pPr>
            <a:r>
              <a:rPr sz="1500" spc="-10" dirty="0">
                <a:latin typeface="Times New Roman"/>
                <a:cs typeface="Times New Roman"/>
              </a:rPr>
              <a:t>наложение административного </a:t>
            </a:r>
            <a:r>
              <a:rPr sz="1500" b="1" dirty="0">
                <a:latin typeface="Times New Roman"/>
                <a:cs typeface="Times New Roman"/>
              </a:rPr>
              <a:t>штрафа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на: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spcBef>
                <a:spcPts val="5"/>
              </a:spcBef>
            </a:pPr>
            <a:r>
              <a:rPr sz="1500" dirty="0">
                <a:latin typeface="Times New Roman"/>
                <a:cs typeface="Times New Roman"/>
              </a:rPr>
              <a:t>а)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граждан</a:t>
            </a:r>
            <a:r>
              <a:rPr sz="1500" b="1" spc="-6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размере</a:t>
            </a:r>
            <a:r>
              <a:rPr sz="1500" spc="50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от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1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500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до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2 000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руб.; </a:t>
            </a:r>
            <a:r>
              <a:rPr sz="1500" dirty="0">
                <a:latin typeface="Times New Roman"/>
                <a:cs typeface="Times New Roman"/>
              </a:rPr>
              <a:t>б)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должностных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лиц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– </a:t>
            </a:r>
            <a:r>
              <a:rPr sz="1500" dirty="0">
                <a:latin typeface="Times New Roman"/>
                <a:cs typeface="Times New Roman"/>
              </a:rPr>
              <a:t>от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000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до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4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000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руб.; </a:t>
            </a:r>
            <a:r>
              <a:rPr sz="1500" dirty="0">
                <a:latin typeface="Times New Roman"/>
                <a:cs typeface="Times New Roman"/>
              </a:rPr>
              <a:t>в)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юридических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лиц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– </a:t>
            </a:r>
            <a:r>
              <a:rPr sz="1500" dirty="0">
                <a:latin typeface="Times New Roman"/>
                <a:cs typeface="Times New Roman"/>
              </a:rPr>
              <a:t>от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30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000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до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40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000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руб.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1039" y="1307592"/>
            <a:ext cx="3169920" cy="1938655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9370" rIns="0" bIns="0" rtlCol="0">
            <a:spAutoFit/>
          </a:bodyPr>
          <a:lstStyle/>
          <a:p>
            <a:pPr marL="118110" marR="111125" indent="1270" algn="ctr">
              <a:spcBef>
                <a:spcPts val="310"/>
              </a:spcBef>
            </a:pPr>
            <a:r>
              <a:rPr sz="1500" b="1" dirty="0">
                <a:latin typeface="Times New Roman"/>
                <a:cs typeface="Times New Roman"/>
              </a:rPr>
              <a:t>Ч.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4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ст.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14.1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«Осуществление предпринимательской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деятельности </a:t>
            </a:r>
            <a:r>
              <a:rPr sz="1500" dirty="0">
                <a:latin typeface="Times New Roman"/>
                <a:cs typeface="Times New Roman"/>
              </a:rPr>
              <a:t>с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грубым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нарушением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требований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и </a:t>
            </a:r>
            <a:r>
              <a:rPr sz="1500" dirty="0">
                <a:latin typeface="Times New Roman"/>
                <a:cs typeface="Times New Roman"/>
              </a:rPr>
              <a:t>условий,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предусмотренных </a:t>
            </a:r>
            <a:r>
              <a:rPr sz="1500" dirty="0">
                <a:latin typeface="Times New Roman"/>
                <a:cs typeface="Times New Roman"/>
              </a:rPr>
              <a:t>специальным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разрешением </a:t>
            </a:r>
            <a:r>
              <a:rPr sz="1500" dirty="0">
                <a:latin typeface="Times New Roman"/>
                <a:cs typeface="Times New Roman"/>
              </a:rPr>
              <a:t>(лицензией),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за</a:t>
            </a:r>
            <a:r>
              <a:rPr sz="1500" i="1" spc="-25" dirty="0">
                <a:latin typeface="Times New Roman"/>
                <a:cs typeface="Times New Roman"/>
              </a:rPr>
              <a:t> </a:t>
            </a:r>
            <a:r>
              <a:rPr sz="1500" i="1" spc="-10" dirty="0">
                <a:latin typeface="Times New Roman"/>
                <a:cs typeface="Times New Roman"/>
              </a:rPr>
              <a:t>исключением </a:t>
            </a:r>
            <a:r>
              <a:rPr sz="1500" i="1" dirty="0">
                <a:latin typeface="Times New Roman"/>
                <a:cs typeface="Times New Roman"/>
              </a:rPr>
              <a:t>случаев,</a:t>
            </a:r>
            <a:r>
              <a:rPr sz="1500" i="1" spc="-20" dirty="0">
                <a:latin typeface="Times New Roman"/>
                <a:cs typeface="Times New Roman"/>
              </a:rPr>
              <a:t> </a:t>
            </a:r>
            <a:r>
              <a:rPr sz="1500" i="1" spc="-10" dirty="0">
                <a:latin typeface="Times New Roman"/>
                <a:cs typeface="Times New Roman"/>
              </a:rPr>
              <a:t>предусмотренных</a:t>
            </a:r>
            <a:r>
              <a:rPr sz="1500" i="1" spc="-50" dirty="0">
                <a:latin typeface="Times New Roman"/>
                <a:cs typeface="Times New Roman"/>
              </a:rPr>
              <a:t> </a:t>
            </a:r>
            <a:r>
              <a:rPr sz="1500" i="1" spc="-10" dirty="0">
                <a:latin typeface="Times New Roman"/>
                <a:cs typeface="Times New Roman"/>
              </a:rPr>
              <a:t>частью</a:t>
            </a:r>
            <a:endParaRPr sz="1500">
              <a:latin typeface="Times New Roman"/>
              <a:cs typeface="Times New Roman"/>
            </a:endParaRPr>
          </a:p>
          <a:p>
            <a:pPr marL="523240">
              <a:spcBef>
                <a:spcPts val="5"/>
              </a:spcBef>
            </a:pPr>
            <a:r>
              <a:rPr sz="1500" i="1" dirty="0">
                <a:latin typeface="Times New Roman"/>
                <a:cs typeface="Times New Roman"/>
              </a:rPr>
              <a:t>1.1</a:t>
            </a:r>
            <a:r>
              <a:rPr sz="1500" i="1" spc="-20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статьи 14.4.2</a:t>
            </a:r>
            <a:r>
              <a:rPr sz="1500" dirty="0">
                <a:latin typeface="Times New Roman"/>
                <a:cs typeface="Times New Roman"/>
              </a:rPr>
              <a:t>»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влечет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67401" y="3343655"/>
            <a:ext cx="314325" cy="457200"/>
            <a:chOff x="4343400" y="3343655"/>
            <a:chExt cx="314325" cy="457200"/>
          </a:xfrm>
        </p:grpSpPr>
        <p:sp>
          <p:nvSpPr>
            <p:cNvPr id="20" name="object 20"/>
            <p:cNvSpPr/>
            <p:nvPr/>
          </p:nvSpPr>
          <p:spPr>
            <a:xfrm>
              <a:off x="4355591" y="3355847"/>
              <a:ext cx="289560" cy="433070"/>
            </a:xfrm>
            <a:custGeom>
              <a:avLst/>
              <a:gdLst/>
              <a:ahLst/>
              <a:cxnLst/>
              <a:rect l="l" t="t" r="r" b="b"/>
              <a:pathLst>
                <a:path w="289560" h="433070">
                  <a:moveTo>
                    <a:pt x="217170" y="0"/>
                  </a:moveTo>
                  <a:lnTo>
                    <a:pt x="72390" y="0"/>
                  </a:lnTo>
                  <a:lnTo>
                    <a:pt x="72390" y="288035"/>
                  </a:lnTo>
                  <a:lnTo>
                    <a:pt x="0" y="288035"/>
                  </a:lnTo>
                  <a:lnTo>
                    <a:pt x="144780" y="432815"/>
                  </a:lnTo>
                  <a:lnTo>
                    <a:pt x="289560" y="288035"/>
                  </a:lnTo>
                  <a:lnTo>
                    <a:pt x="217170" y="288035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55591" y="3355847"/>
              <a:ext cx="289560" cy="433070"/>
            </a:xfrm>
            <a:custGeom>
              <a:avLst/>
              <a:gdLst/>
              <a:ahLst/>
              <a:cxnLst/>
              <a:rect l="l" t="t" r="r" b="b"/>
              <a:pathLst>
                <a:path w="289560" h="433070">
                  <a:moveTo>
                    <a:pt x="0" y="288035"/>
                  </a:moveTo>
                  <a:lnTo>
                    <a:pt x="72390" y="288035"/>
                  </a:lnTo>
                  <a:lnTo>
                    <a:pt x="72390" y="0"/>
                  </a:lnTo>
                  <a:lnTo>
                    <a:pt x="217170" y="0"/>
                  </a:lnTo>
                  <a:lnTo>
                    <a:pt x="217170" y="288035"/>
                  </a:lnTo>
                  <a:lnTo>
                    <a:pt x="289560" y="288035"/>
                  </a:lnTo>
                  <a:lnTo>
                    <a:pt x="144780" y="432815"/>
                  </a:lnTo>
                  <a:lnTo>
                    <a:pt x="0" y="288035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4008120" y="3861816"/>
            <a:ext cx="3672840" cy="2676525"/>
          </a:xfrm>
          <a:custGeom>
            <a:avLst/>
            <a:gdLst/>
            <a:ahLst/>
            <a:cxnLst/>
            <a:rect l="l" t="t" r="r" b="b"/>
            <a:pathLst>
              <a:path w="3672840" h="2676525">
                <a:moveTo>
                  <a:pt x="3672839" y="0"/>
                </a:moveTo>
                <a:lnTo>
                  <a:pt x="0" y="0"/>
                </a:lnTo>
                <a:lnTo>
                  <a:pt x="0" y="2676143"/>
                </a:lnTo>
                <a:lnTo>
                  <a:pt x="3672839" y="2676143"/>
                </a:lnTo>
                <a:lnTo>
                  <a:pt x="3672839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87496" y="3890009"/>
            <a:ext cx="3461385" cy="2585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85420"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наложение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административного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штрафа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а)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должностных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лиц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000 </a:t>
            </a:r>
            <a:r>
              <a:rPr sz="1400" spc="-10" dirty="0">
                <a:latin typeface="Times New Roman"/>
                <a:cs typeface="Times New Roman"/>
              </a:rPr>
              <a:t>руб.;</a:t>
            </a:r>
            <a:endParaRPr sz="1400">
              <a:latin typeface="Times New Roman"/>
              <a:cs typeface="Times New Roman"/>
            </a:endParaRPr>
          </a:p>
          <a:p>
            <a:pPr marL="12700" marR="12065"/>
            <a:r>
              <a:rPr sz="1400" dirty="0">
                <a:latin typeface="Times New Roman"/>
                <a:cs typeface="Times New Roman"/>
              </a:rPr>
              <a:t>б)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лиц,</a:t>
            </a:r>
            <a:r>
              <a:rPr sz="1400" b="1" spc="-10" dirty="0">
                <a:latin typeface="Times New Roman"/>
                <a:cs typeface="Times New Roman"/>
              </a:rPr>
              <a:t> осуществляющих предпринимательскую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деятельность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без </a:t>
            </a:r>
            <a:r>
              <a:rPr sz="1400" b="1" spc="-10" dirty="0">
                <a:latin typeface="Times New Roman"/>
                <a:cs typeface="Times New Roman"/>
              </a:rPr>
              <a:t>образования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юридического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лица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размере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руб.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административное </a:t>
            </a:r>
            <a:r>
              <a:rPr sz="1400" dirty="0">
                <a:latin typeface="Times New Roman"/>
                <a:cs typeface="Times New Roman"/>
              </a:rPr>
              <a:t>приостановление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деятельности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срок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90 </a:t>
            </a:r>
            <a:r>
              <a:rPr sz="1400" spc="-10" dirty="0">
                <a:latin typeface="Times New Roman"/>
                <a:cs typeface="Times New Roman"/>
              </a:rPr>
              <a:t>суток;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в)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юридических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лиц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100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000 </a:t>
            </a:r>
            <a:r>
              <a:rPr sz="1400" dirty="0">
                <a:latin typeface="Times New Roman"/>
                <a:cs typeface="Times New Roman"/>
              </a:rPr>
              <a:t>руб.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административное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приостановление </a:t>
            </a:r>
            <a:r>
              <a:rPr sz="1400" dirty="0">
                <a:latin typeface="Times New Roman"/>
                <a:cs typeface="Times New Roman"/>
              </a:rPr>
              <a:t>деятельности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срок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90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суток.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7471" y="1197863"/>
            <a:ext cx="2658110" cy="2170430"/>
          </a:xfrm>
          <a:prstGeom prst="rect">
            <a:avLst/>
          </a:prstGeom>
          <a:solidFill>
            <a:srgbClr val="EBF0DE"/>
          </a:solidFill>
        </p:spPr>
        <p:txBody>
          <a:bodyPr vert="horz" wrap="square" lIns="0" tIns="37465" rIns="0" bIns="0" rtlCol="0">
            <a:spAutoFit/>
          </a:bodyPr>
          <a:lstStyle/>
          <a:p>
            <a:pPr marL="165100" marR="153035" algn="ctr">
              <a:spcBef>
                <a:spcPts val="295"/>
              </a:spcBef>
            </a:pPr>
            <a:r>
              <a:rPr sz="1500" b="1" dirty="0">
                <a:latin typeface="Times New Roman"/>
                <a:cs typeface="Times New Roman"/>
              </a:rPr>
              <a:t>Ч.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1.1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ст.</a:t>
            </a:r>
            <a:r>
              <a:rPr sz="1500" b="1" spc="-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14.4.2</a:t>
            </a:r>
            <a:r>
              <a:rPr sz="1500" b="1" spc="-1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«Нарушение установленных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правил отпуска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ЛП, </a:t>
            </a:r>
            <a:r>
              <a:rPr sz="1500" spc="-10" dirty="0">
                <a:latin typeface="Times New Roman"/>
                <a:cs typeface="Times New Roman"/>
              </a:rPr>
              <a:t>подлежащих </a:t>
            </a:r>
            <a:r>
              <a:rPr sz="1500" spc="-75" dirty="0">
                <a:latin typeface="Times New Roman"/>
                <a:cs typeface="Times New Roman"/>
              </a:rPr>
              <a:t>ПКУ,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выразившееся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-50" dirty="0">
                <a:latin typeface="Times New Roman"/>
                <a:cs typeface="Times New Roman"/>
              </a:rPr>
              <a:t>в </a:t>
            </a:r>
            <a:r>
              <a:rPr sz="1500" b="1" spc="-10" dirty="0">
                <a:latin typeface="Times New Roman"/>
                <a:cs typeface="Times New Roman"/>
              </a:rPr>
              <a:t>отпуске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указанных</a:t>
            </a:r>
            <a:r>
              <a:rPr sz="1500" b="1" spc="-11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ЛП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без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рецепта</a:t>
            </a:r>
            <a:r>
              <a:rPr sz="1500" dirty="0">
                <a:latin typeface="Times New Roman"/>
                <a:cs typeface="Times New Roman"/>
              </a:rPr>
              <a:t>,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если эти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действия </a:t>
            </a:r>
            <a:r>
              <a:rPr sz="1500" dirty="0">
                <a:latin typeface="Times New Roman"/>
                <a:cs typeface="Times New Roman"/>
              </a:rPr>
              <a:t>не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содержат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признаков уголовно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наказуемого </a:t>
            </a:r>
            <a:r>
              <a:rPr sz="1500" dirty="0">
                <a:latin typeface="Times New Roman"/>
                <a:cs typeface="Times New Roman"/>
              </a:rPr>
              <a:t>деяния»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влечет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51065" y="3355847"/>
            <a:ext cx="2874645" cy="3359150"/>
            <a:chOff x="6227064" y="3355847"/>
            <a:chExt cx="2874645" cy="3359150"/>
          </a:xfrm>
        </p:grpSpPr>
        <p:sp>
          <p:nvSpPr>
            <p:cNvPr id="26" name="object 26"/>
            <p:cNvSpPr/>
            <p:nvPr/>
          </p:nvSpPr>
          <p:spPr>
            <a:xfrm>
              <a:off x="7766304" y="3368039"/>
              <a:ext cx="289560" cy="429895"/>
            </a:xfrm>
            <a:custGeom>
              <a:avLst/>
              <a:gdLst/>
              <a:ahLst/>
              <a:cxnLst/>
              <a:rect l="l" t="t" r="r" b="b"/>
              <a:pathLst>
                <a:path w="289559" h="429895">
                  <a:moveTo>
                    <a:pt x="217170" y="0"/>
                  </a:moveTo>
                  <a:lnTo>
                    <a:pt x="72390" y="0"/>
                  </a:lnTo>
                  <a:lnTo>
                    <a:pt x="72390" y="284988"/>
                  </a:lnTo>
                  <a:lnTo>
                    <a:pt x="0" y="284988"/>
                  </a:lnTo>
                  <a:lnTo>
                    <a:pt x="144779" y="429768"/>
                  </a:lnTo>
                  <a:lnTo>
                    <a:pt x="289560" y="284988"/>
                  </a:lnTo>
                  <a:lnTo>
                    <a:pt x="217170" y="284988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66304" y="3368039"/>
              <a:ext cx="289560" cy="429895"/>
            </a:xfrm>
            <a:custGeom>
              <a:avLst/>
              <a:gdLst/>
              <a:ahLst/>
              <a:cxnLst/>
              <a:rect l="l" t="t" r="r" b="b"/>
              <a:pathLst>
                <a:path w="289559" h="429895">
                  <a:moveTo>
                    <a:pt x="0" y="284988"/>
                  </a:moveTo>
                  <a:lnTo>
                    <a:pt x="72390" y="284988"/>
                  </a:lnTo>
                  <a:lnTo>
                    <a:pt x="72390" y="0"/>
                  </a:lnTo>
                  <a:lnTo>
                    <a:pt x="217170" y="0"/>
                  </a:lnTo>
                  <a:lnTo>
                    <a:pt x="217170" y="284988"/>
                  </a:lnTo>
                  <a:lnTo>
                    <a:pt x="289560" y="284988"/>
                  </a:lnTo>
                  <a:lnTo>
                    <a:pt x="144779" y="429768"/>
                  </a:lnTo>
                  <a:lnTo>
                    <a:pt x="0" y="284988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27064" y="3822191"/>
              <a:ext cx="2874645" cy="2893060"/>
            </a:xfrm>
            <a:custGeom>
              <a:avLst/>
              <a:gdLst/>
              <a:ahLst/>
              <a:cxnLst/>
              <a:rect l="l" t="t" r="r" b="b"/>
              <a:pathLst>
                <a:path w="2874645" h="2893059">
                  <a:moveTo>
                    <a:pt x="2874264" y="0"/>
                  </a:moveTo>
                  <a:lnTo>
                    <a:pt x="0" y="0"/>
                  </a:lnTo>
                  <a:lnTo>
                    <a:pt x="0" y="2892551"/>
                  </a:lnTo>
                  <a:lnTo>
                    <a:pt x="2874264" y="2892551"/>
                  </a:lnTo>
                  <a:lnTo>
                    <a:pt x="2874264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833106" y="3849066"/>
            <a:ext cx="2423795" cy="27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dirty="0">
                <a:latin typeface="Times New Roman"/>
                <a:cs typeface="Times New Roman"/>
              </a:rPr>
              <a:t>наложение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административного</a:t>
            </a:r>
            <a:endParaRPr sz="1400">
              <a:latin typeface="Times New Roman"/>
              <a:cs typeface="Times New Roman"/>
            </a:endParaRPr>
          </a:p>
          <a:p>
            <a:pPr marL="12700"/>
            <a:r>
              <a:rPr sz="1400" b="1" dirty="0">
                <a:latin typeface="Times New Roman"/>
                <a:cs typeface="Times New Roman"/>
              </a:rPr>
              <a:t>штрафа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  <a:p>
            <a:pPr marL="12700" marR="8255"/>
            <a:r>
              <a:rPr sz="1400" dirty="0">
                <a:latin typeface="Times New Roman"/>
                <a:cs typeface="Times New Roman"/>
              </a:rPr>
              <a:t>а)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должностных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лиц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размере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 до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руб.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или </a:t>
            </a:r>
            <a:r>
              <a:rPr sz="1400" b="1" spc="-10" dirty="0">
                <a:latin typeface="Times New Roman"/>
                <a:cs typeface="Times New Roman"/>
              </a:rPr>
              <a:t>дисквалификацию</a:t>
            </a:r>
            <a:r>
              <a:rPr sz="1400" b="1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срок</a:t>
            </a:r>
            <a:endParaRPr sz="140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от 6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месяцев до 1</a:t>
            </a:r>
            <a:r>
              <a:rPr sz="1400" spc="-10" dirty="0">
                <a:latin typeface="Times New Roman"/>
                <a:cs typeface="Times New Roman"/>
              </a:rPr>
              <a:t> года;</a:t>
            </a:r>
            <a:endParaRPr sz="1400">
              <a:latin typeface="Times New Roman"/>
              <a:cs typeface="Times New Roman"/>
            </a:endParaRPr>
          </a:p>
          <a:p>
            <a:pPr marL="12700" marR="5080"/>
            <a:r>
              <a:rPr sz="1400" dirty="0">
                <a:latin typeface="Times New Roman"/>
                <a:cs typeface="Times New Roman"/>
              </a:rPr>
              <a:t>б)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лиц,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осуществляющих предпринимательскую деятельность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без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образования юридического</a:t>
            </a:r>
            <a:r>
              <a:rPr sz="1400" b="1" dirty="0">
                <a:latin typeface="Times New Roman"/>
                <a:cs typeface="Times New Roman"/>
              </a:rPr>
              <a:t> лица,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 marR="461009"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руб.; </a:t>
            </a:r>
            <a:r>
              <a:rPr sz="1400" dirty="0">
                <a:latin typeface="Times New Roman"/>
                <a:cs typeface="Times New Roman"/>
              </a:rPr>
              <a:t>в)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юридических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лиц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/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150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000</a:t>
            </a:r>
            <a:r>
              <a:rPr sz="1400" spc="-20" dirty="0">
                <a:latin typeface="Times New Roman"/>
                <a:cs typeface="Times New Roman"/>
              </a:rPr>
              <a:t> руб.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63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D9529-0D27-1B9B-3F95-496DA099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2022733" cy="86177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правовых актов при осуществлении деятельности по обороту НС и ПВ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A2DE42-DAC3-F915-0210-D587B3AB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540" y="1246378"/>
            <a:ext cx="11313795" cy="4637167"/>
          </a:xfrm>
        </p:spPr>
        <p:txBody>
          <a:bodyPr/>
          <a:lstStyle/>
          <a:p>
            <a:pPr marL="465455" marR="608965" algn="ctr">
              <a:lnSpc>
                <a:spcPct val="100000"/>
              </a:lnSpc>
              <a:spcBef>
                <a:spcPts val="95"/>
              </a:spcBef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РЗН:</a:t>
            </a:r>
            <a:r>
              <a:rPr lang="ru-RU" sz="18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lang="ru-RU" sz="18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ru-RU" sz="1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(их</a:t>
            </a:r>
            <a:r>
              <a:rPr lang="ru-RU" sz="1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</a:t>
            </a:r>
            <a:r>
              <a:rPr lang="ru-RU" sz="18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положений),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обязательные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</a:t>
            </a:r>
            <a:r>
              <a:rPr lang="ru-RU" sz="1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ru-RU" sz="1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4154" marR="356870" algn="ctr">
              <a:lnSpc>
                <a:spcPct val="100000"/>
              </a:lnSpc>
            </a:pP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(надзора),</a:t>
            </a:r>
            <a:r>
              <a:rPr lang="ru-RU" sz="1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</a:t>
            </a:r>
            <a:r>
              <a:rPr lang="ru-RU" sz="1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</a:t>
            </a:r>
            <a:r>
              <a:rPr lang="ru-RU" sz="1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</a:t>
            </a:r>
            <a:r>
              <a:rPr lang="ru-RU" sz="1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8430" algn="ctr">
              <a:lnSpc>
                <a:spcPct val="100000"/>
              </a:lnSpc>
              <a:spcBef>
                <a:spcPts val="5"/>
              </a:spcBef>
            </a:pP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22.10.2020</a:t>
            </a:r>
            <a:r>
              <a:rPr lang="ru-RU" sz="1800" b="1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8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1722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" algn="ctr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31.12.2020</a:t>
            </a:r>
            <a:r>
              <a:rPr lang="ru-RU" sz="1800" b="1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8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lang="ru-RU" sz="18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ru-RU" sz="18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lang="ru-RU" sz="18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Правительства</a:t>
            </a:r>
            <a:r>
              <a:rPr lang="ru-RU" sz="18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1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lang="ru-RU" sz="18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актов,</a:t>
            </a:r>
            <a:r>
              <a:rPr lang="ru-RU" sz="18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lang="ru-RU" sz="1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  <a:r>
              <a:rPr lang="ru-RU" sz="1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lang="ru-RU" sz="1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19" marR="46355" indent="635" algn="ctr">
              <a:lnSpc>
                <a:spcPct val="100000"/>
              </a:lnSpc>
              <a:spcBef>
                <a:spcPts val="5"/>
              </a:spcBef>
            </a:pP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</a:t>
            </a:r>
            <a:r>
              <a:rPr lang="ru-RU" sz="18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власти,</a:t>
            </a:r>
            <a:r>
              <a:rPr lang="ru-RU" sz="18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актов,</a:t>
            </a:r>
            <a:r>
              <a:rPr lang="ru-RU" sz="1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</a:t>
            </a:r>
            <a:r>
              <a:rPr lang="ru-RU" sz="18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</a:t>
            </a:r>
            <a:r>
              <a:rPr lang="ru-RU" sz="18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актов,</a:t>
            </a:r>
            <a:r>
              <a:rPr lang="ru-RU" sz="1800" spc="-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lang="ru-RU" sz="1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lang="ru-RU" sz="1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распорядительных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ru-RU" sz="18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r>
              <a:rPr lang="ru-RU" sz="18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РСФСР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ССР,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sz="1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радиочастотам,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marR="143510" algn="ctr">
              <a:lnSpc>
                <a:spcPct val="100000"/>
              </a:lnSpc>
            </a:pP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r>
              <a:rPr lang="ru-RU" sz="1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ru-RU" sz="18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  <a:r>
              <a:rPr lang="ru-RU" sz="18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lang="ru-RU" sz="18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lang="ru-RU" sz="18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</a:t>
            </a:r>
            <a:r>
              <a:rPr lang="ru-RU" sz="18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lang="ru-RU" sz="1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требованиях</a:t>
            </a:r>
            <a:r>
              <a:rPr lang="ru-RU" sz="18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РФ"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8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28627-35A2-2A94-C428-B92E446C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84" y="0"/>
            <a:ext cx="12005868" cy="1107996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правовых актов, соблюдение которых оценивается Росздравнадзором при осуществлении контроля оборота НС и ПВ	в соответствии с требованиями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№ 1722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xmlns="" id="{902E7B8B-DDA6-D5E7-910B-C4651F72341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1219200"/>
            <a:ext cx="8534400" cy="56388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6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14" y="173131"/>
            <a:ext cx="1161097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0" dirty="0"/>
              <a:t>Положение</a:t>
            </a:r>
            <a:r>
              <a:rPr sz="3200" spc="-60" dirty="0"/>
              <a:t> </a:t>
            </a:r>
            <a:r>
              <a:rPr sz="3200" dirty="0"/>
              <a:t>о</a:t>
            </a:r>
            <a:r>
              <a:rPr sz="3200" spc="-55" dirty="0"/>
              <a:t> </a:t>
            </a:r>
            <a:r>
              <a:rPr sz="3200" dirty="0"/>
              <a:t>лицензировании</a:t>
            </a:r>
            <a:r>
              <a:rPr sz="3200" spc="-70" dirty="0"/>
              <a:t> </a:t>
            </a:r>
            <a:r>
              <a:rPr sz="3200" spc="-10" dirty="0"/>
              <a:t>деятельности</a:t>
            </a:r>
            <a:r>
              <a:rPr sz="3200" spc="-40" dirty="0"/>
              <a:t> </a:t>
            </a:r>
            <a:r>
              <a:rPr sz="3200" dirty="0"/>
              <a:t>по</a:t>
            </a:r>
            <a:r>
              <a:rPr sz="3200" spc="-60" dirty="0"/>
              <a:t> </a:t>
            </a:r>
            <a:r>
              <a:rPr sz="3200" dirty="0"/>
              <a:t>обороту</a:t>
            </a:r>
            <a:r>
              <a:rPr sz="3200" spc="-75" dirty="0"/>
              <a:t> </a:t>
            </a:r>
            <a:r>
              <a:rPr sz="3200" dirty="0"/>
              <a:t>НС,</a:t>
            </a:r>
            <a:r>
              <a:rPr sz="3200" spc="-55" dirty="0"/>
              <a:t> </a:t>
            </a:r>
            <a:r>
              <a:rPr sz="3200" dirty="0"/>
              <a:t>ПВ</a:t>
            </a:r>
            <a:r>
              <a:rPr sz="3200" spc="-55" dirty="0"/>
              <a:t> </a:t>
            </a:r>
            <a:r>
              <a:rPr sz="3200" spc="-50" dirty="0"/>
              <a:t>и </a:t>
            </a:r>
            <a:r>
              <a:rPr sz="3200" dirty="0"/>
              <a:t>их</a:t>
            </a:r>
            <a:r>
              <a:rPr sz="3200" spc="-70" dirty="0"/>
              <a:t> </a:t>
            </a:r>
            <a:r>
              <a:rPr sz="3200" dirty="0"/>
              <a:t>прекурсоров,</a:t>
            </a:r>
            <a:r>
              <a:rPr sz="3200" spc="-60" dirty="0"/>
              <a:t> </a:t>
            </a:r>
            <a:r>
              <a:rPr sz="3200" b="0" dirty="0">
                <a:latin typeface="Calibri"/>
                <a:cs typeface="Calibri"/>
              </a:rPr>
              <a:t>утв.</a:t>
            </a:r>
            <a:r>
              <a:rPr sz="3200" b="0" spc="-6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Постановлением</a:t>
            </a:r>
            <a:r>
              <a:rPr sz="3200" b="0" spc="-9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Правительства</a:t>
            </a:r>
            <a:r>
              <a:rPr sz="3200" b="0" spc="-50" dirty="0">
                <a:latin typeface="Calibri"/>
                <a:cs typeface="Calibri"/>
              </a:rPr>
              <a:t> </a:t>
            </a:r>
            <a:r>
              <a:rPr sz="3200" dirty="0"/>
              <a:t>№</a:t>
            </a:r>
            <a:r>
              <a:rPr sz="3200" spc="-60" dirty="0"/>
              <a:t> </a:t>
            </a:r>
            <a:r>
              <a:rPr sz="3200" spc="-20" dirty="0"/>
              <a:t>1007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0" y="1139190"/>
            <a:ext cx="1088961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Пакет</a:t>
            </a:r>
            <a:r>
              <a:rPr sz="2400" b="1" spc="-8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документов</a:t>
            </a:r>
            <a:endParaRPr sz="2400" dirty="0">
              <a:latin typeface="Calibri"/>
              <a:cs typeface="Calibri"/>
            </a:endParaRPr>
          </a:p>
          <a:p>
            <a:pPr marL="174625" algn="ctr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для</a:t>
            </a:r>
            <a:r>
              <a:rPr sz="2400" b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получения</a:t>
            </a:r>
            <a:r>
              <a:rPr sz="24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лицензии</a:t>
            </a:r>
            <a:r>
              <a:rPr sz="24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на</a:t>
            </a:r>
            <a:r>
              <a:rPr sz="2400" b="1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оборот</a:t>
            </a:r>
            <a:r>
              <a:rPr sz="2400" b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НС</a:t>
            </a:r>
            <a:r>
              <a:rPr sz="24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400" b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333399"/>
                </a:solidFill>
                <a:latin typeface="Calibri"/>
                <a:cs typeface="Calibri"/>
              </a:rPr>
              <a:t>ПВ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Заявление</a:t>
            </a:r>
            <a:r>
              <a:rPr sz="2400" i="1" spc="-8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о</a:t>
            </a:r>
            <a:r>
              <a:rPr sz="2400" i="1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333399"/>
                </a:solidFill>
                <a:latin typeface="Calibri"/>
                <a:cs typeface="Calibri"/>
              </a:rPr>
              <a:t>предоставлении</a:t>
            </a:r>
            <a:r>
              <a:rPr sz="2400" i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лицензии</a:t>
            </a:r>
            <a:r>
              <a:rPr sz="2400" i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и</a:t>
            </a:r>
            <a:r>
              <a:rPr sz="2400" i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прилагаемые</a:t>
            </a:r>
            <a:r>
              <a:rPr sz="2400" i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к</a:t>
            </a:r>
            <a:r>
              <a:rPr sz="2400" i="1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нему</a:t>
            </a:r>
            <a:r>
              <a:rPr sz="2400" i="1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333399"/>
                </a:solidFill>
                <a:latin typeface="Calibri"/>
                <a:cs typeface="Calibri"/>
              </a:rPr>
              <a:t>документы,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соискатель</a:t>
            </a:r>
            <a:r>
              <a:rPr sz="2400" i="1" spc="-6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лицензии</a:t>
            </a:r>
            <a:r>
              <a:rPr sz="2400" i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направляет</a:t>
            </a:r>
            <a:r>
              <a:rPr sz="2400" i="1" spc="-8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2400" i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333399"/>
                </a:solidFill>
                <a:latin typeface="Calibri"/>
                <a:cs typeface="Calibri"/>
              </a:rPr>
              <a:t>лицензирующий</a:t>
            </a:r>
            <a:r>
              <a:rPr sz="2400" i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орган</a:t>
            </a:r>
            <a:r>
              <a:rPr sz="2400" i="1" spc="-7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2400" i="1" spc="-7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форме</a:t>
            </a:r>
            <a:r>
              <a:rPr sz="2400" i="1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Calibri"/>
                <a:cs typeface="Calibri"/>
              </a:rPr>
              <a:t>электронных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документов</a:t>
            </a:r>
            <a:r>
              <a:rPr sz="2400" b="1" i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(пакета</a:t>
            </a:r>
            <a:r>
              <a:rPr sz="2400" i="1" spc="-5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333399"/>
                </a:solidFill>
                <a:latin typeface="Calibri"/>
                <a:cs typeface="Calibri"/>
              </a:rPr>
              <a:t>электронных</a:t>
            </a:r>
            <a:r>
              <a:rPr sz="2400" i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333399"/>
                </a:solidFill>
                <a:latin typeface="Calibri"/>
                <a:cs typeface="Calibri"/>
              </a:rPr>
              <a:t>документов),</a:t>
            </a:r>
            <a:r>
              <a:rPr sz="2400" i="1" spc="-4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в</a:t>
            </a:r>
            <a:r>
              <a:rPr sz="2400" i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т.ч.</a:t>
            </a:r>
            <a:r>
              <a:rPr sz="2400" i="1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через</a:t>
            </a:r>
            <a:r>
              <a:rPr sz="2400" i="1" spc="-5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333399"/>
                </a:solidFill>
                <a:latin typeface="Calibri"/>
                <a:cs typeface="Calibri"/>
              </a:rPr>
              <a:t>портал</a:t>
            </a:r>
            <a:r>
              <a:rPr sz="2400" i="1" spc="-4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333399"/>
                </a:solidFill>
                <a:latin typeface="Calibri"/>
                <a:cs typeface="Calibri"/>
              </a:rPr>
              <a:t>Госуслуг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880" y="3117291"/>
            <a:ext cx="1605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indent="-207645">
              <a:lnSpc>
                <a:spcPct val="100000"/>
              </a:lnSpc>
              <a:spcBef>
                <a:spcPts val="100"/>
              </a:spcBef>
              <a:buClr>
                <a:srgbClr val="0066FF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Заявление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7880" y="3556761"/>
            <a:ext cx="1097851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279">
              <a:lnSpc>
                <a:spcPct val="100000"/>
              </a:lnSpc>
              <a:spcBef>
                <a:spcPts val="100"/>
              </a:spcBef>
              <a:buClr>
                <a:srgbClr val="0066FF"/>
              </a:buClr>
              <a:buFont typeface="Wingdings"/>
              <a:buChar char=""/>
              <a:tabLst>
                <a:tab pos="220979" algn="l"/>
              </a:tabLst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Копии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документов,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подтверждающие</a:t>
            </a:r>
            <a:r>
              <a:rPr sz="2400" spc="-11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наличие</a:t>
            </a:r>
            <a:r>
              <a:rPr sz="2400" b="1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на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правах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собственности</a:t>
            </a:r>
            <a:r>
              <a:rPr sz="240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или</a:t>
            </a:r>
            <a:r>
              <a:rPr sz="2400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ином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законном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основании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помещений</a:t>
            </a:r>
            <a:r>
              <a:rPr sz="24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и</a:t>
            </a:r>
            <a:r>
              <a:rPr sz="24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оборудования</a:t>
            </a:r>
            <a:r>
              <a:rPr sz="2400" b="1" spc="-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если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эти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права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не</a:t>
            </a:r>
            <a:endParaRPr sz="2400">
              <a:latin typeface="Calibri"/>
              <a:cs typeface="Calibri"/>
            </a:endParaRPr>
          </a:p>
          <a:p>
            <a:pPr marL="12700" marR="480695">
              <a:lnSpc>
                <a:spcPct val="100000"/>
              </a:lnSpc>
              <a:tabLst>
                <a:tab pos="2558415" algn="l"/>
              </a:tabLst>
            </a:pP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зарегистрированы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	в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ЕГРП,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если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зарегистрированы,</a:t>
            </a:r>
            <a:r>
              <a:rPr sz="2400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то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об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этих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помещениях</a:t>
            </a:r>
            <a:r>
              <a:rPr sz="2400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FF"/>
                </a:solidFill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кроме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МО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обособленных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подразделений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МО,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расположенных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в </a:t>
            </a:r>
            <a:r>
              <a:rPr sz="2400" dirty="0">
                <a:latin typeface="Calibri"/>
                <a:cs typeface="Calibri"/>
              </a:rPr>
              <a:t>сельской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местности…)</a:t>
            </a:r>
            <a:endParaRPr sz="2400">
              <a:latin typeface="Calibri"/>
              <a:cs typeface="Calibri"/>
            </a:endParaRPr>
          </a:p>
          <a:p>
            <a:pPr marL="12700" marR="148590" indent="208279">
              <a:lnSpc>
                <a:spcPct val="100000"/>
              </a:lnSpc>
              <a:spcBef>
                <a:spcPts val="575"/>
              </a:spcBef>
              <a:buClr>
                <a:srgbClr val="0066FF"/>
              </a:buClr>
              <a:buFont typeface="Wingdings"/>
              <a:buChar char=""/>
              <a:tabLst>
                <a:tab pos="220979" algn="l"/>
              </a:tabLst>
            </a:pP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Сведения</a:t>
            </a:r>
            <a:r>
              <a:rPr sz="240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наличии</a:t>
            </a:r>
            <a:r>
              <a:rPr sz="2400" spc="-8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лицензии</a:t>
            </a:r>
            <a:r>
              <a:rPr sz="24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на</a:t>
            </a:r>
            <a:r>
              <a:rPr sz="24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осуществление</a:t>
            </a:r>
            <a:r>
              <a:rPr sz="2400" b="1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медицинской</a:t>
            </a:r>
            <a:r>
              <a:rPr sz="2400" b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деятельности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alibri"/>
                <a:cs typeface="Calibri"/>
              </a:rPr>
              <a:t>(в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случае,</a:t>
            </a:r>
            <a:r>
              <a:rPr sz="2400" spc="-8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если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лицензиатом</a:t>
            </a:r>
            <a:r>
              <a:rPr sz="2400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является</a:t>
            </a:r>
            <a:r>
              <a:rPr sz="2400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медицинская</a:t>
            </a:r>
            <a:r>
              <a:rPr sz="2400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организация)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200" y="3048000"/>
            <a:ext cx="6248400" cy="53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b="1" dirty="0">
                <a:latin typeface="Arial"/>
                <a:cs typeface="Arial"/>
              </a:rPr>
              <a:t>01.09.2024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г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подача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заявления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только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через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портал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latin typeface="Arial"/>
                <a:cs typeface="Arial"/>
              </a:rPr>
              <a:t>Госуслуг</a:t>
            </a:r>
            <a:endParaRPr sz="16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600" dirty="0">
                <a:latin typeface="Microsoft Sans Serif"/>
                <a:cs typeface="Microsoft Sans Serif"/>
              </a:rPr>
              <a:t>(</a:t>
            </a:r>
            <a:r>
              <a:rPr sz="1600" i="1" dirty="0">
                <a:latin typeface="Arial"/>
                <a:cs typeface="Arial"/>
              </a:rPr>
              <a:t>ПП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от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18.10.2023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№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1736</a:t>
            </a:r>
            <a:r>
              <a:rPr sz="1600" spc="-10" dirty="0">
                <a:latin typeface="Microsoft Sans Serif"/>
                <a:cs typeface="Microsoft Sans Serif"/>
              </a:rPr>
              <a:t>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7832</Words>
  <Application>Microsoft Office PowerPoint</Application>
  <PresentationFormat>Произвольный</PresentationFormat>
  <Paragraphs>714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Office Theme</vt:lpstr>
      <vt:lpstr> Предметно-количественный учет (ПКУ) в аптечных организациях</vt:lpstr>
      <vt:lpstr>     План занятия: 1. Организация ведения ПКУ, нормативная база 2. Порядок документооборота по ПКУ 3. Правила допуска лиц к работе с НС и ПВ 4. Ответственность за нарушения при работе с         веществами, подлежащими ПКУ.  </vt:lpstr>
      <vt:lpstr>Нормативно-правовые акты:</vt:lpstr>
      <vt:lpstr>Презентация PowerPoint</vt:lpstr>
      <vt:lpstr>Презентация PowerPoint</vt:lpstr>
      <vt:lpstr>Презентация PowerPoint</vt:lpstr>
      <vt:lpstr>Перечень правовых актов при осуществлении деятельности по обороту НС и ПВ</vt:lpstr>
      <vt:lpstr>Перечень правовых актов, соблюдение которых оценивается Росздравнадзором при осуществлении контроля оборота НС и ПВ в соответствии с требованиями постановления № 1722</vt:lpstr>
      <vt:lpstr>Положение о лицензировании деятельности по обороту НС, ПВ и их прекурсоров, утв. Постановлением Правительства № 1007</vt:lpstr>
      <vt:lpstr>Положение о лицензировании деятельности по обороту НС, ПВ и их прекурсоров, утв. Постановлением Правительства № 1007</vt:lpstr>
      <vt:lpstr>Положение о лицензировании деятельности по обороту НС, ПВ и их прекурсоров, утв. Постановлением Правительства № 1007</vt:lpstr>
      <vt:lpstr>Положение о лицензировании деятельности по обороту НС, ПВ и их прекурсоров, утв. Постановлением Правительства № 1007</vt:lpstr>
      <vt:lpstr>Лицензирование деятельности по обороту наркотических средств и психотропных веществ и их прекурсоров</vt:lpstr>
      <vt:lpstr>Дистанционные проверки с помощью мобильного приложения «Инспектор»</vt:lpstr>
      <vt:lpstr>Дистанционные проверки с помощью мобильного приложения «Инспектор»</vt:lpstr>
      <vt:lpstr>Дистанционные проверки с помощью мобильного приложения «Инспектор»</vt:lpstr>
      <vt:lpstr>Дистанционные проверки с помощью мобильного приложения «Инспектор»</vt:lpstr>
      <vt:lpstr>Дистанционные проверки с помощью мобильного приложения «Инспектор»</vt:lpstr>
      <vt:lpstr>Федеральный закон  от 0 8  января 19 9 8 г. № 3 –Ф   З   «   О  наркотических средствах и   психотропных веществах»</vt:lpstr>
      <vt:lpstr>Презентация PowerPoint</vt:lpstr>
      <vt:lpstr>Презентация PowerPoint</vt:lpstr>
      <vt:lpstr>Федеральный закон от 08 января 1998 г. № 3 –ФЗ «О наркотических средствах и психотропных веществах» </vt:lpstr>
      <vt:lpstr>Федеральный закон от 12.04.2010 № 61-ФЗ «Об обращении лекарственных средств»</vt:lpstr>
      <vt:lpstr>перечень лекарственных средств, подлежащих предметно-количественному учету</vt:lpstr>
      <vt:lpstr>Включение в перечень</vt:lpstr>
      <vt:lpstr>Презентация PowerPoint</vt:lpstr>
      <vt:lpstr>Презентация PowerPoint</vt:lpstr>
      <vt:lpstr>Презентация PowerPoint</vt:lpstr>
      <vt:lpstr>        Перечень ЛС, подлежащих предметно-количественному учету</vt:lpstr>
      <vt:lpstr> Постановление Правительства РФ № 681 от 30.06.1998 «Об утверждении перечня наркотических средств и психотропных веществ, подлежащих контролю в РФ»</vt:lpstr>
      <vt:lpstr>Наименование</vt:lpstr>
      <vt:lpstr>Презентация PowerPoint</vt:lpstr>
      <vt:lpstr>Презентация PowerPoint</vt:lpstr>
      <vt:lpstr>Перечень ЛС, подлежащих предметно-количественному учету, утв. Приказом Минздрава от 01.09.2023 г № 459н</vt:lpstr>
      <vt:lpstr>Презентация PowerPoint</vt:lpstr>
      <vt:lpstr>Презентация PowerPoint</vt:lpstr>
      <vt:lpstr>Перечень ЛС, подлежащих предметно-количественному учету, утв. Приказом Минздрава от 01.09.2023 г № 459н</vt:lpstr>
      <vt:lpstr> IV. Иные лекарственные средства, подлежащие предметно-количественному учету </vt:lpstr>
      <vt:lpstr>Порядок отпуска ЛП с МНН «Мизопростол», «Мифепристон», «Циклопентолат» с 01.09.2024 г</vt:lpstr>
      <vt:lpstr>  Постановление Правительства РФ от 30.11.2021 N 2117 «О порядке представления сведений о деятельности, связанной с оборотом наркотических средств и психотропных веществ, а также о культивировании растений, содержащих наркотические средства или...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ВЕДЕНИЯ И ХРАНЕНИЯ СПЕЦИАЛЬНЫХ ЖУРНАЛОВ РЕГИСТРАЦИИ ОПЕРАЦИЙ, СВЯЗАННЫХ С ОБОРОТОМ НАРКОТИЧЕСКИХ СРЕДСТВ И ПСИХОТРОПНЫХ ВЕЩЕСТВ, В РЕЗУЛЬТАТЕ КОТОРЫХ ИЗМЕНЯЮТСЯ  КОЛИЧЕСТВО И СОСТОЯНИЕ НАРКОТИЧЕСКИХ СРЕДСТВ И ПСИХОТРОПНЫХ ВЕЩЕСТВ  </vt:lpstr>
      <vt:lpstr>Продолжение Правил ведения журналов </vt:lpstr>
      <vt:lpstr>Продолжение Правил ведения журналов </vt:lpstr>
      <vt:lpstr>Продолжение Правил ведения журналов </vt:lpstr>
      <vt:lpstr>Продолжение Правил ведения журналов </vt:lpstr>
      <vt:lpstr>Продолжение Правил ведения журналов </vt:lpstr>
      <vt:lpstr>Презентация PowerPoint</vt:lpstr>
      <vt:lpstr>    </vt:lpstr>
      <vt:lpstr>Презентация PowerPoint</vt:lpstr>
      <vt:lpstr>Постановление Правительства РФ от 20.05.2022 №911</vt:lpstr>
      <vt:lpstr>Презентация PowerPoint</vt:lpstr>
      <vt:lpstr>Презентация PowerPoint</vt:lpstr>
      <vt:lpstr>Презентация PowerPoint</vt:lpstr>
      <vt:lpstr>Форма направления</vt:lpstr>
      <vt:lpstr>Презентация PowerPoint</vt:lpstr>
      <vt:lpstr>Презентация PowerPoint</vt:lpstr>
      <vt:lpstr>за нарушения в области обращения лекарственных препаратов, подлежащих ПКУ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Pharmacy</cp:lastModifiedBy>
  <cp:revision>9</cp:revision>
  <dcterms:created xsi:type="dcterms:W3CDTF">2024-10-31T19:50:01Z</dcterms:created>
  <dcterms:modified xsi:type="dcterms:W3CDTF">2024-11-18T10:22:39Z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2024-10-31T00:00:00Z</vt:filetime>
  </property>
  <property fmtid="{D5CDD505-2E9C-101B-9397-08002B2CF9AE}" pid="5" name="Producer">
    <vt:lpwstr>Microsoft® PowerPoint® 2016</vt:lpwstr>
  </property>
</Properties>
</file>