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2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41F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41F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41F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6754" y="189687"/>
            <a:ext cx="10778490" cy="1489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41F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8450" y="1670050"/>
            <a:ext cx="11285855" cy="2792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ivo.garant.ru/#/document/12112176/entry/444" TargetMode="External"/><Relationship Id="rId2" Type="http://schemas.openxmlformats.org/officeDocument/2006/relationships/hyperlink" Target="http://ivo.garant.ru/#/document/12112176/entry/111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.profkiosk.ru/service_tbn2/ohdk9y.jpg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94346" y="1905000"/>
            <a:ext cx="11203305" cy="2769989"/>
          </a:xfrm>
        </p:spPr>
        <p:txBody>
          <a:bodyPr/>
          <a:lstStyle/>
          <a:p>
            <a:pPr algn="ctr"/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хранения лекарственных препаратов,  подлежащих предметно-количественному учету в  субъектах обращения лекарственных средств</a:t>
            </a:r>
          </a:p>
          <a:p>
            <a:pPr algn="ctr"/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(кроме наркотических средств и психотропных  веществ)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19600" y="5407742"/>
            <a:ext cx="4040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Преподаватель Агишева В.С.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922940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6505" y="443864"/>
            <a:ext cx="163258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35" dirty="0"/>
              <a:t>Группа</a:t>
            </a:r>
            <a:r>
              <a:rPr sz="3200" spc="-140" dirty="0"/>
              <a:t> </a:t>
            </a:r>
            <a:r>
              <a:rPr sz="3200" spc="-5" dirty="0"/>
              <a:t>III</a:t>
            </a:r>
            <a:endParaRPr sz="3200"/>
          </a:p>
        </p:txBody>
      </p:sp>
      <p:grpSp>
        <p:nvGrpSpPr>
          <p:cNvPr id="4" name="object 4"/>
          <p:cNvGrpSpPr/>
          <p:nvPr/>
        </p:nvGrpSpPr>
        <p:grpSpPr>
          <a:xfrm>
            <a:off x="978408" y="2510027"/>
            <a:ext cx="10685145" cy="3070860"/>
            <a:chOff x="978408" y="2510027"/>
            <a:chExt cx="10685145" cy="3070860"/>
          </a:xfrm>
        </p:grpSpPr>
        <p:sp>
          <p:nvSpPr>
            <p:cNvPr id="5" name="object 5"/>
            <p:cNvSpPr/>
            <p:nvPr/>
          </p:nvSpPr>
          <p:spPr>
            <a:xfrm>
              <a:off x="982980" y="2514599"/>
              <a:ext cx="10675620" cy="3061970"/>
            </a:xfrm>
            <a:custGeom>
              <a:avLst/>
              <a:gdLst/>
              <a:ahLst/>
              <a:cxnLst/>
              <a:rect l="l" t="t" r="r" b="b"/>
              <a:pathLst>
                <a:path w="10675620" h="3061970">
                  <a:moveTo>
                    <a:pt x="10675620" y="0"/>
                  </a:moveTo>
                  <a:lnTo>
                    <a:pt x="0" y="0"/>
                  </a:lnTo>
                  <a:lnTo>
                    <a:pt x="0" y="3061716"/>
                  </a:lnTo>
                  <a:lnTo>
                    <a:pt x="10675620" y="3061716"/>
                  </a:lnTo>
                  <a:lnTo>
                    <a:pt x="106756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82980" y="2514599"/>
              <a:ext cx="10675620" cy="3061970"/>
            </a:xfrm>
            <a:custGeom>
              <a:avLst/>
              <a:gdLst/>
              <a:ahLst/>
              <a:cxnLst/>
              <a:rect l="l" t="t" r="r" b="b"/>
              <a:pathLst>
                <a:path w="10675620" h="3061970">
                  <a:moveTo>
                    <a:pt x="0" y="3061716"/>
                  </a:moveTo>
                  <a:lnTo>
                    <a:pt x="10675620" y="3061716"/>
                  </a:lnTo>
                  <a:lnTo>
                    <a:pt x="10675620" y="0"/>
                  </a:lnTo>
                  <a:lnTo>
                    <a:pt x="0" y="0"/>
                  </a:lnTo>
                  <a:lnTo>
                    <a:pt x="0" y="306171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061415" y="1235710"/>
            <a:ext cx="10489565" cy="4262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429895" algn="just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latin typeface="Calibri"/>
                <a:cs typeface="Calibri"/>
              </a:rPr>
              <a:t>Комбинированные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лекарственные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препараты,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содержащие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кроме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малых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количеств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наркотических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средств,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психотропных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веществ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их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прекурсоров,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другие 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фармакологические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активные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вещества</a:t>
            </a:r>
            <a:endParaRPr sz="22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45"/>
              </a:spcBef>
            </a:pPr>
            <a:endParaRPr sz="1800" dirty="0">
              <a:latin typeface="Calibri"/>
              <a:cs typeface="Calibri"/>
            </a:endParaRPr>
          </a:p>
          <a:p>
            <a:pPr marL="12700" marR="207645" algn="just">
              <a:lnSpc>
                <a:spcPct val="100699"/>
              </a:lnSpc>
              <a:buSzPct val="109090"/>
              <a:buAutoNum type="arabicParenR" startAt="4"/>
              <a:tabLst>
                <a:tab pos="318135" algn="l"/>
              </a:tabLst>
            </a:pPr>
            <a:r>
              <a:rPr sz="2200" b="1" spc="-10" dirty="0">
                <a:latin typeface="Calibri"/>
                <a:cs typeface="Calibri"/>
              </a:rPr>
              <a:t>декстрометорфана</a:t>
            </a:r>
            <a:r>
              <a:rPr sz="2200" b="1" spc="6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гидробромид</a:t>
            </a:r>
            <a:r>
              <a:rPr sz="2200" b="1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 </a:t>
            </a:r>
            <a:r>
              <a:rPr sz="2200" spc="-15" dirty="0">
                <a:latin typeface="Calibri"/>
                <a:cs typeface="Calibri"/>
              </a:rPr>
              <a:t>количестве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до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200</a:t>
            </a:r>
            <a:r>
              <a:rPr sz="22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FF0000"/>
                </a:solidFill>
                <a:latin typeface="Calibri"/>
                <a:cs typeface="Calibri"/>
              </a:rPr>
              <a:t>м</a:t>
            </a:r>
            <a:r>
              <a:rPr sz="2200" dirty="0">
                <a:latin typeface="Calibri"/>
                <a:cs typeface="Calibri"/>
              </a:rPr>
              <a:t>г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включительно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(на</a:t>
            </a:r>
            <a:r>
              <a:rPr sz="2200" spc="-5" dirty="0">
                <a:latin typeface="Calibri"/>
                <a:cs typeface="Calibri"/>
              </a:rPr>
              <a:t> 100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мл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или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100 г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жидкой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ЛФ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для</a:t>
            </a:r>
            <a:r>
              <a:rPr sz="2200" spc="-5" dirty="0">
                <a:latin typeface="Calibri"/>
                <a:cs typeface="Calibri"/>
              </a:rPr>
              <a:t> внутреннего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применения);</a:t>
            </a:r>
            <a:endParaRPr sz="2200" dirty="0">
              <a:latin typeface="Calibri"/>
              <a:cs typeface="Calibri"/>
            </a:endParaRPr>
          </a:p>
          <a:p>
            <a:pPr marL="304800" indent="-292735" algn="just">
              <a:lnSpc>
                <a:spcPct val="100000"/>
              </a:lnSpc>
              <a:spcBef>
                <a:spcPts val="600"/>
              </a:spcBef>
              <a:buAutoNum type="arabicParenR" startAt="4"/>
              <a:tabLst>
                <a:tab pos="305435" algn="l"/>
              </a:tabLst>
            </a:pPr>
            <a:r>
              <a:rPr sz="2200" b="1" spc="-10" dirty="0">
                <a:latin typeface="Calibri"/>
                <a:cs typeface="Calibri"/>
              </a:rPr>
              <a:t>эфедрина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гидрохлорид</a:t>
            </a:r>
            <a:r>
              <a:rPr sz="2200" b="1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количестве,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превышающем</a:t>
            </a:r>
            <a:r>
              <a:rPr sz="2200" spc="60" dirty="0"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100</a:t>
            </a:r>
            <a:r>
              <a:rPr sz="220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мг</a:t>
            </a:r>
            <a:r>
              <a:rPr sz="2200" spc="-5" dirty="0">
                <a:latin typeface="Calibri"/>
                <a:cs typeface="Calibri"/>
              </a:rPr>
              <a:t>,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до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300</a:t>
            </a:r>
            <a:r>
              <a:rPr sz="22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FF0000"/>
                </a:solidFill>
                <a:latin typeface="Calibri"/>
                <a:cs typeface="Calibri"/>
              </a:rPr>
              <a:t>мг</a:t>
            </a:r>
            <a:endParaRPr sz="22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200" spc="-10" dirty="0">
                <a:latin typeface="Calibri"/>
                <a:cs typeface="Calibri"/>
              </a:rPr>
              <a:t>включительно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(на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100 мл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или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100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г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жидкой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ЛФ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для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внутреннего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применения);</a:t>
            </a:r>
            <a:endParaRPr sz="2200" dirty="0">
              <a:latin typeface="Calibri"/>
              <a:cs typeface="Calibri"/>
            </a:endParaRPr>
          </a:p>
          <a:p>
            <a:pPr marL="304800" indent="-292735" algn="just">
              <a:lnSpc>
                <a:spcPct val="100000"/>
              </a:lnSpc>
              <a:spcBef>
                <a:spcPts val="600"/>
              </a:spcBef>
              <a:buAutoNum type="arabicParenR" startAt="6"/>
              <a:tabLst>
                <a:tab pos="305435" algn="l"/>
              </a:tabLst>
            </a:pPr>
            <a:r>
              <a:rPr sz="2200" b="1" spc="-10" dirty="0">
                <a:latin typeface="Calibri"/>
                <a:cs typeface="Calibri"/>
              </a:rPr>
              <a:t>эфедрина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гидрохлорид</a:t>
            </a:r>
            <a:r>
              <a:rPr sz="2200" b="1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количестве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до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50</a:t>
            </a:r>
            <a:r>
              <a:rPr sz="22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мг</a:t>
            </a:r>
            <a:r>
              <a:rPr sz="220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включительно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(на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1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дозу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твердой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ЛФ);</a:t>
            </a:r>
            <a:endParaRPr sz="2200" dirty="0">
              <a:latin typeface="Calibri"/>
              <a:cs typeface="Calibri"/>
            </a:endParaRPr>
          </a:p>
          <a:p>
            <a:pPr marL="304800" indent="-292735" algn="just">
              <a:lnSpc>
                <a:spcPct val="100000"/>
              </a:lnSpc>
              <a:spcBef>
                <a:spcPts val="600"/>
              </a:spcBef>
              <a:buAutoNum type="arabicParenR" startAt="6"/>
              <a:tabLst>
                <a:tab pos="305435" algn="l"/>
              </a:tabLst>
            </a:pPr>
            <a:r>
              <a:rPr sz="2200" b="1" spc="-10" dirty="0">
                <a:latin typeface="Calibri"/>
                <a:cs typeface="Calibri"/>
              </a:rPr>
              <a:t>фенилпропаноламин</a:t>
            </a:r>
            <a:r>
              <a:rPr sz="2200" b="1" spc="8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количестве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до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75</a:t>
            </a:r>
            <a:r>
              <a:rPr sz="22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мг</a:t>
            </a:r>
            <a:r>
              <a:rPr sz="22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включительно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(на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1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дозу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твердой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ЛФ)</a:t>
            </a:r>
            <a:endParaRPr sz="2200" dirty="0">
              <a:latin typeface="Calibri"/>
              <a:cs typeface="Calibri"/>
            </a:endParaRPr>
          </a:p>
          <a:p>
            <a:pPr marL="12700" marR="1120140" algn="just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Calibri"/>
                <a:cs typeface="Calibri"/>
              </a:rPr>
              <a:t>или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до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300</a:t>
            </a:r>
            <a:r>
              <a:rPr sz="220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мг</a:t>
            </a:r>
            <a:r>
              <a:rPr sz="22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включительно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(на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100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мл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или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100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г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жидкой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ЛФ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для</a:t>
            </a:r>
            <a:r>
              <a:rPr sz="2200" spc="-5" dirty="0">
                <a:latin typeface="Calibri"/>
                <a:cs typeface="Calibri"/>
              </a:rPr>
              <a:t> внутреннего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применения);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6505" y="443864"/>
            <a:ext cx="163258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35" dirty="0"/>
              <a:t>Группа</a:t>
            </a:r>
            <a:r>
              <a:rPr sz="3200" spc="-140" dirty="0"/>
              <a:t> </a:t>
            </a:r>
            <a:r>
              <a:rPr sz="3200" spc="-5" dirty="0"/>
              <a:t>III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1061415" y="1235710"/>
            <a:ext cx="10064115" cy="1031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latin typeface="Calibri"/>
                <a:cs typeface="Calibri"/>
              </a:rPr>
              <a:t>Комбинированные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лекарственные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препараты,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содержащие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кроме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малых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количеств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наркотических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средств,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психотропных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веществ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их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прекурсоров,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другие 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фармакологические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активные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вещества</a:t>
            </a:r>
            <a:endParaRPr sz="2200" dirty="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978408" y="2510027"/>
            <a:ext cx="10685145" cy="2286000"/>
            <a:chOff x="978408" y="2510027"/>
            <a:chExt cx="10685145" cy="2286000"/>
          </a:xfrm>
        </p:grpSpPr>
        <p:sp>
          <p:nvSpPr>
            <p:cNvPr id="6" name="object 6"/>
            <p:cNvSpPr/>
            <p:nvPr/>
          </p:nvSpPr>
          <p:spPr>
            <a:xfrm>
              <a:off x="982980" y="2514599"/>
              <a:ext cx="10675620" cy="2277110"/>
            </a:xfrm>
            <a:custGeom>
              <a:avLst/>
              <a:gdLst/>
              <a:ahLst/>
              <a:cxnLst/>
              <a:rect l="l" t="t" r="r" b="b"/>
              <a:pathLst>
                <a:path w="10675620" h="2277110">
                  <a:moveTo>
                    <a:pt x="10675620" y="0"/>
                  </a:moveTo>
                  <a:lnTo>
                    <a:pt x="0" y="0"/>
                  </a:lnTo>
                  <a:lnTo>
                    <a:pt x="0" y="2276856"/>
                  </a:lnTo>
                  <a:lnTo>
                    <a:pt x="10675620" y="2276856"/>
                  </a:lnTo>
                  <a:lnTo>
                    <a:pt x="106756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82980" y="2514599"/>
              <a:ext cx="10675620" cy="2277110"/>
            </a:xfrm>
            <a:custGeom>
              <a:avLst/>
              <a:gdLst/>
              <a:ahLst/>
              <a:cxnLst/>
              <a:rect l="l" t="t" r="r" b="b"/>
              <a:pathLst>
                <a:path w="10675620" h="2277110">
                  <a:moveTo>
                    <a:pt x="0" y="2276856"/>
                  </a:moveTo>
                  <a:lnTo>
                    <a:pt x="10675620" y="2276856"/>
                  </a:lnTo>
                  <a:lnTo>
                    <a:pt x="10675620" y="0"/>
                  </a:lnTo>
                  <a:lnTo>
                    <a:pt x="0" y="0"/>
                  </a:lnTo>
                  <a:lnTo>
                    <a:pt x="0" y="227685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982980" y="2514600"/>
            <a:ext cx="10675620" cy="227711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90805" marR="122555">
              <a:lnSpc>
                <a:spcPct val="100000"/>
              </a:lnSpc>
              <a:spcBef>
                <a:spcPts val="229"/>
              </a:spcBef>
              <a:buAutoNum type="arabicParenR" startAt="8"/>
              <a:tabLst>
                <a:tab pos="384175" algn="l"/>
              </a:tabLst>
            </a:pPr>
            <a:r>
              <a:rPr sz="2200" b="1" spc="-10" dirty="0">
                <a:latin typeface="Calibri"/>
                <a:cs typeface="Calibri"/>
              </a:rPr>
              <a:t>фенобарбитал</a:t>
            </a:r>
            <a:r>
              <a:rPr sz="2200" b="1" spc="7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количестве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до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15</a:t>
            </a:r>
            <a:r>
              <a:rPr sz="22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мг</a:t>
            </a:r>
            <a:r>
              <a:rPr sz="22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включительно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сочетании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кодеином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(или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его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солями) </a:t>
            </a:r>
            <a:r>
              <a:rPr sz="2200" spc="-5" dirty="0">
                <a:latin typeface="Calibri"/>
                <a:cs typeface="Calibri"/>
              </a:rPr>
              <a:t>независимо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от </a:t>
            </a:r>
            <a:r>
              <a:rPr sz="2200" spc="-15" dirty="0">
                <a:latin typeface="Calibri"/>
                <a:cs typeface="Calibri"/>
              </a:rPr>
              <a:t>количества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(на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1 </a:t>
            </a:r>
            <a:r>
              <a:rPr sz="2200" spc="-15" dirty="0">
                <a:latin typeface="Calibri"/>
                <a:cs typeface="Calibri"/>
              </a:rPr>
              <a:t>дозу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твердой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ЛФ);</a:t>
            </a:r>
            <a:endParaRPr sz="2200">
              <a:latin typeface="Calibri"/>
              <a:cs typeface="Calibri"/>
            </a:endParaRPr>
          </a:p>
          <a:p>
            <a:pPr marL="90805" marR="982344">
              <a:lnSpc>
                <a:spcPct val="100000"/>
              </a:lnSpc>
              <a:spcBef>
                <a:spcPts val="600"/>
              </a:spcBef>
              <a:buAutoNum type="arabicParenR" startAt="8"/>
              <a:tabLst>
                <a:tab pos="384175" algn="l"/>
              </a:tabLst>
            </a:pPr>
            <a:r>
              <a:rPr sz="2200" b="1" spc="-10" dirty="0">
                <a:latin typeface="Calibri"/>
                <a:cs typeface="Calibri"/>
              </a:rPr>
              <a:t>фенобарбитал</a:t>
            </a:r>
            <a:r>
              <a:rPr sz="2200" b="1" spc="7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количестве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до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20 мг</a:t>
            </a:r>
            <a:r>
              <a:rPr sz="22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включительно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сочетании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</a:t>
            </a:r>
            <a:r>
              <a:rPr sz="2200" spc="-10" dirty="0">
                <a:latin typeface="Calibri"/>
                <a:cs typeface="Calibri"/>
              </a:rPr>
              <a:t> эфедрином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гидрохлоридом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независимо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от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количества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(на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1 </a:t>
            </a:r>
            <a:r>
              <a:rPr sz="2200" spc="-15" dirty="0">
                <a:latin typeface="Calibri"/>
                <a:cs typeface="Calibri"/>
              </a:rPr>
              <a:t>дозу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твердой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ЛФ);</a:t>
            </a:r>
            <a:endParaRPr sz="2200">
              <a:latin typeface="Calibri"/>
              <a:cs typeface="Calibri"/>
            </a:endParaRPr>
          </a:p>
          <a:p>
            <a:pPr marL="523875" indent="-433705">
              <a:lnSpc>
                <a:spcPct val="100000"/>
              </a:lnSpc>
              <a:spcBef>
                <a:spcPts val="600"/>
              </a:spcBef>
              <a:buAutoNum type="arabicParenR" startAt="8"/>
              <a:tabLst>
                <a:tab pos="524510" algn="l"/>
              </a:tabLst>
            </a:pPr>
            <a:r>
              <a:rPr sz="2200" b="1" spc="-15" dirty="0">
                <a:latin typeface="Calibri"/>
                <a:cs typeface="Calibri"/>
              </a:rPr>
              <a:t>хлордиазепоксид</a:t>
            </a:r>
            <a:r>
              <a:rPr sz="2200" b="1" spc="6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количестве,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превышающем</a:t>
            </a:r>
            <a:r>
              <a:rPr sz="2200" spc="60" dirty="0"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10</a:t>
            </a:r>
            <a:r>
              <a:rPr sz="22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мг</a:t>
            </a:r>
            <a:r>
              <a:rPr sz="2200" spc="-5" dirty="0">
                <a:latin typeface="Calibri"/>
                <a:cs typeface="Calibri"/>
              </a:rPr>
              <a:t>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до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20</a:t>
            </a:r>
            <a:r>
              <a:rPr sz="22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мг</a:t>
            </a:r>
            <a:r>
              <a:rPr sz="22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включительно</a:t>
            </a:r>
            <a:r>
              <a:rPr sz="2200" spc="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(на</a:t>
            </a:r>
            <a:endParaRPr sz="2200">
              <a:latin typeface="Calibri"/>
              <a:cs typeface="Calibri"/>
            </a:endParaRPr>
          </a:p>
          <a:p>
            <a:pPr marL="90805">
              <a:lnSpc>
                <a:spcPct val="100000"/>
              </a:lnSpc>
            </a:pPr>
            <a:r>
              <a:rPr sz="2200" spc="-5" dirty="0">
                <a:latin typeface="Calibri"/>
                <a:cs typeface="Calibri"/>
              </a:rPr>
              <a:t>1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дозу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твердой</a:t>
            </a:r>
            <a:r>
              <a:rPr sz="2200" spc="-5" dirty="0">
                <a:latin typeface="Calibri"/>
                <a:cs typeface="Calibri"/>
              </a:rPr>
              <a:t> ЛФ).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090" y="392633"/>
            <a:ext cx="167449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Г</a:t>
            </a:r>
            <a:r>
              <a:rPr sz="3200" spc="-10" dirty="0"/>
              <a:t>р</a:t>
            </a:r>
            <a:r>
              <a:rPr sz="3200" dirty="0"/>
              <a:t>уппа</a:t>
            </a:r>
            <a:r>
              <a:rPr sz="3200" spc="-114" dirty="0"/>
              <a:t> </a:t>
            </a:r>
            <a:r>
              <a:rPr sz="3200" spc="-5" dirty="0"/>
              <a:t>IV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993139" y="1461261"/>
            <a:ext cx="64084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Иные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лекарственные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средства,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подлежащие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ПКУ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062227" y="2357627"/>
            <a:ext cx="10220325" cy="893444"/>
            <a:chOff x="1062227" y="2357627"/>
            <a:chExt cx="10220325" cy="893444"/>
          </a:xfrm>
        </p:grpSpPr>
        <p:sp>
          <p:nvSpPr>
            <p:cNvPr id="5" name="object 5"/>
            <p:cNvSpPr/>
            <p:nvPr/>
          </p:nvSpPr>
          <p:spPr>
            <a:xfrm>
              <a:off x="1066799" y="2362199"/>
              <a:ext cx="10210800" cy="883919"/>
            </a:xfrm>
            <a:custGeom>
              <a:avLst/>
              <a:gdLst/>
              <a:ahLst/>
              <a:cxnLst/>
              <a:rect l="l" t="t" r="r" b="b"/>
              <a:pathLst>
                <a:path w="10210800" h="883919">
                  <a:moveTo>
                    <a:pt x="10210800" y="0"/>
                  </a:moveTo>
                  <a:lnTo>
                    <a:pt x="0" y="0"/>
                  </a:lnTo>
                  <a:lnTo>
                    <a:pt x="0" y="883920"/>
                  </a:lnTo>
                  <a:lnTo>
                    <a:pt x="10210800" y="883920"/>
                  </a:lnTo>
                  <a:lnTo>
                    <a:pt x="102108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66799" y="2362199"/>
              <a:ext cx="10210800" cy="883919"/>
            </a:xfrm>
            <a:custGeom>
              <a:avLst/>
              <a:gdLst/>
              <a:ahLst/>
              <a:cxnLst/>
              <a:rect l="l" t="t" r="r" b="b"/>
              <a:pathLst>
                <a:path w="10210800" h="883919">
                  <a:moveTo>
                    <a:pt x="0" y="883920"/>
                  </a:moveTo>
                  <a:lnTo>
                    <a:pt x="10210800" y="883920"/>
                  </a:lnTo>
                  <a:lnTo>
                    <a:pt x="10210800" y="0"/>
                  </a:lnTo>
                  <a:lnTo>
                    <a:pt x="0" y="0"/>
                  </a:lnTo>
                  <a:lnTo>
                    <a:pt x="0" y="883920"/>
                  </a:lnTo>
                  <a:close/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066800" y="2362200"/>
            <a:ext cx="10210800" cy="820738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340"/>
              </a:spcBef>
            </a:pPr>
            <a:r>
              <a:rPr sz="2400" spc="-5" dirty="0">
                <a:latin typeface="Calibri"/>
                <a:cs typeface="Calibri"/>
              </a:rPr>
              <a:t>Примеры</a:t>
            </a:r>
            <a:endParaRPr sz="2400" dirty="0">
              <a:latin typeface="Calibri"/>
              <a:cs typeface="Calibri"/>
            </a:endParaRPr>
          </a:p>
          <a:p>
            <a:pPr marL="163195">
              <a:lnSpc>
                <a:spcPct val="100000"/>
              </a:lnSpc>
              <a:spcBef>
                <a:spcPts val="285"/>
              </a:spcBef>
            </a:pPr>
            <a:r>
              <a:rPr lang="ru-RU" sz="2400" spc="-5" dirty="0">
                <a:latin typeface="Calibri"/>
                <a:cs typeface="Calibri"/>
              </a:rPr>
              <a:t>Мифепристон, Мизопростол, </a:t>
            </a:r>
            <a:r>
              <a:rPr sz="2400" spc="-10" dirty="0" err="1">
                <a:latin typeface="Calibri"/>
                <a:cs typeface="Calibri"/>
              </a:rPr>
              <a:t>Циклопентолат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70603" y="6139992"/>
            <a:ext cx="7557134" cy="346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105"/>
              </a:spcBef>
            </a:pPr>
            <a:r>
              <a:rPr sz="1050" dirty="0">
                <a:latin typeface="Calibri"/>
                <a:cs typeface="Calibri"/>
              </a:rPr>
              <a:t>Приказ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Минздрава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России</a:t>
            </a:r>
            <a:r>
              <a:rPr sz="1050" spc="-3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от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22.04.2014 </a:t>
            </a:r>
            <a:r>
              <a:rPr sz="1050" spc="5" dirty="0">
                <a:latin typeface="Calibri"/>
                <a:cs typeface="Calibri"/>
              </a:rPr>
              <a:t>№</a:t>
            </a:r>
            <a:r>
              <a:rPr sz="1050" spc="1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183н </a:t>
            </a:r>
            <a:r>
              <a:rPr sz="1050" spc="-5" dirty="0">
                <a:latin typeface="Calibri"/>
                <a:cs typeface="Calibri"/>
              </a:rPr>
              <a:t>"Об</a:t>
            </a:r>
            <a:r>
              <a:rPr sz="1050" spc="3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утверждении</a:t>
            </a:r>
            <a:r>
              <a:rPr sz="1050" spc="-4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перечня</a:t>
            </a:r>
            <a:r>
              <a:rPr sz="1050" spc="-1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лекарственных</a:t>
            </a:r>
            <a:r>
              <a:rPr sz="1050" spc="-1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средств</a:t>
            </a:r>
            <a:r>
              <a:rPr sz="1050" spc="-80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для</a:t>
            </a:r>
            <a:r>
              <a:rPr sz="1050" spc="1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медицинского</a:t>
            </a:r>
            <a:r>
              <a:rPr sz="1050" spc="-30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применения,</a:t>
            </a:r>
            <a:endParaRPr sz="105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050" dirty="0">
                <a:latin typeface="Calibri"/>
                <a:cs typeface="Calibri"/>
              </a:rPr>
              <a:t>подлежащих</a:t>
            </a:r>
            <a:r>
              <a:rPr sz="1050" spc="1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предметно-количественномуучету"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68808" y="1435608"/>
            <a:ext cx="11379835" cy="2845435"/>
            <a:chOff x="368808" y="1435608"/>
            <a:chExt cx="11379835" cy="2845435"/>
          </a:xfrm>
        </p:grpSpPr>
        <p:sp>
          <p:nvSpPr>
            <p:cNvPr id="3" name="object 3"/>
            <p:cNvSpPr/>
            <p:nvPr/>
          </p:nvSpPr>
          <p:spPr>
            <a:xfrm>
              <a:off x="381762" y="1448562"/>
              <a:ext cx="11353800" cy="2819400"/>
            </a:xfrm>
            <a:custGeom>
              <a:avLst/>
              <a:gdLst/>
              <a:ahLst/>
              <a:cxnLst/>
              <a:rect l="l" t="t" r="r" b="b"/>
              <a:pathLst>
                <a:path w="11353800" h="2819400">
                  <a:moveTo>
                    <a:pt x="11353800" y="0"/>
                  </a:moveTo>
                  <a:lnTo>
                    <a:pt x="0" y="0"/>
                  </a:lnTo>
                  <a:lnTo>
                    <a:pt x="0" y="1831975"/>
                  </a:lnTo>
                  <a:lnTo>
                    <a:pt x="5324475" y="1831975"/>
                  </a:lnTo>
                  <a:lnTo>
                    <a:pt x="5324475" y="2114550"/>
                  </a:lnTo>
                  <a:lnTo>
                    <a:pt x="4972050" y="2114550"/>
                  </a:lnTo>
                  <a:lnTo>
                    <a:pt x="5676900" y="2819400"/>
                  </a:lnTo>
                  <a:lnTo>
                    <a:pt x="6381749" y="2114550"/>
                  </a:lnTo>
                  <a:lnTo>
                    <a:pt x="6029325" y="2114550"/>
                  </a:lnTo>
                  <a:lnTo>
                    <a:pt x="6029325" y="1831975"/>
                  </a:lnTo>
                  <a:lnTo>
                    <a:pt x="11353800" y="1831975"/>
                  </a:lnTo>
                  <a:lnTo>
                    <a:pt x="113538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81762" y="1448562"/>
              <a:ext cx="11353800" cy="2819400"/>
            </a:xfrm>
            <a:custGeom>
              <a:avLst/>
              <a:gdLst/>
              <a:ahLst/>
              <a:cxnLst/>
              <a:rect l="l" t="t" r="r" b="b"/>
              <a:pathLst>
                <a:path w="11353800" h="2819400">
                  <a:moveTo>
                    <a:pt x="0" y="0"/>
                  </a:moveTo>
                  <a:lnTo>
                    <a:pt x="11353800" y="0"/>
                  </a:lnTo>
                  <a:lnTo>
                    <a:pt x="11353800" y="1831975"/>
                  </a:lnTo>
                  <a:lnTo>
                    <a:pt x="6029325" y="1831975"/>
                  </a:lnTo>
                  <a:lnTo>
                    <a:pt x="6029325" y="2114550"/>
                  </a:lnTo>
                  <a:lnTo>
                    <a:pt x="6381749" y="2114550"/>
                  </a:lnTo>
                  <a:lnTo>
                    <a:pt x="5676900" y="2819400"/>
                  </a:lnTo>
                  <a:lnTo>
                    <a:pt x="4972050" y="2114550"/>
                  </a:lnTo>
                  <a:lnTo>
                    <a:pt x="5324475" y="2114550"/>
                  </a:lnTo>
                  <a:lnTo>
                    <a:pt x="5324475" y="1831975"/>
                  </a:lnTo>
                  <a:lnTo>
                    <a:pt x="0" y="1831975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6281" rIns="0" bIns="0" rtlCol="0">
            <a:spAutoFit/>
          </a:bodyPr>
          <a:lstStyle/>
          <a:p>
            <a:pPr marL="207010" marR="508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Регистрация </a:t>
            </a:r>
            <a:r>
              <a:rPr sz="3200" dirty="0"/>
              <a:t>операций, </a:t>
            </a:r>
            <a:r>
              <a:rPr sz="3200" spc="-5" dirty="0"/>
              <a:t>связанных </a:t>
            </a:r>
            <a:r>
              <a:rPr sz="3200" dirty="0"/>
              <a:t>с обращением </a:t>
            </a:r>
            <a:r>
              <a:rPr sz="3200" spc="-710" dirty="0"/>
              <a:t> </a:t>
            </a:r>
            <a:r>
              <a:rPr sz="3200" dirty="0"/>
              <a:t>лекарственных</a:t>
            </a:r>
            <a:r>
              <a:rPr sz="3200" spc="-10" dirty="0"/>
              <a:t> </a:t>
            </a:r>
            <a:r>
              <a:rPr sz="3200" spc="-5" dirty="0"/>
              <a:t>средств,</a:t>
            </a:r>
            <a:r>
              <a:rPr sz="3200" spc="10" dirty="0"/>
              <a:t> </a:t>
            </a:r>
            <a:r>
              <a:rPr sz="3200" spc="-5" dirty="0"/>
              <a:t>подлежащих</a:t>
            </a:r>
            <a:r>
              <a:rPr sz="3200" spc="-10" dirty="0"/>
              <a:t> </a:t>
            </a:r>
            <a:r>
              <a:rPr sz="3200" dirty="0"/>
              <a:t>ПКУ</a:t>
            </a:r>
            <a:endParaRPr sz="3200"/>
          </a:p>
        </p:txBody>
      </p:sp>
      <p:sp>
        <p:nvSpPr>
          <p:cNvPr id="6" name="object 6"/>
          <p:cNvSpPr txBox="1"/>
          <p:nvPr/>
        </p:nvSpPr>
        <p:spPr>
          <a:xfrm>
            <a:off x="5264911" y="6406388"/>
            <a:ext cx="68122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П.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4,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п.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5.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Ст.</a:t>
            </a:r>
            <a:r>
              <a:rPr sz="1200" dirty="0">
                <a:latin typeface="Calibri"/>
                <a:cs typeface="Calibri"/>
              </a:rPr>
              <a:t> 58.1.</a:t>
            </a:r>
            <a:r>
              <a:rPr sz="1200" spc="-5" dirty="0">
                <a:latin typeface="Calibri"/>
                <a:cs typeface="Calibri"/>
              </a:rPr>
              <a:t> Федеральный</a:t>
            </a:r>
            <a:r>
              <a:rPr sz="1200" spc="-10" dirty="0">
                <a:latin typeface="Calibri"/>
                <a:cs typeface="Calibri"/>
              </a:rPr>
              <a:t> закон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от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12.04.2010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30" dirty="0">
                <a:latin typeface="Calibri"/>
                <a:cs typeface="Calibri"/>
              </a:rPr>
              <a:t>г.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№</a:t>
            </a:r>
            <a:r>
              <a:rPr sz="1200" spc="-5" dirty="0">
                <a:latin typeface="Calibri"/>
                <a:cs typeface="Calibri"/>
              </a:rPr>
              <a:t> 61-ФЗ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"Об </a:t>
            </a:r>
            <a:r>
              <a:rPr sz="1200" spc="-5" dirty="0">
                <a:latin typeface="Calibri"/>
                <a:cs typeface="Calibri"/>
              </a:rPr>
              <a:t>обращении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лекарственных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средств"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1532382"/>
            <a:ext cx="1073785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libri"/>
                <a:cs typeface="Calibri"/>
              </a:rPr>
              <a:t>Правила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регистрации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операций,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связанных</a:t>
            </a:r>
            <a:r>
              <a:rPr sz="2400" dirty="0">
                <a:latin typeface="Calibri"/>
                <a:cs typeface="Calibri"/>
              </a:rPr>
              <a:t> с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обращением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лекарственных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средств, </a:t>
            </a:r>
            <a:r>
              <a:rPr sz="2400" dirty="0">
                <a:latin typeface="Calibri"/>
                <a:cs typeface="Calibri"/>
              </a:rPr>
              <a:t>включенных в перечень, </a:t>
            </a:r>
            <a:r>
              <a:rPr sz="2400" spc="-20" dirty="0">
                <a:latin typeface="Calibri"/>
                <a:cs typeface="Calibri"/>
              </a:rPr>
              <a:t>подлежащих </a:t>
            </a:r>
            <a:r>
              <a:rPr sz="2400" spc="-55" dirty="0">
                <a:latin typeface="Calibri"/>
                <a:cs typeface="Calibri"/>
              </a:rPr>
              <a:t>ПКУ, </a:t>
            </a:r>
            <a:r>
              <a:rPr sz="2400" b="1" dirty="0">
                <a:latin typeface="Calibri"/>
                <a:cs typeface="Calibri"/>
              </a:rPr>
              <a:t>в </a:t>
            </a:r>
            <a:r>
              <a:rPr sz="2400" b="1" spc="-5" dirty="0">
                <a:latin typeface="Calibri"/>
                <a:cs typeface="Calibri"/>
              </a:rPr>
              <a:t>специальных журналах </a:t>
            </a:r>
            <a:r>
              <a:rPr sz="2400" dirty="0">
                <a:latin typeface="Calibri"/>
                <a:cs typeface="Calibri"/>
              </a:rPr>
              <a:t>и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правила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ведения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хранения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специальных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журналов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утверждаются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уполномоченным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федеральным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органом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исполнительной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власти.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1000" y="4267200"/>
            <a:ext cx="11353800" cy="1847214"/>
          </a:xfrm>
          <a:prstGeom prst="rect">
            <a:avLst/>
          </a:prstGeom>
          <a:solidFill>
            <a:srgbClr val="DBEDF4"/>
          </a:solidFill>
          <a:ln w="9144">
            <a:solidFill>
              <a:srgbClr val="4F81BC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210"/>
              </a:spcBef>
            </a:pPr>
            <a:r>
              <a:rPr sz="2400" b="1" spc="-10" dirty="0">
                <a:latin typeface="Calibri"/>
                <a:cs typeface="Calibri"/>
              </a:rPr>
              <a:t>Приказ</a:t>
            </a:r>
            <a:r>
              <a:rPr sz="2400" b="1" spc="-5" dirty="0">
                <a:latin typeface="Calibri"/>
                <a:cs typeface="Calibri"/>
              </a:rPr>
              <a:t> МЗ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РФ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от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17.06.2013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№378н</a:t>
            </a:r>
            <a:endParaRPr sz="2400">
              <a:latin typeface="Calibri"/>
              <a:cs typeface="Calibri"/>
            </a:endParaRPr>
          </a:p>
          <a:p>
            <a:pPr marL="352425" marR="346075" algn="ctr">
              <a:lnSpc>
                <a:spcPct val="100000"/>
              </a:lnSpc>
              <a:spcBef>
                <a:spcPts val="35"/>
              </a:spcBef>
            </a:pPr>
            <a:r>
              <a:rPr sz="1800" spc="-5" dirty="0">
                <a:latin typeface="Calibri"/>
                <a:cs typeface="Calibri"/>
              </a:rPr>
              <a:t>"Об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утверждении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правил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регистрации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операций,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связанных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</a:t>
            </a:r>
            <a:r>
              <a:rPr sz="1800" spc="-5" dirty="0">
                <a:latin typeface="Calibri"/>
                <a:cs typeface="Calibri"/>
              </a:rPr>
              <a:t> обращением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лекарственных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средств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для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медицинского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применения,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включенных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перечень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лекарственных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средств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для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медицинского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применения,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подлежащих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предметно-количественному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учету,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-5" dirty="0">
                <a:latin typeface="Calibri"/>
                <a:cs typeface="Calibri"/>
              </a:rPr>
              <a:t>специальных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журналах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учета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операций,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связанных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</a:t>
            </a:r>
            <a:endParaRPr sz="1800">
              <a:latin typeface="Calibri"/>
              <a:cs typeface="Calibri"/>
            </a:endParaRPr>
          </a:p>
          <a:p>
            <a:pPr marL="146685" marR="139700" algn="ctr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Calibri"/>
                <a:cs typeface="Calibri"/>
              </a:rPr>
              <a:t>обращением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лекарственных </a:t>
            </a:r>
            <a:r>
              <a:rPr sz="1800" spc="-10" dirty="0">
                <a:latin typeface="Calibri"/>
                <a:cs typeface="Calibri"/>
              </a:rPr>
              <a:t>средств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для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медицинского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применения,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правил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ведения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хранения специальных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журналов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учета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операций,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связанных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обращением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лекарственных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средств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для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медицинского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применения"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091" y="184785"/>
            <a:ext cx="1001649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Регистрация</a:t>
            </a:r>
            <a:r>
              <a:rPr spc="-30" dirty="0"/>
              <a:t> </a:t>
            </a:r>
            <a:r>
              <a:rPr spc="-20" dirty="0"/>
              <a:t>операций,</a:t>
            </a:r>
            <a:r>
              <a:rPr spc="-5" dirty="0"/>
              <a:t> </a:t>
            </a:r>
            <a:r>
              <a:rPr spc="-20" dirty="0"/>
              <a:t>связанных</a:t>
            </a:r>
            <a:r>
              <a:rPr spc="-5" dirty="0"/>
              <a:t> с</a:t>
            </a:r>
            <a:r>
              <a:rPr spc="-15" dirty="0"/>
              <a:t> </a:t>
            </a:r>
            <a:r>
              <a:rPr spc="-25" dirty="0"/>
              <a:t>обращением</a:t>
            </a:r>
            <a:r>
              <a:rPr spc="-10" dirty="0"/>
              <a:t> </a:t>
            </a:r>
            <a:r>
              <a:rPr spc="-20" dirty="0"/>
              <a:t>лекарственных </a:t>
            </a:r>
            <a:r>
              <a:rPr spc="-615" dirty="0"/>
              <a:t> </a:t>
            </a:r>
            <a:r>
              <a:rPr spc="-25" dirty="0"/>
              <a:t>средств,</a:t>
            </a:r>
            <a:r>
              <a:rPr spc="-55" dirty="0"/>
              <a:t> </a:t>
            </a:r>
            <a:r>
              <a:rPr spc="-30" dirty="0"/>
              <a:t>подлежащих</a:t>
            </a:r>
            <a:r>
              <a:rPr spc="-25" dirty="0"/>
              <a:t> </a:t>
            </a:r>
            <a:r>
              <a:rPr spc="-15" dirty="0"/>
              <a:t>ПКУ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430782"/>
            <a:ext cx="10742930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Регистрация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операций,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связанных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с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обращением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ЛС,</a:t>
            </a:r>
            <a:r>
              <a:rPr sz="2400" spc="-15" dirty="0">
                <a:latin typeface="Calibri"/>
                <a:cs typeface="Calibri"/>
              </a:rPr>
              <a:t> ведется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по:</a:t>
            </a:r>
            <a:endParaRPr sz="2400">
              <a:latin typeface="Calibri"/>
              <a:cs typeface="Calibri"/>
            </a:endParaRPr>
          </a:p>
          <a:p>
            <a:pPr marL="355600" marR="189230" indent="-342900">
              <a:lnSpc>
                <a:spcPct val="100000"/>
              </a:lnSpc>
              <a:buFont typeface="Wingdings"/>
              <a:buChar char=""/>
              <a:tabLst>
                <a:tab pos="424180" algn="l"/>
                <a:tab pos="424815" algn="l"/>
              </a:tabLst>
            </a:pPr>
            <a:r>
              <a:rPr dirty="0"/>
              <a:t>	</a:t>
            </a:r>
            <a:r>
              <a:rPr sz="2400" spc="-15" dirty="0">
                <a:latin typeface="Calibri"/>
                <a:cs typeface="Calibri"/>
              </a:rPr>
              <a:t>каждому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торговому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наименованию</a:t>
            </a:r>
            <a:r>
              <a:rPr sz="2400" b="1" spc="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ЛС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</a:t>
            </a:r>
            <a:r>
              <a:rPr sz="2400" b="1" spc="-5" dirty="0">
                <a:latin typeface="Calibri"/>
                <a:cs typeface="Calibri"/>
              </a:rPr>
              <a:t>для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каждой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отдельной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дозировки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и </a:t>
            </a:r>
            <a:r>
              <a:rPr sz="2400" b="1" spc="-52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лекарственной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формы</a:t>
            </a:r>
            <a:r>
              <a:rPr sz="2400" spc="-5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355600" marR="617855" indent="-342900">
              <a:lnSpc>
                <a:spcPct val="100000"/>
              </a:lnSpc>
              <a:buFont typeface="Wingdings"/>
              <a:buChar char=""/>
              <a:tabLst>
                <a:tab pos="424180" algn="l"/>
                <a:tab pos="424815" algn="l"/>
              </a:tabLst>
            </a:pPr>
            <a:r>
              <a:rPr dirty="0"/>
              <a:t>	</a:t>
            </a:r>
            <a:r>
              <a:rPr sz="2400" dirty="0">
                <a:latin typeface="Calibri"/>
                <a:cs typeface="Calibri"/>
              </a:rPr>
              <a:t>на </a:t>
            </a:r>
            <a:r>
              <a:rPr sz="2400" spc="-25" dirty="0">
                <a:latin typeface="Calibri"/>
                <a:cs typeface="Calibri"/>
              </a:rPr>
              <a:t>отдельном </a:t>
            </a:r>
            <a:r>
              <a:rPr sz="2400" spc="-5" dirty="0">
                <a:latin typeface="Calibri"/>
                <a:cs typeface="Calibri"/>
              </a:rPr>
              <a:t>развернутом </a:t>
            </a:r>
            <a:r>
              <a:rPr sz="2400" spc="-10" dirty="0">
                <a:latin typeface="Calibri"/>
                <a:cs typeface="Calibri"/>
              </a:rPr>
              <a:t>листе </a:t>
            </a:r>
            <a:r>
              <a:rPr sz="2400" spc="-5" dirty="0">
                <a:latin typeface="Calibri"/>
                <a:cs typeface="Calibri"/>
              </a:rPr>
              <a:t>журнала учета </a:t>
            </a:r>
            <a:r>
              <a:rPr sz="2400" dirty="0">
                <a:latin typeface="Calibri"/>
                <a:cs typeface="Calibri"/>
              </a:rPr>
              <a:t>или в </a:t>
            </a:r>
            <a:r>
              <a:rPr sz="2400" spc="-25" dirty="0">
                <a:latin typeface="Calibri"/>
                <a:cs typeface="Calibri"/>
              </a:rPr>
              <a:t>отдельном </a:t>
            </a:r>
            <a:r>
              <a:rPr sz="2400" spc="-5" dirty="0">
                <a:latin typeface="Calibri"/>
                <a:cs typeface="Calibri"/>
              </a:rPr>
              <a:t>журнале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учета</a:t>
            </a:r>
            <a:endParaRPr sz="2400">
              <a:latin typeface="Calibri"/>
              <a:cs typeface="Calibri"/>
            </a:endParaRPr>
          </a:p>
          <a:p>
            <a:pPr marL="424180" indent="-412115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424180" algn="l"/>
                <a:tab pos="424815" algn="l"/>
              </a:tabLst>
            </a:pPr>
            <a:r>
              <a:rPr sz="2400" dirty="0">
                <a:latin typeface="Calibri"/>
                <a:cs typeface="Calibri"/>
              </a:rPr>
              <a:t>на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бумажном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носителе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или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электронном</a:t>
            </a:r>
            <a:r>
              <a:rPr sz="2400" spc="-5" dirty="0">
                <a:latin typeface="Calibri"/>
                <a:cs typeface="Calibri"/>
              </a:rPr>
              <a:t> виде.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Регистрация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операций,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связанных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с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обращением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ЛС,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осуществляется </a:t>
            </a:r>
            <a:r>
              <a:rPr sz="2400" b="1" spc="-5" dirty="0">
                <a:latin typeface="Calibri"/>
                <a:cs typeface="Calibri"/>
              </a:rPr>
              <a:t>лицами,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уполномоченными</a:t>
            </a:r>
            <a:r>
              <a:rPr sz="2400" b="1" spc="-20" dirty="0">
                <a:latin typeface="Calibri"/>
                <a:cs typeface="Calibri"/>
              </a:rPr>
              <a:t> руководителем </a:t>
            </a:r>
            <a:r>
              <a:rPr sz="2400" b="1" spc="-10" dirty="0">
                <a:latin typeface="Calibri"/>
                <a:cs typeface="Calibri"/>
              </a:rPr>
              <a:t>юридического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лица</a:t>
            </a:r>
            <a:r>
              <a:rPr sz="2400" b="1" spc="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на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ведение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хранение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журналов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учета,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или </a:t>
            </a:r>
            <a:r>
              <a:rPr sz="2400" b="1" spc="-5" dirty="0">
                <a:latin typeface="Calibri"/>
                <a:cs typeface="Calibri"/>
              </a:rPr>
              <a:t>индивидуальным</a:t>
            </a:r>
            <a:r>
              <a:rPr sz="2400" b="1" spc="3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предпринимателем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имеющим</a:t>
            </a:r>
            <a:r>
              <a:rPr sz="2400" spc="-5" dirty="0">
                <a:latin typeface="Calibri"/>
                <a:cs typeface="Calibri"/>
              </a:rPr>
              <a:t> лицензию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на </a:t>
            </a:r>
            <a:r>
              <a:rPr sz="2400" spc="-10" dirty="0">
                <a:latin typeface="Calibri"/>
                <a:cs typeface="Calibri"/>
              </a:rPr>
              <a:t>фармацевтическую/медицинскую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деятельность.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40710" y="6426200"/>
            <a:ext cx="89725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П. 4,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п. 5. Приложение №1.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Приказ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Министерства</a:t>
            </a:r>
            <a:r>
              <a:rPr sz="1100" spc="-4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здравоохранения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РФ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от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17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июня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2013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г.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№ 378н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"Об утверждении правил регистрации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операций…"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2895" marR="508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000000"/>
                </a:solidFill>
              </a:rPr>
              <a:t>Правила</a:t>
            </a:r>
            <a:r>
              <a:rPr spc="25" dirty="0">
                <a:solidFill>
                  <a:srgbClr val="000000"/>
                </a:solidFill>
              </a:rPr>
              <a:t> </a:t>
            </a:r>
            <a:r>
              <a:rPr spc="-15" dirty="0">
                <a:solidFill>
                  <a:srgbClr val="000000"/>
                </a:solidFill>
              </a:rPr>
              <a:t>ведения</a:t>
            </a:r>
            <a:r>
              <a:rPr spc="3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и</a:t>
            </a:r>
            <a:r>
              <a:rPr spc="2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хранения</a:t>
            </a:r>
            <a:r>
              <a:rPr spc="3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специальных</a:t>
            </a:r>
            <a:r>
              <a:rPr spc="5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журналов</a:t>
            </a:r>
            <a:r>
              <a:rPr spc="3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учета </a:t>
            </a:r>
            <a:r>
              <a:rPr spc="-62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операций,</a:t>
            </a:r>
            <a:r>
              <a:rPr spc="3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связанных</a:t>
            </a:r>
            <a:r>
              <a:rPr spc="2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с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обращением</a:t>
            </a:r>
            <a:r>
              <a:rPr spc="8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ЛС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976437" y="1898713"/>
            <a:ext cx="9686925" cy="1579245"/>
            <a:chOff x="1976437" y="1898713"/>
            <a:chExt cx="9686925" cy="1579245"/>
          </a:xfrm>
        </p:grpSpPr>
        <p:sp>
          <p:nvSpPr>
            <p:cNvPr id="4" name="object 4"/>
            <p:cNvSpPr/>
            <p:nvPr/>
          </p:nvSpPr>
          <p:spPr>
            <a:xfrm>
              <a:off x="1981200" y="1903476"/>
              <a:ext cx="9677400" cy="1569720"/>
            </a:xfrm>
            <a:custGeom>
              <a:avLst/>
              <a:gdLst/>
              <a:ahLst/>
              <a:cxnLst/>
              <a:rect l="l" t="t" r="r" b="b"/>
              <a:pathLst>
                <a:path w="9677400" h="1569720">
                  <a:moveTo>
                    <a:pt x="9677400" y="0"/>
                  </a:moveTo>
                  <a:lnTo>
                    <a:pt x="0" y="0"/>
                  </a:lnTo>
                  <a:lnTo>
                    <a:pt x="0" y="1569720"/>
                  </a:lnTo>
                  <a:lnTo>
                    <a:pt x="9677400" y="1569720"/>
                  </a:lnTo>
                  <a:lnTo>
                    <a:pt x="9677400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81200" y="1903476"/>
              <a:ext cx="9677400" cy="1569720"/>
            </a:xfrm>
            <a:custGeom>
              <a:avLst/>
              <a:gdLst/>
              <a:ahLst/>
              <a:cxnLst/>
              <a:rect l="l" t="t" r="r" b="b"/>
              <a:pathLst>
                <a:path w="9677400" h="1569720">
                  <a:moveTo>
                    <a:pt x="0" y="1569720"/>
                  </a:moveTo>
                  <a:lnTo>
                    <a:pt x="9677400" y="1569720"/>
                  </a:lnTo>
                  <a:lnTo>
                    <a:pt x="9677400" y="0"/>
                  </a:lnTo>
                  <a:lnTo>
                    <a:pt x="0" y="0"/>
                  </a:lnTo>
                  <a:lnTo>
                    <a:pt x="0" y="1569720"/>
                  </a:lnTo>
                  <a:close/>
                </a:path>
              </a:pathLst>
            </a:custGeom>
            <a:ln w="9144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060194" y="1916938"/>
            <a:ext cx="951928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Журналы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сброшюровываются,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пронумеровываются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скрепляются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подписью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руководителя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печатью</a:t>
            </a:r>
            <a:r>
              <a:rPr sz="2400" b="1" spc="53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юридического</a:t>
            </a:r>
            <a:r>
              <a:rPr sz="2400" b="1" spc="-5" dirty="0">
                <a:latin typeface="Calibri"/>
                <a:cs typeface="Calibri"/>
              </a:rPr>
              <a:t> лица 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(индивидуального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предпринимателя)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перед</a:t>
            </a:r>
            <a:r>
              <a:rPr sz="2400" dirty="0">
                <a:latin typeface="Calibri"/>
                <a:cs typeface="Calibri"/>
              </a:rPr>
              <a:t> началом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их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ведения.</a:t>
            </a:r>
            <a:endParaRPr sz="24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Оформляются</a:t>
            </a:r>
            <a:r>
              <a:rPr sz="2400" dirty="0">
                <a:latin typeface="Calibri"/>
                <a:cs typeface="Calibri"/>
              </a:rPr>
              <a:t> на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календарный </a:t>
            </a:r>
            <a:r>
              <a:rPr sz="2400" spc="-30" dirty="0">
                <a:latin typeface="Calibri"/>
                <a:cs typeface="Calibri"/>
              </a:rPr>
              <a:t>год.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57400" y="3922776"/>
            <a:ext cx="9791700" cy="2554605"/>
          </a:xfrm>
          <a:prstGeom prst="rect">
            <a:avLst/>
          </a:prstGeom>
          <a:solidFill>
            <a:srgbClr val="DCE6F1"/>
          </a:solidFill>
          <a:ln w="9144">
            <a:solidFill>
              <a:srgbClr val="4F81BC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91440" marR="82550" algn="just">
              <a:lnSpc>
                <a:spcPct val="100000"/>
              </a:lnSpc>
              <a:spcBef>
                <a:spcPts val="235"/>
              </a:spcBef>
            </a:pPr>
            <a:r>
              <a:rPr sz="2000" dirty="0">
                <a:latin typeface="Calibri"/>
                <a:cs typeface="Calibri"/>
              </a:rPr>
              <a:t>Листы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журналов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учета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ежемесячно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распечатываются</a:t>
            </a:r>
            <a:r>
              <a:rPr sz="2000" spc="-10" dirty="0">
                <a:latin typeface="Calibri"/>
                <a:cs typeface="Calibri"/>
              </a:rPr>
              <a:t>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нумеруются,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подписываются </a:t>
            </a:r>
            <a:r>
              <a:rPr sz="2000" b="1" spc="-5" dirty="0">
                <a:latin typeface="Calibri"/>
                <a:cs typeface="Calibri"/>
              </a:rPr>
              <a:t> лицом, </a:t>
            </a:r>
            <a:r>
              <a:rPr sz="2000" b="1" spc="-10" dirty="0">
                <a:latin typeface="Calibri"/>
                <a:cs typeface="Calibri"/>
              </a:rPr>
              <a:t>уполномоченным </a:t>
            </a:r>
            <a:r>
              <a:rPr sz="2000" spc="-10" dirty="0">
                <a:latin typeface="Calibri"/>
                <a:cs typeface="Calibri"/>
              </a:rPr>
              <a:t>на ведение </a:t>
            </a:r>
            <a:r>
              <a:rPr sz="2000" dirty="0">
                <a:latin typeface="Calibri"/>
                <a:cs typeface="Calibri"/>
              </a:rPr>
              <a:t>и </a:t>
            </a:r>
            <a:r>
              <a:rPr sz="2000" spc="-5" dirty="0">
                <a:latin typeface="Calibri"/>
                <a:cs typeface="Calibri"/>
              </a:rPr>
              <a:t>хранение </a:t>
            </a:r>
            <a:r>
              <a:rPr sz="2000" dirty="0">
                <a:latin typeface="Calibri"/>
                <a:cs typeface="Calibri"/>
              </a:rPr>
              <a:t>журналов </a:t>
            </a:r>
            <a:r>
              <a:rPr sz="2000" spc="-5" dirty="0">
                <a:latin typeface="Calibri"/>
                <a:cs typeface="Calibri"/>
              </a:rPr>
              <a:t>учета, </a:t>
            </a:r>
            <a:r>
              <a:rPr sz="2000" dirty="0">
                <a:latin typeface="Calibri"/>
                <a:cs typeface="Calibri"/>
              </a:rPr>
              <a:t>и </a:t>
            </a:r>
            <a:r>
              <a:rPr sz="2000" b="1" spc="-10" dirty="0">
                <a:latin typeface="Calibri"/>
                <a:cs typeface="Calibri"/>
              </a:rPr>
              <a:t>брошюруются </a:t>
            </a:r>
            <a:r>
              <a:rPr sz="2000" b="1" spc="-5" dirty="0">
                <a:latin typeface="Calibri"/>
                <a:cs typeface="Calibri"/>
              </a:rPr>
              <a:t>по </a:t>
            </a:r>
            <a:r>
              <a:rPr sz="2000" b="1" dirty="0">
                <a:latin typeface="Calibri"/>
                <a:cs typeface="Calibri"/>
              </a:rPr>
              <a:t> наименованиям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ЛС,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дозировке,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лекарственной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форме</a:t>
            </a:r>
            <a:r>
              <a:rPr sz="200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91440" marR="81915" algn="just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По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истечении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календарного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года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сброшюрованные</a:t>
            </a:r>
            <a:r>
              <a:rPr sz="2000" dirty="0">
                <a:latin typeface="Calibri"/>
                <a:cs typeface="Calibri"/>
              </a:rPr>
              <a:t> листы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оформляются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в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журнал</a:t>
            </a:r>
            <a:r>
              <a:rPr sz="2000" spc="-5" dirty="0">
                <a:latin typeface="Calibri"/>
                <a:cs typeface="Calibri"/>
              </a:rPr>
              <a:t>,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опечатываются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указанием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количества</a:t>
            </a:r>
            <a:r>
              <a:rPr sz="2000" spc="-5" dirty="0">
                <a:latin typeface="Calibri"/>
                <a:cs typeface="Calibri"/>
              </a:rPr>
              <a:t> листов</a:t>
            </a:r>
            <a:r>
              <a:rPr sz="2000" dirty="0">
                <a:latin typeface="Calibri"/>
                <a:cs typeface="Calibri"/>
              </a:rPr>
              <a:t> и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заверяются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подписью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лица, 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уполномоченного </a:t>
            </a:r>
            <a:r>
              <a:rPr sz="2000" spc="-5" dirty="0">
                <a:latin typeface="Calibri"/>
                <a:cs typeface="Calibri"/>
              </a:rPr>
              <a:t>на </a:t>
            </a:r>
            <a:r>
              <a:rPr sz="2000" spc="-10" dirty="0">
                <a:latin typeface="Calibri"/>
                <a:cs typeface="Calibri"/>
              </a:rPr>
              <a:t>ведение </a:t>
            </a:r>
            <a:r>
              <a:rPr sz="2000" dirty="0">
                <a:latin typeface="Calibri"/>
                <a:cs typeface="Calibri"/>
              </a:rPr>
              <a:t>и </a:t>
            </a:r>
            <a:r>
              <a:rPr sz="2000" spc="-5" dirty="0">
                <a:latin typeface="Calibri"/>
                <a:cs typeface="Calibri"/>
              </a:rPr>
              <a:t>хранение журналов учета, </a:t>
            </a:r>
            <a:r>
              <a:rPr sz="2000" b="1" spc="-20" dirty="0">
                <a:latin typeface="Calibri"/>
                <a:cs typeface="Calibri"/>
              </a:rPr>
              <a:t>руководителя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и </a:t>
            </a:r>
            <a:r>
              <a:rPr sz="2000" b="1" spc="-10" dirty="0">
                <a:latin typeface="Calibri"/>
                <a:cs typeface="Calibri"/>
              </a:rPr>
              <a:t>печатью 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юридического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лица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(индивидуального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предпринимателя).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46888" y="4102608"/>
            <a:ext cx="1824355" cy="2388235"/>
            <a:chOff x="246888" y="4102608"/>
            <a:chExt cx="1824355" cy="2388235"/>
          </a:xfrm>
        </p:grpSpPr>
        <p:sp>
          <p:nvSpPr>
            <p:cNvPr id="9" name="object 9"/>
            <p:cNvSpPr/>
            <p:nvPr/>
          </p:nvSpPr>
          <p:spPr>
            <a:xfrm>
              <a:off x="259842" y="4115562"/>
              <a:ext cx="1798320" cy="2362200"/>
            </a:xfrm>
            <a:custGeom>
              <a:avLst/>
              <a:gdLst/>
              <a:ahLst/>
              <a:cxnLst/>
              <a:rect l="l" t="t" r="r" b="b"/>
              <a:pathLst>
                <a:path w="1798320" h="2362200">
                  <a:moveTo>
                    <a:pt x="1168527" y="0"/>
                  </a:moveTo>
                  <a:lnTo>
                    <a:pt x="0" y="0"/>
                  </a:lnTo>
                  <a:lnTo>
                    <a:pt x="0" y="2362200"/>
                  </a:lnTo>
                  <a:lnTo>
                    <a:pt x="1168527" y="2362200"/>
                  </a:lnTo>
                  <a:lnTo>
                    <a:pt x="1168527" y="1405890"/>
                  </a:lnTo>
                  <a:lnTo>
                    <a:pt x="1348739" y="1405890"/>
                  </a:lnTo>
                  <a:lnTo>
                    <a:pt x="1348739" y="1630679"/>
                  </a:lnTo>
                  <a:lnTo>
                    <a:pt x="1798320" y="1181100"/>
                  </a:lnTo>
                  <a:lnTo>
                    <a:pt x="1348739" y="731519"/>
                  </a:lnTo>
                  <a:lnTo>
                    <a:pt x="1348739" y="956310"/>
                  </a:lnTo>
                  <a:lnTo>
                    <a:pt x="1168527" y="956310"/>
                  </a:lnTo>
                  <a:lnTo>
                    <a:pt x="11685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59842" y="4115562"/>
              <a:ext cx="1798320" cy="2362200"/>
            </a:xfrm>
            <a:custGeom>
              <a:avLst/>
              <a:gdLst/>
              <a:ahLst/>
              <a:cxnLst/>
              <a:rect l="l" t="t" r="r" b="b"/>
              <a:pathLst>
                <a:path w="1798320" h="2362200">
                  <a:moveTo>
                    <a:pt x="0" y="0"/>
                  </a:moveTo>
                  <a:lnTo>
                    <a:pt x="1168527" y="0"/>
                  </a:lnTo>
                  <a:lnTo>
                    <a:pt x="1168527" y="956310"/>
                  </a:lnTo>
                  <a:lnTo>
                    <a:pt x="1348739" y="956310"/>
                  </a:lnTo>
                  <a:lnTo>
                    <a:pt x="1348739" y="731519"/>
                  </a:lnTo>
                  <a:lnTo>
                    <a:pt x="1798320" y="1181100"/>
                  </a:lnTo>
                  <a:lnTo>
                    <a:pt x="1348739" y="1630679"/>
                  </a:lnTo>
                  <a:lnTo>
                    <a:pt x="1348739" y="1405890"/>
                  </a:lnTo>
                  <a:lnTo>
                    <a:pt x="1168527" y="1405890"/>
                  </a:lnTo>
                  <a:lnTo>
                    <a:pt x="1168527" y="2362200"/>
                  </a:lnTo>
                  <a:lnTo>
                    <a:pt x="0" y="2362200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254508" y="1784604"/>
            <a:ext cx="1824355" cy="1991995"/>
            <a:chOff x="254508" y="1784604"/>
            <a:chExt cx="1824355" cy="1991995"/>
          </a:xfrm>
        </p:grpSpPr>
        <p:sp>
          <p:nvSpPr>
            <p:cNvPr id="12" name="object 12"/>
            <p:cNvSpPr/>
            <p:nvPr/>
          </p:nvSpPr>
          <p:spPr>
            <a:xfrm>
              <a:off x="267462" y="1797558"/>
              <a:ext cx="1798320" cy="1965960"/>
            </a:xfrm>
            <a:custGeom>
              <a:avLst/>
              <a:gdLst/>
              <a:ahLst/>
              <a:cxnLst/>
              <a:rect l="l" t="t" r="r" b="b"/>
              <a:pathLst>
                <a:path w="1798320" h="1965960">
                  <a:moveTo>
                    <a:pt x="1168527" y="0"/>
                  </a:moveTo>
                  <a:lnTo>
                    <a:pt x="0" y="0"/>
                  </a:lnTo>
                  <a:lnTo>
                    <a:pt x="0" y="1965959"/>
                  </a:lnTo>
                  <a:lnTo>
                    <a:pt x="1168527" y="1965959"/>
                  </a:lnTo>
                  <a:lnTo>
                    <a:pt x="1168527" y="1207769"/>
                  </a:lnTo>
                  <a:lnTo>
                    <a:pt x="1348740" y="1207769"/>
                  </a:lnTo>
                  <a:lnTo>
                    <a:pt x="1348740" y="1432559"/>
                  </a:lnTo>
                  <a:lnTo>
                    <a:pt x="1798320" y="982979"/>
                  </a:lnTo>
                  <a:lnTo>
                    <a:pt x="1348740" y="533400"/>
                  </a:lnTo>
                  <a:lnTo>
                    <a:pt x="1348740" y="758189"/>
                  </a:lnTo>
                  <a:lnTo>
                    <a:pt x="1168527" y="758189"/>
                  </a:lnTo>
                  <a:lnTo>
                    <a:pt x="11685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67462" y="1797558"/>
              <a:ext cx="1798320" cy="1965960"/>
            </a:xfrm>
            <a:custGeom>
              <a:avLst/>
              <a:gdLst/>
              <a:ahLst/>
              <a:cxnLst/>
              <a:rect l="l" t="t" r="r" b="b"/>
              <a:pathLst>
                <a:path w="1798320" h="1965960">
                  <a:moveTo>
                    <a:pt x="0" y="0"/>
                  </a:moveTo>
                  <a:lnTo>
                    <a:pt x="1168527" y="0"/>
                  </a:lnTo>
                  <a:lnTo>
                    <a:pt x="1168527" y="758189"/>
                  </a:lnTo>
                  <a:lnTo>
                    <a:pt x="1348740" y="758189"/>
                  </a:lnTo>
                  <a:lnTo>
                    <a:pt x="1348740" y="533400"/>
                  </a:lnTo>
                  <a:lnTo>
                    <a:pt x="1798320" y="982979"/>
                  </a:lnTo>
                  <a:lnTo>
                    <a:pt x="1348740" y="1432559"/>
                  </a:lnTo>
                  <a:lnTo>
                    <a:pt x="1348740" y="1207769"/>
                  </a:lnTo>
                  <a:lnTo>
                    <a:pt x="1168527" y="1207769"/>
                  </a:lnTo>
                  <a:lnTo>
                    <a:pt x="1168527" y="1965959"/>
                  </a:lnTo>
                  <a:lnTo>
                    <a:pt x="0" y="1965959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39877" y="2068862"/>
            <a:ext cx="975360" cy="134620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22860">
              <a:lnSpc>
                <a:spcPts val="2185"/>
              </a:lnSpc>
            </a:pPr>
            <a:r>
              <a:rPr sz="2200" b="1" spc="-15" dirty="0">
                <a:latin typeface="Calibri"/>
                <a:cs typeface="Calibri"/>
              </a:rPr>
              <a:t>Журнал</a:t>
            </a:r>
            <a:r>
              <a:rPr sz="2200" b="1" spc="-3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на</a:t>
            </a:r>
            <a:endParaRPr sz="2200">
              <a:latin typeface="Calibri"/>
              <a:cs typeface="Calibri"/>
            </a:endParaRPr>
          </a:p>
          <a:p>
            <a:pPr marL="120650" marR="5080" indent="-108585">
              <a:lnSpc>
                <a:spcPct val="100000"/>
              </a:lnSpc>
            </a:pPr>
            <a:r>
              <a:rPr sz="2200" b="1" spc="-30" dirty="0">
                <a:latin typeface="Calibri"/>
                <a:cs typeface="Calibri"/>
              </a:rPr>
              <a:t>б</a:t>
            </a:r>
            <a:r>
              <a:rPr sz="2200" b="1" dirty="0">
                <a:latin typeface="Calibri"/>
                <a:cs typeface="Calibri"/>
              </a:rPr>
              <a:t>ум</a:t>
            </a:r>
            <a:r>
              <a:rPr sz="2200" b="1" spc="-15" dirty="0">
                <a:latin typeface="Calibri"/>
                <a:cs typeface="Calibri"/>
              </a:rPr>
              <a:t>а</a:t>
            </a:r>
            <a:r>
              <a:rPr sz="2200" b="1" dirty="0">
                <a:latin typeface="Calibri"/>
                <a:cs typeface="Calibri"/>
              </a:rPr>
              <a:t>ж</a:t>
            </a:r>
            <a:r>
              <a:rPr sz="2200" b="1" spc="5" dirty="0">
                <a:latin typeface="Calibri"/>
                <a:cs typeface="Calibri"/>
              </a:rPr>
              <a:t>н</a:t>
            </a:r>
            <a:r>
              <a:rPr sz="2200" b="1" dirty="0">
                <a:latin typeface="Calibri"/>
                <a:cs typeface="Calibri"/>
              </a:rPr>
              <a:t>ом  </a:t>
            </a:r>
            <a:r>
              <a:rPr sz="2200" b="1" spc="-15" dirty="0">
                <a:latin typeface="Calibri"/>
                <a:cs typeface="Calibri"/>
              </a:rPr>
              <a:t>носителе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6077" y="4461318"/>
            <a:ext cx="975360" cy="15836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635" algn="ctr">
              <a:lnSpc>
                <a:spcPts val="2185"/>
              </a:lnSpc>
            </a:pPr>
            <a:r>
              <a:rPr sz="2200" b="1" spc="-15" dirty="0">
                <a:latin typeface="Calibri"/>
                <a:cs typeface="Calibri"/>
              </a:rPr>
              <a:t>Журнал</a:t>
            </a:r>
            <a:r>
              <a:rPr sz="2200" b="1" spc="-2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в</a:t>
            </a:r>
            <a:endParaRPr sz="220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</a:pPr>
            <a:r>
              <a:rPr sz="2200" b="1" spc="-40" dirty="0">
                <a:latin typeface="Calibri"/>
                <a:cs typeface="Calibri"/>
              </a:rPr>
              <a:t>э</a:t>
            </a:r>
            <a:r>
              <a:rPr sz="2200" b="1" dirty="0">
                <a:latin typeface="Calibri"/>
                <a:cs typeface="Calibri"/>
              </a:rPr>
              <a:t>лектр</a:t>
            </a:r>
            <a:r>
              <a:rPr sz="2200" b="1" spc="-15" dirty="0">
                <a:latin typeface="Calibri"/>
                <a:cs typeface="Calibri"/>
              </a:rPr>
              <a:t>о</a:t>
            </a:r>
            <a:r>
              <a:rPr sz="2200" b="1" spc="-5" dirty="0">
                <a:latin typeface="Calibri"/>
                <a:cs typeface="Calibri"/>
              </a:rPr>
              <a:t>нной  </a:t>
            </a:r>
            <a:r>
              <a:rPr sz="2200" b="1" spc="-10" dirty="0">
                <a:latin typeface="Calibri"/>
                <a:cs typeface="Calibri"/>
              </a:rPr>
              <a:t>форме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40710" y="6621881"/>
            <a:ext cx="89725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П. 4,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п. 5. Приложение №2.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Приказ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Министерства</a:t>
            </a:r>
            <a:r>
              <a:rPr sz="1100" spc="-4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здравоохранения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РФ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от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17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июня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2013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г.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№ 378н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"Об утверждении правил регистрации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операций…"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2895" marR="508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000000"/>
                </a:solidFill>
              </a:rPr>
              <a:t>Правила</a:t>
            </a:r>
            <a:r>
              <a:rPr spc="25" dirty="0">
                <a:solidFill>
                  <a:srgbClr val="000000"/>
                </a:solidFill>
              </a:rPr>
              <a:t> </a:t>
            </a:r>
            <a:r>
              <a:rPr spc="-15" dirty="0">
                <a:solidFill>
                  <a:srgbClr val="000000"/>
                </a:solidFill>
              </a:rPr>
              <a:t>ведения</a:t>
            </a:r>
            <a:r>
              <a:rPr spc="3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и</a:t>
            </a:r>
            <a:r>
              <a:rPr spc="2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хранения</a:t>
            </a:r>
            <a:r>
              <a:rPr spc="3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специальных</a:t>
            </a:r>
            <a:r>
              <a:rPr spc="5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журналов</a:t>
            </a:r>
            <a:r>
              <a:rPr spc="3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учета </a:t>
            </a:r>
            <a:r>
              <a:rPr spc="-62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операций,</a:t>
            </a:r>
            <a:r>
              <a:rPr spc="3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связанных</a:t>
            </a:r>
            <a:r>
              <a:rPr spc="2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с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обращением</a:t>
            </a:r>
            <a:r>
              <a:rPr spc="8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ЛС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0752" y="1766442"/>
            <a:ext cx="10842625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Записи в </a:t>
            </a:r>
            <a:r>
              <a:rPr sz="2400" spc="-5" dirty="0">
                <a:latin typeface="Calibri"/>
                <a:cs typeface="Calibri"/>
              </a:rPr>
              <a:t>журналах учета </a:t>
            </a:r>
            <a:r>
              <a:rPr sz="2400" spc="-10" dirty="0">
                <a:latin typeface="Calibri"/>
                <a:cs typeface="Calibri"/>
              </a:rPr>
              <a:t>производятся лицом, </a:t>
            </a:r>
            <a:r>
              <a:rPr sz="2400" spc="-5" dirty="0">
                <a:latin typeface="Calibri"/>
                <a:cs typeface="Calibri"/>
              </a:rPr>
              <a:t>уполномоченным </a:t>
            </a:r>
            <a:r>
              <a:rPr sz="2400" dirty="0">
                <a:latin typeface="Calibri"/>
                <a:cs typeface="Calibri"/>
              </a:rPr>
              <a:t>на </a:t>
            </a:r>
            <a:r>
              <a:rPr sz="2400" spc="-10" dirty="0">
                <a:latin typeface="Calibri"/>
                <a:cs typeface="Calibri"/>
              </a:rPr>
              <a:t>ведение </a:t>
            </a:r>
            <a:r>
              <a:rPr sz="2400" dirty="0">
                <a:latin typeface="Calibri"/>
                <a:cs typeface="Calibri"/>
              </a:rPr>
              <a:t>и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хранение журнала </a:t>
            </a:r>
            <a:r>
              <a:rPr sz="2400" dirty="0">
                <a:latin typeface="Calibri"/>
                <a:cs typeface="Calibri"/>
              </a:rPr>
              <a:t>учета, </a:t>
            </a:r>
            <a:r>
              <a:rPr sz="2400" spc="-10" dirty="0">
                <a:latin typeface="Calibri"/>
                <a:cs typeface="Calibri"/>
              </a:rPr>
              <a:t>шариковой ручкой </a:t>
            </a:r>
            <a:r>
              <a:rPr sz="2400" spc="-5" dirty="0">
                <a:latin typeface="Calibri"/>
                <a:cs typeface="Calibri"/>
              </a:rPr>
              <a:t>(чернилами) </a:t>
            </a:r>
            <a:r>
              <a:rPr sz="2400" dirty="0">
                <a:latin typeface="Calibri"/>
                <a:cs typeface="Calibri"/>
              </a:rPr>
              <a:t>в </a:t>
            </a:r>
            <a:r>
              <a:rPr sz="2400" spc="-20" dirty="0">
                <a:latin typeface="Calibri"/>
                <a:cs typeface="Calibri"/>
              </a:rPr>
              <a:t>конце </a:t>
            </a:r>
            <a:r>
              <a:rPr sz="2400" spc="-5" dirty="0">
                <a:latin typeface="Calibri"/>
                <a:cs typeface="Calibri"/>
              </a:rPr>
              <a:t>рабочего дня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на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основании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документов,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подтверждающих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совершение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приходных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расходных</a:t>
            </a:r>
            <a:r>
              <a:rPr sz="2400" spc="-5" dirty="0">
                <a:latin typeface="Calibri"/>
                <a:cs typeface="Calibri"/>
              </a:rPr>
              <a:t> операций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с</a:t>
            </a:r>
            <a:r>
              <a:rPr sz="2400" spc="-10" dirty="0">
                <a:latin typeface="Calibri"/>
                <a:cs typeface="Calibri"/>
              </a:rPr>
              <a:t> лекарственным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средством.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0752" y="3382136"/>
            <a:ext cx="108426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99720" algn="l"/>
                <a:tab pos="2228215" algn="l"/>
                <a:tab pos="2824480" algn="l"/>
                <a:tab pos="4544060" algn="l"/>
                <a:tab pos="4937125" algn="l"/>
                <a:tab pos="6309995" algn="l"/>
                <a:tab pos="7253605" algn="l"/>
                <a:tab pos="7820659" algn="l"/>
                <a:tab pos="9230995" algn="l"/>
              </a:tabLst>
            </a:pPr>
            <a:r>
              <a:rPr sz="2400" dirty="0">
                <a:latin typeface="Calibri"/>
                <a:cs typeface="Calibri"/>
              </a:rPr>
              <a:t>П</a:t>
            </a:r>
            <a:r>
              <a:rPr sz="2400" spc="-10" dirty="0">
                <a:latin typeface="Calibri"/>
                <a:cs typeface="Calibri"/>
              </a:rPr>
              <a:t>о</a:t>
            </a:r>
            <a:r>
              <a:rPr sz="2400" dirty="0">
                <a:latin typeface="Calibri"/>
                <a:cs typeface="Calibri"/>
              </a:rPr>
              <a:t>ступл</a:t>
            </a:r>
            <a:r>
              <a:rPr sz="2400" spc="5" dirty="0">
                <a:latin typeface="Calibri"/>
                <a:cs typeface="Calibri"/>
              </a:rPr>
              <a:t>е</a:t>
            </a:r>
            <a:r>
              <a:rPr sz="2400" dirty="0">
                <a:latin typeface="Calibri"/>
                <a:cs typeface="Calibri"/>
              </a:rPr>
              <a:t>ние	ЛС	</a:t>
            </a:r>
            <a:r>
              <a:rPr sz="2400" spc="-20" dirty="0">
                <a:latin typeface="Calibri"/>
                <a:cs typeface="Calibri"/>
              </a:rPr>
              <a:t>о</a:t>
            </a:r>
            <a:r>
              <a:rPr sz="2400" spc="-5" dirty="0">
                <a:latin typeface="Calibri"/>
                <a:cs typeface="Calibri"/>
              </a:rPr>
              <a:t>т</a:t>
            </a:r>
            <a:r>
              <a:rPr sz="2400" spc="-20" dirty="0">
                <a:latin typeface="Calibri"/>
                <a:cs typeface="Calibri"/>
              </a:rPr>
              <a:t>р</a:t>
            </a:r>
            <a:r>
              <a:rPr sz="2400" spc="-10" dirty="0">
                <a:latin typeface="Calibri"/>
                <a:cs typeface="Calibri"/>
              </a:rPr>
              <a:t>а</a:t>
            </a:r>
            <a:r>
              <a:rPr sz="2400" spc="-35" dirty="0">
                <a:latin typeface="Calibri"/>
                <a:cs typeface="Calibri"/>
              </a:rPr>
              <a:t>ж</a:t>
            </a:r>
            <a:r>
              <a:rPr sz="2400" dirty="0">
                <a:latin typeface="Calibri"/>
                <a:cs typeface="Calibri"/>
              </a:rPr>
              <a:t>ае</a:t>
            </a:r>
            <a:r>
              <a:rPr sz="2400" spc="-35" dirty="0">
                <a:latin typeface="Calibri"/>
                <a:cs typeface="Calibri"/>
              </a:rPr>
              <a:t>т</a:t>
            </a:r>
            <a:r>
              <a:rPr sz="2400" dirty="0">
                <a:latin typeface="Calibri"/>
                <a:cs typeface="Calibri"/>
              </a:rPr>
              <a:t>ся	в	жу</a:t>
            </a:r>
            <a:r>
              <a:rPr sz="2400" spc="-5" dirty="0">
                <a:latin typeface="Calibri"/>
                <a:cs typeface="Calibri"/>
              </a:rPr>
              <a:t>рнал</a:t>
            </a:r>
            <a:r>
              <a:rPr sz="2400" dirty="0">
                <a:latin typeface="Calibri"/>
                <a:cs typeface="Calibri"/>
              </a:rPr>
              <a:t>е	учета	</a:t>
            </a:r>
            <a:r>
              <a:rPr sz="2400" spc="-5" dirty="0">
                <a:latin typeface="Calibri"/>
                <a:cs typeface="Calibri"/>
              </a:rPr>
              <a:t>п</a:t>
            </a:r>
            <a:r>
              <a:rPr sz="2400" dirty="0">
                <a:latin typeface="Calibri"/>
                <a:cs typeface="Calibri"/>
              </a:rPr>
              <a:t>о	</a:t>
            </a:r>
            <a:r>
              <a:rPr sz="2400" spc="-35" dirty="0">
                <a:latin typeface="Calibri"/>
                <a:cs typeface="Calibri"/>
              </a:rPr>
              <a:t>к</a:t>
            </a:r>
            <a:r>
              <a:rPr sz="2400" spc="-10" dirty="0">
                <a:latin typeface="Calibri"/>
                <a:cs typeface="Calibri"/>
              </a:rPr>
              <a:t>аж</a:t>
            </a:r>
            <a:r>
              <a:rPr sz="2400" spc="-20" dirty="0">
                <a:latin typeface="Calibri"/>
                <a:cs typeface="Calibri"/>
              </a:rPr>
              <a:t>д</a:t>
            </a:r>
            <a:r>
              <a:rPr sz="2400" spc="-5" dirty="0">
                <a:latin typeface="Calibri"/>
                <a:cs typeface="Calibri"/>
              </a:rPr>
              <a:t>о</a:t>
            </a:r>
            <a:r>
              <a:rPr sz="2400" spc="-20" dirty="0">
                <a:latin typeface="Calibri"/>
                <a:cs typeface="Calibri"/>
              </a:rPr>
              <a:t>м</a:t>
            </a:r>
            <a:r>
              <a:rPr sz="2400" dirty="0">
                <a:latin typeface="Calibri"/>
                <a:cs typeface="Calibri"/>
              </a:rPr>
              <a:t>у	при</a:t>
            </a:r>
            <a:r>
              <a:rPr sz="2400" spc="-35" dirty="0">
                <a:latin typeface="Calibri"/>
                <a:cs typeface="Calibri"/>
              </a:rPr>
              <a:t>х</a:t>
            </a:r>
            <a:r>
              <a:rPr sz="2400" spc="-80" dirty="0">
                <a:latin typeface="Calibri"/>
                <a:cs typeface="Calibri"/>
              </a:rPr>
              <a:t>о</a:t>
            </a:r>
            <a:r>
              <a:rPr sz="2400" spc="-5" dirty="0">
                <a:latin typeface="Calibri"/>
                <a:cs typeface="Calibri"/>
              </a:rPr>
              <a:t>дно</a:t>
            </a:r>
            <a:r>
              <a:rPr sz="2400" spc="-15" dirty="0">
                <a:latin typeface="Calibri"/>
                <a:cs typeface="Calibri"/>
              </a:rPr>
              <a:t>м</a:t>
            </a:r>
            <a:r>
              <a:rPr sz="2400" dirty="0">
                <a:latin typeface="Calibri"/>
                <a:cs typeface="Calibri"/>
              </a:rPr>
              <a:t>у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0752" y="3595496"/>
            <a:ext cx="10842625" cy="142811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299085">
              <a:lnSpc>
                <a:spcPct val="100000"/>
              </a:lnSpc>
              <a:spcBef>
                <a:spcPts val="1300"/>
              </a:spcBef>
            </a:pPr>
            <a:r>
              <a:rPr sz="2400" spc="-10" dirty="0">
                <a:latin typeface="Calibri"/>
                <a:cs typeface="Calibri"/>
              </a:rPr>
              <a:t>документу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отдельности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с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указанием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номера </a:t>
            </a:r>
            <a:r>
              <a:rPr sz="2400" b="1" dirty="0">
                <a:latin typeface="Calibri"/>
                <a:cs typeface="Calibri"/>
              </a:rPr>
              <a:t>и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даты</a:t>
            </a:r>
            <a:r>
              <a:rPr sz="2400" spc="-5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spcBef>
                <a:spcPts val="1200"/>
              </a:spcBef>
              <a:buFont typeface="Wingdings"/>
              <a:buChar char=""/>
              <a:tabLst>
                <a:tab pos="299720" algn="l"/>
                <a:tab pos="2934335" algn="l"/>
                <a:tab pos="4400550" algn="l"/>
                <a:tab pos="5834380" algn="l"/>
                <a:tab pos="6320790" algn="l"/>
                <a:tab pos="9013825" algn="l"/>
              </a:tabLst>
            </a:pPr>
            <a:r>
              <a:rPr sz="2400" spc="-20" dirty="0">
                <a:latin typeface="Calibri"/>
                <a:cs typeface="Calibri"/>
              </a:rPr>
              <a:t>Расход</a:t>
            </a:r>
            <a:r>
              <a:rPr sz="2400" spc="204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ЛС</a:t>
            </a:r>
            <a:r>
              <a:rPr sz="2400" spc="2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записывается</a:t>
            </a:r>
            <a:r>
              <a:rPr sz="2400" spc="21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ежедневно.</a:t>
            </a:r>
            <a:r>
              <a:rPr sz="2400" spc="204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Аптечные</a:t>
            </a:r>
            <a:r>
              <a:rPr sz="2400" spc="2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организации</a:t>
            </a:r>
            <a:r>
              <a:rPr sz="2400" spc="20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2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индивидуальные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пр</a:t>
            </a:r>
            <a:r>
              <a:rPr sz="2400" spc="-35" dirty="0">
                <a:latin typeface="Calibri"/>
                <a:cs typeface="Calibri"/>
              </a:rPr>
              <a:t>е</a:t>
            </a:r>
            <a:r>
              <a:rPr sz="2400" spc="-5" dirty="0">
                <a:latin typeface="Calibri"/>
                <a:cs typeface="Calibri"/>
              </a:rPr>
              <a:t>дприн</a:t>
            </a:r>
            <a:r>
              <a:rPr sz="2400" spc="5" dirty="0">
                <a:latin typeface="Calibri"/>
                <a:cs typeface="Calibri"/>
              </a:rPr>
              <a:t>и</a:t>
            </a:r>
            <a:r>
              <a:rPr sz="2400" spc="-5" dirty="0">
                <a:latin typeface="Calibri"/>
                <a:cs typeface="Calibri"/>
              </a:rPr>
              <a:t>м</a:t>
            </a:r>
            <a:r>
              <a:rPr sz="2400" spc="-15" dirty="0">
                <a:latin typeface="Calibri"/>
                <a:cs typeface="Calibri"/>
              </a:rPr>
              <a:t>а</a:t>
            </a:r>
            <a:r>
              <a:rPr sz="2400" spc="-30" dirty="0">
                <a:latin typeface="Calibri"/>
                <a:cs typeface="Calibri"/>
              </a:rPr>
              <a:t>т</a:t>
            </a:r>
            <a:r>
              <a:rPr sz="2400" spc="-35" dirty="0">
                <a:latin typeface="Calibri"/>
                <a:cs typeface="Calibri"/>
              </a:rPr>
              <a:t>е</a:t>
            </a:r>
            <a:r>
              <a:rPr sz="2400" spc="-5" dirty="0">
                <a:latin typeface="Calibri"/>
                <a:cs typeface="Calibri"/>
              </a:rPr>
              <a:t>ли</a:t>
            </a:r>
            <a:r>
              <a:rPr sz="2400" dirty="0">
                <a:latin typeface="Calibri"/>
                <a:cs typeface="Calibri"/>
              </a:rPr>
              <a:t>,	и</a:t>
            </a:r>
            <a:r>
              <a:rPr sz="2400" spc="5" dirty="0">
                <a:latin typeface="Calibri"/>
                <a:cs typeface="Calibri"/>
              </a:rPr>
              <a:t>м</a:t>
            </a:r>
            <a:r>
              <a:rPr sz="2400" dirty="0">
                <a:latin typeface="Calibri"/>
                <a:cs typeface="Calibri"/>
              </a:rPr>
              <a:t>еющие	</a:t>
            </a:r>
            <a:r>
              <a:rPr sz="2400" spc="-5" dirty="0">
                <a:latin typeface="Calibri"/>
                <a:cs typeface="Calibri"/>
              </a:rPr>
              <a:t>л</a:t>
            </a:r>
            <a:r>
              <a:rPr sz="2400" spc="10" dirty="0">
                <a:latin typeface="Calibri"/>
                <a:cs typeface="Calibri"/>
              </a:rPr>
              <a:t>и</a:t>
            </a:r>
            <a:r>
              <a:rPr sz="2400" spc="-30" dirty="0">
                <a:latin typeface="Calibri"/>
                <a:cs typeface="Calibri"/>
              </a:rPr>
              <a:t>ц</a:t>
            </a:r>
            <a:r>
              <a:rPr sz="2400" dirty="0">
                <a:latin typeface="Calibri"/>
                <a:cs typeface="Calibri"/>
              </a:rPr>
              <a:t>е</a:t>
            </a:r>
            <a:r>
              <a:rPr sz="2400" spc="5" dirty="0">
                <a:latin typeface="Calibri"/>
                <a:cs typeface="Calibri"/>
              </a:rPr>
              <a:t>н</a:t>
            </a:r>
            <a:r>
              <a:rPr sz="2400" dirty="0">
                <a:latin typeface="Calibri"/>
                <a:cs typeface="Calibri"/>
              </a:rPr>
              <a:t>зии	на	</a:t>
            </a:r>
            <a:r>
              <a:rPr sz="2400" spc="-5" dirty="0">
                <a:latin typeface="Calibri"/>
                <a:cs typeface="Calibri"/>
              </a:rPr>
              <a:t>фарма</a:t>
            </a:r>
            <a:r>
              <a:rPr sz="2400" spc="-25" dirty="0">
                <a:latin typeface="Calibri"/>
                <a:cs typeface="Calibri"/>
              </a:rPr>
              <a:t>ц</a:t>
            </a:r>
            <a:r>
              <a:rPr sz="2400" dirty="0">
                <a:latin typeface="Calibri"/>
                <a:cs typeface="Calibri"/>
              </a:rPr>
              <a:t>е</a:t>
            </a:r>
            <a:r>
              <a:rPr sz="2400" spc="5" dirty="0">
                <a:latin typeface="Calibri"/>
                <a:cs typeface="Calibri"/>
              </a:rPr>
              <a:t>в</a:t>
            </a:r>
            <a:r>
              <a:rPr sz="2400" spc="-5" dirty="0">
                <a:latin typeface="Calibri"/>
                <a:cs typeface="Calibri"/>
              </a:rPr>
              <a:t>тическ</a:t>
            </a:r>
            <a:r>
              <a:rPr sz="2400" spc="5" dirty="0">
                <a:latin typeface="Calibri"/>
                <a:cs typeface="Calibri"/>
              </a:rPr>
              <a:t>у</a:t>
            </a:r>
            <a:r>
              <a:rPr sz="2400" dirty="0">
                <a:latin typeface="Calibri"/>
                <a:cs typeface="Calibri"/>
              </a:rPr>
              <a:t>ю	</a:t>
            </a:r>
            <a:r>
              <a:rPr sz="2400" spc="-30" dirty="0">
                <a:latin typeface="Calibri"/>
                <a:cs typeface="Calibri"/>
              </a:rPr>
              <a:t>д</a:t>
            </a:r>
            <a:r>
              <a:rPr sz="2400" dirty="0">
                <a:latin typeface="Calibri"/>
                <a:cs typeface="Calibri"/>
              </a:rPr>
              <a:t>е</a:t>
            </a:r>
            <a:r>
              <a:rPr sz="2400" spc="10" dirty="0">
                <a:latin typeface="Calibri"/>
                <a:cs typeface="Calibri"/>
              </a:rPr>
              <a:t>я</a:t>
            </a:r>
            <a:r>
              <a:rPr sz="2400" spc="-30" dirty="0">
                <a:latin typeface="Calibri"/>
                <a:cs typeface="Calibri"/>
              </a:rPr>
              <a:t>те</a:t>
            </a:r>
            <a:r>
              <a:rPr sz="2400" spc="-5" dirty="0">
                <a:latin typeface="Calibri"/>
                <a:cs typeface="Calibri"/>
              </a:rPr>
              <a:t>ль</a:t>
            </a:r>
            <a:r>
              <a:rPr sz="2400" dirty="0">
                <a:latin typeface="Calibri"/>
                <a:cs typeface="Calibri"/>
              </a:rPr>
              <a:t>н</a:t>
            </a:r>
            <a:r>
              <a:rPr sz="2400" spc="-5" dirty="0">
                <a:latin typeface="Calibri"/>
                <a:cs typeface="Calibri"/>
              </a:rPr>
              <a:t>ость,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77264" y="4997958"/>
            <a:ext cx="1055306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записывают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ежедневный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расход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ЛС</a:t>
            </a:r>
            <a:r>
              <a:rPr sz="2400" dirty="0">
                <a:latin typeface="Calibri"/>
                <a:cs typeface="Calibri"/>
              </a:rPr>
              <a:t> с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указанием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отдельно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по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рецептам</a:t>
            </a:r>
            <a:r>
              <a:rPr sz="2400" spc="-5" dirty="0">
                <a:latin typeface="Calibri"/>
                <a:cs typeface="Calibri"/>
              </a:rPr>
              <a:t>,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выписанным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медицинским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работникам,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по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требованиям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медицинских </a:t>
            </a:r>
            <a:r>
              <a:rPr sz="2400" spc="-5" dirty="0">
                <a:latin typeface="Calibri"/>
                <a:cs typeface="Calibri"/>
              </a:rPr>
              <a:t> организаций.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55950" y="6372859"/>
            <a:ext cx="89725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П. 6,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п. 7. Приложение №2.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Приказ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Министерства</a:t>
            </a:r>
            <a:r>
              <a:rPr sz="1100" spc="-4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здравоохранения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РФ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от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17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июня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2013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г.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№ 378н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"Об утверждении правил регистрации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операций…"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2147442"/>
            <a:ext cx="11134725" cy="2738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47955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Исправления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 </a:t>
            </a:r>
            <a:r>
              <a:rPr sz="2400" spc="-5" dirty="0">
                <a:latin typeface="Calibri"/>
                <a:cs typeface="Calibri"/>
              </a:rPr>
              <a:t>журналах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учета заверяются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подписью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лица,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уполномоченного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на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ведение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хранение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журналов</a:t>
            </a:r>
            <a:r>
              <a:rPr sz="2400" dirty="0">
                <a:latin typeface="Calibri"/>
                <a:cs typeface="Calibri"/>
              </a:rPr>
              <a:t> учета.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Подчистки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незаверенные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исправления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журналах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учета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не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допускаются.</a:t>
            </a:r>
            <a:endParaRPr sz="2400" dirty="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spcBef>
                <a:spcPts val="1200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На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последнее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число </a:t>
            </a:r>
            <a:r>
              <a:rPr sz="2400" spc="-20" dirty="0">
                <a:latin typeface="Calibri"/>
                <a:cs typeface="Calibri"/>
              </a:rPr>
              <a:t>каждого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месяца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лицо,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уполномоченное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на </a:t>
            </a:r>
            <a:r>
              <a:rPr sz="2400" spc="-10" dirty="0">
                <a:latin typeface="Calibri"/>
                <a:cs typeface="Calibri"/>
              </a:rPr>
              <a:t>ведение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</a:p>
          <a:p>
            <a:pPr marL="355600" marR="5080" algn="just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хранение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журналов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учета,</a:t>
            </a:r>
            <a:r>
              <a:rPr sz="2400" spc="-10" dirty="0">
                <a:latin typeface="Calibri"/>
                <a:cs typeface="Calibri"/>
              </a:rPr>
              <a:t> проводит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сверку</a:t>
            </a:r>
            <a:r>
              <a:rPr sz="2400" b="1" spc="-10" dirty="0">
                <a:latin typeface="Calibri"/>
                <a:cs typeface="Calibri"/>
              </a:rPr>
              <a:t> фактического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наличия</a:t>
            </a:r>
            <a:r>
              <a:rPr sz="2400" b="1" spc="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лекарственных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средств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с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их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остатком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по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журналу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учета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вносит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соответствующие</a:t>
            </a:r>
            <a:r>
              <a:rPr sz="2400" dirty="0">
                <a:latin typeface="Calibri"/>
                <a:cs typeface="Calibri"/>
              </a:rPr>
              <a:t> записи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</a:t>
            </a:r>
          </a:p>
          <a:p>
            <a:pPr marL="355600" algn="just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журнал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учета.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40710" y="6388100"/>
            <a:ext cx="89725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П. 8,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п. 9. Приложение №2.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Приказ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Министерства</a:t>
            </a:r>
            <a:r>
              <a:rPr sz="1100" spc="-4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здравоохранения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РФ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от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17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июня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2013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г.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№ 378н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"Об утверждении правил регистрации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операций…"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1313" rIns="0" bIns="0" rtlCol="0">
            <a:spAutoFit/>
          </a:bodyPr>
          <a:lstStyle/>
          <a:p>
            <a:pPr marL="302895" marR="508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000000"/>
                </a:solidFill>
              </a:rPr>
              <a:t>Правила</a:t>
            </a:r>
            <a:r>
              <a:rPr spc="25" dirty="0">
                <a:solidFill>
                  <a:srgbClr val="000000"/>
                </a:solidFill>
              </a:rPr>
              <a:t> </a:t>
            </a:r>
            <a:r>
              <a:rPr spc="-15" dirty="0">
                <a:solidFill>
                  <a:srgbClr val="000000"/>
                </a:solidFill>
              </a:rPr>
              <a:t>ведения</a:t>
            </a:r>
            <a:r>
              <a:rPr spc="3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и</a:t>
            </a:r>
            <a:r>
              <a:rPr spc="2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хранения</a:t>
            </a:r>
            <a:r>
              <a:rPr spc="3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специальных</a:t>
            </a:r>
            <a:r>
              <a:rPr spc="5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журналов</a:t>
            </a:r>
            <a:r>
              <a:rPr spc="3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учета </a:t>
            </a:r>
            <a:r>
              <a:rPr spc="-62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операций,</a:t>
            </a:r>
            <a:r>
              <a:rPr spc="3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связанных</a:t>
            </a:r>
            <a:r>
              <a:rPr spc="2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с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обращением</a:t>
            </a:r>
            <a:r>
              <a:rPr spc="8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ЛС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1313" rIns="0" bIns="0" rtlCol="0">
            <a:spAutoFit/>
          </a:bodyPr>
          <a:lstStyle/>
          <a:p>
            <a:pPr marL="252095" marR="508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Правила </a:t>
            </a:r>
            <a:r>
              <a:rPr spc="-20" dirty="0"/>
              <a:t>ведения </a:t>
            </a:r>
            <a:r>
              <a:rPr spc="-5" dirty="0"/>
              <a:t>и </a:t>
            </a:r>
            <a:r>
              <a:rPr spc="-20" dirty="0"/>
              <a:t>хранения </a:t>
            </a:r>
            <a:r>
              <a:rPr spc="-15" dirty="0"/>
              <a:t>специальных журналов учета </a:t>
            </a:r>
            <a:r>
              <a:rPr spc="-620" dirty="0"/>
              <a:t> </a:t>
            </a:r>
            <a:r>
              <a:rPr spc="-20" dirty="0"/>
              <a:t>операций,</a:t>
            </a:r>
            <a:r>
              <a:rPr spc="-15" dirty="0"/>
              <a:t> </a:t>
            </a:r>
            <a:r>
              <a:rPr spc="-20" dirty="0"/>
              <a:t>связанных</a:t>
            </a:r>
            <a:r>
              <a:rPr spc="-15" dirty="0"/>
              <a:t> </a:t>
            </a:r>
            <a:r>
              <a:rPr spc="-5" dirty="0"/>
              <a:t>с</a:t>
            </a:r>
            <a:r>
              <a:rPr spc="-25" dirty="0"/>
              <a:t> </a:t>
            </a:r>
            <a:r>
              <a:rPr spc="-20" dirty="0"/>
              <a:t>обращением</a:t>
            </a:r>
            <a:r>
              <a:rPr spc="-5" dirty="0"/>
              <a:t> </a:t>
            </a:r>
            <a:r>
              <a:rPr spc="-15" dirty="0"/>
              <a:t>ЛС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000503"/>
            <a:ext cx="10287000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6235" algn="l"/>
              </a:tabLst>
            </a:pPr>
            <a:r>
              <a:rPr sz="2400" spc="-10" dirty="0">
                <a:latin typeface="Calibri"/>
                <a:cs typeface="Calibri"/>
              </a:rPr>
              <a:t>Журнал </a:t>
            </a:r>
            <a:r>
              <a:rPr sz="2400" dirty="0">
                <a:latin typeface="Calibri"/>
                <a:cs typeface="Calibri"/>
              </a:rPr>
              <a:t>учета </a:t>
            </a:r>
            <a:r>
              <a:rPr sz="2400" spc="-10" dirty="0">
                <a:latin typeface="Calibri"/>
                <a:cs typeface="Calibri"/>
              </a:rPr>
              <a:t>хранится </a:t>
            </a:r>
            <a:r>
              <a:rPr sz="2400" b="1" dirty="0">
                <a:latin typeface="Calibri"/>
                <a:cs typeface="Calibri"/>
              </a:rPr>
              <a:t>в </a:t>
            </a:r>
            <a:r>
              <a:rPr sz="2400" b="1" spc="-5" dirty="0">
                <a:latin typeface="Calibri"/>
                <a:cs typeface="Calibri"/>
              </a:rPr>
              <a:t>металлическом </a:t>
            </a:r>
            <a:r>
              <a:rPr sz="2400" b="1" spc="-15" dirty="0">
                <a:latin typeface="Calibri"/>
                <a:cs typeface="Calibri"/>
              </a:rPr>
              <a:t>шкафу </a:t>
            </a:r>
            <a:r>
              <a:rPr sz="2400" b="1" dirty="0">
                <a:latin typeface="Calibri"/>
                <a:cs typeface="Calibri"/>
              </a:rPr>
              <a:t>(сейфе), </a:t>
            </a:r>
            <a:r>
              <a:rPr sz="2400" dirty="0">
                <a:latin typeface="Calibri"/>
                <a:cs typeface="Calibri"/>
              </a:rPr>
              <a:t>ключи </a:t>
            </a:r>
            <a:r>
              <a:rPr sz="2400" spc="-10" dirty="0">
                <a:latin typeface="Calibri"/>
                <a:cs typeface="Calibri"/>
              </a:rPr>
              <a:t>от </a:t>
            </a:r>
            <a:r>
              <a:rPr sz="2400" spc="-20" dirty="0">
                <a:latin typeface="Calibri"/>
                <a:cs typeface="Calibri"/>
              </a:rPr>
              <a:t>которого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находятся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у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лица,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уполномоченного </a:t>
            </a:r>
            <a:r>
              <a:rPr sz="2400" dirty="0">
                <a:latin typeface="Calibri"/>
                <a:cs typeface="Calibri"/>
              </a:rPr>
              <a:t>на </a:t>
            </a:r>
            <a:r>
              <a:rPr sz="2400" spc="-10" dirty="0">
                <a:latin typeface="Calibri"/>
                <a:cs typeface="Calibri"/>
              </a:rPr>
              <a:t>ведение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 </a:t>
            </a:r>
            <a:r>
              <a:rPr sz="2400" spc="-5" dirty="0">
                <a:latin typeface="Calibri"/>
                <a:cs typeface="Calibri"/>
              </a:rPr>
              <a:t>хранение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журнала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учета.</a:t>
            </a:r>
          </a:p>
          <a:p>
            <a:pPr algn="just">
              <a:lnSpc>
                <a:spcPct val="100000"/>
              </a:lnSpc>
              <a:spcBef>
                <a:spcPts val="10"/>
              </a:spcBef>
              <a:buFont typeface="Wingdings"/>
              <a:buChar char=""/>
            </a:pPr>
            <a:endParaRPr sz="2350" dirty="0">
              <a:latin typeface="Calibri"/>
              <a:cs typeface="Calibri"/>
            </a:endParaRPr>
          </a:p>
          <a:p>
            <a:pPr marL="355600" indent="-343535" algn="just">
              <a:lnSpc>
                <a:spcPct val="100000"/>
              </a:lnSpc>
              <a:buFont typeface="Wingdings"/>
              <a:buChar char=""/>
              <a:tabLst>
                <a:tab pos="356235" algn="l"/>
              </a:tabLst>
            </a:pPr>
            <a:r>
              <a:rPr sz="2400" spc="-15" dirty="0">
                <a:latin typeface="Calibri"/>
                <a:cs typeface="Calibri"/>
              </a:rPr>
              <a:t>Приходные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расходные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документы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(их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копии)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подшиваются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 </a:t>
            </a:r>
            <a:r>
              <a:rPr sz="2400" spc="-10" dirty="0">
                <a:latin typeface="Calibri"/>
                <a:cs typeface="Calibri"/>
              </a:rPr>
              <a:t>порядке </a:t>
            </a:r>
            <a:r>
              <a:rPr sz="2400" dirty="0">
                <a:latin typeface="Calibri"/>
                <a:cs typeface="Calibri"/>
              </a:rPr>
              <a:t>их</a:t>
            </a:r>
          </a:p>
          <a:p>
            <a:pPr marL="355600" algn="just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поступления</a:t>
            </a:r>
            <a:r>
              <a:rPr sz="2400" dirty="0">
                <a:latin typeface="Calibri"/>
                <a:cs typeface="Calibri"/>
              </a:rPr>
              <a:t> по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датам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хранятся </a:t>
            </a:r>
            <a:r>
              <a:rPr sz="2400" spc="-5" dirty="0">
                <a:latin typeface="Calibri"/>
                <a:cs typeface="Calibri"/>
              </a:rPr>
              <a:t>вместе</a:t>
            </a:r>
            <a:r>
              <a:rPr sz="2400" dirty="0">
                <a:latin typeface="Calibri"/>
                <a:cs typeface="Calibri"/>
              </a:rPr>
              <a:t> с</a:t>
            </a:r>
            <a:r>
              <a:rPr sz="2400" spc="-5" dirty="0">
                <a:latin typeface="Calibri"/>
                <a:cs typeface="Calibri"/>
              </a:rPr>
              <a:t> журналом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учета.</a:t>
            </a:r>
          </a:p>
          <a:p>
            <a:pPr algn="just">
              <a:lnSpc>
                <a:spcPct val="100000"/>
              </a:lnSpc>
              <a:spcBef>
                <a:spcPts val="10"/>
              </a:spcBef>
            </a:pPr>
            <a:endParaRPr sz="2350" dirty="0">
              <a:latin typeface="Calibri"/>
              <a:cs typeface="Calibri"/>
            </a:endParaRPr>
          </a:p>
          <a:p>
            <a:pPr marL="355600" marR="1146810" indent="-343535" algn="just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6235" algn="l"/>
              </a:tabLst>
            </a:pPr>
            <a:r>
              <a:rPr sz="2400" spc="-10" dirty="0">
                <a:latin typeface="Calibri"/>
                <a:cs typeface="Calibri"/>
              </a:rPr>
              <a:t>Заполненные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журналы учета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хранятся </a:t>
            </a:r>
            <a:r>
              <a:rPr sz="2400" dirty="0">
                <a:latin typeface="Calibri"/>
                <a:cs typeface="Calibri"/>
              </a:rPr>
              <a:t>в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архиве юридического </a:t>
            </a:r>
            <a:r>
              <a:rPr sz="2400" spc="-5" dirty="0">
                <a:latin typeface="Calibri"/>
                <a:cs typeface="Calibri"/>
              </a:rPr>
              <a:t>лица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(индивидуального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предпринимателя).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97454" y="6388100"/>
            <a:ext cx="911606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П.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10,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п.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11. Приложение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№2.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Приказ Министерства</a:t>
            </a:r>
            <a:r>
              <a:rPr sz="1100" spc="-5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здравоохранения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РФ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от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17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июня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2013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г.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№ 378н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"Об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утверждении правил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регистрации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операций…"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291" y="239648"/>
            <a:ext cx="110998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0" dirty="0"/>
              <a:t>Требования</a:t>
            </a:r>
            <a:r>
              <a:rPr spc="20" dirty="0"/>
              <a:t> </a:t>
            </a:r>
            <a:r>
              <a:rPr spc="-10" dirty="0"/>
              <a:t>по</a:t>
            </a:r>
            <a:r>
              <a:rPr spc="5" dirty="0"/>
              <a:t> </a:t>
            </a:r>
            <a:r>
              <a:rPr spc="-10" dirty="0"/>
              <a:t>хранению</a:t>
            </a:r>
            <a:r>
              <a:rPr spc="5" dirty="0"/>
              <a:t> </a:t>
            </a:r>
            <a:r>
              <a:rPr spc="-10" dirty="0"/>
              <a:t>лекарственных</a:t>
            </a:r>
            <a:r>
              <a:rPr spc="-35" dirty="0"/>
              <a:t> </a:t>
            </a:r>
            <a:r>
              <a:rPr spc="-15" dirty="0"/>
              <a:t>препаратов,</a:t>
            </a:r>
            <a:r>
              <a:rPr spc="20" dirty="0"/>
              <a:t> </a:t>
            </a:r>
            <a:r>
              <a:rPr spc="-40" dirty="0"/>
              <a:t>подлежащих</a:t>
            </a:r>
            <a:r>
              <a:rPr spc="200" dirty="0"/>
              <a:t> </a:t>
            </a:r>
            <a:r>
              <a:rPr spc="-5" dirty="0"/>
              <a:t>ПКУ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74650" y="1441450"/>
          <a:ext cx="11315065" cy="44513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71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361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069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47445">
                <a:tc>
                  <a:txBody>
                    <a:bodyPr/>
                    <a:lstStyle/>
                    <a:p>
                      <a:pPr marL="85090" marR="1004569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Группы</a:t>
                      </a:r>
                      <a:r>
                        <a:rPr sz="2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ЛП</a:t>
                      </a:r>
                      <a:r>
                        <a:rPr sz="24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согласно </a:t>
                      </a:r>
                      <a:r>
                        <a:rPr sz="2400" b="1" spc="-5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перечню</a:t>
                      </a:r>
                      <a:r>
                        <a:rPr sz="24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ПКУ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3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58039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Нормати</a:t>
                      </a:r>
                      <a:r>
                        <a:rPr sz="24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ные  документы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3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Требования</a:t>
                      </a:r>
                      <a:r>
                        <a:rPr sz="2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2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хранению</a:t>
                      </a:r>
                      <a:r>
                        <a:rPr sz="24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ЛП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03904">
                <a:tc>
                  <a:txBody>
                    <a:bodyPr/>
                    <a:lstStyle/>
                    <a:p>
                      <a:pPr marL="85090" marR="371475">
                        <a:lnSpc>
                          <a:spcPts val="2880"/>
                        </a:lnSpc>
                        <a:spcBef>
                          <a:spcPts val="35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Сильнодействующие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 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ядовитые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лекарственные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5090" marR="590550">
                        <a:lnSpc>
                          <a:spcPts val="2880"/>
                        </a:lnSpc>
                        <a:spcBef>
                          <a:spcPts val="5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средства, </a:t>
                      </a:r>
                      <a:r>
                        <a:rPr sz="24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находящиеся </a:t>
                      </a:r>
                      <a:r>
                        <a:rPr sz="2400" b="1" spc="-53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под</a:t>
                      </a:r>
                      <a:r>
                        <a:rPr sz="24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контролем</a:t>
                      </a:r>
                      <a:r>
                        <a:rPr sz="24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в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5090" marR="1265555">
                        <a:lnSpc>
                          <a:spcPts val="288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соответствии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с 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меж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ун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родными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ts val="2785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правовыми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нормами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2825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п.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9,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п.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67,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п.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68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Приказа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№706;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п.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33,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п.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34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приказа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№646н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808355">
                        <a:lnSpc>
                          <a:spcPts val="2880"/>
                        </a:lnSpc>
                        <a:spcBef>
                          <a:spcPts val="35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В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помещениях, оборудованных </a:t>
                      </a:r>
                      <a:r>
                        <a:rPr sz="2400" spc="-5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инженерными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техническими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5725" marR="295275">
                        <a:lnSpc>
                          <a:spcPts val="2880"/>
                        </a:lnSpc>
                        <a:spcBef>
                          <a:spcPts val="5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средствами охраны, аналогичными </a:t>
                      </a:r>
                      <a:r>
                        <a:rPr sz="2400" spc="-5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предусмотренным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хранения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5725" marR="438150">
                        <a:lnSpc>
                          <a:spcPts val="2880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наркотических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психотропных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ЛС </a:t>
                      </a:r>
                      <a:r>
                        <a:rPr sz="2400" spc="-5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(на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разных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полках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или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разных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ts val="2785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сейфах/металлических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шкафах,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5725" marR="224790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опечатываемых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или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пломбируемых </a:t>
                      </a:r>
                      <a:r>
                        <a:rPr sz="2400" spc="-5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конце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рабочего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дня).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6754" y="189687"/>
            <a:ext cx="10778490" cy="728019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R="5080" algn="ctr">
              <a:lnSpc>
                <a:spcPct val="91300"/>
              </a:lnSpc>
              <a:spcBef>
                <a:spcPts val="434"/>
              </a:spcBef>
            </a:pPr>
            <a:r>
              <a:rPr sz="2400" spc="-1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Законодательное </a:t>
            </a:r>
            <a:r>
              <a:rPr sz="2400" spc="-1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порядка </a:t>
            </a:r>
            <a:r>
              <a:rPr sz="2400" spc="-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</a:t>
            </a:r>
            <a:r>
              <a:rPr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2400" spc="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хранения</a:t>
            </a:r>
            <a:r>
              <a:rPr sz="2400" spc="2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лекарственных</a:t>
            </a:r>
            <a:r>
              <a:rPr sz="2400" spc="-6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средств, </a:t>
            </a:r>
            <a:r>
              <a:rPr sz="2400" spc="-4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подлежащих</a:t>
            </a:r>
            <a:r>
              <a:rPr sz="2400" spc="-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предметно- </a:t>
            </a:r>
            <a:r>
              <a:rPr sz="2400" spc="-71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количественному</a:t>
            </a:r>
            <a:r>
              <a:rPr sz="2400" spc="3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учету</a:t>
            </a:r>
            <a:endParaRPr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1295401"/>
            <a:ext cx="11048365" cy="47519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55600" algn="l"/>
              </a:tabLst>
            </a:pPr>
            <a:r>
              <a:rPr sz="2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</a:t>
            </a:r>
            <a:r>
              <a:rPr sz="2200" b="1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sz="2200" b="1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sz="2200" b="1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12.04.2010</a:t>
            </a:r>
            <a:r>
              <a:rPr sz="2200" b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sz="2200" b="1" spc="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sz="2200" b="1" spc="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61-ФЗ</a:t>
            </a:r>
            <a:r>
              <a:rPr sz="2200" b="1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</a:t>
            </a:r>
            <a:r>
              <a:rPr sz="2200" spc="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обращении</a:t>
            </a:r>
            <a:r>
              <a:rPr sz="2200" spc="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лекарственных</a:t>
            </a:r>
            <a:r>
              <a:rPr sz="2200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средств",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algn="just">
              <a:lnSpc>
                <a:spcPct val="100000"/>
              </a:lnSpc>
              <a:spcBef>
                <a:spcPts val="5"/>
              </a:spcBef>
            </a:pPr>
            <a:r>
              <a:rPr sz="22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</a:t>
            </a:r>
            <a:r>
              <a:rPr sz="22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58.1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ct val="100000"/>
              </a:lnSpc>
              <a:buAutoNum type="arabicPeriod" startAt="2"/>
              <a:tabLst>
                <a:tab pos="355600" algn="l"/>
              </a:tabLst>
            </a:pPr>
            <a:r>
              <a:rPr sz="2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30.11.2021 </a:t>
            </a:r>
            <a:r>
              <a:rPr sz="22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sz="2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2117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связанной с оборотом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психотропных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веществ,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культивировании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растений, </a:t>
            </a:r>
            <a:r>
              <a:rPr sz="2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содержащих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наркотические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sz="2200" spc="-48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психотропные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вещества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либо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прекурсоры,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операций,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связанных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оборотом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психотропных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веществ,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результате</a:t>
            </a:r>
            <a:r>
              <a:rPr sz="2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</a:t>
            </a:r>
            <a:r>
              <a:rPr sz="2200" spc="-48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изменяются количество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наркотических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психотропных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веществ, и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признании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утратившими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силу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некоторых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актов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22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положений некоторых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актов </a:t>
            </a:r>
            <a:r>
              <a:rPr sz="2200" spc="-48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sz="22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Федерации"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AutoNum type="arabicPeriod" startAt="2"/>
              <a:tabLst>
                <a:tab pos="355600" algn="l"/>
              </a:tabLst>
            </a:pPr>
            <a:r>
              <a:rPr sz="2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</a:t>
            </a:r>
            <a:r>
              <a:rPr sz="2200" b="1" spc="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</a:t>
            </a:r>
            <a:r>
              <a:rPr sz="2200" b="1" spc="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r>
              <a:rPr sz="2200" b="1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sz="2200" b="1" spc="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28.10.2021</a:t>
            </a:r>
            <a:r>
              <a:rPr sz="2200" b="1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sz="2200" b="1" spc="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sz="2200" b="1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1846</a:t>
            </a:r>
            <a:r>
              <a:rPr sz="2200" b="1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</a:t>
            </a:r>
            <a:r>
              <a:rPr sz="2200" spc="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представлении</a:t>
            </a:r>
            <a:r>
              <a:rPr sz="2200" spc="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 </a:t>
            </a:r>
            <a:r>
              <a:rPr sz="2200" spc="-48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связанной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оборотом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прекурсоров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психотропных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веществ, и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операций,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связанных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их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оборотом,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признании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утратившими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силу</a:t>
            </a:r>
            <a:r>
              <a:rPr sz="2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некоторых</a:t>
            </a:r>
            <a:r>
              <a:rPr sz="22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</a:t>
            </a:r>
            <a:r>
              <a:rPr sz="22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sz="22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Федерации"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291" y="192735"/>
            <a:ext cx="111004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0" dirty="0"/>
              <a:t>Требования</a:t>
            </a:r>
            <a:r>
              <a:rPr spc="10" dirty="0"/>
              <a:t> </a:t>
            </a:r>
            <a:r>
              <a:rPr spc="-10" dirty="0"/>
              <a:t>по хранению </a:t>
            </a:r>
            <a:r>
              <a:rPr spc="-5" dirty="0"/>
              <a:t>лекарственных</a:t>
            </a:r>
            <a:r>
              <a:rPr spc="-45" dirty="0"/>
              <a:t> </a:t>
            </a:r>
            <a:r>
              <a:rPr spc="-10" dirty="0"/>
              <a:t>препаратов,</a:t>
            </a:r>
            <a:r>
              <a:rPr spc="5" dirty="0"/>
              <a:t> </a:t>
            </a:r>
            <a:r>
              <a:rPr spc="-40" dirty="0"/>
              <a:t>подлежащих</a:t>
            </a:r>
            <a:r>
              <a:rPr spc="175" dirty="0"/>
              <a:t> </a:t>
            </a:r>
            <a:r>
              <a:rPr spc="-5" dirty="0"/>
              <a:t>ПКУ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98450" y="831850"/>
          <a:ext cx="11734800" cy="58299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34364"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Группы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ЛП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согласно</a:t>
                      </a:r>
                      <a:r>
                        <a:rPr sz="20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перечню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ПКУ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3"/>
                    </a:solidFill>
                  </a:tcPr>
                </a:tc>
                <a:tc>
                  <a:txBody>
                    <a:bodyPr/>
                    <a:lstStyle/>
                    <a:p>
                      <a:pPr marL="253365" marR="12700" indent="-14795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Норма</a:t>
                      </a:r>
                      <a:r>
                        <a:rPr sz="20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н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ы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е 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документы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3"/>
                    </a:solidFill>
                  </a:tcPr>
                </a:tc>
                <a:tc>
                  <a:txBody>
                    <a:bodyPr/>
                    <a:lstStyle/>
                    <a:p>
                      <a:pPr marL="8636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Требования</a:t>
                      </a:r>
                      <a:r>
                        <a:rPr sz="20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хранению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ЛП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3665">
                <a:tc>
                  <a:txBody>
                    <a:bodyPr/>
                    <a:lstStyle/>
                    <a:p>
                      <a:pPr marL="85090" marR="457834">
                        <a:lnSpc>
                          <a:spcPts val="2400"/>
                        </a:lnSpc>
                        <a:spcBef>
                          <a:spcPts val="5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Сильнодействующие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и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ядовитые </a:t>
                      </a:r>
                      <a:r>
                        <a:rPr sz="2000" spc="-4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лекарственные</a:t>
                      </a:r>
                      <a:r>
                        <a:rPr sz="2000" spc="409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средства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ts val="232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(Постановление</a:t>
                      </a:r>
                      <a:r>
                        <a:rPr sz="2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Правительства</a:t>
                      </a:r>
                      <a:r>
                        <a:rPr sz="2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РФ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№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964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000" spc="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29.12.2007)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Например,</a:t>
                      </a:r>
                      <a:r>
                        <a:rPr sz="20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бензобарбитал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(Бензонал),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гексобарбитал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 marR="2838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(Гексонал),</a:t>
                      </a:r>
                      <a:r>
                        <a:rPr sz="2000" spc="3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клонидин</a:t>
                      </a:r>
                      <a:r>
                        <a:rPr sz="2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(Клофелин), </a:t>
                      </a:r>
                      <a:r>
                        <a:rPr sz="2000" spc="-4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клозапин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(Азалептин), 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левомепромазин</a:t>
                      </a:r>
                      <a:r>
                        <a:rPr sz="2000" spc="4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(Тизерцин),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нандролон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(Ретаболил),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сибутрамин,</a:t>
                      </a:r>
                      <a:r>
                        <a:rPr sz="2000" spc="3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тиопентал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натрия,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трамадол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(Трамал)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др.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237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п.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69.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Приказа</a:t>
                      </a:r>
                      <a:r>
                        <a:rPr sz="20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706н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85725" marR="1219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п.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34</a:t>
                      </a:r>
                      <a:r>
                        <a:rPr sz="2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Приказа </a:t>
                      </a:r>
                      <a:r>
                        <a:rPr sz="2000" spc="-43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МЗ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РФ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№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646н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marL="85725" marR="720090">
                        <a:lnSpc>
                          <a:spcPct val="100000"/>
                        </a:lnSpc>
                      </a:pPr>
                      <a:r>
                        <a:rPr sz="2000" i="1" dirty="0">
                          <a:latin typeface="Calibri"/>
                          <a:cs typeface="Calibri"/>
                        </a:rPr>
                        <a:t>Пр</a:t>
                      </a:r>
                      <a:r>
                        <a:rPr sz="2000" i="1" spc="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ект  </a:t>
                      </a:r>
                      <a:r>
                        <a:rPr sz="2000" i="1" spc="-5" dirty="0">
                          <a:latin typeface="Calibri"/>
                          <a:cs typeface="Calibri"/>
                        </a:rPr>
                        <a:t>НПХиП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807085">
                        <a:lnSpc>
                          <a:spcPts val="2400"/>
                        </a:lnSpc>
                        <a:spcBef>
                          <a:spcPts val="5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металлических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шкафах,</a:t>
                      </a:r>
                      <a:r>
                        <a:rPr sz="2000" spc="3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опечатываемых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или </a:t>
                      </a:r>
                      <a:r>
                        <a:rPr sz="2000" spc="-43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пломбируемых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конце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рабочего</a:t>
                      </a:r>
                      <a:r>
                        <a:rPr sz="2000" spc="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дня.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85725" marR="67945" algn="just">
                        <a:lnSpc>
                          <a:spcPct val="100000"/>
                        </a:lnSpc>
                      </a:pPr>
                      <a:r>
                        <a:rPr sz="2000" spc="-15" dirty="0">
                          <a:latin typeface="Calibri"/>
                          <a:cs typeface="Calibri"/>
                        </a:rPr>
                        <a:t>Допускается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хранение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в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одном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технически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укрепленном</a:t>
                      </a:r>
                      <a:r>
                        <a:rPr sz="2000" spc="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помещении</a:t>
                      </a:r>
                      <a:r>
                        <a:rPr sz="2000" spc="1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ЛП,</a:t>
                      </a:r>
                      <a:r>
                        <a:rPr sz="2000" spc="4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содержащих</a:t>
                      </a:r>
                      <a:r>
                        <a:rPr sz="2000" spc="1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НС</a:t>
                      </a:r>
                      <a:r>
                        <a:rPr sz="2000" spc="1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spc="1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ПВ </a:t>
                      </a:r>
                      <a:r>
                        <a:rPr sz="2000" spc="-4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ЛП,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содержащих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сильнодействующие</a:t>
                      </a:r>
                      <a:r>
                        <a:rPr sz="2000" spc="4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или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ядовитые</a:t>
                      </a:r>
                      <a:r>
                        <a:rPr sz="20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вещества.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725" marR="64769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При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этом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хранение таких 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ЛП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должно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осуществляться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(в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зависимости от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объема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запасов)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на разных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полках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сейфа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(металлического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шкафа) или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в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разных сейфах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(металлических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шкафах),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опечатываемых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или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пломбируемых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конце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рабочего</a:t>
                      </a:r>
                      <a:r>
                        <a:rPr sz="20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дня.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85725" marR="66040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i="1" spc="-5" dirty="0">
                          <a:latin typeface="Calibri"/>
                          <a:cs typeface="Calibri"/>
                        </a:rPr>
                        <a:t>Допускается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10" dirty="0">
                          <a:latin typeface="Calibri"/>
                          <a:cs typeface="Calibri"/>
                        </a:rPr>
                        <a:t>размещение</a:t>
                      </a:r>
                      <a:r>
                        <a:rPr sz="2000" i="1" spc="-5" dirty="0">
                          <a:latin typeface="Calibri"/>
                          <a:cs typeface="Calibri"/>
                        </a:rPr>
                        <a:t> таких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5" dirty="0">
                          <a:latin typeface="Calibri"/>
                          <a:cs typeface="Calibri"/>
                        </a:rPr>
                        <a:t>лекарственных 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5" dirty="0">
                          <a:latin typeface="Calibri"/>
                          <a:cs typeface="Calibri"/>
                        </a:rPr>
                        <a:t>препаратов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 на</a:t>
                      </a:r>
                      <a:r>
                        <a:rPr sz="2000" i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стеллажах,</a:t>
                      </a:r>
                      <a:r>
                        <a:rPr sz="2000" i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5" dirty="0">
                          <a:latin typeface="Calibri"/>
                          <a:cs typeface="Calibri"/>
                        </a:rPr>
                        <a:t>или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 на</a:t>
                      </a:r>
                      <a:r>
                        <a:rPr sz="2000" i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5" dirty="0">
                          <a:latin typeface="Calibri"/>
                          <a:cs typeface="Calibri"/>
                        </a:rPr>
                        <a:t>поддонах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 в </a:t>
                      </a:r>
                      <a:r>
                        <a:rPr sz="2000" i="1" spc="-4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отдельных</a:t>
                      </a:r>
                      <a:r>
                        <a:rPr sz="2000" i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5" dirty="0">
                          <a:latin typeface="Calibri"/>
                          <a:cs typeface="Calibri"/>
                        </a:rPr>
                        <a:t>помещениях,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5" dirty="0">
                          <a:latin typeface="Calibri"/>
                          <a:cs typeface="Calibri"/>
                        </a:rPr>
                        <a:t>опечатываемых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5" dirty="0">
                          <a:latin typeface="Calibri"/>
                          <a:cs typeface="Calibri"/>
                        </a:rPr>
                        <a:t>или </a:t>
                      </a:r>
                      <a:r>
                        <a:rPr sz="2000" i="1" spc="-4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пломбируемых</a:t>
                      </a:r>
                      <a:r>
                        <a:rPr sz="2000" i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20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конце</a:t>
                      </a:r>
                      <a:r>
                        <a:rPr sz="20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5" dirty="0">
                          <a:latin typeface="Calibri"/>
                          <a:cs typeface="Calibri"/>
                        </a:rPr>
                        <a:t>рабочего</a:t>
                      </a:r>
                      <a:r>
                        <a:rPr sz="2000" i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дня.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845" y="207391"/>
            <a:ext cx="1105471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2028825" algn="l"/>
                <a:tab pos="2623185" algn="l"/>
                <a:tab pos="4397375" algn="l"/>
                <a:tab pos="6956425" algn="l"/>
                <a:tab pos="9049385" algn="l"/>
              </a:tabLst>
            </a:pPr>
            <a:r>
              <a:rPr spc="-180" dirty="0"/>
              <a:t>Т</a:t>
            </a:r>
            <a:r>
              <a:rPr spc="-20" dirty="0"/>
              <a:t>р</a:t>
            </a:r>
            <a:r>
              <a:rPr spc="-35" dirty="0"/>
              <a:t>е</a:t>
            </a:r>
            <a:r>
              <a:rPr spc="-20" dirty="0"/>
              <a:t>б</a:t>
            </a:r>
            <a:r>
              <a:rPr spc="-25" dirty="0"/>
              <a:t>ов</a:t>
            </a:r>
            <a:r>
              <a:rPr spc="-30" dirty="0"/>
              <a:t>а</a:t>
            </a:r>
            <a:r>
              <a:rPr spc="-20" dirty="0"/>
              <a:t>н</a:t>
            </a:r>
            <a:r>
              <a:rPr spc="-15" dirty="0"/>
              <a:t>и</a:t>
            </a:r>
            <a:r>
              <a:rPr spc="-5" dirty="0"/>
              <a:t>я</a:t>
            </a:r>
            <a:r>
              <a:rPr dirty="0"/>
              <a:t>	</a:t>
            </a:r>
            <a:r>
              <a:rPr spc="-15" dirty="0"/>
              <a:t>п</a:t>
            </a:r>
            <a:r>
              <a:rPr spc="-5" dirty="0"/>
              <a:t>о</a:t>
            </a:r>
            <a:r>
              <a:rPr dirty="0"/>
              <a:t>	</a:t>
            </a:r>
            <a:r>
              <a:rPr spc="-10" dirty="0"/>
              <a:t>хранени</a:t>
            </a:r>
            <a:r>
              <a:rPr spc="-5" dirty="0"/>
              <a:t>ю</a:t>
            </a:r>
            <a:r>
              <a:rPr dirty="0"/>
              <a:t>	</a:t>
            </a:r>
            <a:r>
              <a:rPr spc="-5" dirty="0"/>
              <a:t>ле</a:t>
            </a:r>
            <a:r>
              <a:rPr spc="-45" dirty="0"/>
              <a:t>к</a:t>
            </a:r>
            <a:r>
              <a:rPr spc="-5" dirty="0"/>
              <a:t>арств</a:t>
            </a:r>
            <a:r>
              <a:rPr spc="-20" dirty="0"/>
              <a:t>е</a:t>
            </a:r>
            <a:r>
              <a:rPr spc="-10" dirty="0"/>
              <a:t>нн</a:t>
            </a:r>
            <a:r>
              <a:rPr spc="-20" dirty="0"/>
              <a:t>ы</a:t>
            </a:r>
            <a:r>
              <a:rPr spc="-5" dirty="0"/>
              <a:t>х</a:t>
            </a:r>
            <a:r>
              <a:rPr dirty="0"/>
              <a:t>	</a:t>
            </a:r>
            <a:r>
              <a:rPr spc="-10" dirty="0"/>
              <a:t>п</a:t>
            </a:r>
            <a:r>
              <a:rPr spc="-30" dirty="0"/>
              <a:t>р</a:t>
            </a:r>
            <a:r>
              <a:rPr spc="-10" dirty="0"/>
              <a:t>еп</a:t>
            </a:r>
            <a:r>
              <a:rPr spc="-15" dirty="0"/>
              <a:t>а</a:t>
            </a:r>
            <a:r>
              <a:rPr spc="-5" dirty="0"/>
              <a:t>р</a:t>
            </a:r>
            <a:r>
              <a:rPr spc="-20" dirty="0"/>
              <a:t>а</a:t>
            </a:r>
            <a:r>
              <a:rPr spc="-30" dirty="0"/>
              <a:t>т</a:t>
            </a:r>
            <a:r>
              <a:rPr spc="-5" dirty="0"/>
              <a:t>о</a:t>
            </a:r>
            <a:r>
              <a:rPr spc="-10" dirty="0"/>
              <a:t>в</a:t>
            </a:r>
            <a:r>
              <a:rPr spc="-5" dirty="0"/>
              <a:t>,</a:t>
            </a:r>
            <a:r>
              <a:rPr dirty="0"/>
              <a:t>	</a:t>
            </a:r>
            <a:r>
              <a:rPr spc="-35" dirty="0"/>
              <a:t>п</a:t>
            </a:r>
            <a:r>
              <a:rPr spc="-105" dirty="0"/>
              <a:t>о</a:t>
            </a:r>
            <a:r>
              <a:rPr spc="-25" dirty="0"/>
              <a:t>д</a:t>
            </a:r>
            <a:r>
              <a:rPr spc="-5" dirty="0"/>
              <a:t>л</a:t>
            </a:r>
            <a:r>
              <a:rPr spc="-75" dirty="0"/>
              <a:t>е</a:t>
            </a:r>
            <a:r>
              <a:rPr spc="-50" dirty="0"/>
              <a:t>ж</a:t>
            </a:r>
            <a:r>
              <a:rPr spc="-20" dirty="0"/>
              <a:t>а</a:t>
            </a:r>
            <a:r>
              <a:rPr spc="-30" dirty="0"/>
              <a:t>щ</a:t>
            </a:r>
            <a:r>
              <a:rPr spc="-15" dirty="0"/>
              <a:t>и</a:t>
            </a:r>
            <a:r>
              <a:rPr spc="-5" dirty="0"/>
              <a:t>х  ПКУ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6050" y="1245616"/>
          <a:ext cx="11811000" cy="48297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7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56285">
                <a:tc>
                  <a:txBody>
                    <a:bodyPr/>
                    <a:lstStyle/>
                    <a:p>
                      <a:pPr marL="85090" marR="11696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Группы</a:t>
                      </a:r>
                      <a:r>
                        <a:rPr sz="2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ЛП</a:t>
                      </a:r>
                      <a:r>
                        <a:rPr sz="24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согласно </a:t>
                      </a:r>
                      <a:r>
                        <a:rPr sz="2400" b="1" spc="-5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перечню</a:t>
                      </a:r>
                      <a:r>
                        <a:rPr sz="24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ПКУ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3"/>
                    </a:solidFill>
                  </a:tcPr>
                </a:tc>
                <a:tc>
                  <a:txBody>
                    <a:bodyPr/>
                    <a:lstStyle/>
                    <a:p>
                      <a:pPr marL="366395" marR="97155" indent="-17526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Нормати</a:t>
                      </a:r>
                      <a:r>
                        <a:rPr sz="24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ные  документы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3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Требования</a:t>
                      </a:r>
                      <a:r>
                        <a:rPr sz="2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2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хранению</a:t>
                      </a:r>
                      <a:r>
                        <a:rPr sz="24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ЛП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73499">
                <a:tc>
                  <a:txBody>
                    <a:bodyPr/>
                    <a:lstStyle/>
                    <a:p>
                      <a:pPr marL="85090" algn="just">
                        <a:lnSpc>
                          <a:spcPts val="2825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Комбинированные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ЛП,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5090" marR="381635" algn="just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содержащие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кроме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малых </a:t>
                      </a:r>
                      <a:r>
                        <a:rPr sz="2400" spc="-5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количеств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НС,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ПВ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их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5090" marR="1149350" algn="just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прекурсоров,</a:t>
                      </a:r>
                      <a:r>
                        <a:rPr sz="24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другие </a:t>
                      </a:r>
                      <a:r>
                        <a:rPr sz="2400" spc="-5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фармакологические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активные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вещества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marL="85090" marR="154305">
                        <a:lnSpc>
                          <a:spcPct val="103299"/>
                        </a:lnSpc>
                        <a:spcBef>
                          <a:spcPts val="5"/>
                        </a:spcBef>
                        <a:tabLst>
                          <a:tab pos="1735455" algn="l"/>
                          <a:tab pos="3177540" algn="l"/>
                        </a:tabLst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Ин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ы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Л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п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л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ж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ащ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е	ПК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У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: 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прегабалин	(Лирика),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5090" marR="107314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тропикамид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циклопентолат </a:t>
                      </a:r>
                      <a:r>
                        <a:rPr sz="2400" spc="-5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(Цикломед)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2825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п.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31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приказа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№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646н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п.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70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приказа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№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706н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i="1" dirty="0">
                          <a:latin typeface="Calibri"/>
                          <a:cs typeface="Calibri"/>
                        </a:rPr>
                        <a:t>Проект</a:t>
                      </a:r>
                      <a:r>
                        <a:rPr sz="2400" i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i="1" spc="-5" dirty="0">
                          <a:latin typeface="Calibri"/>
                          <a:cs typeface="Calibri"/>
                        </a:rPr>
                        <a:t>НПХиП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173355">
                        <a:lnSpc>
                          <a:spcPts val="2880"/>
                        </a:lnSpc>
                        <a:spcBef>
                          <a:spcPts val="35"/>
                        </a:spcBef>
                        <a:tabLst>
                          <a:tab pos="672465" algn="l"/>
                          <a:tab pos="2139315" algn="l"/>
                          <a:tab pos="2921635" algn="l"/>
                        </a:tabLst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ЛП,	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подлежащие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ПКУ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(кроме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НС, ПВ, 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СД, 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ЯВ),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хранятся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в	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металлических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или 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деревянных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шкафах,	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опечатываемых</a:t>
                      </a:r>
                      <a:r>
                        <a:rPr sz="2400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или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ts val="2785"/>
                        </a:lnSpc>
                        <a:tabLst>
                          <a:tab pos="4524375" algn="l"/>
                        </a:tabLst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пломбируемых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в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конце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рабочего	дня.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marL="85725" marR="93345">
                        <a:lnSpc>
                          <a:spcPct val="100000"/>
                        </a:lnSpc>
                      </a:pPr>
                      <a:r>
                        <a:rPr sz="2400" i="1" spc="-5" dirty="0">
                          <a:latin typeface="Calibri"/>
                          <a:cs typeface="Calibri"/>
                        </a:rPr>
                        <a:t>Допускается размещение </a:t>
                      </a:r>
                      <a:r>
                        <a:rPr sz="2400" i="1" dirty="0">
                          <a:latin typeface="Calibri"/>
                          <a:cs typeface="Calibri"/>
                        </a:rPr>
                        <a:t>в </a:t>
                      </a:r>
                      <a:r>
                        <a:rPr sz="2400" i="1" spc="-5" dirty="0">
                          <a:latin typeface="Calibri"/>
                          <a:cs typeface="Calibri"/>
                        </a:rPr>
                        <a:t>шкафах, </a:t>
                      </a:r>
                      <a:r>
                        <a:rPr sz="2400" i="1" dirty="0">
                          <a:latin typeface="Calibri"/>
                          <a:cs typeface="Calibri"/>
                        </a:rPr>
                        <a:t>на </a:t>
                      </a:r>
                      <a:r>
                        <a:rPr sz="2400" i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i="1" dirty="0">
                          <a:latin typeface="Calibri"/>
                          <a:cs typeface="Calibri"/>
                        </a:rPr>
                        <a:t>стеллажах </a:t>
                      </a:r>
                      <a:r>
                        <a:rPr sz="2400" i="1" spc="-5" dirty="0">
                          <a:latin typeface="Calibri"/>
                          <a:cs typeface="Calibri"/>
                        </a:rPr>
                        <a:t>или </a:t>
                      </a:r>
                      <a:r>
                        <a:rPr sz="2400" i="1" dirty="0">
                          <a:latin typeface="Calibri"/>
                          <a:cs typeface="Calibri"/>
                        </a:rPr>
                        <a:t>на </a:t>
                      </a:r>
                      <a:r>
                        <a:rPr sz="2400" i="1" spc="-5" dirty="0">
                          <a:latin typeface="Calibri"/>
                          <a:cs typeface="Calibri"/>
                        </a:rPr>
                        <a:t>поддонах </a:t>
                      </a:r>
                      <a:r>
                        <a:rPr sz="2400" i="1" dirty="0">
                          <a:latin typeface="Calibri"/>
                          <a:cs typeface="Calibri"/>
                        </a:rPr>
                        <a:t>в </a:t>
                      </a:r>
                      <a:r>
                        <a:rPr sz="2400" i="1" spc="-5" dirty="0">
                          <a:latin typeface="Calibri"/>
                          <a:cs typeface="Calibri"/>
                        </a:rPr>
                        <a:t>отдельных </a:t>
                      </a:r>
                      <a:r>
                        <a:rPr sz="2400" i="1" spc="-5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i="1" dirty="0">
                          <a:latin typeface="Calibri"/>
                          <a:cs typeface="Calibri"/>
                        </a:rPr>
                        <a:t>помещениях,</a:t>
                      </a:r>
                      <a:r>
                        <a:rPr sz="2400" i="1" spc="-5" dirty="0">
                          <a:latin typeface="Calibri"/>
                          <a:cs typeface="Calibri"/>
                        </a:rPr>
                        <a:t> опечатываемых</a:t>
                      </a:r>
                      <a:r>
                        <a:rPr sz="2400" i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i="1" spc="-5" dirty="0">
                          <a:latin typeface="Calibri"/>
                          <a:cs typeface="Calibri"/>
                        </a:rPr>
                        <a:t>или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2400" i="1" spc="-5" dirty="0">
                          <a:latin typeface="Calibri"/>
                          <a:cs typeface="Calibri"/>
                        </a:rPr>
                        <a:t>пломбируемых</a:t>
                      </a:r>
                      <a:r>
                        <a:rPr sz="2400" i="1" dirty="0">
                          <a:latin typeface="Calibri"/>
                          <a:cs typeface="Calibri"/>
                        </a:rPr>
                        <a:t> в</a:t>
                      </a:r>
                      <a:r>
                        <a:rPr sz="24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i="1" dirty="0">
                          <a:latin typeface="Calibri"/>
                          <a:cs typeface="Calibri"/>
                        </a:rPr>
                        <a:t>конце</a:t>
                      </a:r>
                      <a:r>
                        <a:rPr sz="2400" i="1" spc="-5" dirty="0">
                          <a:latin typeface="Calibri"/>
                          <a:cs typeface="Calibri"/>
                        </a:rPr>
                        <a:t> рабочего</a:t>
                      </a:r>
                      <a:r>
                        <a:rPr sz="2400" i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i="1" spc="-5" dirty="0">
                          <a:latin typeface="Calibri"/>
                          <a:cs typeface="Calibri"/>
                        </a:rPr>
                        <a:t>дня.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845" y="207391"/>
            <a:ext cx="96208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Регистрация</a:t>
            </a:r>
            <a:r>
              <a:rPr spc="30" dirty="0"/>
              <a:t> </a:t>
            </a:r>
            <a:r>
              <a:rPr spc="-25" dirty="0"/>
              <a:t>операций,</a:t>
            </a:r>
            <a:r>
              <a:rPr spc="15" dirty="0"/>
              <a:t> </a:t>
            </a:r>
            <a:r>
              <a:rPr spc="-30" dirty="0"/>
              <a:t>связанных</a:t>
            </a:r>
            <a:r>
              <a:rPr spc="35" dirty="0"/>
              <a:t> </a:t>
            </a:r>
            <a:r>
              <a:rPr spc="-5" dirty="0"/>
              <a:t>с</a:t>
            </a:r>
            <a:r>
              <a:rPr spc="-25" dirty="0"/>
              <a:t> </a:t>
            </a:r>
            <a:r>
              <a:rPr spc="-30" dirty="0"/>
              <a:t>обращением</a:t>
            </a:r>
            <a:r>
              <a:rPr spc="15" dirty="0"/>
              <a:t> </a:t>
            </a:r>
            <a:r>
              <a:rPr spc="-30" dirty="0"/>
              <a:t>прекурсоров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16280" y="1237488"/>
            <a:ext cx="11066145" cy="2205355"/>
            <a:chOff x="716280" y="1237488"/>
            <a:chExt cx="11066145" cy="2205355"/>
          </a:xfrm>
        </p:grpSpPr>
        <p:sp>
          <p:nvSpPr>
            <p:cNvPr id="4" name="object 4"/>
            <p:cNvSpPr/>
            <p:nvPr/>
          </p:nvSpPr>
          <p:spPr>
            <a:xfrm>
              <a:off x="729234" y="1250442"/>
              <a:ext cx="11040110" cy="2179320"/>
            </a:xfrm>
            <a:custGeom>
              <a:avLst/>
              <a:gdLst/>
              <a:ahLst/>
              <a:cxnLst/>
              <a:rect l="l" t="t" r="r" b="b"/>
              <a:pathLst>
                <a:path w="11040110" h="2179320">
                  <a:moveTo>
                    <a:pt x="11039856" y="0"/>
                  </a:moveTo>
                  <a:lnTo>
                    <a:pt x="0" y="0"/>
                  </a:lnTo>
                  <a:lnTo>
                    <a:pt x="0" y="1416050"/>
                  </a:lnTo>
                  <a:lnTo>
                    <a:pt x="5247513" y="1416050"/>
                  </a:lnTo>
                  <a:lnTo>
                    <a:pt x="5247513" y="1634490"/>
                  </a:lnTo>
                  <a:lnTo>
                    <a:pt x="4975098" y="1634490"/>
                  </a:lnTo>
                  <a:lnTo>
                    <a:pt x="5519928" y="2179320"/>
                  </a:lnTo>
                  <a:lnTo>
                    <a:pt x="6064758" y="1634490"/>
                  </a:lnTo>
                  <a:lnTo>
                    <a:pt x="5792343" y="1634490"/>
                  </a:lnTo>
                  <a:lnTo>
                    <a:pt x="5792343" y="1416050"/>
                  </a:lnTo>
                  <a:lnTo>
                    <a:pt x="11039856" y="1416050"/>
                  </a:lnTo>
                  <a:lnTo>
                    <a:pt x="110398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9234" y="1250442"/>
              <a:ext cx="11040110" cy="2179320"/>
            </a:xfrm>
            <a:custGeom>
              <a:avLst/>
              <a:gdLst/>
              <a:ahLst/>
              <a:cxnLst/>
              <a:rect l="l" t="t" r="r" b="b"/>
              <a:pathLst>
                <a:path w="11040110" h="2179320">
                  <a:moveTo>
                    <a:pt x="0" y="0"/>
                  </a:moveTo>
                  <a:lnTo>
                    <a:pt x="11039856" y="0"/>
                  </a:lnTo>
                  <a:lnTo>
                    <a:pt x="11039856" y="1416050"/>
                  </a:lnTo>
                  <a:lnTo>
                    <a:pt x="5792343" y="1416050"/>
                  </a:lnTo>
                  <a:lnTo>
                    <a:pt x="5792343" y="1634490"/>
                  </a:lnTo>
                  <a:lnTo>
                    <a:pt x="6064758" y="1634490"/>
                  </a:lnTo>
                  <a:lnTo>
                    <a:pt x="5519928" y="2179320"/>
                  </a:lnTo>
                  <a:lnTo>
                    <a:pt x="4975098" y="1634490"/>
                  </a:lnTo>
                  <a:lnTo>
                    <a:pt x="5247513" y="1634490"/>
                  </a:lnTo>
                  <a:lnTo>
                    <a:pt x="5247513" y="1416050"/>
                  </a:lnTo>
                  <a:lnTo>
                    <a:pt x="0" y="1416050"/>
                  </a:lnTo>
                  <a:lnTo>
                    <a:pt x="0" y="0"/>
                  </a:lnTo>
                  <a:close/>
                </a:path>
              </a:pathLst>
            </a:custGeom>
            <a:ln w="25907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93470" y="1285494"/>
            <a:ext cx="10708640" cy="1310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0210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Постановление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Правительства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РФ</a:t>
            </a:r>
            <a:r>
              <a:rPr sz="2400" spc="-10" dirty="0">
                <a:latin typeface="Calibri"/>
                <a:cs typeface="Calibri"/>
              </a:rPr>
              <a:t> от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28.10.2021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5" dirty="0">
                <a:latin typeface="Calibri"/>
                <a:cs typeface="Calibri"/>
              </a:rPr>
              <a:t>г.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№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1846</a:t>
            </a:r>
            <a:endParaRPr sz="2400">
              <a:latin typeface="Calibri"/>
              <a:cs typeface="Calibri"/>
            </a:endParaRPr>
          </a:p>
          <a:p>
            <a:pPr marL="12700" marR="5080" indent="142875">
              <a:lnSpc>
                <a:spcPct val="100000"/>
              </a:lnSpc>
              <a:spcBef>
                <a:spcPts val="25"/>
              </a:spcBef>
            </a:pPr>
            <a:r>
              <a:rPr sz="2000" dirty="0">
                <a:latin typeface="Calibri"/>
                <a:cs typeface="Calibri"/>
              </a:rPr>
              <a:t>"О </a:t>
            </a:r>
            <a:r>
              <a:rPr sz="2000" spc="-5" dirty="0">
                <a:latin typeface="Calibri"/>
                <a:cs typeface="Calibri"/>
              </a:rPr>
              <a:t>представлении </a:t>
            </a:r>
            <a:r>
              <a:rPr sz="2000" spc="-10" dirty="0">
                <a:latin typeface="Calibri"/>
                <a:cs typeface="Calibri"/>
              </a:rPr>
              <a:t>сведений </a:t>
            </a:r>
            <a:r>
              <a:rPr sz="2000" dirty="0">
                <a:latin typeface="Calibri"/>
                <a:cs typeface="Calibri"/>
              </a:rPr>
              <a:t>о </a:t>
            </a:r>
            <a:r>
              <a:rPr sz="2000" spc="-10" dirty="0">
                <a:latin typeface="Calibri"/>
                <a:cs typeface="Calibri"/>
              </a:rPr>
              <a:t>деятельности, </a:t>
            </a:r>
            <a:r>
              <a:rPr sz="2000" spc="-5" dirty="0">
                <a:latin typeface="Calibri"/>
                <a:cs typeface="Calibri"/>
              </a:rPr>
              <a:t>связанной </a:t>
            </a:r>
            <a:r>
              <a:rPr sz="2000" dirty="0">
                <a:latin typeface="Calibri"/>
                <a:cs typeface="Calibri"/>
              </a:rPr>
              <a:t>с </a:t>
            </a:r>
            <a:r>
              <a:rPr sz="2000" spc="-10" dirty="0">
                <a:latin typeface="Calibri"/>
                <a:cs typeface="Calibri"/>
              </a:rPr>
              <a:t>оборотом </a:t>
            </a:r>
            <a:r>
              <a:rPr sz="2000" dirty="0">
                <a:latin typeface="Calibri"/>
                <a:cs typeface="Calibri"/>
              </a:rPr>
              <a:t>прекурсоров </a:t>
            </a:r>
            <a:r>
              <a:rPr sz="2000" spc="-5" dirty="0">
                <a:latin typeface="Calibri"/>
                <a:cs typeface="Calibri"/>
              </a:rPr>
              <a:t>наркотических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средств</a:t>
            </a:r>
            <a:r>
              <a:rPr sz="2000" dirty="0">
                <a:latin typeface="Calibri"/>
                <a:cs typeface="Calibri"/>
              </a:rPr>
              <a:t> и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психотропных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веществ,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</a:t>
            </a:r>
            <a:r>
              <a:rPr sz="2000" spc="-5" dirty="0">
                <a:latin typeface="Calibri"/>
                <a:cs typeface="Calibri"/>
              </a:rPr>
              <a:t> регистрации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операций,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связанных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их </a:t>
            </a:r>
            <a:r>
              <a:rPr sz="2000" spc="-10" dirty="0">
                <a:latin typeface="Calibri"/>
                <a:cs typeface="Calibri"/>
              </a:rPr>
              <a:t>оборотом,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признании</a:t>
            </a:r>
            <a:endParaRPr sz="2000">
              <a:latin typeface="Calibri"/>
              <a:cs typeface="Calibri"/>
            </a:endParaRPr>
          </a:p>
          <a:p>
            <a:pPr marL="106108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утратившими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силу </a:t>
            </a:r>
            <a:r>
              <a:rPr sz="2000" spc="-10" dirty="0">
                <a:latin typeface="Calibri"/>
                <a:cs typeface="Calibri"/>
              </a:rPr>
              <a:t>некоторых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решений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Правительства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Российской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Федерации"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6000" y="3581400"/>
            <a:ext cx="7924800" cy="1938655"/>
          </a:xfrm>
          <a:prstGeom prst="rect">
            <a:avLst/>
          </a:prstGeom>
          <a:solidFill>
            <a:srgbClr val="DBEDF4"/>
          </a:solidFill>
          <a:ln w="9144">
            <a:solidFill>
              <a:srgbClr val="4F81BC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114935" marR="107950" indent="1270" algn="ctr">
              <a:lnSpc>
                <a:spcPct val="100000"/>
              </a:lnSpc>
              <a:spcBef>
                <a:spcPts val="210"/>
              </a:spcBef>
              <a:tabLst>
                <a:tab pos="3946525" algn="l"/>
              </a:tabLst>
            </a:pPr>
            <a:r>
              <a:rPr sz="2400" spc="-15" dirty="0">
                <a:latin typeface="Calibri"/>
                <a:cs typeface="Calibri"/>
              </a:rPr>
              <a:t>Устанавливают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порядок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ведения</a:t>
            </a:r>
            <a:r>
              <a:rPr sz="2400" b="1" spc="2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и </a:t>
            </a:r>
            <a:r>
              <a:rPr sz="2400" b="1" spc="-5" dirty="0">
                <a:latin typeface="Calibri"/>
                <a:cs typeface="Calibri"/>
              </a:rPr>
              <a:t>хранения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специальных </a:t>
            </a:r>
            <a:r>
              <a:rPr sz="2400" b="1" spc="-52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журналов </a:t>
            </a:r>
            <a:r>
              <a:rPr sz="2400" spc="-5" dirty="0">
                <a:latin typeface="Calibri"/>
                <a:cs typeface="Calibri"/>
              </a:rPr>
              <a:t>регистрации операций, </a:t>
            </a:r>
            <a:r>
              <a:rPr sz="2400" dirty="0">
                <a:latin typeface="Calibri"/>
                <a:cs typeface="Calibri"/>
              </a:rPr>
              <a:t>при </a:t>
            </a:r>
            <a:r>
              <a:rPr sz="2400" spc="-15" dirty="0">
                <a:latin typeface="Calibri"/>
                <a:cs typeface="Calibri"/>
              </a:rPr>
              <a:t>которых </a:t>
            </a:r>
            <a:r>
              <a:rPr sz="2400" spc="-5" dirty="0">
                <a:latin typeface="Calibri"/>
                <a:cs typeface="Calibri"/>
              </a:rPr>
              <a:t>изменяется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Calibri"/>
                <a:cs typeface="Calibri"/>
              </a:rPr>
              <a:t>количество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 прекурсоров</a:t>
            </a:r>
            <a:r>
              <a:rPr sz="240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НС	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ПВ,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внесенных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u="heavy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</a:rPr>
              <a:t>списки</a:t>
            </a:r>
            <a:endParaRPr sz="2400">
              <a:latin typeface="Calibri"/>
              <a:cs typeface="Calibri"/>
            </a:endParaRPr>
          </a:p>
          <a:p>
            <a:pPr marL="547370" marR="539750" algn="ctr">
              <a:lnSpc>
                <a:spcPct val="100000"/>
              </a:lnSpc>
            </a:pPr>
            <a:r>
              <a:rPr sz="2400" u="heavy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2"/>
              </a:rPr>
              <a:t>I</a:t>
            </a:r>
            <a:r>
              <a:rPr sz="2400" dirty="0">
                <a:solidFill>
                  <a:srgbClr val="0461C1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2400" dirty="0">
                <a:latin typeface="Calibri"/>
                <a:cs typeface="Calibri"/>
                <a:hlinkClick r:id="rId2"/>
              </a:rPr>
              <a:t>и</a:t>
            </a:r>
            <a:r>
              <a:rPr sz="2400" dirty="0">
                <a:solidFill>
                  <a:srgbClr val="0461C1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2400" u="heavy" spc="-5" dirty="0">
                <a:solidFill>
                  <a:srgbClr val="0461C1"/>
                </a:solidFill>
                <a:uFill>
                  <a:solidFill>
                    <a:srgbClr val="0461C1"/>
                  </a:solidFill>
                </a:uFill>
                <a:latin typeface="Calibri"/>
                <a:cs typeface="Calibri"/>
                <a:hlinkClick r:id="rId3"/>
              </a:rPr>
              <a:t>IV</a:t>
            </a:r>
            <a:r>
              <a:rPr sz="2400" spc="-5" dirty="0">
                <a:solidFill>
                  <a:srgbClr val="0461C1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2400" dirty="0">
                <a:latin typeface="Calibri"/>
                <a:cs typeface="Calibri"/>
                <a:hlinkClick r:id="rId2"/>
              </a:rPr>
              <a:t>перечня НС, ПВ и их </a:t>
            </a:r>
            <a:r>
              <a:rPr sz="2400" spc="-5" dirty="0">
                <a:latin typeface="Calibri"/>
                <a:cs typeface="Calibri"/>
                <a:hlinkClick r:id="rId2"/>
              </a:rPr>
              <a:t>прекурсоров, </a:t>
            </a:r>
            <a:r>
              <a:rPr sz="2400" spc="-20" dirty="0">
                <a:latin typeface="Calibri"/>
                <a:cs typeface="Calibri"/>
                <a:hlinkClick r:id="rId2"/>
              </a:rPr>
              <a:t>подлежащих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контролю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РФ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3282" y="395681"/>
            <a:ext cx="96329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Регистрация</a:t>
            </a:r>
            <a:r>
              <a:rPr spc="35" dirty="0"/>
              <a:t> </a:t>
            </a:r>
            <a:r>
              <a:rPr spc="-30" dirty="0"/>
              <a:t>операций,</a:t>
            </a:r>
            <a:r>
              <a:rPr spc="25" dirty="0"/>
              <a:t> </a:t>
            </a:r>
            <a:r>
              <a:rPr spc="-25" dirty="0"/>
              <a:t>связанных</a:t>
            </a:r>
            <a:r>
              <a:rPr spc="20" dirty="0"/>
              <a:t> </a:t>
            </a:r>
            <a:r>
              <a:rPr spc="-5" dirty="0"/>
              <a:t>с</a:t>
            </a:r>
            <a:r>
              <a:rPr spc="-20" dirty="0"/>
              <a:t> </a:t>
            </a:r>
            <a:r>
              <a:rPr spc="-30" dirty="0"/>
              <a:t>обращением</a:t>
            </a:r>
            <a:r>
              <a:rPr spc="35" dirty="0"/>
              <a:t> </a:t>
            </a:r>
            <a:r>
              <a:rPr spc="-30" dirty="0"/>
              <a:t>прекурсоров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19600" y="914400"/>
            <a:ext cx="3276600" cy="830580"/>
          </a:xfrm>
          <a:prstGeom prst="rect">
            <a:avLst/>
          </a:prstGeom>
          <a:solidFill>
            <a:srgbClr val="FFFFFF"/>
          </a:solidFill>
          <a:ln w="9144">
            <a:solidFill>
              <a:srgbClr val="4F81BC"/>
            </a:solidFill>
          </a:ln>
        </p:spPr>
        <p:txBody>
          <a:bodyPr vert="horz" wrap="square" lIns="0" tIns="26034" rIns="0" bIns="0" rtlCol="0">
            <a:spAutoFit/>
          </a:bodyPr>
          <a:lstStyle/>
          <a:p>
            <a:pPr marL="782955" marR="248285" indent="-527685">
              <a:lnSpc>
                <a:spcPct val="100000"/>
              </a:lnSpc>
              <a:spcBef>
                <a:spcPts val="204"/>
              </a:spcBef>
            </a:pPr>
            <a:r>
              <a:rPr sz="2400" b="1" spc="-10" dirty="0">
                <a:latin typeface="Calibri"/>
                <a:cs typeface="Calibri"/>
              </a:rPr>
              <a:t>Журнал регистрации </a:t>
            </a:r>
            <a:r>
              <a:rPr sz="2400" b="1" spc="-53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прекурсоров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0" y="1684020"/>
            <a:ext cx="2270760" cy="707390"/>
          </a:xfrm>
          <a:prstGeom prst="rect">
            <a:avLst/>
          </a:prstGeom>
          <a:solidFill>
            <a:srgbClr val="FFFFFF"/>
          </a:solidFill>
          <a:ln w="9144">
            <a:solidFill>
              <a:srgbClr val="4F81BC"/>
            </a:solidFill>
          </a:ln>
        </p:spPr>
        <p:txBody>
          <a:bodyPr vert="horz" wrap="square" lIns="0" tIns="29844" rIns="0" bIns="0" rtlCol="0">
            <a:spAutoFit/>
          </a:bodyPr>
          <a:lstStyle/>
          <a:p>
            <a:pPr marL="640080" marR="379095" indent="-254635">
              <a:lnSpc>
                <a:spcPct val="100000"/>
              </a:lnSpc>
              <a:spcBef>
                <a:spcPts val="234"/>
              </a:spcBef>
            </a:pPr>
            <a:r>
              <a:rPr sz="2000" spc="-5" dirty="0">
                <a:latin typeface="Calibri"/>
                <a:cs typeface="Calibri"/>
              </a:rPr>
              <a:t>На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бумажном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носителе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29800" y="1687067"/>
            <a:ext cx="1905000" cy="708660"/>
          </a:xfrm>
          <a:prstGeom prst="rect">
            <a:avLst/>
          </a:prstGeom>
          <a:solidFill>
            <a:srgbClr val="FFFFFF"/>
          </a:solidFill>
          <a:ln w="9144">
            <a:solidFill>
              <a:srgbClr val="4F81BC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480695" marR="134620" indent="-338455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latin typeface="Calibri"/>
                <a:cs typeface="Calibri"/>
              </a:rPr>
              <a:t>В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электронном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формате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540" y="2429001"/>
            <a:ext cx="11045825" cy="38055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372745" algn="l"/>
              </a:tabLst>
            </a:pPr>
            <a:r>
              <a:rPr sz="1900" spc="-5" dirty="0">
                <a:latin typeface="Calibri"/>
                <a:cs typeface="Calibri"/>
              </a:rPr>
              <a:t>Записи в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журналах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регистрации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производятся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лицом,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ответственным</a:t>
            </a:r>
            <a:r>
              <a:rPr sz="1900" spc="-5" dirty="0">
                <a:latin typeface="Calibri"/>
                <a:cs typeface="Calibri"/>
              </a:rPr>
              <a:t> за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их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ведение</a:t>
            </a:r>
            <a:r>
              <a:rPr sz="1900" spc="-5" dirty="0">
                <a:latin typeface="Calibri"/>
                <a:cs typeface="Calibri"/>
              </a:rPr>
              <a:t> и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хранение,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b="1" spc="-5" dirty="0">
                <a:latin typeface="Calibri"/>
                <a:cs typeface="Calibri"/>
              </a:rPr>
              <a:t>в </a:t>
            </a:r>
            <a:r>
              <a:rPr sz="1900" b="1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хронологическом</a:t>
            </a:r>
            <a:r>
              <a:rPr sz="1900" b="1" spc="-5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порядке</a:t>
            </a:r>
            <a:r>
              <a:rPr sz="1900" b="1" spc="-5" dirty="0">
                <a:latin typeface="Calibri"/>
                <a:cs typeface="Calibri"/>
              </a:rPr>
              <a:t> не</a:t>
            </a:r>
            <a:r>
              <a:rPr sz="1900" b="1" dirty="0">
                <a:latin typeface="Calibri"/>
                <a:cs typeface="Calibri"/>
              </a:rPr>
              <a:t> </a:t>
            </a:r>
            <a:r>
              <a:rPr sz="1900" b="1" spc="-15" dirty="0">
                <a:latin typeface="Calibri"/>
                <a:cs typeface="Calibri"/>
              </a:rPr>
              <a:t>реже</a:t>
            </a:r>
            <a:r>
              <a:rPr sz="1900" b="1" spc="-10" dirty="0">
                <a:latin typeface="Calibri"/>
                <a:cs typeface="Calibri"/>
              </a:rPr>
              <a:t> </a:t>
            </a:r>
            <a:r>
              <a:rPr sz="1900" b="1" spc="-5" dirty="0">
                <a:latin typeface="Calibri"/>
                <a:cs typeface="Calibri"/>
              </a:rPr>
              <a:t>1</a:t>
            </a:r>
            <a:r>
              <a:rPr sz="1900" b="1" dirty="0">
                <a:latin typeface="Calibri"/>
                <a:cs typeface="Calibri"/>
              </a:rPr>
              <a:t> </a:t>
            </a:r>
            <a:r>
              <a:rPr sz="1900" b="1" spc="-5" dirty="0">
                <a:latin typeface="Calibri"/>
                <a:cs typeface="Calibri"/>
              </a:rPr>
              <a:t>раза</a:t>
            </a:r>
            <a:r>
              <a:rPr sz="1900" b="1" dirty="0">
                <a:latin typeface="Calibri"/>
                <a:cs typeface="Calibri"/>
              </a:rPr>
              <a:t> </a:t>
            </a:r>
            <a:r>
              <a:rPr sz="1900" b="1" spc="-5" dirty="0">
                <a:latin typeface="Calibri"/>
                <a:cs typeface="Calibri"/>
              </a:rPr>
              <a:t>в</a:t>
            </a:r>
            <a:r>
              <a:rPr sz="1900" b="1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течение</a:t>
            </a:r>
            <a:r>
              <a:rPr sz="1900" b="1" spc="-5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дня</a:t>
            </a:r>
            <a:r>
              <a:rPr sz="1900" b="1" spc="-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совершения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операций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по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каждому </a:t>
            </a:r>
            <a:r>
              <a:rPr sz="1900" spc="-5" dirty="0">
                <a:latin typeface="Calibri"/>
                <a:cs typeface="Calibri"/>
              </a:rPr>
              <a:t> наименованию</a:t>
            </a:r>
            <a:r>
              <a:rPr sz="1900" spc="4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прекурсора</a:t>
            </a:r>
            <a:r>
              <a:rPr sz="1900" spc="3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на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основании</a:t>
            </a:r>
            <a:r>
              <a:rPr sz="1900" spc="3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документов,</a:t>
            </a:r>
            <a:r>
              <a:rPr sz="1900" spc="6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подтверждающих</a:t>
            </a:r>
            <a:r>
              <a:rPr sz="1900" spc="6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совершение</a:t>
            </a:r>
            <a:r>
              <a:rPr sz="1900" spc="4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этих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операций;</a:t>
            </a:r>
            <a:endParaRPr sz="1900">
              <a:latin typeface="Calibri"/>
              <a:cs typeface="Calibri"/>
            </a:endParaRPr>
          </a:p>
          <a:p>
            <a:pPr marL="12700" marR="6350" algn="just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372745" algn="l"/>
              </a:tabLst>
            </a:pPr>
            <a:r>
              <a:rPr sz="1900" spc="-5" dirty="0">
                <a:latin typeface="Calibri"/>
                <a:cs typeface="Calibri"/>
              </a:rPr>
              <a:t>документы,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подтверждающие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совершение</a:t>
            </a:r>
            <a:r>
              <a:rPr sz="1900" spc="-5" dirty="0">
                <a:latin typeface="Calibri"/>
                <a:cs typeface="Calibri"/>
              </a:rPr>
              <a:t> операции,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или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их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заверенные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копии,</a:t>
            </a:r>
            <a:r>
              <a:rPr sz="1900" spc="-1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копия</a:t>
            </a:r>
            <a:r>
              <a:rPr sz="1900" spc="-10" dirty="0">
                <a:latin typeface="Calibri"/>
                <a:cs typeface="Calibri"/>
              </a:rPr>
              <a:t> документа, </a:t>
            </a:r>
            <a:r>
              <a:rPr sz="1900" spc="-41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удостоверяющего </a:t>
            </a:r>
            <a:r>
              <a:rPr sz="1900" spc="-10" dirty="0">
                <a:latin typeface="Calibri"/>
                <a:cs typeface="Calibri"/>
              </a:rPr>
              <a:t>личность </a:t>
            </a:r>
            <a:r>
              <a:rPr sz="1900" dirty="0">
                <a:latin typeface="Calibri"/>
                <a:cs typeface="Calibri"/>
              </a:rPr>
              <a:t>(в случае </a:t>
            </a:r>
            <a:r>
              <a:rPr sz="1900" spc="-5" dirty="0">
                <a:latin typeface="Calibri"/>
                <a:cs typeface="Calibri"/>
              </a:rPr>
              <a:t>реализации </a:t>
            </a:r>
            <a:r>
              <a:rPr sz="1900" spc="-10" dirty="0">
                <a:latin typeface="Calibri"/>
                <a:cs typeface="Calibri"/>
              </a:rPr>
              <a:t>физическому </a:t>
            </a:r>
            <a:r>
              <a:rPr sz="1900" spc="-5" dirty="0">
                <a:latin typeface="Calibri"/>
                <a:cs typeface="Calibri"/>
              </a:rPr>
              <a:t>лицу прекурсоров, внесенных в </a:t>
            </a:r>
            <a:r>
              <a:rPr sz="1900" spc="-10" dirty="0">
                <a:latin typeface="Calibri"/>
                <a:cs typeface="Calibri"/>
              </a:rPr>
              <a:t>таблицу </a:t>
            </a:r>
            <a:r>
              <a:rPr sz="1900" spc="-20" dirty="0">
                <a:latin typeface="Calibri"/>
                <a:cs typeface="Calibri"/>
              </a:rPr>
              <a:t>II </a:t>
            </a:r>
            <a:r>
              <a:rPr sz="1900" spc="-1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списка </a:t>
            </a:r>
            <a:r>
              <a:rPr sz="1900" spc="-5" dirty="0">
                <a:latin typeface="Calibri"/>
                <a:cs typeface="Calibri"/>
              </a:rPr>
              <a:t>IV перечня), </a:t>
            </a:r>
            <a:r>
              <a:rPr sz="1900" spc="-10" dirty="0">
                <a:latin typeface="Calibri"/>
                <a:cs typeface="Calibri"/>
              </a:rPr>
              <a:t>подшиваются </a:t>
            </a:r>
            <a:r>
              <a:rPr sz="1900" spc="-5" dirty="0">
                <a:latin typeface="Calibri"/>
                <a:cs typeface="Calibri"/>
              </a:rPr>
              <a:t>в </a:t>
            </a:r>
            <a:r>
              <a:rPr sz="1900" spc="-25" dirty="0">
                <a:latin typeface="Calibri"/>
                <a:cs typeface="Calibri"/>
              </a:rPr>
              <a:t>отдельную </a:t>
            </a:r>
            <a:r>
              <a:rPr sz="1900" spc="-10" dirty="0">
                <a:latin typeface="Calibri"/>
                <a:cs typeface="Calibri"/>
              </a:rPr>
              <a:t>папку, </a:t>
            </a:r>
            <a:r>
              <a:rPr sz="1900" spc="-15" dirty="0">
                <a:latin typeface="Calibri"/>
                <a:cs typeface="Calibri"/>
              </a:rPr>
              <a:t>которая </a:t>
            </a:r>
            <a:r>
              <a:rPr sz="1900" spc="-10" dirty="0">
                <a:latin typeface="Calibri"/>
                <a:cs typeface="Calibri"/>
              </a:rPr>
              <a:t>хранится </a:t>
            </a:r>
            <a:r>
              <a:rPr sz="1900" b="1" spc="-5" dirty="0">
                <a:latin typeface="Calibri"/>
                <a:cs typeface="Calibri"/>
              </a:rPr>
              <a:t>в </a:t>
            </a:r>
            <a:r>
              <a:rPr sz="1900" b="1" spc="-10" dirty="0">
                <a:latin typeface="Calibri"/>
                <a:cs typeface="Calibri"/>
              </a:rPr>
              <a:t>металлическом </a:t>
            </a:r>
            <a:r>
              <a:rPr sz="1900" b="1" spc="-15" dirty="0">
                <a:latin typeface="Calibri"/>
                <a:cs typeface="Calibri"/>
              </a:rPr>
              <a:t>шкафу </a:t>
            </a:r>
            <a:r>
              <a:rPr sz="1900" b="1" spc="-5" dirty="0">
                <a:latin typeface="Calibri"/>
                <a:cs typeface="Calibri"/>
              </a:rPr>
              <a:t>(сейфе), </a:t>
            </a:r>
            <a:r>
              <a:rPr sz="1900" b="1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ключи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от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которого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находятся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у </a:t>
            </a:r>
            <a:r>
              <a:rPr sz="1900" spc="-10" dirty="0">
                <a:latin typeface="Calibri"/>
                <a:cs typeface="Calibri"/>
              </a:rPr>
              <a:t>ответственного</a:t>
            </a:r>
            <a:r>
              <a:rPr sz="1900" spc="3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лица;</a:t>
            </a:r>
            <a:endParaRPr sz="1900">
              <a:latin typeface="Calibri"/>
              <a:cs typeface="Calibri"/>
            </a:endParaRPr>
          </a:p>
          <a:p>
            <a:pPr marL="12700" marR="6985" algn="just">
              <a:lnSpc>
                <a:spcPct val="100000"/>
              </a:lnSpc>
              <a:spcBef>
                <a:spcPts val="605"/>
              </a:spcBef>
              <a:buFont typeface="Wingdings"/>
              <a:buChar char=""/>
              <a:tabLst>
                <a:tab pos="372745" algn="l"/>
              </a:tabLst>
            </a:pPr>
            <a:r>
              <a:rPr sz="1900" spc="-10" dirty="0">
                <a:latin typeface="Calibri"/>
                <a:cs typeface="Calibri"/>
              </a:rPr>
              <a:t>нумерация </a:t>
            </a:r>
            <a:r>
              <a:rPr sz="1900" spc="-5" dirty="0">
                <a:latin typeface="Calibri"/>
                <a:cs typeface="Calibri"/>
              </a:rPr>
              <a:t>записей в журналах регистрации по </a:t>
            </a:r>
            <a:r>
              <a:rPr sz="1900" spc="-10" dirty="0">
                <a:latin typeface="Calibri"/>
                <a:cs typeface="Calibri"/>
              </a:rPr>
              <a:t>каждому </a:t>
            </a:r>
            <a:r>
              <a:rPr sz="1900" spc="-5" dirty="0">
                <a:latin typeface="Calibri"/>
                <a:cs typeface="Calibri"/>
              </a:rPr>
              <a:t>наименованию прекурсора </a:t>
            </a:r>
            <a:r>
              <a:rPr sz="1900" spc="-10" dirty="0">
                <a:latin typeface="Calibri"/>
                <a:cs typeface="Calibri"/>
              </a:rPr>
              <a:t>осуществляется </a:t>
            </a:r>
            <a:r>
              <a:rPr sz="1900" spc="-5" dirty="0">
                <a:latin typeface="Calibri"/>
                <a:cs typeface="Calibri"/>
              </a:rPr>
              <a:t>в 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пределах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календарного</a:t>
            </a:r>
            <a:r>
              <a:rPr sz="1900" spc="30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года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в</a:t>
            </a:r>
            <a:r>
              <a:rPr sz="1900" spc="-10" dirty="0">
                <a:latin typeface="Calibri"/>
                <a:cs typeface="Calibri"/>
              </a:rPr>
              <a:t> порядке</a:t>
            </a:r>
            <a:r>
              <a:rPr sz="1900" spc="3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возрастания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номеров;</a:t>
            </a:r>
            <a:endParaRPr sz="1900">
              <a:latin typeface="Calibri"/>
              <a:cs typeface="Calibri"/>
            </a:endParaRPr>
          </a:p>
          <a:p>
            <a:pPr marL="12700" marR="9525" algn="just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372745" algn="l"/>
              </a:tabLst>
            </a:pPr>
            <a:r>
              <a:rPr sz="1900" spc="-10" dirty="0">
                <a:latin typeface="Calibri"/>
                <a:cs typeface="Calibri"/>
              </a:rPr>
              <a:t>нумерация</a:t>
            </a:r>
            <a:r>
              <a:rPr sz="1900" spc="-5" dirty="0">
                <a:latin typeface="Calibri"/>
                <a:cs typeface="Calibri"/>
              </a:rPr>
              <a:t> записей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операций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по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приходу</a:t>
            </a:r>
            <a:r>
              <a:rPr sz="1900" spc="-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и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расходу</a:t>
            </a:r>
            <a:r>
              <a:rPr sz="1900" spc="-15" dirty="0">
                <a:latin typeface="Calibri"/>
                <a:cs typeface="Calibri"/>
              </a:rPr>
              <a:t> ведется</a:t>
            </a:r>
            <a:r>
              <a:rPr sz="1900" spc="-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в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соответствии</a:t>
            </a:r>
            <a:r>
              <a:rPr sz="1900" spc="409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с</a:t>
            </a:r>
            <a:r>
              <a:rPr sz="1900" spc="42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количеством </a:t>
            </a:r>
            <a:r>
              <a:rPr sz="1900" spc="-10" dirty="0">
                <a:latin typeface="Calibri"/>
                <a:cs typeface="Calibri"/>
              </a:rPr>
              <a:t> проведенных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соответствующих</a:t>
            </a:r>
            <a:r>
              <a:rPr sz="1900" spc="4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операций;</a:t>
            </a:r>
            <a:endParaRPr sz="1900">
              <a:latin typeface="Calibri"/>
              <a:cs typeface="Calibri"/>
            </a:endParaRPr>
          </a:p>
          <a:p>
            <a:pPr marL="372110" indent="-360045" algn="just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372745" algn="l"/>
              </a:tabLst>
            </a:pPr>
            <a:r>
              <a:rPr sz="1900" spc="-5" dirty="0">
                <a:latin typeface="Calibri"/>
                <a:cs typeface="Calibri"/>
              </a:rPr>
              <a:t>незаверенные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исправления</a:t>
            </a:r>
            <a:r>
              <a:rPr sz="1900" spc="3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в журналах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регистрации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не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допускаются.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696200" y="1324102"/>
            <a:ext cx="3138170" cy="363855"/>
          </a:xfrm>
          <a:custGeom>
            <a:avLst/>
            <a:gdLst/>
            <a:ahLst/>
            <a:cxnLst/>
            <a:rect l="l" t="t" r="r" b="b"/>
            <a:pathLst>
              <a:path w="3138170" h="363855">
                <a:moveTo>
                  <a:pt x="3041523" y="267843"/>
                </a:moveTo>
                <a:lnTo>
                  <a:pt x="3035427" y="271399"/>
                </a:lnTo>
                <a:lnTo>
                  <a:pt x="3034410" y="275209"/>
                </a:lnTo>
                <a:lnTo>
                  <a:pt x="3086100" y="363855"/>
                </a:lnTo>
                <a:lnTo>
                  <a:pt x="3093431" y="351282"/>
                </a:lnTo>
                <a:lnTo>
                  <a:pt x="3079750" y="351282"/>
                </a:lnTo>
                <a:lnTo>
                  <a:pt x="3079750" y="327859"/>
                </a:lnTo>
                <a:lnTo>
                  <a:pt x="3045332" y="268859"/>
                </a:lnTo>
                <a:lnTo>
                  <a:pt x="3041523" y="267843"/>
                </a:lnTo>
                <a:close/>
              </a:path>
              <a:path w="3138170" h="363855">
                <a:moveTo>
                  <a:pt x="3079750" y="327859"/>
                </a:moveTo>
                <a:lnTo>
                  <a:pt x="3079750" y="351282"/>
                </a:lnTo>
                <a:lnTo>
                  <a:pt x="3092450" y="351282"/>
                </a:lnTo>
                <a:lnTo>
                  <a:pt x="3092450" y="348107"/>
                </a:lnTo>
                <a:lnTo>
                  <a:pt x="3080639" y="348107"/>
                </a:lnTo>
                <a:lnTo>
                  <a:pt x="3086100" y="338745"/>
                </a:lnTo>
                <a:lnTo>
                  <a:pt x="3079750" y="327859"/>
                </a:lnTo>
                <a:close/>
              </a:path>
              <a:path w="3138170" h="363855">
                <a:moveTo>
                  <a:pt x="3130677" y="267843"/>
                </a:moveTo>
                <a:lnTo>
                  <a:pt x="3126867" y="268859"/>
                </a:lnTo>
                <a:lnTo>
                  <a:pt x="3092450" y="327859"/>
                </a:lnTo>
                <a:lnTo>
                  <a:pt x="3092450" y="351282"/>
                </a:lnTo>
                <a:lnTo>
                  <a:pt x="3093431" y="351282"/>
                </a:lnTo>
                <a:lnTo>
                  <a:pt x="3137789" y="275209"/>
                </a:lnTo>
                <a:lnTo>
                  <a:pt x="3136773" y="271399"/>
                </a:lnTo>
                <a:lnTo>
                  <a:pt x="3130677" y="267843"/>
                </a:lnTo>
                <a:close/>
              </a:path>
              <a:path w="3138170" h="363855">
                <a:moveTo>
                  <a:pt x="3086100" y="338745"/>
                </a:moveTo>
                <a:lnTo>
                  <a:pt x="3080639" y="348107"/>
                </a:lnTo>
                <a:lnTo>
                  <a:pt x="3091560" y="348107"/>
                </a:lnTo>
                <a:lnTo>
                  <a:pt x="3086100" y="338745"/>
                </a:lnTo>
                <a:close/>
              </a:path>
              <a:path w="3138170" h="363855">
                <a:moveTo>
                  <a:pt x="3092450" y="327859"/>
                </a:moveTo>
                <a:lnTo>
                  <a:pt x="3086100" y="338745"/>
                </a:lnTo>
                <a:lnTo>
                  <a:pt x="3091560" y="348107"/>
                </a:lnTo>
                <a:lnTo>
                  <a:pt x="3092450" y="348107"/>
                </a:lnTo>
                <a:lnTo>
                  <a:pt x="3092450" y="327859"/>
                </a:lnTo>
                <a:close/>
              </a:path>
              <a:path w="3138170" h="363855">
                <a:moveTo>
                  <a:pt x="3079750" y="6350"/>
                </a:moveTo>
                <a:lnTo>
                  <a:pt x="3079750" y="327859"/>
                </a:lnTo>
                <a:lnTo>
                  <a:pt x="3086100" y="338745"/>
                </a:lnTo>
                <a:lnTo>
                  <a:pt x="3092450" y="327859"/>
                </a:lnTo>
                <a:lnTo>
                  <a:pt x="3092450" y="12700"/>
                </a:lnTo>
                <a:lnTo>
                  <a:pt x="3086100" y="12700"/>
                </a:lnTo>
                <a:lnTo>
                  <a:pt x="3079750" y="6350"/>
                </a:lnTo>
                <a:close/>
              </a:path>
              <a:path w="3138170" h="363855">
                <a:moveTo>
                  <a:pt x="3089655" y="0"/>
                </a:moveTo>
                <a:lnTo>
                  <a:pt x="0" y="0"/>
                </a:lnTo>
                <a:lnTo>
                  <a:pt x="0" y="12700"/>
                </a:lnTo>
                <a:lnTo>
                  <a:pt x="3079750" y="12700"/>
                </a:lnTo>
                <a:lnTo>
                  <a:pt x="3079750" y="6350"/>
                </a:lnTo>
                <a:lnTo>
                  <a:pt x="3092450" y="6350"/>
                </a:lnTo>
                <a:lnTo>
                  <a:pt x="3092450" y="2794"/>
                </a:lnTo>
                <a:lnTo>
                  <a:pt x="3089655" y="0"/>
                </a:lnTo>
                <a:close/>
              </a:path>
              <a:path w="3138170" h="363855">
                <a:moveTo>
                  <a:pt x="3092450" y="6350"/>
                </a:moveTo>
                <a:lnTo>
                  <a:pt x="3079750" y="6350"/>
                </a:lnTo>
                <a:lnTo>
                  <a:pt x="3086100" y="12700"/>
                </a:lnTo>
                <a:lnTo>
                  <a:pt x="3092450" y="12700"/>
                </a:lnTo>
                <a:lnTo>
                  <a:pt x="3092450" y="635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88491" y="1324102"/>
            <a:ext cx="3031490" cy="360680"/>
          </a:xfrm>
          <a:custGeom>
            <a:avLst/>
            <a:gdLst/>
            <a:ahLst/>
            <a:cxnLst/>
            <a:rect l="l" t="t" r="r" b="b"/>
            <a:pathLst>
              <a:path w="3031490" h="360680">
                <a:moveTo>
                  <a:pt x="7112" y="264287"/>
                </a:moveTo>
                <a:lnTo>
                  <a:pt x="1015" y="267843"/>
                </a:lnTo>
                <a:lnTo>
                  <a:pt x="0" y="271652"/>
                </a:lnTo>
                <a:lnTo>
                  <a:pt x="51689" y="360299"/>
                </a:lnTo>
                <a:lnTo>
                  <a:pt x="59020" y="347725"/>
                </a:lnTo>
                <a:lnTo>
                  <a:pt x="45339" y="347725"/>
                </a:lnTo>
                <a:lnTo>
                  <a:pt x="45339" y="324303"/>
                </a:lnTo>
                <a:lnTo>
                  <a:pt x="10921" y="265302"/>
                </a:lnTo>
                <a:lnTo>
                  <a:pt x="7112" y="264287"/>
                </a:lnTo>
                <a:close/>
              </a:path>
              <a:path w="3031490" h="360680">
                <a:moveTo>
                  <a:pt x="45339" y="324303"/>
                </a:moveTo>
                <a:lnTo>
                  <a:pt x="45339" y="347725"/>
                </a:lnTo>
                <a:lnTo>
                  <a:pt x="58039" y="347725"/>
                </a:lnTo>
                <a:lnTo>
                  <a:pt x="58039" y="344550"/>
                </a:lnTo>
                <a:lnTo>
                  <a:pt x="46228" y="344550"/>
                </a:lnTo>
                <a:lnTo>
                  <a:pt x="51688" y="335189"/>
                </a:lnTo>
                <a:lnTo>
                  <a:pt x="45339" y="324303"/>
                </a:lnTo>
                <a:close/>
              </a:path>
              <a:path w="3031490" h="360680">
                <a:moveTo>
                  <a:pt x="96265" y="264287"/>
                </a:moveTo>
                <a:lnTo>
                  <a:pt x="92456" y="265302"/>
                </a:lnTo>
                <a:lnTo>
                  <a:pt x="58039" y="324303"/>
                </a:lnTo>
                <a:lnTo>
                  <a:pt x="58039" y="347725"/>
                </a:lnTo>
                <a:lnTo>
                  <a:pt x="59020" y="347725"/>
                </a:lnTo>
                <a:lnTo>
                  <a:pt x="103378" y="271652"/>
                </a:lnTo>
                <a:lnTo>
                  <a:pt x="102362" y="267843"/>
                </a:lnTo>
                <a:lnTo>
                  <a:pt x="96265" y="264287"/>
                </a:lnTo>
                <a:close/>
              </a:path>
              <a:path w="3031490" h="360680">
                <a:moveTo>
                  <a:pt x="51689" y="335189"/>
                </a:moveTo>
                <a:lnTo>
                  <a:pt x="46228" y="344550"/>
                </a:lnTo>
                <a:lnTo>
                  <a:pt x="57150" y="344550"/>
                </a:lnTo>
                <a:lnTo>
                  <a:pt x="51689" y="335189"/>
                </a:lnTo>
                <a:close/>
              </a:path>
              <a:path w="3031490" h="360680">
                <a:moveTo>
                  <a:pt x="58039" y="324303"/>
                </a:moveTo>
                <a:lnTo>
                  <a:pt x="51689" y="335189"/>
                </a:lnTo>
                <a:lnTo>
                  <a:pt x="57150" y="344550"/>
                </a:lnTo>
                <a:lnTo>
                  <a:pt x="58039" y="344550"/>
                </a:lnTo>
                <a:lnTo>
                  <a:pt x="58039" y="324303"/>
                </a:lnTo>
                <a:close/>
              </a:path>
              <a:path w="3031490" h="360680">
                <a:moveTo>
                  <a:pt x="3031109" y="0"/>
                </a:moveTo>
                <a:lnTo>
                  <a:pt x="48133" y="0"/>
                </a:lnTo>
                <a:lnTo>
                  <a:pt x="45339" y="2794"/>
                </a:lnTo>
                <a:lnTo>
                  <a:pt x="45339" y="324303"/>
                </a:lnTo>
                <a:lnTo>
                  <a:pt x="51689" y="335189"/>
                </a:lnTo>
                <a:lnTo>
                  <a:pt x="58039" y="324303"/>
                </a:lnTo>
                <a:lnTo>
                  <a:pt x="58039" y="12700"/>
                </a:lnTo>
                <a:lnTo>
                  <a:pt x="51689" y="12700"/>
                </a:lnTo>
                <a:lnTo>
                  <a:pt x="58039" y="6350"/>
                </a:lnTo>
                <a:lnTo>
                  <a:pt x="3031109" y="6350"/>
                </a:lnTo>
                <a:lnTo>
                  <a:pt x="3031109" y="0"/>
                </a:lnTo>
                <a:close/>
              </a:path>
              <a:path w="3031490" h="360680">
                <a:moveTo>
                  <a:pt x="58039" y="6350"/>
                </a:moveTo>
                <a:lnTo>
                  <a:pt x="51689" y="12700"/>
                </a:lnTo>
                <a:lnTo>
                  <a:pt x="58039" y="12700"/>
                </a:lnTo>
                <a:lnTo>
                  <a:pt x="58039" y="6350"/>
                </a:lnTo>
                <a:close/>
              </a:path>
              <a:path w="3031490" h="360680">
                <a:moveTo>
                  <a:pt x="3031109" y="6350"/>
                </a:moveTo>
                <a:lnTo>
                  <a:pt x="58039" y="6350"/>
                </a:lnTo>
                <a:lnTo>
                  <a:pt x="58039" y="12700"/>
                </a:lnTo>
                <a:lnTo>
                  <a:pt x="3031109" y="12700"/>
                </a:lnTo>
                <a:lnTo>
                  <a:pt x="3031109" y="635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439795" y="6621881"/>
            <a:ext cx="867410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Постановление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Правительства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РФ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от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28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октября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2021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г.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№ 1846 "О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представлении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сведений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 деятельности,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связанной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оборотом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прекурсоров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845" y="207391"/>
            <a:ext cx="96208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Регистрация</a:t>
            </a:r>
            <a:r>
              <a:rPr spc="30" dirty="0"/>
              <a:t> </a:t>
            </a:r>
            <a:r>
              <a:rPr spc="-25" dirty="0"/>
              <a:t>операций,</a:t>
            </a:r>
            <a:r>
              <a:rPr spc="15" dirty="0"/>
              <a:t> </a:t>
            </a:r>
            <a:r>
              <a:rPr spc="-30" dirty="0"/>
              <a:t>связанных</a:t>
            </a:r>
            <a:r>
              <a:rPr spc="35" dirty="0"/>
              <a:t> </a:t>
            </a:r>
            <a:r>
              <a:rPr spc="-5" dirty="0"/>
              <a:t>с</a:t>
            </a:r>
            <a:r>
              <a:rPr spc="-25" dirty="0"/>
              <a:t> </a:t>
            </a:r>
            <a:r>
              <a:rPr spc="-30" dirty="0"/>
              <a:t>обращением</a:t>
            </a:r>
            <a:r>
              <a:rPr spc="15" dirty="0"/>
              <a:t> </a:t>
            </a:r>
            <a:r>
              <a:rPr spc="-30" dirty="0"/>
              <a:t>прекурсоров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85515" y="6377736"/>
            <a:ext cx="867410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Постановление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Правительства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РФ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от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28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октября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2021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г.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№ 1846 "О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представлении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сведений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 деятельности,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связанной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оборотом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прекурсоров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151585"/>
            <a:ext cx="10570210" cy="44310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latin typeface="Calibri"/>
                <a:cs typeface="Calibri"/>
              </a:rPr>
              <a:t>Особенности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ведения</a:t>
            </a:r>
            <a:r>
              <a:rPr sz="2200" spc="-5" dirty="0">
                <a:latin typeface="Calibri"/>
                <a:cs typeface="Calibri"/>
              </a:rPr>
              <a:t> журнала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регистрации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на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бумажном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носителе:</a:t>
            </a:r>
            <a:endParaRPr sz="22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10"/>
              </a:spcBef>
            </a:pPr>
            <a:endParaRPr sz="2650" dirty="0">
              <a:latin typeface="Calibri"/>
              <a:cs typeface="Calibri"/>
            </a:endParaRPr>
          </a:p>
          <a:p>
            <a:pPr marL="299085" indent="-287020" algn="just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200" spc="-10" dirty="0">
                <a:latin typeface="Calibri"/>
                <a:cs typeface="Calibri"/>
              </a:rPr>
              <a:t>Журналы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должны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быть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сброшюрованы,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пронумерованы,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заверены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подписью</a:t>
            </a:r>
            <a:endParaRPr sz="2200" dirty="0">
              <a:latin typeface="Calibri"/>
              <a:cs typeface="Calibri"/>
            </a:endParaRPr>
          </a:p>
          <a:p>
            <a:pPr marL="299085" algn="just">
              <a:lnSpc>
                <a:spcPct val="100000"/>
              </a:lnSpc>
            </a:pPr>
            <a:r>
              <a:rPr sz="2200" b="1" spc="-20" dirty="0">
                <a:latin typeface="Calibri"/>
                <a:cs typeface="Calibri"/>
              </a:rPr>
              <a:t>руководителя</a:t>
            </a:r>
            <a:r>
              <a:rPr sz="2200" b="1" spc="4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юрлица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или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уполномоченного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им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должностного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лица,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ИП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скреплены</a:t>
            </a:r>
            <a:endParaRPr sz="2200" dirty="0">
              <a:latin typeface="Calibri"/>
              <a:cs typeface="Calibri"/>
            </a:endParaRPr>
          </a:p>
          <a:p>
            <a:pPr marL="299085" algn="just">
              <a:lnSpc>
                <a:spcPct val="100000"/>
              </a:lnSpc>
            </a:pPr>
            <a:r>
              <a:rPr sz="2200" b="1" spc="-10" dirty="0">
                <a:latin typeface="Calibri"/>
                <a:cs typeface="Calibri"/>
              </a:rPr>
              <a:t>печатью</a:t>
            </a:r>
            <a:r>
              <a:rPr sz="2200" b="1" spc="4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юрлица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или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ИП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(при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наличии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печати),</a:t>
            </a:r>
            <a:endParaRPr sz="2200" dirty="0">
              <a:latin typeface="Calibri"/>
              <a:cs typeface="Calibri"/>
            </a:endParaRPr>
          </a:p>
          <a:p>
            <a:pPr marL="299085" marR="22860" indent="-287020" algn="just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200" spc="-10" dirty="0">
                <a:latin typeface="Calibri"/>
                <a:cs typeface="Calibri"/>
              </a:rPr>
              <a:t>нумерация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записей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новых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журналах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регистрации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начинается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номера,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следующего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за </a:t>
            </a:r>
            <a:r>
              <a:rPr sz="2200" spc="-10" dirty="0">
                <a:latin typeface="Calibri"/>
                <a:cs typeface="Calibri"/>
              </a:rPr>
              <a:t>последним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номером в </a:t>
            </a:r>
            <a:r>
              <a:rPr sz="2200" spc="-10" dirty="0">
                <a:latin typeface="Calibri"/>
                <a:cs typeface="Calibri"/>
              </a:rPr>
              <a:t>заполненных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журналах </a:t>
            </a:r>
            <a:r>
              <a:rPr sz="2200" spc="-10" dirty="0">
                <a:latin typeface="Calibri"/>
                <a:cs typeface="Calibri"/>
              </a:rPr>
              <a:t>регистрации,</a:t>
            </a:r>
            <a:endParaRPr sz="2200" dirty="0">
              <a:latin typeface="Calibri"/>
              <a:cs typeface="Calibri"/>
            </a:endParaRPr>
          </a:p>
          <a:p>
            <a:pPr marL="299085" indent="-287020" algn="just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200" spc="-5" dirty="0">
                <a:latin typeface="Calibri"/>
                <a:cs typeface="Calibri"/>
              </a:rPr>
              <a:t>запись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журналах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регистрации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каждой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проведенной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операции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заверяется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подписью</a:t>
            </a:r>
            <a:endParaRPr sz="2200" dirty="0">
              <a:latin typeface="Calibri"/>
              <a:cs typeface="Calibri"/>
            </a:endParaRPr>
          </a:p>
          <a:p>
            <a:pPr marL="299085" algn="just">
              <a:lnSpc>
                <a:spcPct val="100000"/>
              </a:lnSpc>
            </a:pPr>
            <a:r>
              <a:rPr sz="2200" spc="-10" dirty="0">
                <a:latin typeface="Calibri"/>
                <a:cs typeface="Calibri"/>
              </a:rPr>
              <a:t>ответственного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лица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указанием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фамилии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инициалов,</a:t>
            </a:r>
            <a:endParaRPr sz="2200" dirty="0">
              <a:latin typeface="Calibri"/>
              <a:cs typeface="Calibri"/>
            </a:endParaRPr>
          </a:p>
          <a:p>
            <a:pPr marL="299085" indent="-287020" algn="just">
              <a:lnSpc>
                <a:spcPct val="100000"/>
              </a:lnSpc>
              <a:spcBef>
                <a:spcPts val="60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200" spc="-10" dirty="0">
                <a:latin typeface="Calibri"/>
                <a:cs typeface="Calibri"/>
              </a:rPr>
              <a:t>исправления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журналах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регистрации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заверяются </a:t>
            </a:r>
            <a:r>
              <a:rPr sz="2200" spc="-15" dirty="0">
                <a:latin typeface="Calibri"/>
                <a:cs typeface="Calibri"/>
              </a:rPr>
              <a:t>подписью,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ответственного</a:t>
            </a:r>
            <a:r>
              <a:rPr sz="2200" spc="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лица,</a:t>
            </a:r>
            <a:endParaRPr sz="2200" dirty="0">
              <a:latin typeface="Calibri"/>
              <a:cs typeface="Calibri"/>
            </a:endParaRPr>
          </a:p>
          <a:p>
            <a:pPr marL="299085" marR="337185" indent="-287020" algn="just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200" spc="-5" dirty="0">
                <a:latin typeface="Calibri"/>
                <a:cs typeface="Calibri"/>
              </a:rPr>
              <a:t>журнал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регистрации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хранится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в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металлическом</a:t>
            </a:r>
            <a:r>
              <a:rPr sz="2200" b="1" spc="65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шкафу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(сейфе)</a:t>
            </a:r>
            <a:r>
              <a:rPr sz="2200" spc="-5" dirty="0">
                <a:latin typeface="Calibri"/>
                <a:cs typeface="Calibri"/>
              </a:rPr>
              <a:t>,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ключи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от </a:t>
            </a:r>
            <a:r>
              <a:rPr sz="2200" spc="-15" dirty="0">
                <a:latin typeface="Calibri"/>
                <a:cs typeface="Calibri"/>
              </a:rPr>
              <a:t>которого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находятся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у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лица,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ответственного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за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ведение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хранение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журнала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регистрации.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845" y="207391"/>
            <a:ext cx="96208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Регистрация</a:t>
            </a:r>
            <a:r>
              <a:rPr spc="30" dirty="0"/>
              <a:t> </a:t>
            </a:r>
            <a:r>
              <a:rPr spc="-25" dirty="0"/>
              <a:t>операций,</a:t>
            </a:r>
            <a:r>
              <a:rPr spc="15" dirty="0"/>
              <a:t> </a:t>
            </a:r>
            <a:r>
              <a:rPr spc="-30" dirty="0"/>
              <a:t>связанных</a:t>
            </a:r>
            <a:r>
              <a:rPr spc="35" dirty="0"/>
              <a:t> </a:t>
            </a:r>
            <a:r>
              <a:rPr spc="-5" dirty="0"/>
              <a:t>с</a:t>
            </a:r>
            <a:r>
              <a:rPr spc="-25" dirty="0"/>
              <a:t> </a:t>
            </a:r>
            <a:r>
              <a:rPr spc="-30" dirty="0"/>
              <a:t>обращением</a:t>
            </a:r>
            <a:r>
              <a:rPr spc="15" dirty="0"/>
              <a:t> </a:t>
            </a:r>
            <a:r>
              <a:rPr spc="-30" dirty="0"/>
              <a:t>прекурсоров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85515" y="6377736"/>
            <a:ext cx="867410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Постановление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Правительства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РФ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от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28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октября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2021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г.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№ 1846 "О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представлении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сведений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 деятельности,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связанной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оборотом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прекурсоров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1004061"/>
            <a:ext cx="10039350" cy="3989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Особенности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ведения</a:t>
            </a:r>
            <a:r>
              <a:rPr sz="2400" spc="-5" dirty="0">
                <a:latin typeface="Calibri"/>
                <a:cs typeface="Calibri"/>
              </a:rPr>
              <a:t> журнала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регистрации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 </a:t>
            </a:r>
            <a:r>
              <a:rPr sz="2400" spc="-10" dirty="0">
                <a:latin typeface="Calibri"/>
                <a:cs typeface="Calibri"/>
              </a:rPr>
              <a:t>электронной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форме:</a:t>
            </a:r>
            <a:endParaRPr sz="24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50"/>
              </a:spcBef>
            </a:pPr>
            <a:endParaRPr sz="3300" dirty="0">
              <a:latin typeface="Calibri"/>
              <a:cs typeface="Calibri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400" spc="-10" dirty="0">
                <a:latin typeface="Calibri"/>
                <a:cs typeface="Calibri"/>
              </a:rPr>
              <a:t>Ведение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журнала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 </a:t>
            </a:r>
            <a:r>
              <a:rPr sz="2400" spc="-10" dirty="0">
                <a:latin typeface="Calibri"/>
                <a:cs typeface="Calibri"/>
              </a:rPr>
              <a:t>соответствии</a:t>
            </a:r>
            <a:r>
              <a:rPr sz="2400" dirty="0">
                <a:latin typeface="Calibri"/>
                <a:cs typeface="Calibri"/>
              </a:rPr>
              <a:t> с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законодательством</a:t>
            </a:r>
            <a:r>
              <a:rPr sz="2400" spc="-5" dirty="0">
                <a:latin typeface="Calibri"/>
                <a:cs typeface="Calibri"/>
              </a:rPr>
              <a:t> РФ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об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информации,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информационных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технологиях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о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защите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информации,</a:t>
            </a:r>
            <a:endParaRPr sz="2400" dirty="0">
              <a:latin typeface="Calibri"/>
              <a:cs typeface="Calibri"/>
            </a:endParaRPr>
          </a:p>
          <a:p>
            <a:pPr marL="299085" indent="-287020" algn="just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запись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журналах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регистрации </a:t>
            </a:r>
            <a:r>
              <a:rPr sz="2400" spc="-15" dirty="0">
                <a:latin typeface="Calibri"/>
                <a:cs typeface="Calibri"/>
              </a:rPr>
              <a:t>каждой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проведенной</a:t>
            </a:r>
            <a:r>
              <a:rPr sz="2400" spc="-5" dirty="0">
                <a:latin typeface="Calibri"/>
                <a:cs typeface="Calibri"/>
              </a:rPr>
              <a:t> операции</a:t>
            </a:r>
            <a:endParaRPr sz="2400" dirty="0">
              <a:latin typeface="Calibri"/>
              <a:cs typeface="Calibri"/>
            </a:endParaRPr>
          </a:p>
          <a:p>
            <a:pPr marL="299085" algn="just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заверяется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усиленной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квалифицированной</a:t>
            </a:r>
            <a:r>
              <a:rPr sz="2400" b="1" spc="2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электронной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подписью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лица,</a:t>
            </a:r>
            <a:endParaRPr sz="2400" dirty="0">
              <a:latin typeface="Calibri"/>
              <a:cs typeface="Calibri"/>
            </a:endParaRPr>
          </a:p>
          <a:p>
            <a:pPr marL="299085" marR="1128395" algn="just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ответственного </a:t>
            </a:r>
            <a:r>
              <a:rPr sz="2400" dirty="0">
                <a:latin typeface="Calibri"/>
                <a:cs typeface="Calibri"/>
              </a:rPr>
              <a:t>за их </a:t>
            </a:r>
            <a:r>
              <a:rPr sz="2400" spc="-10" dirty="0">
                <a:latin typeface="Calibri"/>
                <a:cs typeface="Calibri"/>
              </a:rPr>
              <a:t>ведение </a:t>
            </a:r>
            <a:r>
              <a:rPr sz="2400" dirty="0">
                <a:latin typeface="Calibri"/>
                <a:cs typeface="Calibri"/>
              </a:rPr>
              <a:t>и </a:t>
            </a:r>
            <a:r>
              <a:rPr sz="2400" spc="-5" dirty="0">
                <a:latin typeface="Calibri"/>
                <a:cs typeface="Calibri"/>
              </a:rPr>
              <a:t>хранение, </a:t>
            </a:r>
            <a:r>
              <a:rPr sz="2400" dirty="0">
                <a:latin typeface="Calibri"/>
                <a:cs typeface="Calibri"/>
              </a:rPr>
              <a:t>с </a:t>
            </a:r>
            <a:r>
              <a:rPr sz="2400" spc="-5" dirty="0">
                <a:latin typeface="Calibri"/>
                <a:cs typeface="Calibri"/>
              </a:rPr>
              <a:t>указанием фамилии </a:t>
            </a:r>
            <a:r>
              <a:rPr sz="2400" dirty="0">
                <a:latin typeface="Calibri"/>
                <a:cs typeface="Calibri"/>
              </a:rPr>
              <a:t>и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инициалов.</a:t>
            </a:r>
            <a:endParaRPr sz="2400" dirty="0">
              <a:latin typeface="Calibri"/>
              <a:cs typeface="Calibri"/>
            </a:endParaRPr>
          </a:p>
          <a:p>
            <a:pPr marL="299085" indent="-287020" algn="just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latin typeface="Calibri"/>
                <a:cs typeface="Calibri"/>
              </a:rPr>
              <a:t>исправления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журналах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регистрации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заверяются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усиленной</a:t>
            </a:r>
            <a:endParaRPr sz="2400" dirty="0">
              <a:latin typeface="Calibri"/>
              <a:cs typeface="Calibri"/>
            </a:endParaRPr>
          </a:p>
          <a:p>
            <a:pPr marL="299085" algn="just">
              <a:lnSpc>
                <a:spcPct val="100000"/>
              </a:lnSpc>
              <a:spcBef>
                <a:spcPts val="5"/>
              </a:spcBef>
            </a:pPr>
            <a:r>
              <a:rPr sz="2400" b="1" spc="-5" dirty="0">
                <a:latin typeface="Calibri"/>
                <a:cs typeface="Calibri"/>
              </a:rPr>
              <a:t>квалифицированной</a:t>
            </a:r>
            <a:r>
              <a:rPr sz="2400" b="1" spc="2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электронной </a:t>
            </a:r>
            <a:r>
              <a:rPr sz="2400" b="1" spc="-10" dirty="0">
                <a:latin typeface="Calibri"/>
                <a:cs typeface="Calibri"/>
              </a:rPr>
              <a:t>подписью,</a:t>
            </a:r>
            <a:r>
              <a:rPr sz="2400" b="1" spc="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ответственного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лица.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845" y="207391"/>
            <a:ext cx="96208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Регистрация</a:t>
            </a:r>
            <a:r>
              <a:rPr spc="30" dirty="0"/>
              <a:t> </a:t>
            </a:r>
            <a:r>
              <a:rPr spc="-25" dirty="0"/>
              <a:t>операций,</a:t>
            </a:r>
            <a:r>
              <a:rPr spc="15" dirty="0"/>
              <a:t> </a:t>
            </a:r>
            <a:r>
              <a:rPr spc="-30" dirty="0"/>
              <a:t>связанных</a:t>
            </a:r>
            <a:r>
              <a:rPr spc="35" dirty="0"/>
              <a:t> </a:t>
            </a:r>
            <a:r>
              <a:rPr spc="-5" dirty="0"/>
              <a:t>с</a:t>
            </a:r>
            <a:r>
              <a:rPr spc="-25" dirty="0"/>
              <a:t> </a:t>
            </a:r>
            <a:r>
              <a:rPr spc="-30" dirty="0"/>
              <a:t>обращением</a:t>
            </a:r>
            <a:r>
              <a:rPr spc="15" dirty="0"/>
              <a:t> </a:t>
            </a:r>
            <a:r>
              <a:rPr spc="-30" dirty="0"/>
              <a:t>прекурсоров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85515" y="6162243"/>
            <a:ext cx="867410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Постановление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Правительства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РФ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от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28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октября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2021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г.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№ 1846 "О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представлении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сведений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деятельности,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связанной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оборотом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прекурсоров</a:t>
            </a:r>
            <a:endParaRPr sz="1100">
              <a:latin typeface="Calibri"/>
              <a:cs typeface="Calibri"/>
            </a:endParaRPr>
          </a:p>
          <a:p>
            <a:pPr marR="5715" algn="r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п.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12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Закона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№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3-ФЗ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9533" y="1461261"/>
            <a:ext cx="9678035" cy="2068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2865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Срок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хранения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журналов, </a:t>
            </a:r>
            <a:r>
              <a:rPr sz="2400" dirty="0">
                <a:latin typeface="Calibri"/>
                <a:cs typeface="Calibri"/>
              </a:rPr>
              <a:t>в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том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числе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</a:t>
            </a:r>
            <a:r>
              <a:rPr sz="2400" spc="-10" dirty="0">
                <a:latin typeface="Calibri"/>
                <a:cs typeface="Calibri"/>
              </a:rPr>
              <a:t> электронном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формате,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составляет</a:t>
            </a:r>
            <a:endParaRPr sz="2400" dirty="0">
              <a:latin typeface="Calibri"/>
              <a:cs typeface="Calibri"/>
            </a:endParaRPr>
          </a:p>
          <a:p>
            <a:pPr marL="12700" algn="just">
              <a:lnSpc>
                <a:spcPts val="3345"/>
              </a:lnSpc>
            </a:pPr>
            <a:r>
              <a:rPr lang="ru-RU" sz="2800" b="1" spc="-5" dirty="0">
                <a:latin typeface="Calibri"/>
                <a:cs typeface="Calibri"/>
              </a:rPr>
              <a:t>5</a:t>
            </a:r>
            <a:r>
              <a:rPr sz="2800" b="1" spc="1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лет</a:t>
            </a:r>
            <a:r>
              <a:rPr sz="2800" b="1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со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дня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внесения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журнал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последней </a:t>
            </a:r>
            <a:r>
              <a:rPr sz="2400" dirty="0">
                <a:latin typeface="Calibri"/>
                <a:cs typeface="Calibri"/>
              </a:rPr>
              <a:t>записи.</a:t>
            </a:r>
          </a:p>
          <a:p>
            <a:pPr marL="12700" algn="just">
              <a:lnSpc>
                <a:spcPct val="100000"/>
              </a:lnSpc>
              <a:spcBef>
                <a:spcPts val="1225"/>
              </a:spcBef>
            </a:pPr>
            <a:r>
              <a:rPr sz="2400" spc="-10" dirty="0">
                <a:latin typeface="Calibri"/>
                <a:cs typeface="Calibri"/>
              </a:rPr>
              <a:t>Журналы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подлежат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уничтожению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по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акту,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который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утверждает</a:t>
            </a:r>
            <a:endParaRPr sz="2400" dirty="0">
              <a:latin typeface="Calibri"/>
              <a:cs typeface="Calibri"/>
            </a:endParaRPr>
          </a:p>
          <a:p>
            <a:pPr marL="12700" marR="144145" algn="just">
              <a:lnSpc>
                <a:spcPct val="100000"/>
              </a:lnSpc>
            </a:pPr>
            <a:r>
              <a:rPr sz="2400" spc="-20" dirty="0">
                <a:latin typeface="Calibri"/>
                <a:cs typeface="Calibri"/>
              </a:rPr>
              <a:t>руководитель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юридического</a:t>
            </a:r>
            <a:r>
              <a:rPr sz="2400" spc="-5" dirty="0">
                <a:latin typeface="Calibri"/>
                <a:cs typeface="Calibri"/>
              </a:rPr>
              <a:t> лица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или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уполномоченное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им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должностное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лицо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либо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ИП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(п.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12</a:t>
            </a:r>
            <a:r>
              <a:rPr sz="2400" spc="-10" dirty="0">
                <a:latin typeface="Calibri"/>
                <a:cs typeface="Calibri"/>
              </a:rPr>
              <a:t> Закона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№ </a:t>
            </a:r>
            <a:r>
              <a:rPr sz="2400" spc="-5" dirty="0">
                <a:latin typeface="Calibri"/>
                <a:cs typeface="Calibri"/>
              </a:rPr>
              <a:t>3-ФЗ).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845" y="207391"/>
            <a:ext cx="96208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Регистрация</a:t>
            </a:r>
            <a:r>
              <a:rPr spc="30" dirty="0"/>
              <a:t> </a:t>
            </a:r>
            <a:r>
              <a:rPr spc="-25" dirty="0"/>
              <a:t>операций,</a:t>
            </a:r>
            <a:r>
              <a:rPr spc="15" dirty="0"/>
              <a:t> </a:t>
            </a:r>
            <a:r>
              <a:rPr spc="-30" dirty="0"/>
              <a:t>связанных</a:t>
            </a:r>
            <a:r>
              <a:rPr spc="35" dirty="0"/>
              <a:t> </a:t>
            </a:r>
            <a:r>
              <a:rPr spc="-5" dirty="0"/>
              <a:t>с</a:t>
            </a:r>
            <a:r>
              <a:rPr spc="-25" dirty="0"/>
              <a:t> </a:t>
            </a:r>
            <a:r>
              <a:rPr spc="-30" dirty="0"/>
              <a:t>обращением</a:t>
            </a:r>
            <a:r>
              <a:rPr spc="15" dirty="0"/>
              <a:t> </a:t>
            </a:r>
            <a:r>
              <a:rPr spc="-30" dirty="0"/>
              <a:t>прекурсоров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68744" y="217868"/>
            <a:ext cx="11303635" cy="5011420"/>
            <a:chOff x="368744" y="217868"/>
            <a:chExt cx="11303635" cy="5011420"/>
          </a:xfrm>
        </p:grpSpPr>
        <p:sp>
          <p:nvSpPr>
            <p:cNvPr id="4" name="object 4"/>
            <p:cNvSpPr/>
            <p:nvPr/>
          </p:nvSpPr>
          <p:spPr>
            <a:xfrm>
              <a:off x="381761" y="542417"/>
              <a:ext cx="11277600" cy="4673600"/>
            </a:xfrm>
            <a:custGeom>
              <a:avLst/>
              <a:gdLst/>
              <a:ahLst/>
              <a:cxnLst/>
              <a:rect l="l" t="t" r="r" b="b"/>
              <a:pathLst>
                <a:path w="11277600" h="4673600">
                  <a:moveTo>
                    <a:pt x="11277600" y="0"/>
                  </a:moveTo>
                  <a:lnTo>
                    <a:pt x="11274222" y="46045"/>
                  </a:lnTo>
                  <a:lnTo>
                    <a:pt x="11264412" y="89996"/>
                  </a:lnTo>
                  <a:lnTo>
                    <a:pt x="11248650" y="131370"/>
                  </a:lnTo>
                  <a:lnTo>
                    <a:pt x="11227418" y="169683"/>
                  </a:lnTo>
                  <a:lnTo>
                    <a:pt x="11201197" y="204454"/>
                  </a:lnTo>
                  <a:lnTo>
                    <a:pt x="11170468" y="235200"/>
                  </a:lnTo>
                  <a:lnTo>
                    <a:pt x="11135714" y="261438"/>
                  </a:lnTo>
                  <a:lnTo>
                    <a:pt x="11097416" y="282685"/>
                  </a:lnTo>
                  <a:lnTo>
                    <a:pt x="11056054" y="298459"/>
                  </a:lnTo>
                  <a:lnTo>
                    <a:pt x="11012111" y="308277"/>
                  </a:lnTo>
                  <a:lnTo>
                    <a:pt x="10966069" y="311658"/>
                  </a:lnTo>
                  <a:lnTo>
                    <a:pt x="311569" y="311658"/>
                  </a:lnTo>
                  <a:lnTo>
                    <a:pt x="265528" y="315035"/>
                  </a:lnTo>
                  <a:lnTo>
                    <a:pt x="221584" y="324845"/>
                  </a:lnTo>
                  <a:lnTo>
                    <a:pt x="180220" y="340607"/>
                  </a:lnTo>
                  <a:lnTo>
                    <a:pt x="141917" y="361839"/>
                  </a:lnTo>
                  <a:lnTo>
                    <a:pt x="107157" y="388060"/>
                  </a:lnTo>
                  <a:lnTo>
                    <a:pt x="76423" y="418789"/>
                  </a:lnTo>
                  <a:lnTo>
                    <a:pt x="50196" y="453543"/>
                  </a:lnTo>
                  <a:lnTo>
                    <a:pt x="28958" y="491841"/>
                  </a:lnTo>
                  <a:lnTo>
                    <a:pt x="13191" y="533203"/>
                  </a:lnTo>
                  <a:lnTo>
                    <a:pt x="3378" y="577146"/>
                  </a:lnTo>
                  <a:lnTo>
                    <a:pt x="0" y="623188"/>
                  </a:lnTo>
                  <a:lnTo>
                    <a:pt x="0" y="4361942"/>
                  </a:lnTo>
                  <a:lnTo>
                    <a:pt x="3378" y="4407984"/>
                  </a:lnTo>
                  <a:lnTo>
                    <a:pt x="13191" y="4451927"/>
                  </a:lnTo>
                  <a:lnTo>
                    <a:pt x="28958" y="4493289"/>
                  </a:lnTo>
                  <a:lnTo>
                    <a:pt x="50196" y="4531587"/>
                  </a:lnTo>
                  <a:lnTo>
                    <a:pt x="76423" y="4566341"/>
                  </a:lnTo>
                  <a:lnTo>
                    <a:pt x="107157" y="4597070"/>
                  </a:lnTo>
                  <a:lnTo>
                    <a:pt x="141917" y="4623291"/>
                  </a:lnTo>
                  <a:lnTo>
                    <a:pt x="180220" y="4644523"/>
                  </a:lnTo>
                  <a:lnTo>
                    <a:pt x="221584" y="4660285"/>
                  </a:lnTo>
                  <a:lnTo>
                    <a:pt x="265528" y="4670095"/>
                  </a:lnTo>
                  <a:lnTo>
                    <a:pt x="311569" y="4673473"/>
                  </a:lnTo>
                  <a:lnTo>
                    <a:pt x="357609" y="4670095"/>
                  </a:lnTo>
                  <a:lnTo>
                    <a:pt x="401552" y="4660285"/>
                  </a:lnTo>
                  <a:lnTo>
                    <a:pt x="442915" y="4644523"/>
                  </a:lnTo>
                  <a:lnTo>
                    <a:pt x="481216" y="4623291"/>
                  </a:lnTo>
                  <a:lnTo>
                    <a:pt x="515974" y="4597070"/>
                  </a:lnTo>
                  <a:lnTo>
                    <a:pt x="546707" y="4566341"/>
                  </a:lnTo>
                  <a:lnTo>
                    <a:pt x="572932" y="4531587"/>
                  </a:lnTo>
                  <a:lnTo>
                    <a:pt x="594169" y="4493289"/>
                  </a:lnTo>
                  <a:lnTo>
                    <a:pt x="609934" y="4451927"/>
                  </a:lnTo>
                  <a:lnTo>
                    <a:pt x="619747" y="4407984"/>
                  </a:lnTo>
                  <a:lnTo>
                    <a:pt x="623125" y="4361942"/>
                  </a:lnTo>
                  <a:lnTo>
                    <a:pt x="623125" y="4050284"/>
                  </a:lnTo>
                  <a:lnTo>
                    <a:pt x="10966069" y="4050284"/>
                  </a:lnTo>
                  <a:lnTo>
                    <a:pt x="11012111" y="4046906"/>
                  </a:lnTo>
                  <a:lnTo>
                    <a:pt x="11056054" y="4037096"/>
                  </a:lnTo>
                  <a:lnTo>
                    <a:pt x="11097416" y="4021334"/>
                  </a:lnTo>
                  <a:lnTo>
                    <a:pt x="11135714" y="4000102"/>
                  </a:lnTo>
                  <a:lnTo>
                    <a:pt x="11170468" y="3973881"/>
                  </a:lnTo>
                  <a:lnTo>
                    <a:pt x="11201197" y="3943152"/>
                  </a:lnTo>
                  <a:lnTo>
                    <a:pt x="11227418" y="3908398"/>
                  </a:lnTo>
                  <a:lnTo>
                    <a:pt x="11248650" y="3870100"/>
                  </a:lnTo>
                  <a:lnTo>
                    <a:pt x="11264412" y="3828738"/>
                  </a:lnTo>
                  <a:lnTo>
                    <a:pt x="11274222" y="3784795"/>
                  </a:lnTo>
                  <a:lnTo>
                    <a:pt x="11277600" y="3738753"/>
                  </a:lnTo>
                  <a:lnTo>
                    <a:pt x="11277600" y="934720"/>
                  </a:lnTo>
                  <a:lnTo>
                    <a:pt x="311569" y="934720"/>
                  </a:lnTo>
                  <a:lnTo>
                    <a:pt x="311569" y="623188"/>
                  </a:lnTo>
                  <a:lnTo>
                    <a:pt x="319509" y="573918"/>
                  </a:lnTo>
                  <a:lnTo>
                    <a:pt x="341622" y="531139"/>
                  </a:lnTo>
                  <a:lnTo>
                    <a:pt x="375343" y="497413"/>
                  </a:lnTo>
                  <a:lnTo>
                    <a:pt x="418106" y="475300"/>
                  </a:lnTo>
                  <a:lnTo>
                    <a:pt x="467347" y="467360"/>
                  </a:lnTo>
                  <a:lnTo>
                    <a:pt x="11277600" y="467360"/>
                  </a:lnTo>
                  <a:lnTo>
                    <a:pt x="11277600" y="0"/>
                  </a:lnTo>
                  <a:close/>
                </a:path>
                <a:path w="11277600" h="4673600">
                  <a:moveTo>
                    <a:pt x="11277600" y="467360"/>
                  </a:moveTo>
                  <a:lnTo>
                    <a:pt x="467347" y="467360"/>
                  </a:lnTo>
                  <a:lnTo>
                    <a:pt x="516583" y="475300"/>
                  </a:lnTo>
                  <a:lnTo>
                    <a:pt x="559346" y="497413"/>
                  </a:lnTo>
                  <a:lnTo>
                    <a:pt x="593068" y="531139"/>
                  </a:lnTo>
                  <a:lnTo>
                    <a:pt x="615183" y="573918"/>
                  </a:lnTo>
                  <a:lnTo>
                    <a:pt x="623125" y="623188"/>
                  </a:lnTo>
                  <a:lnTo>
                    <a:pt x="619747" y="669231"/>
                  </a:lnTo>
                  <a:lnTo>
                    <a:pt x="609934" y="713174"/>
                  </a:lnTo>
                  <a:lnTo>
                    <a:pt x="594169" y="754536"/>
                  </a:lnTo>
                  <a:lnTo>
                    <a:pt x="572932" y="792834"/>
                  </a:lnTo>
                  <a:lnTo>
                    <a:pt x="546707" y="827588"/>
                  </a:lnTo>
                  <a:lnTo>
                    <a:pt x="515974" y="858317"/>
                  </a:lnTo>
                  <a:lnTo>
                    <a:pt x="481216" y="884538"/>
                  </a:lnTo>
                  <a:lnTo>
                    <a:pt x="442915" y="905770"/>
                  </a:lnTo>
                  <a:lnTo>
                    <a:pt x="401552" y="921532"/>
                  </a:lnTo>
                  <a:lnTo>
                    <a:pt x="357609" y="931342"/>
                  </a:lnTo>
                  <a:lnTo>
                    <a:pt x="311569" y="934720"/>
                  </a:lnTo>
                  <a:lnTo>
                    <a:pt x="11277600" y="934720"/>
                  </a:lnTo>
                  <a:lnTo>
                    <a:pt x="11277600" y="467360"/>
                  </a:lnTo>
                  <a:close/>
                </a:path>
                <a:path w="11277600" h="4673600">
                  <a:moveTo>
                    <a:pt x="10654411" y="0"/>
                  </a:moveTo>
                  <a:lnTo>
                    <a:pt x="10654411" y="311658"/>
                  </a:lnTo>
                  <a:lnTo>
                    <a:pt x="10966069" y="311658"/>
                  </a:lnTo>
                  <a:lnTo>
                    <a:pt x="10966069" y="155829"/>
                  </a:lnTo>
                  <a:lnTo>
                    <a:pt x="10810240" y="155829"/>
                  </a:lnTo>
                  <a:lnTo>
                    <a:pt x="10761017" y="147888"/>
                  </a:lnTo>
                  <a:lnTo>
                    <a:pt x="10718245" y="125775"/>
                  </a:lnTo>
                  <a:lnTo>
                    <a:pt x="10684500" y="92049"/>
                  </a:lnTo>
                  <a:lnTo>
                    <a:pt x="10662363" y="49270"/>
                  </a:lnTo>
                  <a:lnTo>
                    <a:pt x="10654411" y="0"/>
                  </a:lnTo>
                  <a:close/>
                </a:path>
                <a:path w="11277600" h="4673600">
                  <a:moveTo>
                    <a:pt x="10966069" y="0"/>
                  </a:moveTo>
                  <a:lnTo>
                    <a:pt x="10958128" y="49270"/>
                  </a:lnTo>
                  <a:lnTo>
                    <a:pt x="10936015" y="92049"/>
                  </a:lnTo>
                  <a:lnTo>
                    <a:pt x="10902289" y="125775"/>
                  </a:lnTo>
                  <a:lnTo>
                    <a:pt x="10859510" y="147888"/>
                  </a:lnTo>
                  <a:lnTo>
                    <a:pt x="10810240" y="155829"/>
                  </a:lnTo>
                  <a:lnTo>
                    <a:pt x="10966069" y="155829"/>
                  </a:lnTo>
                  <a:lnTo>
                    <a:pt x="109660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93331" y="230886"/>
              <a:ext cx="10966450" cy="1246505"/>
            </a:xfrm>
            <a:custGeom>
              <a:avLst/>
              <a:gdLst/>
              <a:ahLst/>
              <a:cxnLst/>
              <a:rect l="l" t="t" r="r" b="b"/>
              <a:pathLst>
                <a:path w="10966450" h="1246505">
                  <a:moveTo>
                    <a:pt x="155778" y="778891"/>
                  </a:moveTo>
                  <a:lnTo>
                    <a:pt x="106536" y="786831"/>
                  </a:lnTo>
                  <a:lnTo>
                    <a:pt x="63773" y="808944"/>
                  </a:lnTo>
                  <a:lnTo>
                    <a:pt x="30053" y="842670"/>
                  </a:lnTo>
                  <a:lnTo>
                    <a:pt x="7940" y="885449"/>
                  </a:lnTo>
                  <a:lnTo>
                    <a:pt x="0" y="934720"/>
                  </a:lnTo>
                  <a:lnTo>
                    <a:pt x="0" y="1246251"/>
                  </a:lnTo>
                  <a:lnTo>
                    <a:pt x="46040" y="1242873"/>
                  </a:lnTo>
                  <a:lnTo>
                    <a:pt x="89983" y="1233063"/>
                  </a:lnTo>
                  <a:lnTo>
                    <a:pt x="131346" y="1217301"/>
                  </a:lnTo>
                  <a:lnTo>
                    <a:pt x="169647" y="1196069"/>
                  </a:lnTo>
                  <a:lnTo>
                    <a:pt x="204405" y="1169848"/>
                  </a:lnTo>
                  <a:lnTo>
                    <a:pt x="235138" y="1139119"/>
                  </a:lnTo>
                  <a:lnTo>
                    <a:pt x="261363" y="1104365"/>
                  </a:lnTo>
                  <a:lnTo>
                    <a:pt x="282600" y="1066067"/>
                  </a:lnTo>
                  <a:lnTo>
                    <a:pt x="298365" y="1024705"/>
                  </a:lnTo>
                  <a:lnTo>
                    <a:pt x="308178" y="980762"/>
                  </a:lnTo>
                  <a:lnTo>
                    <a:pt x="311556" y="934720"/>
                  </a:lnTo>
                  <a:lnTo>
                    <a:pt x="303614" y="885449"/>
                  </a:lnTo>
                  <a:lnTo>
                    <a:pt x="281499" y="842670"/>
                  </a:lnTo>
                  <a:lnTo>
                    <a:pt x="247776" y="808944"/>
                  </a:lnTo>
                  <a:lnTo>
                    <a:pt x="205014" y="786831"/>
                  </a:lnTo>
                  <a:lnTo>
                    <a:pt x="155778" y="778891"/>
                  </a:lnTo>
                  <a:close/>
                </a:path>
                <a:path w="10966450" h="1246505">
                  <a:moveTo>
                    <a:pt x="10966030" y="311531"/>
                  </a:moveTo>
                  <a:lnTo>
                    <a:pt x="10654499" y="311531"/>
                  </a:lnTo>
                  <a:lnTo>
                    <a:pt x="10654499" y="623189"/>
                  </a:lnTo>
                  <a:lnTo>
                    <a:pt x="10700542" y="619808"/>
                  </a:lnTo>
                  <a:lnTo>
                    <a:pt x="10744485" y="609990"/>
                  </a:lnTo>
                  <a:lnTo>
                    <a:pt x="10785847" y="594216"/>
                  </a:lnTo>
                  <a:lnTo>
                    <a:pt x="10824145" y="572969"/>
                  </a:lnTo>
                  <a:lnTo>
                    <a:pt x="10858899" y="546731"/>
                  </a:lnTo>
                  <a:lnTo>
                    <a:pt x="10889628" y="515985"/>
                  </a:lnTo>
                  <a:lnTo>
                    <a:pt x="10915849" y="481214"/>
                  </a:lnTo>
                  <a:lnTo>
                    <a:pt x="10937081" y="442901"/>
                  </a:lnTo>
                  <a:lnTo>
                    <a:pt x="10952843" y="401527"/>
                  </a:lnTo>
                  <a:lnTo>
                    <a:pt x="10962653" y="357576"/>
                  </a:lnTo>
                  <a:lnTo>
                    <a:pt x="10966030" y="311531"/>
                  </a:lnTo>
                  <a:close/>
                </a:path>
                <a:path w="10966450" h="1246505">
                  <a:moveTo>
                    <a:pt x="10654499" y="0"/>
                  </a:moveTo>
                  <a:lnTo>
                    <a:pt x="10608454" y="3377"/>
                  </a:lnTo>
                  <a:lnTo>
                    <a:pt x="10564503" y="13187"/>
                  </a:lnTo>
                  <a:lnTo>
                    <a:pt x="10523129" y="28949"/>
                  </a:lnTo>
                  <a:lnTo>
                    <a:pt x="10484816" y="50181"/>
                  </a:lnTo>
                  <a:lnTo>
                    <a:pt x="10450045" y="76402"/>
                  </a:lnTo>
                  <a:lnTo>
                    <a:pt x="10419299" y="107131"/>
                  </a:lnTo>
                  <a:lnTo>
                    <a:pt x="10393061" y="141885"/>
                  </a:lnTo>
                  <a:lnTo>
                    <a:pt x="10371814" y="180183"/>
                  </a:lnTo>
                  <a:lnTo>
                    <a:pt x="10356040" y="221545"/>
                  </a:lnTo>
                  <a:lnTo>
                    <a:pt x="10346221" y="265488"/>
                  </a:lnTo>
                  <a:lnTo>
                    <a:pt x="10342841" y="311531"/>
                  </a:lnTo>
                  <a:lnTo>
                    <a:pt x="10350794" y="360801"/>
                  </a:lnTo>
                  <a:lnTo>
                    <a:pt x="10372931" y="403580"/>
                  </a:lnTo>
                  <a:lnTo>
                    <a:pt x="10406676" y="437306"/>
                  </a:lnTo>
                  <a:lnTo>
                    <a:pt x="10449448" y="459419"/>
                  </a:lnTo>
                  <a:lnTo>
                    <a:pt x="10498670" y="467360"/>
                  </a:lnTo>
                  <a:lnTo>
                    <a:pt x="10547941" y="459419"/>
                  </a:lnTo>
                  <a:lnTo>
                    <a:pt x="10590720" y="437306"/>
                  </a:lnTo>
                  <a:lnTo>
                    <a:pt x="10624446" y="403580"/>
                  </a:lnTo>
                  <a:lnTo>
                    <a:pt x="10646559" y="360801"/>
                  </a:lnTo>
                  <a:lnTo>
                    <a:pt x="10654499" y="311531"/>
                  </a:lnTo>
                  <a:lnTo>
                    <a:pt x="10966030" y="311531"/>
                  </a:lnTo>
                  <a:lnTo>
                    <a:pt x="10962653" y="265488"/>
                  </a:lnTo>
                  <a:lnTo>
                    <a:pt x="10952843" y="221545"/>
                  </a:lnTo>
                  <a:lnTo>
                    <a:pt x="10937081" y="180183"/>
                  </a:lnTo>
                  <a:lnTo>
                    <a:pt x="10915849" y="141885"/>
                  </a:lnTo>
                  <a:lnTo>
                    <a:pt x="10889628" y="107131"/>
                  </a:lnTo>
                  <a:lnTo>
                    <a:pt x="10858899" y="76402"/>
                  </a:lnTo>
                  <a:lnTo>
                    <a:pt x="10824145" y="50181"/>
                  </a:lnTo>
                  <a:lnTo>
                    <a:pt x="10785847" y="28949"/>
                  </a:lnTo>
                  <a:lnTo>
                    <a:pt x="10744485" y="13187"/>
                  </a:lnTo>
                  <a:lnTo>
                    <a:pt x="10700542" y="3377"/>
                  </a:lnTo>
                  <a:lnTo>
                    <a:pt x="10654499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1761" y="230886"/>
              <a:ext cx="11277600" cy="4985385"/>
            </a:xfrm>
            <a:custGeom>
              <a:avLst/>
              <a:gdLst/>
              <a:ahLst/>
              <a:cxnLst/>
              <a:rect l="l" t="t" r="r" b="b"/>
              <a:pathLst>
                <a:path w="11277600" h="4985385">
                  <a:moveTo>
                    <a:pt x="0" y="934720"/>
                  </a:moveTo>
                  <a:lnTo>
                    <a:pt x="3378" y="888674"/>
                  </a:lnTo>
                  <a:lnTo>
                    <a:pt x="13191" y="844723"/>
                  </a:lnTo>
                  <a:lnTo>
                    <a:pt x="28958" y="803349"/>
                  </a:lnTo>
                  <a:lnTo>
                    <a:pt x="50196" y="765036"/>
                  </a:lnTo>
                  <a:lnTo>
                    <a:pt x="76423" y="730265"/>
                  </a:lnTo>
                  <a:lnTo>
                    <a:pt x="107157" y="699519"/>
                  </a:lnTo>
                  <a:lnTo>
                    <a:pt x="141917" y="673281"/>
                  </a:lnTo>
                  <a:lnTo>
                    <a:pt x="180220" y="652034"/>
                  </a:lnTo>
                  <a:lnTo>
                    <a:pt x="221584" y="636260"/>
                  </a:lnTo>
                  <a:lnTo>
                    <a:pt x="265528" y="626442"/>
                  </a:lnTo>
                  <a:lnTo>
                    <a:pt x="311569" y="623062"/>
                  </a:lnTo>
                  <a:lnTo>
                    <a:pt x="10654411" y="623189"/>
                  </a:lnTo>
                  <a:lnTo>
                    <a:pt x="10654411" y="311531"/>
                  </a:lnTo>
                  <a:lnTo>
                    <a:pt x="10657791" y="265488"/>
                  </a:lnTo>
                  <a:lnTo>
                    <a:pt x="10667609" y="221545"/>
                  </a:lnTo>
                  <a:lnTo>
                    <a:pt x="10683383" y="180183"/>
                  </a:lnTo>
                  <a:lnTo>
                    <a:pt x="10704630" y="141885"/>
                  </a:lnTo>
                  <a:lnTo>
                    <a:pt x="10730868" y="107131"/>
                  </a:lnTo>
                  <a:lnTo>
                    <a:pt x="10761614" y="76402"/>
                  </a:lnTo>
                  <a:lnTo>
                    <a:pt x="10796385" y="50181"/>
                  </a:lnTo>
                  <a:lnTo>
                    <a:pt x="10834698" y="28949"/>
                  </a:lnTo>
                  <a:lnTo>
                    <a:pt x="10876072" y="13187"/>
                  </a:lnTo>
                  <a:lnTo>
                    <a:pt x="10920023" y="3377"/>
                  </a:lnTo>
                  <a:lnTo>
                    <a:pt x="10966069" y="0"/>
                  </a:lnTo>
                  <a:lnTo>
                    <a:pt x="11012111" y="3377"/>
                  </a:lnTo>
                  <a:lnTo>
                    <a:pt x="11056054" y="13187"/>
                  </a:lnTo>
                  <a:lnTo>
                    <a:pt x="11097416" y="28949"/>
                  </a:lnTo>
                  <a:lnTo>
                    <a:pt x="11135714" y="50181"/>
                  </a:lnTo>
                  <a:lnTo>
                    <a:pt x="11170468" y="76402"/>
                  </a:lnTo>
                  <a:lnTo>
                    <a:pt x="11201197" y="107131"/>
                  </a:lnTo>
                  <a:lnTo>
                    <a:pt x="11227418" y="141885"/>
                  </a:lnTo>
                  <a:lnTo>
                    <a:pt x="11248650" y="180183"/>
                  </a:lnTo>
                  <a:lnTo>
                    <a:pt x="11264412" y="221545"/>
                  </a:lnTo>
                  <a:lnTo>
                    <a:pt x="11274222" y="265488"/>
                  </a:lnTo>
                  <a:lnTo>
                    <a:pt x="11277600" y="311531"/>
                  </a:lnTo>
                  <a:lnTo>
                    <a:pt x="11277600" y="4050284"/>
                  </a:lnTo>
                  <a:lnTo>
                    <a:pt x="11274222" y="4096329"/>
                  </a:lnTo>
                  <a:lnTo>
                    <a:pt x="11264412" y="4140280"/>
                  </a:lnTo>
                  <a:lnTo>
                    <a:pt x="11248650" y="4181654"/>
                  </a:lnTo>
                  <a:lnTo>
                    <a:pt x="11227418" y="4219967"/>
                  </a:lnTo>
                  <a:lnTo>
                    <a:pt x="11201197" y="4254738"/>
                  </a:lnTo>
                  <a:lnTo>
                    <a:pt x="11170468" y="4285484"/>
                  </a:lnTo>
                  <a:lnTo>
                    <a:pt x="11135714" y="4311722"/>
                  </a:lnTo>
                  <a:lnTo>
                    <a:pt x="11097416" y="4332969"/>
                  </a:lnTo>
                  <a:lnTo>
                    <a:pt x="11056054" y="4348743"/>
                  </a:lnTo>
                  <a:lnTo>
                    <a:pt x="11012111" y="4358561"/>
                  </a:lnTo>
                  <a:lnTo>
                    <a:pt x="10966069" y="4361942"/>
                  </a:lnTo>
                  <a:lnTo>
                    <a:pt x="623125" y="4361815"/>
                  </a:lnTo>
                  <a:lnTo>
                    <a:pt x="623125" y="4673473"/>
                  </a:lnTo>
                  <a:lnTo>
                    <a:pt x="619747" y="4719515"/>
                  </a:lnTo>
                  <a:lnTo>
                    <a:pt x="609934" y="4763458"/>
                  </a:lnTo>
                  <a:lnTo>
                    <a:pt x="594169" y="4804820"/>
                  </a:lnTo>
                  <a:lnTo>
                    <a:pt x="572932" y="4843118"/>
                  </a:lnTo>
                  <a:lnTo>
                    <a:pt x="546707" y="4877872"/>
                  </a:lnTo>
                  <a:lnTo>
                    <a:pt x="515974" y="4908601"/>
                  </a:lnTo>
                  <a:lnTo>
                    <a:pt x="481216" y="4934822"/>
                  </a:lnTo>
                  <a:lnTo>
                    <a:pt x="442915" y="4956054"/>
                  </a:lnTo>
                  <a:lnTo>
                    <a:pt x="401552" y="4971816"/>
                  </a:lnTo>
                  <a:lnTo>
                    <a:pt x="357609" y="4981626"/>
                  </a:lnTo>
                  <a:lnTo>
                    <a:pt x="311569" y="4985004"/>
                  </a:lnTo>
                  <a:lnTo>
                    <a:pt x="265528" y="4981626"/>
                  </a:lnTo>
                  <a:lnTo>
                    <a:pt x="221584" y="4971816"/>
                  </a:lnTo>
                  <a:lnTo>
                    <a:pt x="180220" y="4956054"/>
                  </a:lnTo>
                  <a:lnTo>
                    <a:pt x="141917" y="4934822"/>
                  </a:lnTo>
                  <a:lnTo>
                    <a:pt x="107157" y="4908601"/>
                  </a:lnTo>
                  <a:lnTo>
                    <a:pt x="76423" y="4877872"/>
                  </a:lnTo>
                  <a:lnTo>
                    <a:pt x="50196" y="4843118"/>
                  </a:lnTo>
                  <a:lnTo>
                    <a:pt x="28958" y="4804820"/>
                  </a:lnTo>
                  <a:lnTo>
                    <a:pt x="13191" y="4763458"/>
                  </a:lnTo>
                  <a:lnTo>
                    <a:pt x="3378" y="4719515"/>
                  </a:lnTo>
                  <a:lnTo>
                    <a:pt x="0" y="4673473"/>
                  </a:lnTo>
                  <a:lnTo>
                    <a:pt x="0" y="934720"/>
                  </a:lnTo>
                  <a:close/>
                </a:path>
                <a:path w="11277600" h="4985385">
                  <a:moveTo>
                    <a:pt x="10654411" y="623189"/>
                  </a:moveTo>
                  <a:lnTo>
                    <a:pt x="10966069" y="623189"/>
                  </a:lnTo>
                  <a:lnTo>
                    <a:pt x="11012111" y="619808"/>
                  </a:lnTo>
                  <a:lnTo>
                    <a:pt x="11056054" y="609990"/>
                  </a:lnTo>
                  <a:lnTo>
                    <a:pt x="11097416" y="594216"/>
                  </a:lnTo>
                  <a:lnTo>
                    <a:pt x="11135714" y="572969"/>
                  </a:lnTo>
                  <a:lnTo>
                    <a:pt x="11170468" y="546731"/>
                  </a:lnTo>
                  <a:lnTo>
                    <a:pt x="11201197" y="515985"/>
                  </a:lnTo>
                  <a:lnTo>
                    <a:pt x="11227418" y="481214"/>
                  </a:lnTo>
                  <a:lnTo>
                    <a:pt x="11248650" y="442901"/>
                  </a:lnTo>
                  <a:lnTo>
                    <a:pt x="11264412" y="401527"/>
                  </a:lnTo>
                  <a:lnTo>
                    <a:pt x="11274222" y="357576"/>
                  </a:lnTo>
                  <a:lnTo>
                    <a:pt x="11277600" y="311531"/>
                  </a:lnTo>
                </a:path>
                <a:path w="11277600" h="4985385">
                  <a:moveTo>
                    <a:pt x="10966069" y="623189"/>
                  </a:moveTo>
                  <a:lnTo>
                    <a:pt x="10966069" y="311531"/>
                  </a:lnTo>
                  <a:lnTo>
                    <a:pt x="10958128" y="360801"/>
                  </a:lnTo>
                  <a:lnTo>
                    <a:pt x="10936015" y="403580"/>
                  </a:lnTo>
                  <a:lnTo>
                    <a:pt x="10902289" y="437306"/>
                  </a:lnTo>
                  <a:lnTo>
                    <a:pt x="10859510" y="459419"/>
                  </a:lnTo>
                  <a:lnTo>
                    <a:pt x="10810240" y="467360"/>
                  </a:lnTo>
                  <a:lnTo>
                    <a:pt x="10761017" y="459419"/>
                  </a:lnTo>
                  <a:lnTo>
                    <a:pt x="10718245" y="437306"/>
                  </a:lnTo>
                  <a:lnTo>
                    <a:pt x="10684500" y="403580"/>
                  </a:lnTo>
                  <a:lnTo>
                    <a:pt x="10662363" y="360801"/>
                  </a:lnTo>
                  <a:lnTo>
                    <a:pt x="10654411" y="311531"/>
                  </a:lnTo>
                </a:path>
                <a:path w="11277600" h="4985385">
                  <a:moveTo>
                    <a:pt x="311569" y="1246251"/>
                  </a:moveTo>
                  <a:lnTo>
                    <a:pt x="311569" y="934720"/>
                  </a:lnTo>
                  <a:lnTo>
                    <a:pt x="319509" y="885449"/>
                  </a:lnTo>
                  <a:lnTo>
                    <a:pt x="341622" y="842670"/>
                  </a:lnTo>
                  <a:lnTo>
                    <a:pt x="375343" y="808944"/>
                  </a:lnTo>
                  <a:lnTo>
                    <a:pt x="418106" y="786831"/>
                  </a:lnTo>
                  <a:lnTo>
                    <a:pt x="467347" y="778891"/>
                  </a:lnTo>
                  <a:lnTo>
                    <a:pt x="516583" y="786831"/>
                  </a:lnTo>
                  <a:lnTo>
                    <a:pt x="559346" y="808944"/>
                  </a:lnTo>
                  <a:lnTo>
                    <a:pt x="593068" y="842670"/>
                  </a:lnTo>
                  <a:lnTo>
                    <a:pt x="615183" y="885449"/>
                  </a:lnTo>
                  <a:lnTo>
                    <a:pt x="623125" y="934720"/>
                  </a:lnTo>
                  <a:lnTo>
                    <a:pt x="619747" y="980762"/>
                  </a:lnTo>
                  <a:lnTo>
                    <a:pt x="609934" y="1024705"/>
                  </a:lnTo>
                  <a:lnTo>
                    <a:pt x="594169" y="1066067"/>
                  </a:lnTo>
                  <a:lnTo>
                    <a:pt x="572932" y="1104365"/>
                  </a:lnTo>
                  <a:lnTo>
                    <a:pt x="546707" y="1139119"/>
                  </a:lnTo>
                  <a:lnTo>
                    <a:pt x="515974" y="1169848"/>
                  </a:lnTo>
                  <a:lnTo>
                    <a:pt x="481216" y="1196069"/>
                  </a:lnTo>
                  <a:lnTo>
                    <a:pt x="442915" y="1217301"/>
                  </a:lnTo>
                  <a:lnTo>
                    <a:pt x="401552" y="1233063"/>
                  </a:lnTo>
                  <a:lnTo>
                    <a:pt x="357609" y="1242873"/>
                  </a:lnTo>
                  <a:lnTo>
                    <a:pt x="311569" y="1246251"/>
                  </a:lnTo>
                  <a:lnTo>
                    <a:pt x="265528" y="1242873"/>
                  </a:lnTo>
                  <a:lnTo>
                    <a:pt x="221584" y="1233063"/>
                  </a:lnTo>
                  <a:lnTo>
                    <a:pt x="180220" y="1217301"/>
                  </a:lnTo>
                  <a:lnTo>
                    <a:pt x="141917" y="1196069"/>
                  </a:lnTo>
                  <a:lnTo>
                    <a:pt x="107157" y="1169848"/>
                  </a:lnTo>
                  <a:lnTo>
                    <a:pt x="76423" y="1139119"/>
                  </a:lnTo>
                  <a:lnTo>
                    <a:pt x="50196" y="1104365"/>
                  </a:lnTo>
                  <a:lnTo>
                    <a:pt x="28958" y="1066067"/>
                  </a:lnTo>
                  <a:lnTo>
                    <a:pt x="13191" y="1024705"/>
                  </a:lnTo>
                  <a:lnTo>
                    <a:pt x="3378" y="980762"/>
                  </a:lnTo>
                  <a:lnTo>
                    <a:pt x="0" y="934720"/>
                  </a:lnTo>
                </a:path>
                <a:path w="11277600" h="4985385">
                  <a:moveTo>
                    <a:pt x="623125" y="934720"/>
                  </a:moveTo>
                  <a:lnTo>
                    <a:pt x="623125" y="4361815"/>
                  </a:lnTo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222044" y="861440"/>
            <a:ext cx="10113645" cy="36849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Перечень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прекурсоров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для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упрощенного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порядка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регистрации: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>
              <a:latin typeface="Calibri"/>
              <a:cs typeface="Calibri"/>
            </a:endParaRPr>
          </a:p>
          <a:p>
            <a:pPr marL="300355" indent="-288290">
              <a:lnSpc>
                <a:spcPct val="100000"/>
              </a:lnSpc>
              <a:buChar char="—"/>
              <a:tabLst>
                <a:tab pos="300990" algn="l"/>
              </a:tabLst>
            </a:pPr>
            <a:r>
              <a:rPr sz="2000" spc="-5" dirty="0">
                <a:latin typeface="Calibri"/>
                <a:cs typeface="Calibri"/>
              </a:rPr>
              <a:t>диэтиловый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эфир</a:t>
            </a:r>
            <a:r>
              <a:rPr sz="2000" spc="-5" dirty="0">
                <a:latin typeface="Calibri"/>
                <a:cs typeface="Calibri"/>
              </a:rPr>
              <a:t> (этиловый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эфир,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серный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эфир) в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концентрации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45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%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или</a:t>
            </a:r>
            <a:r>
              <a:rPr sz="2000" spc="-10" dirty="0">
                <a:latin typeface="Calibri"/>
                <a:cs typeface="Calibri"/>
              </a:rPr>
              <a:t> более;</a:t>
            </a:r>
            <a:endParaRPr sz="2000">
              <a:latin typeface="Calibri"/>
              <a:cs typeface="Calibri"/>
            </a:endParaRPr>
          </a:p>
          <a:p>
            <a:pPr marL="300355" indent="-288290">
              <a:lnSpc>
                <a:spcPct val="100000"/>
              </a:lnSpc>
              <a:spcBef>
                <a:spcPts val="5"/>
              </a:spcBef>
              <a:buChar char="—"/>
              <a:tabLst>
                <a:tab pos="300990" algn="l"/>
              </a:tabLst>
            </a:pPr>
            <a:r>
              <a:rPr sz="2000" dirty="0">
                <a:latin typeface="Calibri"/>
                <a:cs typeface="Calibri"/>
              </a:rPr>
              <a:t>перманганат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калия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концентрации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45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% </a:t>
            </a:r>
            <a:r>
              <a:rPr sz="2000" spc="-5" dirty="0">
                <a:latin typeface="Calibri"/>
                <a:cs typeface="Calibri"/>
              </a:rPr>
              <a:t>или</a:t>
            </a:r>
            <a:r>
              <a:rPr sz="2000" spc="-10" dirty="0">
                <a:latin typeface="Calibri"/>
                <a:cs typeface="Calibri"/>
              </a:rPr>
              <a:t> более </a:t>
            </a:r>
            <a:r>
              <a:rPr sz="2000" spc="-5" dirty="0">
                <a:latin typeface="Calibri"/>
                <a:cs typeface="Calibri"/>
              </a:rPr>
              <a:t>массой,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не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превышающей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10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кг;</a:t>
            </a:r>
            <a:endParaRPr sz="2000">
              <a:latin typeface="Calibri"/>
              <a:cs typeface="Calibri"/>
            </a:endParaRPr>
          </a:p>
          <a:p>
            <a:pPr marL="300355" indent="-288290">
              <a:lnSpc>
                <a:spcPct val="100000"/>
              </a:lnSpc>
              <a:buChar char="—"/>
              <a:tabLst>
                <a:tab pos="300990" algn="l"/>
              </a:tabLst>
            </a:pPr>
            <a:r>
              <a:rPr sz="2000" spc="-15" dirty="0">
                <a:latin typeface="Calibri"/>
                <a:cs typeface="Calibri"/>
              </a:rPr>
              <a:t>ацетон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(2-пропанон)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концентрации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60 %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или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более;</a:t>
            </a:r>
            <a:endParaRPr sz="2000">
              <a:latin typeface="Calibri"/>
              <a:cs typeface="Calibri"/>
            </a:endParaRPr>
          </a:p>
          <a:p>
            <a:pPr marL="300355" indent="-288290">
              <a:lnSpc>
                <a:spcPct val="100000"/>
              </a:lnSpc>
              <a:buChar char="—"/>
              <a:tabLst>
                <a:tab pos="300990" algn="l"/>
              </a:tabLst>
            </a:pPr>
            <a:r>
              <a:rPr sz="2000" spc="-10" dirty="0">
                <a:latin typeface="Calibri"/>
                <a:cs typeface="Calibri"/>
              </a:rPr>
              <a:t>метилэтилкетон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(2-бутанон)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концентрации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80 %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или</a:t>
            </a:r>
            <a:r>
              <a:rPr sz="2000" spc="-10" dirty="0">
                <a:latin typeface="Calibri"/>
                <a:cs typeface="Calibri"/>
              </a:rPr>
              <a:t> более;</a:t>
            </a:r>
            <a:endParaRPr sz="2000">
              <a:latin typeface="Calibri"/>
              <a:cs typeface="Calibri"/>
            </a:endParaRPr>
          </a:p>
          <a:p>
            <a:pPr marL="300355" indent="-288290">
              <a:lnSpc>
                <a:spcPct val="100000"/>
              </a:lnSpc>
              <a:buChar char="—"/>
              <a:tabLst>
                <a:tab pos="300990" algn="l"/>
              </a:tabLst>
            </a:pPr>
            <a:r>
              <a:rPr sz="2000" spc="-20" dirty="0">
                <a:latin typeface="Calibri"/>
                <a:cs typeface="Calibri"/>
              </a:rPr>
              <a:t>толуол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концентрации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70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%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или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более;</a:t>
            </a:r>
            <a:endParaRPr sz="2000">
              <a:latin typeface="Calibri"/>
              <a:cs typeface="Calibri"/>
            </a:endParaRPr>
          </a:p>
          <a:p>
            <a:pPr marL="300355" indent="-288290">
              <a:lnSpc>
                <a:spcPct val="100000"/>
              </a:lnSpc>
              <a:buChar char="—"/>
              <a:tabLst>
                <a:tab pos="300990" algn="l"/>
              </a:tabLst>
            </a:pPr>
            <a:r>
              <a:rPr sz="2000" dirty="0">
                <a:latin typeface="Calibri"/>
                <a:cs typeface="Calibri"/>
              </a:rPr>
              <a:t>серную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кислоту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концентрации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45 %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или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более;</a:t>
            </a:r>
            <a:endParaRPr sz="2000">
              <a:latin typeface="Calibri"/>
              <a:cs typeface="Calibri"/>
            </a:endParaRPr>
          </a:p>
          <a:p>
            <a:pPr marL="300355" indent="-288290">
              <a:lnSpc>
                <a:spcPct val="100000"/>
              </a:lnSpc>
              <a:buChar char="—"/>
              <a:tabLst>
                <a:tab pos="300990" algn="l"/>
              </a:tabLst>
            </a:pPr>
            <a:r>
              <a:rPr sz="2000" spc="-10" dirty="0">
                <a:latin typeface="Calibri"/>
                <a:cs typeface="Calibri"/>
              </a:rPr>
              <a:t>соляную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кислоту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 </a:t>
            </a:r>
            <a:r>
              <a:rPr sz="2000" spc="-10" dirty="0">
                <a:latin typeface="Calibri"/>
                <a:cs typeface="Calibri"/>
              </a:rPr>
              <a:t>концентрации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15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%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или</a:t>
            </a:r>
            <a:r>
              <a:rPr sz="2000" spc="-10" dirty="0">
                <a:latin typeface="Calibri"/>
                <a:cs typeface="Calibri"/>
              </a:rPr>
              <a:t> более;</a:t>
            </a:r>
            <a:endParaRPr sz="2000">
              <a:latin typeface="Calibri"/>
              <a:cs typeface="Calibri"/>
            </a:endParaRPr>
          </a:p>
          <a:p>
            <a:pPr marL="300355" indent="-288290">
              <a:lnSpc>
                <a:spcPct val="100000"/>
              </a:lnSpc>
              <a:buChar char="—"/>
              <a:tabLst>
                <a:tab pos="300990" algn="l"/>
              </a:tabLst>
            </a:pPr>
            <a:r>
              <a:rPr sz="2000" spc="-5" dirty="0">
                <a:latin typeface="Calibri"/>
                <a:cs typeface="Calibri"/>
              </a:rPr>
              <a:t>уксусную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кислоту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концентрации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80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% </a:t>
            </a:r>
            <a:r>
              <a:rPr sz="2000" spc="-5" dirty="0">
                <a:latin typeface="Calibri"/>
                <a:cs typeface="Calibri"/>
              </a:rPr>
              <a:t>или</a:t>
            </a:r>
            <a:r>
              <a:rPr sz="2000" spc="-10" dirty="0">
                <a:latin typeface="Calibri"/>
                <a:cs typeface="Calibri"/>
              </a:rPr>
              <a:t> более;</a:t>
            </a:r>
            <a:endParaRPr sz="2000">
              <a:latin typeface="Calibri"/>
              <a:cs typeface="Calibri"/>
            </a:endParaRPr>
          </a:p>
          <a:p>
            <a:pPr marL="300355" indent="-288290">
              <a:lnSpc>
                <a:spcPct val="100000"/>
              </a:lnSpc>
              <a:buChar char="—"/>
              <a:tabLst>
                <a:tab pos="300990" algn="l"/>
              </a:tabLst>
            </a:pPr>
            <a:r>
              <a:rPr sz="2000" spc="-5" dirty="0">
                <a:latin typeface="Calibri"/>
                <a:cs typeface="Calibri"/>
              </a:rPr>
              <a:t>метилакрилат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концентрации</a:t>
            </a:r>
            <a:r>
              <a:rPr sz="2000" dirty="0">
                <a:latin typeface="Calibri"/>
                <a:cs typeface="Calibri"/>
              </a:rPr>
              <a:t> 15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%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или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более </a:t>
            </a:r>
            <a:r>
              <a:rPr sz="2000" spc="-5" dirty="0">
                <a:latin typeface="Calibri"/>
                <a:cs typeface="Calibri"/>
              </a:rPr>
              <a:t>или метилметакрилат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концентрации</a:t>
            </a:r>
            <a:r>
              <a:rPr sz="2000" dirty="0">
                <a:latin typeface="Calibri"/>
                <a:cs typeface="Calibri"/>
              </a:rPr>
              <a:t> 15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%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или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более</a:t>
            </a:r>
            <a:r>
              <a:rPr sz="2000" spc="-5" dirty="0">
                <a:latin typeface="Calibri"/>
                <a:cs typeface="Calibri"/>
              </a:rPr>
              <a:t> массой,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не превышающей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100</a:t>
            </a:r>
            <a:r>
              <a:rPr sz="2000" spc="-35" dirty="0">
                <a:latin typeface="Calibri"/>
                <a:cs typeface="Calibri"/>
              </a:rPr>
              <a:t> кг.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5626608" y="4648200"/>
            <a:ext cx="940435" cy="497205"/>
            <a:chOff x="5626608" y="4648200"/>
            <a:chExt cx="940435" cy="497205"/>
          </a:xfrm>
        </p:grpSpPr>
        <p:sp>
          <p:nvSpPr>
            <p:cNvPr id="9" name="object 9"/>
            <p:cNvSpPr/>
            <p:nvPr/>
          </p:nvSpPr>
          <p:spPr>
            <a:xfrm>
              <a:off x="5639562" y="4661153"/>
              <a:ext cx="914400" cy="471170"/>
            </a:xfrm>
            <a:custGeom>
              <a:avLst/>
              <a:gdLst/>
              <a:ahLst/>
              <a:cxnLst/>
              <a:rect l="l" t="t" r="r" b="b"/>
              <a:pathLst>
                <a:path w="914400" h="471170">
                  <a:moveTo>
                    <a:pt x="685800" y="0"/>
                  </a:moveTo>
                  <a:lnTo>
                    <a:pt x="228600" y="0"/>
                  </a:lnTo>
                  <a:lnTo>
                    <a:pt x="228600" y="235458"/>
                  </a:lnTo>
                  <a:lnTo>
                    <a:pt x="0" y="235458"/>
                  </a:lnTo>
                  <a:lnTo>
                    <a:pt x="457200" y="470916"/>
                  </a:lnTo>
                  <a:lnTo>
                    <a:pt x="914399" y="235458"/>
                  </a:lnTo>
                  <a:lnTo>
                    <a:pt x="685800" y="235458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639562" y="4661153"/>
              <a:ext cx="914400" cy="471170"/>
            </a:xfrm>
            <a:custGeom>
              <a:avLst/>
              <a:gdLst/>
              <a:ahLst/>
              <a:cxnLst/>
              <a:rect l="l" t="t" r="r" b="b"/>
              <a:pathLst>
                <a:path w="914400" h="471170">
                  <a:moveTo>
                    <a:pt x="0" y="235458"/>
                  </a:moveTo>
                  <a:lnTo>
                    <a:pt x="228600" y="235458"/>
                  </a:lnTo>
                  <a:lnTo>
                    <a:pt x="228600" y="0"/>
                  </a:lnTo>
                  <a:lnTo>
                    <a:pt x="685800" y="0"/>
                  </a:lnTo>
                  <a:lnTo>
                    <a:pt x="685800" y="235458"/>
                  </a:lnTo>
                  <a:lnTo>
                    <a:pt x="914399" y="235458"/>
                  </a:lnTo>
                  <a:lnTo>
                    <a:pt x="457200" y="470916"/>
                  </a:lnTo>
                  <a:lnTo>
                    <a:pt x="0" y="235458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185672" y="5219700"/>
            <a:ext cx="9906000" cy="1324610"/>
          </a:xfrm>
          <a:prstGeom prst="rect">
            <a:avLst/>
          </a:prstGeom>
          <a:solidFill>
            <a:srgbClr val="DBEDF4"/>
          </a:solidFill>
          <a:ln w="9144">
            <a:solidFill>
              <a:srgbClr val="4F81BC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434340" indent="-343535">
              <a:lnSpc>
                <a:spcPct val="100000"/>
              </a:lnSpc>
              <a:spcBef>
                <a:spcPts val="240"/>
              </a:spcBef>
              <a:buFont typeface="Arial MT"/>
              <a:buChar char="•"/>
              <a:tabLst>
                <a:tab pos="434340" algn="l"/>
                <a:tab pos="434975" algn="l"/>
              </a:tabLst>
            </a:pPr>
            <a:r>
              <a:rPr sz="2000" dirty="0">
                <a:latin typeface="Calibri"/>
                <a:cs typeface="Calibri"/>
              </a:rPr>
              <a:t>запись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журнале</a:t>
            </a:r>
            <a:r>
              <a:rPr sz="2000" spc="-5" dirty="0">
                <a:latin typeface="Calibri"/>
                <a:cs typeface="Calibri"/>
              </a:rPr>
              <a:t> регистрации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о</a:t>
            </a:r>
            <a:r>
              <a:rPr sz="2000" b="1" spc="-5" dirty="0">
                <a:latin typeface="Calibri"/>
                <a:cs typeface="Calibri"/>
              </a:rPr>
              <a:t> суммарном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количестве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отпущенных,</a:t>
            </a:r>
            <a:endParaRPr sz="2000">
              <a:latin typeface="Calibri"/>
              <a:cs typeface="Calibri"/>
            </a:endParaRPr>
          </a:p>
          <a:p>
            <a:pPr marL="43434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Calibri"/>
                <a:cs typeface="Calibri"/>
              </a:rPr>
              <a:t>реализованных,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приобретенных или использованных указанных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веществ</a:t>
            </a:r>
            <a:endParaRPr sz="2000">
              <a:latin typeface="Calibri"/>
              <a:cs typeface="Calibr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4340" algn="l"/>
                <a:tab pos="434975" algn="l"/>
              </a:tabLst>
            </a:pPr>
            <a:r>
              <a:rPr sz="2000" b="1" spc="-10" dirty="0">
                <a:latin typeface="Calibri"/>
                <a:cs typeface="Calibri"/>
              </a:rPr>
              <a:t>ежемесячно</a:t>
            </a:r>
            <a:r>
              <a:rPr sz="2000" spc="-10" dirty="0">
                <a:latin typeface="Calibri"/>
                <a:cs typeface="Calibri"/>
              </a:rPr>
              <a:t>,</a:t>
            </a:r>
            <a:endParaRPr sz="2000">
              <a:latin typeface="Calibri"/>
              <a:cs typeface="Calibri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4340" algn="l"/>
                <a:tab pos="434975" algn="l"/>
              </a:tabLst>
            </a:pPr>
            <a:r>
              <a:rPr sz="2000" dirty="0">
                <a:latin typeface="Calibri"/>
                <a:cs typeface="Calibri"/>
              </a:rPr>
              <a:t>без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документального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подтверждения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совершения </a:t>
            </a:r>
            <a:r>
              <a:rPr sz="2000" spc="-10" dirty="0">
                <a:latin typeface="Calibri"/>
                <a:cs typeface="Calibri"/>
              </a:rPr>
              <a:t>каждой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операции.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39795" y="6580428"/>
            <a:ext cx="867473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Calibri"/>
                <a:cs typeface="Calibri"/>
              </a:rPr>
              <a:t>Постановление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Правительства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РФ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от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28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октября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2021 г.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5" dirty="0">
                <a:latin typeface="Calibri"/>
                <a:cs typeface="Calibri"/>
              </a:rPr>
              <a:t>№</a:t>
            </a:r>
            <a:r>
              <a:rPr sz="1100" dirty="0">
                <a:latin typeface="Calibri"/>
                <a:cs typeface="Calibri"/>
              </a:rPr>
              <a:t> 1846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"О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представлении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сведений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 деятельности,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связанной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оборотом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прекурсоров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8600" y="1524000"/>
            <a:ext cx="8983980" cy="5082540"/>
            <a:chOff x="228600" y="1524000"/>
            <a:chExt cx="8983980" cy="508254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8600" y="1524000"/>
              <a:ext cx="8839200" cy="508254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78001" y="3757422"/>
              <a:ext cx="7909559" cy="2087880"/>
            </a:xfrm>
            <a:custGeom>
              <a:avLst/>
              <a:gdLst/>
              <a:ahLst/>
              <a:cxnLst/>
              <a:rect l="l" t="t" r="r" b="b"/>
              <a:pathLst>
                <a:path w="7909559" h="2087879">
                  <a:moveTo>
                    <a:pt x="0" y="1059179"/>
                  </a:moveTo>
                  <a:lnTo>
                    <a:pt x="703" y="988741"/>
                  </a:lnTo>
                  <a:lnTo>
                    <a:pt x="2782" y="919578"/>
                  </a:lnTo>
                  <a:lnTo>
                    <a:pt x="6192" y="851843"/>
                  </a:lnTo>
                  <a:lnTo>
                    <a:pt x="10887" y="785689"/>
                  </a:lnTo>
                  <a:lnTo>
                    <a:pt x="16822" y="721269"/>
                  </a:lnTo>
                  <a:lnTo>
                    <a:pt x="23952" y="658737"/>
                  </a:lnTo>
                  <a:lnTo>
                    <a:pt x="32231" y="598245"/>
                  </a:lnTo>
                  <a:lnTo>
                    <a:pt x="41613" y="539947"/>
                  </a:lnTo>
                  <a:lnTo>
                    <a:pt x="52054" y="483996"/>
                  </a:lnTo>
                  <a:lnTo>
                    <a:pt x="63508" y="430545"/>
                  </a:lnTo>
                  <a:lnTo>
                    <a:pt x="75929" y="379747"/>
                  </a:lnTo>
                  <a:lnTo>
                    <a:pt x="89273" y="331755"/>
                  </a:lnTo>
                  <a:lnTo>
                    <a:pt x="103493" y="286723"/>
                  </a:lnTo>
                  <a:lnTo>
                    <a:pt x="118544" y="244803"/>
                  </a:lnTo>
                  <a:lnTo>
                    <a:pt x="134382" y="206149"/>
                  </a:lnTo>
                  <a:lnTo>
                    <a:pt x="150960" y="170913"/>
                  </a:lnTo>
                  <a:lnTo>
                    <a:pt x="186157" y="111311"/>
                  </a:lnTo>
                  <a:lnTo>
                    <a:pt x="223771" y="67221"/>
                  </a:lnTo>
                  <a:lnTo>
                    <a:pt x="263440" y="39869"/>
                  </a:lnTo>
                  <a:lnTo>
                    <a:pt x="304800" y="30479"/>
                  </a:lnTo>
                  <a:lnTo>
                    <a:pt x="325668" y="32852"/>
                  </a:lnTo>
                  <a:lnTo>
                    <a:pt x="366228" y="51376"/>
                  </a:lnTo>
                  <a:lnTo>
                    <a:pt x="404915" y="87251"/>
                  </a:lnTo>
                  <a:lnTo>
                    <a:pt x="441365" y="139250"/>
                  </a:lnTo>
                  <a:lnTo>
                    <a:pt x="475217" y="206149"/>
                  </a:lnTo>
                  <a:lnTo>
                    <a:pt x="491055" y="244803"/>
                  </a:lnTo>
                  <a:lnTo>
                    <a:pt x="506106" y="286723"/>
                  </a:lnTo>
                  <a:lnTo>
                    <a:pt x="520326" y="331755"/>
                  </a:lnTo>
                  <a:lnTo>
                    <a:pt x="533670" y="379747"/>
                  </a:lnTo>
                  <a:lnTo>
                    <a:pt x="546091" y="430545"/>
                  </a:lnTo>
                  <a:lnTo>
                    <a:pt x="557545" y="483996"/>
                  </a:lnTo>
                  <a:lnTo>
                    <a:pt x="567986" y="539947"/>
                  </a:lnTo>
                  <a:lnTo>
                    <a:pt x="577368" y="598245"/>
                  </a:lnTo>
                  <a:lnTo>
                    <a:pt x="585647" y="658737"/>
                  </a:lnTo>
                  <a:lnTo>
                    <a:pt x="592777" y="721269"/>
                  </a:lnTo>
                  <a:lnTo>
                    <a:pt x="598712" y="785689"/>
                  </a:lnTo>
                  <a:lnTo>
                    <a:pt x="603407" y="851843"/>
                  </a:lnTo>
                  <a:lnTo>
                    <a:pt x="606817" y="919578"/>
                  </a:lnTo>
                  <a:lnTo>
                    <a:pt x="608896" y="988741"/>
                  </a:lnTo>
                  <a:lnTo>
                    <a:pt x="609600" y="1059179"/>
                  </a:lnTo>
                  <a:lnTo>
                    <a:pt x="608896" y="1129618"/>
                  </a:lnTo>
                  <a:lnTo>
                    <a:pt x="606817" y="1198781"/>
                  </a:lnTo>
                  <a:lnTo>
                    <a:pt x="603407" y="1266516"/>
                  </a:lnTo>
                  <a:lnTo>
                    <a:pt x="598712" y="1332670"/>
                  </a:lnTo>
                  <a:lnTo>
                    <a:pt x="592777" y="1397090"/>
                  </a:lnTo>
                  <a:lnTo>
                    <a:pt x="585647" y="1459622"/>
                  </a:lnTo>
                  <a:lnTo>
                    <a:pt x="577368" y="1520114"/>
                  </a:lnTo>
                  <a:lnTo>
                    <a:pt x="567986" y="1578412"/>
                  </a:lnTo>
                  <a:lnTo>
                    <a:pt x="557545" y="1634363"/>
                  </a:lnTo>
                  <a:lnTo>
                    <a:pt x="546091" y="1687814"/>
                  </a:lnTo>
                  <a:lnTo>
                    <a:pt x="533670" y="1738612"/>
                  </a:lnTo>
                  <a:lnTo>
                    <a:pt x="520326" y="1786604"/>
                  </a:lnTo>
                  <a:lnTo>
                    <a:pt x="506106" y="1831636"/>
                  </a:lnTo>
                  <a:lnTo>
                    <a:pt x="491055" y="1873556"/>
                  </a:lnTo>
                  <a:lnTo>
                    <a:pt x="475217" y="1912210"/>
                  </a:lnTo>
                  <a:lnTo>
                    <a:pt x="458639" y="1947446"/>
                  </a:lnTo>
                  <a:lnTo>
                    <a:pt x="423442" y="2007048"/>
                  </a:lnTo>
                  <a:lnTo>
                    <a:pt x="385828" y="2051138"/>
                  </a:lnTo>
                  <a:lnTo>
                    <a:pt x="346159" y="2078490"/>
                  </a:lnTo>
                  <a:lnTo>
                    <a:pt x="304800" y="2087879"/>
                  </a:lnTo>
                  <a:lnTo>
                    <a:pt x="283931" y="2085507"/>
                  </a:lnTo>
                  <a:lnTo>
                    <a:pt x="243371" y="2066983"/>
                  </a:lnTo>
                  <a:lnTo>
                    <a:pt x="204684" y="2031108"/>
                  </a:lnTo>
                  <a:lnTo>
                    <a:pt x="168234" y="1979109"/>
                  </a:lnTo>
                  <a:lnTo>
                    <a:pt x="134382" y="1912210"/>
                  </a:lnTo>
                  <a:lnTo>
                    <a:pt x="118544" y="1873556"/>
                  </a:lnTo>
                  <a:lnTo>
                    <a:pt x="103493" y="1831636"/>
                  </a:lnTo>
                  <a:lnTo>
                    <a:pt x="89273" y="1786604"/>
                  </a:lnTo>
                  <a:lnTo>
                    <a:pt x="75929" y="1738612"/>
                  </a:lnTo>
                  <a:lnTo>
                    <a:pt x="63508" y="1687814"/>
                  </a:lnTo>
                  <a:lnTo>
                    <a:pt x="52054" y="1634363"/>
                  </a:lnTo>
                  <a:lnTo>
                    <a:pt x="41613" y="1578412"/>
                  </a:lnTo>
                  <a:lnTo>
                    <a:pt x="32231" y="1520114"/>
                  </a:lnTo>
                  <a:lnTo>
                    <a:pt x="23952" y="1459622"/>
                  </a:lnTo>
                  <a:lnTo>
                    <a:pt x="16822" y="1397090"/>
                  </a:lnTo>
                  <a:lnTo>
                    <a:pt x="10887" y="1332670"/>
                  </a:lnTo>
                  <a:lnTo>
                    <a:pt x="6192" y="1266516"/>
                  </a:lnTo>
                  <a:lnTo>
                    <a:pt x="2782" y="1198781"/>
                  </a:lnTo>
                  <a:lnTo>
                    <a:pt x="703" y="1129618"/>
                  </a:lnTo>
                  <a:lnTo>
                    <a:pt x="0" y="1059179"/>
                  </a:lnTo>
                  <a:close/>
                </a:path>
                <a:path w="7909559" h="2087879">
                  <a:moveTo>
                    <a:pt x="6233159" y="1028700"/>
                  </a:moveTo>
                  <a:lnTo>
                    <a:pt x="6233863" y="958261"/>
                  </a:lnTo>
                  <a:lnTo>
                    <a:pt x="6235943" y="889098"/>
                  </a:lnTo>
                  <a:lnTo>
                    <a:pt x="6239354" y="821363"/>
                  </a:lnTo>
                  <a:lnTo>
                    <a:pt x="6244052" y="755209"/>
                  </a:lnTo>
                  <a:lnTo>
                    <a:pt x="6249989" y="690789"/>
                  </a:lnTo>
                  <a:lnTo>
                    <a:pt x="6257121" y="628257"/>
                  </a:lnTo>
                  <a:lnTo>
                    <a:pt x="6265402" y="567765"/>
                  </a:lnTo>
                  <a:lnTo>
                    <a:pt x="6274787" y="509467"/>
                  </a:lnTo>
                  <a:lnTo>
                    <a:pt x="6285231" y="453516"/>
                  </a:lnTo>
                  <a:lnTo>
                    <a:pt x="6296687" y="400065"/>
                  </a:lnTo>
                  <a:lnTo>
                    <a:pt x="6309111" y="349267"/>
                  </a:lnTo>
                  <a:lnTo>
                    <a:pt x="6322456" y="301275"/>
                  </a:lnTo>
                  <a:lnTo>
                    <a:pt x="6336678" y="256243"/>
                  </a:lnTo>
                  <a:lnTo>
                    <a:pt x="6351731" y="214323"/>
                  </a:lnTo>
                  <a:lnTo>
                    <a:pt x="6367570" y="175669"/>
                  </a:lnTo>
                  <a:lnTo>
                    <a:pt x="6384148" y="140433"/>
                  </a:lnTo>
                  <a:lnTo>
                    <a:pt x="6419343" y="80831"/>
                  </a:lnTo>
                  <a:lnTo>
                    <a:pt x="6456953" y="36741"/>
                  </a:lnTo>
                  <a:lnTo>
                    <a:pt x="6496613" y="9389"/>
                  </a:lnTo>
                  <a:lnTo>
                    <a:pt x="6537959" y="0"/>
                  </a:lnTo>
                  <a:lnTo>
                    <a:pt x="6558821" y="2372"/>
                  </a:lnTo>
                  <a:lnTo>
                    <a:pt x="6599370" y="20896"/>
                  </a:lnTo>
                  <a:lnTo>
                    <a:pt x="6638050" y="56771"/>
                  </a:lnTo>
                  <a:lnTo>
                    <a:pt x="6674498" y="108770"/>
                  </a:lnTo>
                  <a:lnTo>
                    <a:pt x="6708349" y="175669"/>
                  </a:lnTo>
                  <a:lnTo>
                    <a:pt x="6724188" y="214323"/>
                  </a:lnTo>
                  <a:lnTo>
                    <a:pt x="6739241" y="256243"/>
                  </a:lnTo>
                  <a:lnTo>
                    <a:pt x="6753463" y="301275"/>
                  </a:lnTo>
                  <a:lnTo>
                    <a:pt x="6766808" y="349267"/>
                  </a:lnTo>
                  <a:lnTo>
                    <a:pt x="6779232" y="400065"/>
                  </a:lnTo>
                  <a:lnTo>
                    <a:pt x="6790688" y="453516"/>
                  </a:lnTo>
                  <a:lnTo>
                    <a:pt x="6801132" y="509467"/>
                  </a:lnTo>
                  <a:lnTo>
                    <a:pt x="6810517" y="567765"/>
                  </a:lnTo>
                  <a:lnTo>
                    <a:pt x="6818798" y="628257"/>
                  </a:lnTo>
                  <a:lnTo>
                    <a:pt x="6825930" y="690789"/>
                  </a:lnTo>
                  <a:lnTo>
                    <a:pt x="6831867" y="755209"/>
                  </a:lnTo>
                  <a:lnTo>
                    <a:pt x="6836565" y="821363"/>
                  </a:lnTo>
                  <a:lnTo>
                    <a:pt x="6839976" y="889098"/>
                  </a:lnTo>
                  <a:lnTo>
                    <a:pt x="6842056" y="958261"/>
                  </a:lnTo>
                  <a:lnTo>
                    <a:pt x="6842759" y="1028700"/>
                  </a:lnTo>
                  <a:lnTo>
                    <a:pt x="6842056" y="1099138"/>
                  </a:lnTo>
                  <a:lnTo>
                    <a:pt x="6839976" y="1168301"/>
                  </a:lnTo>
                  <a:lnTo>
                    <a:pt x="6836565" y="1236036"/>
                  </a:lnTo>
                  <a:lnTo>
                    <a:pt x="6831867" y="1302190"/>
                  </a:lnTo>
                  <a:lnTo>
                    <a:pt x="6825930" y="1366610"/>
                  </a:lnTo>
                  <a:lnTo>
                    <a:pt x="6818798" y="1429142"/>
                  </a:lnTo>
                  <a:lnTo>
                    <a:pt x="6810517" y="1489634"/>
                  </a:lnTo>
                  <a:lnTo>
                    <a:pt x="6801132" y="1547932"/>
                  </a:lnTo>
                  <a:lnTo>
                    <a:pt x="6790688" y="1603883"/>
                  </a:lnTo>
                  <a:lnTo>
                    <a:pt x="6779232" y="1657334"/>
                  </a:lnTo>
                  <a:lnTo>
                    <a:pt x="6766808" y="1708132"/>
                  </a:lnTo>
                  <a:lnTo>
                    <a:pt x="6753463" y="1756124"/>
                  </a:lnTo>
                  <a:lnTo>
                    <a:pt x="6739241" y="1801156"/>
                  </a:lnTo>
                  <a:lnTo>
                    <a:pt x="6724188" y="1843076"/>
                  </a:lnTo>
                  <a:lnTo>
                    <a:pt x="6708349" y="1881730"/>
                  </a:lnTo>
                  <a:lnTo>
                    <a:pt x="6691771" y="1916966"/>
                  </a:lnTo>
                  <a:lnTo>
                    <a:pt x="6656576" y="1976568"/>
                  </a:lnTo>
                  <a:lnTo>
                    <a:pt x="6618966" y="2020658"/>
                  </a:lnTo>
                  <a:lnTo>
                    <a:pt x="6579306" y="2048010"/>
                  </a:lnTo>
                  <a:lnTo>
                    <a:pt x="6537959" y="2057400"/>
                  </a:lnTo>
                  <a:lnTo>
                    <a:pt x="6517098" y="2055027"/>
                  </a:lnTo>
                  <a:lnTo>
                    <a:pt x="6476549" y="2036503"/>
                  </a:lnTo>
                  <a:lnTo>
                    <a:pt x="6437869" y="2000628"/>
                  </a:lnTo>
                  <a:lnTo>
                    <a:pt x="6401421" y="1948629"/>
                  </a:lnTo>
                  <a:lnTo>
                    <a:pt x="6367570" y="1881730"/>
                  </a:lnTo>
                  <a:lnTo>
                    <a:pt x="6351731" y="1843076"/>
                  </a:lnTo>
                  <a:lnTo>
                    <a:pt x="6336678" y="1801156"/>
                  </a:lnTo>
                  <a:lnTo>
                    <a:pt x="6322456" y="1756124"/>
                  </a:lnTo>
                  <a:lnTo>
                    <a:pt x="6309111" y="1708132"/>
                  </a:lnTo>
                  <a:lnTo>
                    <a:pt x="6296687" y="1657334"/>
                  </a:lnTo>
                  <a:lnTo>
                    <a:pt x="6285231" y="1603883"/>
                  </a:lnTo>
                  <a:lnTo>
                    <a:pt x="6274787" y="1547932"/>
                  </a:lnTo>
                  <a:lnTo>
                    <a:pt x="6265402" y="1489634"/>
                  </a:lnTo>
                  <a:lnTo>
                    <a:pt x="6257121" y="1429142"/>
                  </a:lnTo>
                  <a:lnTo>
                    <a:pt x="6249989" y="1366610"/>
                  </a:lnTo>
                  <a:lnTo>
                    <a:pt x="6244052" y="1302190"/>
                  </a:lnTo>
                  <a:lnTo>
                    <a:pt x="6239354" y="1236036"/>
                  </a:lnTo>
                  <a:lnTo>
                    <a:pt x="6235943" y="1168301"/>
                  </a:lnTo>
                  <a:lnTo>
                    <a:pt x="6233863" y="1099138"/>
                  </a:lnTo>
                  <a:lnTo>
                    <a:pt x="6233159" y="1028700"/>
                  </a:lnTo>
                  <a:close/>
                </a:path>
                <a:path w="7909559" h="2087879">
                  <a:moveTo>
                    <a:pt x="2804160" y="81279"/>
                  </a:moveTo>
                  <a:lnTo>
                    <a:pt x="2808150" y="61501"/>
                  </a:lnTo>
                  <a:lnTo>
                    <a:pt x="2819034" y="45354"/>
                  </a:lnTo>
                  <a:lnTo>
                    <a:pt x="2835181" y="34470"/>
                  </a:lnTo>
                  <a:lnTo>
                    <a:pt x="2854960" y="30479"/>
                  </a:lnTo>
                  <a:lnTo>
                    <a:pt x="3058160" y="30479"/>
                  </a:lnTo>
                  <a:lnTo>
                    <a:pt x="3077938" y="34470"/>
                  </a:lnTo>
                  <a:lnTo>
                    <a:pt x="3094085" y="45354"/>
                  </a:lnTo>
                  <a:lnTo>
                    <a:pt x="3104969" y="61501"/>
                  </a:lnTo>
                  <a:lnTo>
                    <a:pt x="3108960" y="81279"/>
                  </a:lnTo>
                  <a:lnTo>
                    <a:pt x="3108960" y="1831339"/>
                  </a:lnTo>
                  <a:lnTo>
                    <a:pt x="3104969" y="1851112"/>
                  </a:lnTo>
                  <a:lnTo>
                    <a:pt x="3094085" y="1867260"/>
                  </a:lnTo>
                  <a:lnTo>
                    <a:pt x="3077938" y="1878147"/>
                  </a:lnTo>
                  <a:lnTo>
                    <a:pt x="3058160" y="1882139"/>
                  </a:lnTo>
                  <a:lnTo>
                    <a:pt x="2854960" y="1882139"/>
                  </a:lnTo>
                  <a:lnTo>
                    <a:pt x="2835181" y="1878147"/>
                  </a:lnTo>
                  <a:lnTo>
                    <a:pt x="2819034" y="1867260"/>
                  </a:lnTo>
                  <a:lnTo>
                    <a:pt x="2808150" y="1851112"/>
                  </a:lnTo>
                  <a:lnTo>
                    <a:pt x="2804160" y="1831339"/>
                  </a:lnTo>
                  <a:lnTo>
                    <a:pt x="2804160" y="81279"/>
                  </a:lnTo>
                  <a:close/>
                </a:path>
                <a:path w="7909559" h="2087879">
                  <a:moveTo>
                    <a:pt x="5928359" y="81279"/>
                  </a:moveTo>
                  <a:lnTo>
                    <a:pt x="5932350" y="61501"/>
                  </a:lnTo>
                  <a:lnTo>
                    <a:pt x="5943234" y="45354"/>
                  </a:lnTo>
                  <a:lnTo>
                    <a:pt x="5959381" y="34470"/>
                  </a:lnTo>
                  <a:lnTo>
                    <a:pt x="5979159" y="30479"/>
                  </a:lnTo>
                  <a:lnTo>
                    <a:pt x="6182359" y="30479"/>
                  </a:lnTo>
                  <a:lnTo>
                    <a:pt x="6202138" y="34470"/>
                  </a:lnTo>
                  <a:lnTo>
                    <a:pt x="6218285" y="45354"/>
                  </a:lnTo>
                  <a:lnTo>
                    <a:pt x="6229169" y="61501"/>
                  </a:lnTo>
                  <a:lnTo>
                    <a:pt x="6233159" y="81279"/>
                  </a:lnTo>
                  <a:lnTo>
                    <a:pt x="6233159" y="1831339"/>
                  </a:lnTo>
                  <a:lnTo>
                    <a:pt x="6229169" y="1851112"/>
                  </a:lnTo>
                  <a:lnTo>
                    <a:pt x="6218285" y="1867260"/>
                  </a:lnTo>
                  <a:lnTo>
                    <a:pt x="6202138" y="1878147"/>
                  </a:lnTo>
                  <a:lnTo>
                    <a:pt x="6182359" y="1882139"/>
                  </a:lnTo>
                  <a:lnTo>
                    <a:pt x="5979159" y="1882139"/>
                  </a:lnTo>
                  <a:lnTo>
                    <a:pt x="5959381" y="1878147"/>
                  </a:lnTo>
                  <a:lnTo>
                    <a:pt x="5943234" y="1867260"/>
                  </a:lnTo>
                  <a:lnTo>
                    <a:pt x="5932350" y="1851112"/>
                  </a:lnTo>
                  <a:lnTo>
                    <a:pt x="5928359" y="1831339"/>
                  </a:lnTo>
                  <a:lnTo>
                    <a:pt x="5928359" y="81279"/>
                  </a:lnTo>
                  <a:close/>
                </a:path>
                <a:path w="7909559" h="2087879">
                  <a:moveTo>
                    <a:pt x="6842759" y="1882139"/>
                  </a:moveTo>
                  <a:lnTo>
                    <a:pt x="7909559" y="1882139"/>
                  </a:lnTo>
                  <a:lnTo>
                    <a:pt x="7909559" y="30479"/>
                  </a:lnTo>
                  <a:lnTo>
                    <a:pt x="6842759" y="30479"/>
                  </a:lnTo>
                  <a:lnTo>
                    <a:pt x="6842759" y="1882139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36472" y="2117725"/>
              <a:ext cx="7962900" cy="2042795"/>
            </a:xfrm>
            <a:custGeom>
              <a:avLst/>
              <a:gdLst/>
              <a:ahLst/>
              <a:cxnLst/>
              <a:rect l="l" t="t" r="r" b="b"/>
              <a:pathLst>
                <a:path w="7962900" h="2042795">
                  <a:moveTo>
                    <a:pt x="7962900" y="0"/>
                  </a:moveTo>
                  <a:lnTo>
                    <a:pt x="0" y="2042668"/>
                  </a:lnTo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78307" y="388365"/>
            <a:ext cx="114236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00000"/>
                </a:solidFill>
              </a:rPr>
              <a:t>Форма</a:t>
            </a:r>
            <a:r>
              <a:rPr sz="3200" spc="-20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журнала</a:t>
            </a:r>
            <a:r>
              <a:rPr sz="3200" spc="-30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регистрации</a:t>
            </a:r>
            <a:r>
              <a:rPr sz="3200" spc="-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операций с</a:t>
            </a:r>
            <a:r>
              <a:rPr sz="3200" spc="-35" dirty="0">
                <a:solidFill>
                  <a:srgbClr val="000000"/>
                </a:solidFill>
              </a:rPr>
              <a:t> </a:t>
            </a:r>
            <a:r>
              <a:rPr sz="3200" spc="-5" dirty="0">
                <a:solidFill>
                  <a:srgbClr val="000000"/>
                </a:solidFill>
              </a:rPr>
              <a:t>прекурсорами</a:t>
            </a:r>
            <a:r>
              <a:rPr sz="3200" spc="-10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НС</a:t>
            </a:r>
            <a:r>
              <a:rPr sz="3200" spc="1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и ПВ</a:t>
            </a:r>
            <a:endParaRPr sz="3200"/>
          </a:p>
        </p:txBody>
      </p:sp>
      <p:sp>
        <p:nvSpPr>
          <p:cNvPr id="7" name="object 7"/>
          <p:cNvSpPr txBox="1"/>
          <p:nvPr/>
        </p:nvSpPr>
        <p:spPr>
          <a:xfrm>
            <a:off x="9220961" y="1753361"/>
            <a:ext cx="2819400" cy="723900"/>
          </a:xfrm>
          <a:prstGeom prst="rect">
            <a:avLst/>
          </a:prstGeom>
          <a:ln w="25907">
            <a:solidFill>
              <a:srgbClr val="385D89"/>
            </a:solidFill>
          </a:ln>
        </p:spPr>
        <p:txBody>
          <a:bodyPr vert="horz" wrap="square" lIns="0" tIns="133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alibri"/>
                <a:cs typeface="Calibri"/>
              </a:rPr>
              <a:t>"Остаток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на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первый</a:t>
            </a:r>
            <a:endParaRPr sz="2000">
              <a:latin typeface="Calibri"/>
              <a:cs typeface="Calibri"/>
            </a:endParaRPr>
          </a:p>
          <a:p>
            <a:pPr marL="9144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Calibri"/>
                <a:cs typeface="Calibri"/>
              </a:rPr>
              <a:t>рабочий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день </a:t>
            </a:r>
            <a:r>
              <a:rPr sz="2000" spc="-5" dirty="0">
                <a:latin typeface="Calibri"/>
                <a:cs typeface="Calibri"/>
              </a:rPr>
              <a:t>месяца"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95409" y="981913"/>
            <a:ext cx="276987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Изменения,</a:t>
            </a:r>
            <a:r>
              <a:rPr sz="2000" b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внесенные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постановлением</a:t>
            </a:r>
            <a:r>
              <a:rPr sz="2000" b="1" spc="-6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№</a:t>
            </a:r>
            <a:r>
              <a:rPr sz="2000" b="1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1846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7480807" y="3066033"/>
            <a:ext cx="1701164" cy="2763520"/>
            <a:chOff x="7480807" y="3066033"/>
            <a:chExt cx="1701164" cy="2763520"/>
          </a:xfrm>
        </p:grpSpPr>
        <p:sp>
          <p:nvSpPr>
            <p:cNvPr id="10" name="object 10"/>
            <p:cNvSpPr/>
            <p:nvPr/>
          </p:nvSpPr>
          <p:spPr>
            <a:xfrm>
              <a:off x="7493761" y="3078987"/>
              <a:ext cx="1650364" cy="1483360"/>
            </a:xfrm>
            <a:custGeom>
              <a:avLst/>
              <a:gdLst/>
              <a:ahLst/>
              <a:cxnLst/>
              <a:rect l="l" t="t" r="r" b="b"/>
              <a:pathLst>
                <a:path w="1650365" h="1483360">
                  <a:moveTo>
                    <a:pt x="1650238" y="0"/>
                  </a:moveTo>
                  <a:lnTo>
                    <a:pt x="0" y="1482852"/>
                  </a:lnTo>
                </a:path>
              </a:pathLst>
            </a:custGeom>
            <a:ln w="25908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368791" y="4613020"/>
              <a:ext cx="800100" cy="1203960"/>
            </a:xfrm>
            <a:custGeom>
              <a:avLst/>
              <a:gdLst/>
              <a:ahLst/>
              <a:cxnLst/>
              <a:rect l="l" t="t" r="r" b="b"/>
              <a:pathLst>
                <a:path w="800100" h="1203960">
                  <a:moveTo>
                    <a:pt x="800100" y="1203439"/>
                  </a:moveTo>
                  <a:lnTo>
                    <a:pt x="0" y="0"/>
                  </a:lnTo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220961" y="2743961"/>
            <a:ext cx="2819400" cy="762000"/>
          </a:xfrm>
          <a:prstGeom prst="rect">
            <a:avLst/>
          </a:prstGeom>
          <a:ln w="25907">
            <a:solidFill>
              <a:srgbClr val="1F487C"/>
            </a:solidFill>
          </a:ln>
        </p:spPr>
        <p:txBody>
          <a:bodyPr vert="horz" wrap="square" lIns="0" tIns="86360" rIns="0" bIns="0" rtlCol="0">
            <a:spAutoFit/>
          </a:bodyPr>
          <a:lstStyle/>
          <a:p>
            <a:pPr marL="91440" marR="220979">
              <a:lnSpc>
                <a:spcPct val="100000"/>
              </a:lnSpc>
              <a:spcBef>
                <a:spcPts val="680"/>
              </a:spcBef>
            </a:pPr>
            <a:r>
              <a:rPr sz="2000" spc="-5" dirty="0">
                <a:latin typeface="Calibri"/>
                <a:cs typeface="Calibri"/>
              </a:rPr>
              <a:t>"Остаток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на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последний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рабочий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день"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220961" y="3787902"/>
            <a:ext cx="2819400" cy="1028700"/>
          </a:xfrm>
          <a:prstGeom prst="rect">
            <a:avLst/>
          </a:prstGeom>
          <a:ln w="25907">
            <a:solidFill>
              <a:srgbClr val="385D89"/>
            </a:solidFill>
          </a:ln>
        </p:spPr>
        <p:txBody>
          <a:bodyPr vert="horz" wrap="square" lIns="0" tIns="123825" rIns="0" bIns="0" rtlCol="0">
            <a:spAutoFit/>
          </a:bodyPr>
          <a:lstStyle/>
          <a:p>
            <a:pPr marL="91440" marR="95250">
              <a:lnSpc>
                <a:spcPct val="100000"/>
              </a:lnSpc>
              <a:spcBef>
                <a:spcPts val="975"/>
              </a:spcBef>
            </a:pPr>
            <a:r>
              <a:rPr sz="1800" spc="-30" dirty="0">
                <a:latin typeface="Calibri"/>
                <a:cs typeface="Calibri"/>
              </a:rPr>
              <a:t>Графа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9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16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"Всего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приход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 </a:t>
            </a:r>
            <a:r>
              <a:rPr sz="1800" spc="-10" dirty="0">
                <a:latin typeface="Calibri"/>
                <a:cs typeface="Calibri"/>
              </a:rPr>
              <a:t>остатком"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"Расход</a:t>
            </a:r>
            <a:endParaRPr sz="1800">
              <a:latin typeface="Calibri"/>
              <a:cs typeface="Calibri"/>
            </a:endParaRPr>
          </a:p>
          <a:p>
            <a:pPr marL="9144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за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месяц</a:t>
            </a:r>
            <a:r>
              <a:rPr sz="1800" spc="-10" dirty="0">
                <a:latin typeface="Calibri"/>
                <a:cs typeface="Calibri"/>
              </a:rPr>
              <a:t> всего"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220961" y="5106161"/>
            <a:ext cx="2819400" cy="1280160"/>
          </a:xfrm>
          <a:prstGeom prst="rect">
            <a:avLst/>
          </a:prstGeom>
          <a:ln w="25907">
            <a:solidFill>
              <a:srgbClr val="385D89"/>
            </a:solidFill>
          </a:ln>
        </p:spPr>
        <p:txBody>
          <a:bodyPr vert="horz" wrap="square" lIns="0" tIns="110489" rIns="0" bIns="0" rtlCol="0">
            <a:spAutoFit/>
          </a:bodyPr>
          <a:lstStyle/>
          <a:p>
            <a:pPr marL="91440" marR="259079">
              <a:lnSpc>
                <a:spcPct val="100000"/>
              </a:lnSpc>
              <a:spcBef>
                <a:spcPts val="869"/>
              </a:spcBef>
            </a:pPr>
            <a:r>
              <a:rPr sz="1800" spc="-5" dirty="0">
                <a:latin typeface="Calibri"/>
                <a:cs typeface="Calibri"/>
              </a:rPr>
              <a:t>Фактический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остаток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последний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рабочий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день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месяца (либо </a:t>
            </a:r>
            <a:r>
              <a:rPr sz="1800" spc="-15" dirty="0">
                <a:latin typeface="Calibri"/>
                <a:cs typeface="Calibri"/>
              </a:rPr>
              <a:t>отметка </a:t>
            </a:r>
            <a:r>
              <a:rPr sz="1800" spc="-5" dirty="0">
                <a:latin typeface="Calibri"/>
                <a:cs typeface="Calibri"/>
              </a:rPr>
              <a:t>об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инвентаризации)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85515" y="6368288"/>
            <a:ext cx="8674100" cy="447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331335">
              <a:lnSpc>
                <a:spcPct val="125800"/>
              </a:lnSpc>
              <a:spcBef>
                <a:spcPts val="100"/>
              </a:spcBef>
            </a:pPr>
            <a:r>
              <a:rPr sz="1100" spc="-5" dirty="0">
                <a:latin typeface="Calibri"/>
                <a:cs typeface="Calibri"/>
                <a:hlinkClick r:id="rId3"/>
              </a:rPr>
              <a:t>ПРИЛОЖЕНИЕ </a:t>
            </a:r>
            <a:r>
              <a:rPr sz="1100" dirty="0">
                <a:latin typeface="Calibri"/>
                <a:cs typeface="Calibri"/>
                <a:hlinkClick r:id="rId3"/>
              </a:rPr>
              <a:t>к Пр</a:t>
            </a:r>
            <a:r>
              <a:rPr sz="1100" dirty="0">
                <a:latin typeface="Calibri"/>
                <a:cs typeface="Calibri"/>
              </a:rPr>
              <a:t>авилам ведения и </a:t>
            </a:r>
            <a:r>
              <a:rPr sz="1100" spc="-5" dirty="0">
                <a:latin typeface="Calibri"/>
                <a:cs typeface="Calibri"/>
              </a:rPr>
              <a:t>хранения </a:t>
            </a:r>
            <a:r>
              <a:rPr sz="1100" dirty="0">
                <a:latin typeface="Calibri"/>
                <a:cs typeface="Calibri"/>
              </a:rPr>
              <a:t>специальных Журналов 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Постановление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Правительства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РФ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от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28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октября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2021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г.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№ 1846 "О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представлении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сведений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 деятельности,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связанной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оборотом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прекурсоров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845" y="204343"/>
            <a:ext cx="11053445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0000"/>
                </a:solidFill>
              </a:rPr>
              <a:t>Исключения,</a:t>
            </a:r>
            <a:r>
              <a:rPr sz="3200" spc="310" dirty="0">
                <a:solidFill>
                  <a:srgbClr val="000000"/>
                </a:solidFill>
              </a:rPr>
              <a:t> </a:t>
            </a:r>
            <a:r>
              <a:rPr sz="3200" spc="-5" dirty="0">
                <a:solidFill>
                  <a:srgbClr val="000000"/>
                </a:solidFill>
              </a:rPr>
              <a:t>при</a:t>
            </a:r>
            <a:r>
              <a:rPr sz="3200" spc="315" dirty="0">
                <a:solidFill>
                  <a:srgbClr val="000000"/>
                </a:solidFill>
              </a:rPr>
              <a:t> </a:t>
            </a:r>
            <a:r>
              <a:rPr sz="3200" spc="-15" dirty="0">
                <a:solidFill>
                  <a:srgbClr val="000000"/>
                </a:solidFill>
              </a:rPr>
              <a:t>которых</a:t>
            </a:r>
            <a:r>
              <a:rPr sz="3200" spc="315" dirty="0">
                <a:solidFill>
                  <a:srgbClr val="000000"/>
                </a:solidFill>
              </a:rPr>
              <a:t> </a:t>
            </a:r>
            <a:r>
              <a:rPr sz="3200" spc="-5" dirty="0">
                <a:solidFill>
                  <a:srgbClr val="000000"/>
                </a:solidFill>
              </a:rPr>
              <a:t>регистрация</a:t>
            </a:r>
            <a:r>
              <a:rPr sz="3200" spc="30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операций,</a:t>
            </a:r>
            <a:r>
              <a:rPr sz="3200" spc="305" dirty="0">
                <a:solidFill>
                  <a:srgbClr val="000000"/>
                </a:solidFill>
              </a:rPr>
              <a:t> </a:t>
            </a:r>
            <a:r>
              <a:rPr sz="3200" spc="-5" dirty="0">
                <a:solidFill>
                  <a:srgbClr val="000000"/>
                </a:solidFill>
              </a:rPr>
              <a:t>связанных </a:t>
            </a:r>
            <a:r>
              <a:rPr sz="3200" spc="-710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с</a:t>
            </a:r>
            <a:r>
              <a:rPr sz="3200" spc="-5" dirty="0">
                <a:solidFill>
                  <a:srgbClr val="000000"/>
                </a:solidFill>
              </a:rPr>
              <a:t> оборотом</a:t>
            </a:r>
            <a:r>
              <a:rPr sz="3200" spc="-20" dirty="0">
                <a:solidFill>
                  <a:srgbClr val="000000"/>
                </a:solidFill>
              </a:rPr>
              <a:t> </a:t>
            </a:r>
            <a:r>
              <a:rPr sz="3200" spc="-5" dirty="0">
                <a:solidFill>
                  <a:srgbClr val="000000"/>
                </a:solidFill>
              </a:rPr>
              <a:t>прекурсоров</a:t>
            </a:r>
            <a:r>
              <a:rPr sz="3200" spc="-10" dirty="0">
                <a:solidFill>
                  <a:srgbClr val="000000"/>
                </a:solidFill>
              </a:rPr>
              <a:t> </a:t>
            </a:r>
            <a:r>
              <a:rPr sz="3200" spc="-5" dirty="0">
                <a:solidFill>
                  <a:srgbClr val="000000"/>
                </a:solidFill>
              </a:rPr>
              <a:t>НС</a:t>
            </a:r>
            <a:r>
              <a:rPr sz="3200" spc="1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и</a:t>
            </a:r>
            <a:r>
              <a:rPr sz="3200" spc="10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ПВ,</a:t>
            </a:r>
            <a:r>
              <a:rPr sz="3200" spc="-1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не</a:t>
            </a:r>
            <a:r>
              <a:rPr sz="3200" spc="5" dirty="0">
                <a:solidFill>
                  <a:srgbClr val="000000"/>
                </a:solidFill>
              </a:rPr>
              <a:t> </a:t>
            </a:r>
            <a:r>
              <a:rPr sz="3200" spc="-15" dirty="0">
                <a:solidFill>
                  <a:srgbClr val="000000"/>
                </a:solidFill>
              </a:rPr>
              <a:t>проводится</a:t>
            </a:r>
            <a:endParaRPr sz="32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55650" y="1898650"/>
          <a:ext cx="10896599" cy="3733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769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196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185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Операция,</a:t>
                      </a:r>
                      <a:r>
                        <a:rPr sz="2400" b="1" spc="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не</a:t>
                      </a:r>
                      <a:r>
                        <a:rPr sz="24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подлежащая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регистрации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НД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Использование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НС,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ПВ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их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прекурсоров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экспертной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деятельности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Ст.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35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ФЗ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№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3-ФЗ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48359">
                <a:tc>
                  <a:txBody>
                    <a:bodyPr/>
                    <a:lstStyle/>
                    <a:p>
                      <a:pPr marL="91440" marR="111633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Использование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НС, ПВ и их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прекурсоров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в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оперативно- </a:t>
                      </a:r>
                      <a:r>
                        <a:rPr sz="2400" spc="-5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розыскной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деятельности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Ст.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36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ФЗ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№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3-ФЗ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marL="91440" marR="10477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Конфискация НС, ПВ и их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прекурсоров (с последующим </a:t>
                      </a:r>
                      <a:r>
                        <a:rPr sz="2400" spc="-5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уничтожением)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Ст.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47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ФЗ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№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3-ФЗ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485515" y="6372859"/>
            <a:ext cx="867410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Постановление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Правительства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РФ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от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28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октября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2021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г.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№ 1846 "О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представлении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сведений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 деятельности,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связанной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оборотом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прекурсоров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399" y="0"/>
            <a:ext cx="11737975" cy="140462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 marR="5080" algn="ctr">
              <a:lnSpc>
                <a:spcPts val="3510"/>
              </a:lnSpc>
              <a:spcBef>
                <a:spcPts val="495"/>
              </a:spcBef>
            </a:pPr>
            <a:r>
              <a:rPr sz="3200" b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Законодательное регулирование </a:t>
            </a:r>
            <a:r>
              <a:rPr sz="3200" b="0" spc="-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обращения </a:t>
            </a:r>
            <a:r>
              <a:rPr sz="3200" b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3200" b="0" spc="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0" spc="-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хранения</a:t>
            </a:r>
            <a:r>
              <a:rPr sz="3200" b="0" spc="2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0" spc="-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лекарственных</a:t>
            </a:r>
            <a:r>
              <a:rPr sz="3200" b="0" spc="-3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0" spc="-1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средств, </a:t>
            </a:r>
            <a:r>
              <a:rPr sz="3200" b="0" spc="-2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подлежащих</a:t>
            </a:r>
            <a:r>
              <a:rPr sz="3200" b="0" spc="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0" spc="-1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предметно- </a:t>
            </a:r>
            <a:r>
              <a:rPr sz="3200" b="0" spc="-71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0" spc="-1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количественному</a:t>
            </a:r>
            <a:r>
              <a:rPr sz="3200" b="0" spc="2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учету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" y="1404621"/>
            <a:ext cx="11737975" cy="4967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4930" algn="just">
              <a:lnSpc>
                <a:spcPct val="100000"/>
              </a:lnSpc>
              <a:spcBef>
                <a:spcPts val="5"/>
              </a:spcBef>
              <a:tabLst>
                <a:tab pos="469265" algn="l"/>
                <a:tab pos="469900" algn="l"/>
              </a:tabLst>
            </a:pPr>
            <a:r>
              <a:rPr lang="ru-RU"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sz="2000" b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Приказа</a:t>
            </a:r>
            <a:r>
              <a:rPr sz="2000" b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МЗ</a:t>
            </a:r>
            <a:r>
              <a:rPr sz="20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r>
              <a:rPr sz="2000" b="1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01.09.2023 «</a:t>
            </a:r>
            <a:r>
              <a:rPr sz="20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</a:t>
            </a:r>
            <a:r>
              <a:rPr sz="20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лекарственных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медицинского </a:t>
            </a:r>
            <a:r>
              <a:rPr sz="2000" spc="-48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применения,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подлежащих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предметно-количественному</a:t>
            </a:r>
            <a:r>
              <a:rPr sz="2000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учету"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  <a:tabLst>
                <a:tab pos="469265" algn="l"/>
                <a:tab pos="469900" algn="l"/>
              </a:tabLst>
            </a:pPr>
            <a:r>
              <a:rPr lang="ru-RU"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sz="2000" b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  <a:r>
              <a:rPr sz="2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МЗ</a:t>
            </a:r>
            <a:r>
              <a:rPr sz="20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r>
              <a:rPr sz="20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sz="2000" b="1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17.06.2013</a:t>
            </a:r>
            <a:r>
              <a:rPr sz="2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sz="2000" b="1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378н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sz="20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</a:t>
            </a:r>
            <a:r>
              <a:rPr sz="2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</a:t>
            </a:r>
            <a:r>
              <a:rPr sz="2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</a:t>
            </a:r>
            <a:r>
              <a:rPr sz="2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связанных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обращением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лекарственных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медицинского</a:t>
            </a:r>
            <a:r>
              <a:rPr sz="2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применения,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включенных</a:t>
            </a:r>
            <a:r>
              <a:rPr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</a:t>
            </a:r>
            <a:r>
              <a:rPr sz="20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лекарственных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sz="2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медицинского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применения,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подлежащих </a:t>
            </a:r>
            <a:r>
              <a:rPr sz="2000" spc="-48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предметно-количественному</a:t>
            </a:r>
            <a:r>
              <a:rPr sz="20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учету,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специальных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журналах учета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операций,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связанных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обращением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лекарственных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sz="2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медицинского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применения,</a:t>
            </a:r>
            <a:r>
              <a:rPr sz="2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2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</a:t>
            </a:r>
            <a:r>
              <a:rPr sz="2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ведения</a:t>
            </a:r>
            <a:r>
              <a:rPr sz="2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хранения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специальных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журналов</a:t>
            </a:r>
            <a:r>
              <a:rPr sz="2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учета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операций,</a:t>
            </a:r>
            <a:r>
              <a:rPr sz="2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связанных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z="2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обращением</a:t>
            </a:r>
            <a:r>
              <a:rPr sz="20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лекарственных </a:t>
            </a:r>
            <a:r>
              <a:rPr sz="2000" spc="-48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медицинского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</a:t>
            </a:r>
            <a:r>
              <a:rPr lang="ru-RU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12700" algn="just">
              <a:lnSpc>
                <a:spcPct val="100000"/>
              </a:lnSpc>
              <a:tabLst>
                <a:tab pos="469265" algn="l"/>
                <a:tab pos="469900" algn="l"/>
              </a:tabLst>
            </a:pPr>
            <a:r>
              <a:rPr lang="ru-RU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ГФ XIV – ОФС.1.1.0010.18 «</a:t>
            </a:r>
            <a:r>
              <a:rPr lang="ru-RU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Хранение лекарственных средств».</a:t>
            </a:r>
          </a:p>
          <a:p>
            <a:pPr marL="12700" algn="just">
              <a:lnSpc>
                <a:spcPct val="100000"/>
              </a:lnSpc>
              <a:tabLst>
                <a:tab pos="469265" algn="l"/>
                <a:tab pos="469900" algn="l"/>
              </a:tabLst>
            </a:pPr>
            <a:r>
              <a:rPr lang="ru-RU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Постановление Правительства РФ от 30.04.2022 г. № 809 «</a:t>
            </a:r>
            <a:r>
              <a:rPr lang="ru-RU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хранения  наркотических средств, психотропных веществ и их прекурсоров»</a:t>
            </a:r>
          </a:p>
          <a:p>
            <a:pPr marL="12700" algn="just">
              <a:lnSpc>
                <a:spcPct val="100000"/>
              </a:lnSpc>
              <a:tabLst>
                <a:tab pos="469265" algn="l"/>
                <a:tab pos="469900" algn="l"/>
              </a:tabLst>
            </a:pPr>
            <a:r>
              <a:rPr lang="ru-RU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Приказ МЗ и СР РФ от 23.08.2010 г. № 706н </a:t>
            </a:r>
            <a:r>
              <a:rPr lang="ru-RU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Правил хранения  лекарственных средств"</a:t>
            </a:r>
          </a:p>
          <a:p>
            <a:pPr marL="12700" algn="just">
              <a:lnSpc>
                <a:spcPct val="100000"/>
              </a:lnSpc>
              <a:tabLst>
                <a:tab pos="469265" algn="l"/>
                <a:tab pos="469900" algn="l"/>
              </a:tabLst>
            </a:pPr>
            <a:r>
              <a:rPr lang="ru-RU" sz="2000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Приказ МЗ РФ от 31.08.2016 г. № 646н </a:t>
            </a:r>
            <a:r>
              <a:rPr lang="ru-RU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Правил надлежащей практики  хранения и перевозки лекарственных препаратов для медицинского применения»</a:t>
            </a:r>
          </a:p>
          <a:p>
            <a:pPr marL="12700" algn="just">
              <a:lnSpc>
                <a:spcPct val="100000"/>
              </a:lnSpc>
              <a:tabLst>
                <a:tab pos="469265" algn="l"/>
                <a:tab pos="469900" algn="l"/>
              </a:tabLst>
            </a:pP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845" y="204343"/>
            <a:ext cx="557911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0000"/>
                </a:solidFill>
              </a:rPr>
              <a:t>Хранение</a:t>
            </a:r>
            <a:r>
              <a:rPr sz="3200" spc="-15" dirty="0">
                <a:solidFill>
                  <a:srgbClr val="000000"/>
                </a:solidFill>
              </a:rPr>
              <a:t> </a:t>
            </a:r>
            <a:r>
              <a:rPr sz="3200" spc="-5" dirty="0">
                <a:solidFill>
                  <a:srgbClr val="000000"/>
                </a:solidFill>
              </a:rPr>
              <a:t>прекурсоров</a:t>
            </a:r>
            <a:r>
              <a:rPr sz="3200" spc="-30" dirty="0">
                <a:solidFill>
                  <a:srgbClr val="000000"/>
                </a:solidFill>
              </a:rPr>
              <a:t> </a:t>
            </a:r>
            <a:r>
              <a:rPr sz="3200" spc="-5" dirty="0">
                <a:solidFill>
                  <a:srgbClr val="000000"/>
                </a:solidFill>
              </a:rPr>
              <a:t>НС</a:t>
            </a:r>
            <a:r>
              <a:rPr sz="3200" spc="10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и</a:t>
            </a:r>
            <a:r>
              <a:rPr sz="3200" spc="-5" dirty="0">
                <a:solidFill>
                  <a:srgbClr val="000000"/>
                </a:solidFill>
              </a:rPr>
              <a:t> ПВ</a:t>
            </a:r>
            <a:endParaRPr sz="32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65525"/>
              </p:ext>
            </p:extLst>
          </p:nvPr>
        </p:nvGraphicFramePr>
        <p:xfrm>
          <a:off x="303225" y="984250"/>
          <a:ext cx="11658600" cy="51400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448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8077">
                <a:tc>
                  <a:txBody>
                    <a:bodyPr/>
                    <a:lstStyle/>
                    <a:p>
                      <a:pPr marL="72390" marR="67945" indent="254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Группы </a:t>
                      </a:r>
                      <a:r>
                        <a:rPr sz="2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ЛС, утв.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П</a:t>
                      </a:r>
                      <a:r>
                        <a:rPr sz="2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2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становлен</a:t>
                      </a:r>
                      <a:r>
                        <a:rPr sz="22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2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ем  Правительства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РФ №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681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 marL="927735">
                        <a:lnSpc>
                          <a:spcPct val="100000"/>
                        </a:lnSpc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Нормативные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документы,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регламентирующие</a:t>
                      </a:r>
                      <a:r>
                        <a:rPr sz="2400" b="1" spc="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хранение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48637">
                <a:tc>
                  <a:txBody>
                    <a:bodyPr/>
                    <a:lstStyle/>
                    <a:p>
                      <a:pPr marL="529590" marR="374650" indent="-14986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200" b="1" spc="-10" dirty="0">
                          <a:latin typeface="Calibri"/>
                          <a:cs typeface="Calibri"/>
                        </a:rPr>
                        <a:t>Таблица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I, II </a:t>
                      </a:r>
                      <a:r>
                        <a:rPr sz="2200" b="1" spc="-48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Списка</a:t>
                      </a:r>
                      <a:r>
                        <a:rPr sz="2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IV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50520" marR="975994" indent="-337820">
                        <a:lnSpc>
                          <a:spcPts val="2600"/>
                        </a:lnSpc>
                        <a:spcBef>
                          <a:spcPts val="365"/>
                        </a:spcBef>
                        <a:buFont typeface="Arial MT"/>
                        <a:buChar char="•"/>
                        <a:tabLst>
                          <a:tab pos="350520" algn="l"/>
                          <a:tab pos="351155" algn="l"/>
                          <a:tab pos="7221220" algn="l"/>
                        </a:tabLst>
                      </a:pPr>
                      <a:r>
                        <a:rPr sz="2200" b="1" spc="-5" dirty="0">
                          <a:latin typeface="Calibri"/>
                          <a:cs typeface="Calibri"/>
                        </a:rPr>
                        <a:t>Постановление</a:t>
                      </a:r>
                      <a:r>
                        <a:rPr sz="22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Правительства</a:t>
                      </a:r>
                      <a:r>
                        <a:rPr sz="22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РФ</a:t>
                      </a:r>
                      <a:r>
                        <a:rPr sz="22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No</a:t>
                      </a:r>
                      <a:r>
                        <a:rPr sz="22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809</a:t>
                      </a:r>
                      <a:r>
                        <a:rPr sz="22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2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30.04.2022	</a:t>
                      </a:r>
                      <a:r>
                        <a:rPr lang="ru-RU" sz="2200" b="1" spc="-5" dirty="0">
                          <a:latin typeface="Calibri"/>
                          <a:cs typeface="Calibri"/>
                        </a:rPr>
                        <a:t>"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22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порядке </a:t>
                      </a:r>
                      <a:r>
                        <a:rPr sz="2200" spc="-4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хранения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 наркотических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средств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 err="1">
                          <a:latin typeface="Calibri"/>
                          <a:cs typeface="Calibri"/>
                        </a:rPr>
                        <a:t>психотропных</a:t>
                      </a:r>
                      <a:r>
                        <a:rPr sz="2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 err="1">
                          <a:latin typeface="Calibri"/>
                          <a:cs typeface="Calibri"/>
                        </a:rPr>
                        <a:t>веществ</a:t>
                      </a:r>
                      <a:r>
                        <a:rPr lang="ru-RU" sz="2200" spc="-5" dirty="0">
                          <a:latin typeface="Calibri"/>
                          <a:cs typeface="Calibri"/>
                        </a:rPr>
                        <a:t>"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  <a:p>
                      <a:pPr marL="356235" indent="-343535">
                        <a:lnSpc>
                          <a:spcPts val="2370"/>
                        </a:lnSpc>
                        <a:spcBef>
                          <a:spcPts val="5"/>
                        </a:spcBef>
                        <a:buFont typeface="Arial MT"/>
                        <a:buChar char="•"/>
                        <a:tabLst>
                          <a:tab pos="356235" algn="l"/>
                          <a:tab pos="356870" algn="l"/>
                        </a:tabLst>
                      </a:pPr>
                      <a:r>
                        <a:rPr sz="2200" b="1" spc="-5" dirty="0">
                          <a:latin typeface="Calibri"/>
                          <a:cs typeface="Calibri"/>
                        </a:rPr>
                        <a:t>Приказ</a:t>
                      </a:r>
                      <a:r>
                        <a:rPr sz="22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Министерства</a:t>
                      </a:r>
                      <a:r>
                        <a:rPr sz="22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10" dirty="0">
                          <a:latin typeface="Calibri"/>
                          <a:cs typeface="Calibri"/>
                        </a:rPr>
                        <a:t>здравоохранения</a:t>
                      </a:r>
                      <a:r>
                        <a:rPr sz="22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РФ</a:t>
                      </a:r>
                      <a:r>
                        <a:rPr sz="22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2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26.11.2021</a:t>
                      </a:r>
                      <a:r>
                        <a:rPr sz="22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г.</a:t>
                      </a:r>
                      <a:r>
                        <a:rPr sz="22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№</a:t>
                      </a:r>
                      <a:r>
                        <a:rPr sz="2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1103н</a:t>
                      </a:r>
                      <a:r>
                        <a:rPr sz="2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"Об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  <a:p>
                      <a:pPr marL="356235">
                        <a:lnSpc>
                          <a:spcPts val="2635"/>
                        </a:lnSpc>
                      </a:pPr>
                      <a:r>
                        <a:rPr sz="2200" spc="-5" dirty="0">
                          <a:latin typeface="Calibri"/>
                          <a:cs typeface="Calibri"/>
                        </a:rPr>
                        <a:t>утверждении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специальных</a:t>
                      </a:r>
                      <a:r>
                        <a:rPr sz="22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требований</a:t>
                      </a:r>
                      <a:r>
                        <a:rPr sz="2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2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условиям</a:t>
                      </a:r>
                      <a:r>
                        <a:rPr sz="2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хранения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  <a:p>
                      <a:pPr marL="356235" marR="251460">
                        <a:lnSpc>
                          <a:spcPct val="100000"/>
                        </a:lnSpc>
                      </a:pPr>
                      <a:r>
                        <a:rPr sz="2200" spc="-5" dirty="0">
                          <a:latin typeface="Calibri"/>
                          <a:cs typeface="Calibri"/>
                        </a:rPr>
                        <a:t>наркотических</a:t>
                      </a:r>
                      <a:r>
                        <a:rPr sz="22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психотропных</a:t>
                      </a:r>
                      <a:r>
                        <a:rPr sz="22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лекарственных</a:t>
                      </a:r>
                      <a:r>
                        <a:rPr sz="22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средств,</a:t>
                      </a:r>
                      <a:r>
                        <a:rPr sz="2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предназначенных </a:t>
                      </a:r>
                      <a:r>
                        <a:rPr sz="2200" spc="-4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для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медицинского</a:t>
                      </a:r>
                      <a:r>
                        <a:rPr sz="22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применения"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13318">
                <a:tc>
                  <a:txBody>
                    <a:bodyPr/>
                    <a:lstStyle/>
                    <a:p>
                      <a:pPr marL="44767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200" b="1" spc="-5" dirty="0">
                          <a:latin typeface="Calibri"/>
                          <a:cs typeface="Calibri"/>
                        </a:rPr>
                        <a:t>Таблица</a:t>
                      </a:r>
                      <a:r>
                        <a:rPr sz="2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III</a:t>
                      </a:r>
                      <a:endParaRPr sz="2200">
                        <a:latin typeface="Calibri"/>
                        <a:cs typeface="Calibri"/>
                      </a:endParaRPr>
                    </a:p>
                    <a:p>
                      <a:pPr marL="5238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200" b="1" spc="-5" dirty="0">
                          <a:latin typeface="Calibri"/>
                          <a:cs typeface="Calibri"/>
                        </a:rPr>
                        <a:t>Список</a:t>
                      </a:r>
                      <a:r>
                        <a:rPr sz="2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IV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56235" marR="41910" indent="-34290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Arial MT"/>
                        <a:buChar char="•"/>
                        <a:tabLst>
                          <a:tab pos="356235" algn="l"/>
                          <a:tab pos="356870" algn="l"/>
                        </a:tabLst>
                      </a:pPr>
                      <a:r>
                        <a:rPr sz="2200" b="1" spc="-5" dirty="0">
                          <a:latin typeface="Calibri"/>
                          <a:cs typeface="Calibri"/>
                        </a:rPr>
                        <a:t>Приказы</a:t>
                      </a:r>
                      <a:r>
                        <a:rPr sz="22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МЗ</a:t>
                      </a:r>
                      <a:r>
                        <a:rPr sz="22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РФ №</a:t>
                      </a:r>
                      <a:r>
                        <a:rPr sz="22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646н</a:t>
                      </a:r>
                      <a:r>
                        <a:rPr sz="2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2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31.08.16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(п.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 31)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 и</a:t>
                      </a:r>
                      <a:r>
                        <a:rPr sz="2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№</a:t>
                      </a:r>
                      <a:r>
                        <a:rPr sz="22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706н</a:t>
                      </a:r>
                      <a:r>
                        <a:rPr sz="2200" b="1" spc="-10" dirty="0">
                          <a:latin typeface="Calibri"/>
                          <a:cs typeface="Calibri"/>
                        </a:rPr>
                        <a:t> от</a:t>
                      </a:r>
                      <a:r>
                        <a:rPr sz="22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" dirty="0">
                          <a:latin typeface="Calibri"/>
                          <a:cs typeface="Calibri"/>
                        </a:rPr>
                        <a:t>23.08.2010</a:t>
                      </a:r>
                      <a:r>
                        <a:rPr sz="2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(п.</a:t>
                      </a:r>
                      <a:r>
                        <a:rPr sz="2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70): 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ЛП,</a:t>
                      </a:r>
                      <a:r>
                        <a:rPr sz="2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подлежащие</a:t>
                      </a:r>
                      <a:r>
                        <a:rPr sz="22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ПКУ</a:t>
                      </a:r>
                      <a:r>
                        <a:rPr sz="2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(кроме</a:t>
                      </a:r>
                      <a:r>
                        <a:rPr sz="22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НС,</a:t>
                      </a:r>
                      <a:r>
                        <a:rPr sz="2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ПВ,</a:t>
                      </a:r>
                      <a:r>
                        <a:rPr sz="2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СД,</a:t>
                      </a:r>
                      <a:r>
                        <a:rPr sz="2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ЯВ),</a:t>
                      </a:r>
                      <a:r>
                        <a:rPr sz="2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хранятся</a:t>
                      </a:r>
                      <a:r>
                        <a:rPr sz="2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металлических</a:t>
                      </a:r>
                      <a:r>
                        <a:rPr sz="22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или </a:t>
                      </a:r>
                      <a:r>
                        <a:rPr sz="2200" spc="-4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деревянных</a:t>
                      </a:r>
                      <a:r>
                        <a:rPr sz="2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шкафах,</a:t>
                      </a:r>
                      <a:r>
                        <a:rPr sz="2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опечатываемых</a:t>
                      </a:r>
                      <a:r>
                        <a:rPr sz="2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или</a:t>
                      </a:r>
                      <a:r>
                        <a:rPr sz="2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пломбируемых</a:t>
                      </a:r>
                      <a:r>
                        <a:rPr sz="22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2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конце</a:t>
                      </a:r>
                      <a:r>
                        <a:rPr sz="22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рабочего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дня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  <a:p>
                      <a:pPr marL="356235" indent="-343535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 MT"/>
                        <a:buChar char="•"/>
                        <a:tabLst>
                          <a:tab pos="356235" algn="l"/>
                          <a:tab pos="356870" algn="l"/>
                        </a:tabLst>
                      </a:pPr>
                      <a:r>
                        <a:rPr sz="2200" spc="-5" dirty="0">
                          <a:latin typeface="Calibri"/>
                          <a:cs typeface="Calibri"/>
                        </a:rPr>
                        <a:t>Инструкция</a:t>
                      </a:r>
                      <a:r>
                        <a:rPr sz="2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2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медицинского</a:t>
                      </a:r>
                      <a:r>
                        <a:rPr sz="22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применения</a:t>
                      </a:r>
                      <a:r>
                        <a:rPr sz="22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каждый</a:t>
                      </a:r>
                      <a:r>
                        <a:rPr sz="2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конкретный</a:t>
                      </a:r>
                      <a:r>
                        <a:rPr sz="2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ЛП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2932" y="192735"/>
            <a:ext cx="9891268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pc="-15" dirty="0"/>
              <a:t>          </a:t>
            </a:r>
            <a:r>
              <a:rPr spc="-15" dirty="0" err="1"/>
              <a:t>Порядок</a:t>
            </a:r>
            <a:r>
              <a:rPr spc="-10" dirty="0"/>
              <a:t> </a:t>
            </a:r>
            <a:r>
              <a:rPr spc="-5" dirty="0"/>
              <a:t>организации</a:t>
            </a:r>
            <a:r>
              <a:rPr spc="-20" dirty="0"/>
              <a:t> </a:t>
            </a:r>
            <a:r>
              <a:rPr spc="-5" dirty="0"/>
              <a:t>ПКУ</a:t>
            </a:r>
            <a:r>
              <a:rPr spc="-20" dirty="0"/>
              <a:t> </a:t>
            </a:r>
            <a:r>
              <a:rPr spc="-5" dirty="0"/>
              <a:t>в</a:t>
            </a:r>
            <a:r>
              <a:rPr dirty="0"/>
              <a:t> </a:t>
            </a:r>
            <a:r>
              <a:rPr spc="-5" dirty="0"/>
              <a:t>аптечных</a:t>
            </a:r>
            <a:r>
              <a:rPr spc="30" dirty="0"/>
              <a:t> </a:t>
            </a:r>
            <a:r>
              <a:rPr spc="-5" dirty="0"/>
              <a:t>организациях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578544" y="1770824"/>
            <a:ext cx="6731634" cy="1617345"/>
            <a:chOff x="2578544" y="1770824"/>
            <a:chExt cx="6731634" cy="1617345"/>
          </a:xfrm>
        </p:grpSpPr>
        <p:sp>
          <p:nvSpPr>
            <p:cNvPr id="4" name="object 4"/>
            <p:cNvSpPr/>
            <p:nvPr/>
          </p:nvSpPr>
          <p:spPr>
            <a:xfrm>
              <a:off x="2591562" y="1783841"/>
              <a:ext cx="6705600" cy="1591310"/>
            </a:xfrm>
            <a:custGeom>
              <a:avLst/>
              <a:gdLst/>
              <a:ahLst/>
              <a:cxnLst/>
              <a:rect l="l" t="t" r="r" b="b"/>
              <a:pathLst>
                <a:path w="6705600" h="1591310">
                  <a:moveTo>
                    <a:pt x="6705600" y="0"/>
                  </a:moveTo>
                  <a:lnTo>
                    <a:pt x="0" y="0"/>
                  </a:lnTo>
                  <a:lnTo>
                    <a:pt x="0" y="1033780"/>
                  </a:lnTo>
                  <a:lnTo>
                    <a:pt x="3153917" y="1033780"/>
                  </a:lnTo>
                  <a:lnTo>
                    <a:pt x="3153917" y="1193292"/>
                  </a:lnTo>
                  <a:lnTo>
                    <a:pt x="2955036" y="1193292"/>
                  </a:lnTo>
                  <a:lnTo>
                    <a:pt x="3352800" y="1591056"/>
                  </a:lnTo>
                  <a:lnTo>
                    <a:pt x="3750564" y="1193292"/>
                  </a:lnTo>
                  <a:lnTo>
                    <a:pt x="3551682" y="1193292"/>
                  </a:lnTo>
                  <a:lnTo>
                    <a:pt x="3551682" y="1033780"/>
                  </a:lnTo>
                  <a:lnTo>
                    <a:pt x="6705600" y="1033780"/>
                  </a:lnTo>
                  <a:lnTo>
                    <a:pt x="67056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591562" y="1783841"/>
              <a:ext cx="6705600" cy="1591310"/>
            </a:xfrm>
            <a:custGeom>
              <a:avLst/>
              <a:gdLst/>
              <a:ahLst/>
              <a:cxnLst/>
              <a:rect l="l" t="t" r="r" b="b"/>
              <a:pathLst>
                <a:path w="6705600" h="1591310">
                  <a:moveTo>
                    <a:pt x="0" y="0"/>
                  </a:moveTo>
                  <a:lnTo>
                    <a:pt x="6705600" y="0"/>
                  </a:lnTo>
                  <a:lnTo>
                    <a:pt x="6705600" y="1033780"/>
                  </a:lnTo>
                  <a:lnTo>
                    <a:pt x="3551682" y="1033780"/>
                  </a:lnTo>
                  <a:lnTo>
                    <a:pt x="3551682" y="1193292"/>
                  </a:lnTo>
                  <a:lnTo>
                    <a:pt x="3750564" y="1193292"/>
                  </a:lnTo>
                  <a:lnTo>
                    <a:pt x="3352800" y="1591056"/>
                  </a:lnTo>
                  <a:lnTo>
                    <a:pt x="2955036" y="1193292"/>
                  </a:lnTo>
                  <a:lnTo>
                    <a:pt x="3153917" y="1193292"/>
                  </a:lnTo>
                  <a:lnTo>
                    <a:pt x="3153917" y="1033780"/>
                  </a:lnTo>
                  <a:lnTo>
                    <a:pt x="0" y="1033780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839592" y="1935937"/>
            <a:ext cx="620903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alibri"/>
                <a:cs typeface="Calibri"/>
              </a:rPr>
              <a:t>Порядок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организации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ПКУ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лекарственных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средств</a:t>
            </a:r>
            <a:r>
              <a:rPr sz="2200" spc="-5" dirty="0">
                <a:latin typeface="Calibri"/>
                <a:cs typeface="Calibri"/>
              </a:rPr>
              <a:t> в</a:t>
            </a:r>
            <a:endParaRPr sz="2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200" spc="-10" dirty="0">
                <a:latin typeface="Calibri"/>
                <a:cs typeface="Calibri"/>
              </a:rPr>
              <a:t>соответствии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НД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16408" y="2959607"/>
            <a:ext cx="11837035" cy="3912235"/>
            <a:chOff x="216408" y="2959607"/>
            <a:chExt cx="11837035" cy="3912235"/>
          </a:xfrm>
        </p:grpSpPr>
        <p:sp>
          <p:nvSpPr>
            <p:cNvPr id="8" name="object 8"/>
            <p:cNvSpPr/>
            <p:nvPr/>
          </p:nvSpPr>
          <p:spPr>
            <a:xfrm>
              <a:off x="229362" y="3215385"/>
              <a:ext cx="11811000" cy="3643629"/>
            </a:xfrm>
            <a:custGeom>
              <a:avLst/>
              <a:gdLst/>
              <a:ahLst/>
              <a:cxnLst/>
              <a:rect l="l" t="t" r="r" b="b"/>
              <a:pathLst>
                <a:path w="11811000" h="3643629">
                  <a:moveTo>
                    <a:pt x="11811000" y="0"/>
                  </a:moveTo>
                  <a:lnTo>
                    <a:pt x="11806066" y="48980"/>
                  </a:lnTo>
                  <a:lnTo>
                    <a:pt x="11791918" y="94593"/>
                  </a:lnTo>
                  <a:lnTo>
                    <a:pt x="11769530" y="135862"/>
                  </a:lnTo>
                  <a:lnTo>
                    <a:pt x="11739880" y="171815"/>
                  </a:lnTo>
                  <a:lnTo>
                    <a:pt x="11703942" y="201474"/>
                  </a:lnTo>
                  <a:lnTo>
                    <a:pt x="11662695" y="223867"/>
                  </a:lnTo>
                  <a:lnTo>
                    <a:pt x="11617114" y="238017"/>
                  </a:lnTo>
                  <a:lnTo>
                    <a:pt x="11568176" y="242950"/>
                  </a:lnTo>
                  <a:lnTo>
                    <a:pt x="242887" y="242950"/>
                  </a:lnTo>
                  <a:lnTo>
                    <a:pt x="193935" y="247884"/>
                  </a:lnTo>
                  <a:lnTo>
                    <a:pt x="148341" y="262032"/>
                  </a:lnTo>
                  <a:lnTo>
                    <a:pt x="107083" y="284420"/>
                  </a:lnTo>
                  <a:lnTo>
                    <a:pt x="71137" y="314070"/>
                  </a:lnTo>
                  <a:lnTo>
                    <a:pt x="41479" y="350008"/>
                  </a:lnTo>
                  <a:lnTo>
                    <a:pt x="19086" y="391255"/>
                  </a:lnTo>
                  <a:lnTo>
                    <a:pt x="4934" y="436836"/>
                  </a:lnTo>
                  <a:lnTo>
                    <a:pt x="0" y="485775"/>
                  </a:lnTo>
                  <a:lnTo>
                    <a:pt x="0" y="3400488"/>
                  </a:lnTo>
                  <a:lnTo>
                    <a:pt x="4934" y="3449438"/>
                  </a:lnTo>
                  <a:lnTo>
                    <a:pt x="19086" y="3495031"/>
                  </a:lnTo>
                  <a:lnTo>
                    <a:pt x="41479" y="3536289"/>
                  </a:lnTo>
                  <a:lnTo>
                    <a:pt x="71137" y="3572235"/>
                  </a:lnTo>
                  <a:lnTo>
                    <a:pt x="107083" y="3601894"/>
                  </a:lnTo>
                  <a:lnTo>
                    <a:pt x="148341" y="3624288"/>
                  </a:lnTo>
                  <a:lnTo>
                    <a:pt x="193935" y="3638440"/>
                  </a:lnTo>
                  <a:lnTo>
                    <a:pt x="242887" y="3643375"/>
                  </a:lnTo>
                  <a:lnTo>
                    <a:pt x="291836" y="3638440"/>
                  </a:lnTo>
                  <a:lnTo>
                    <a:pt x="337427" y="3624288"/>
                  </a:lnTo>
                  <a:lnTo>
                    <a:pt x="378685" y="3601894"/>
                  </a:lnTo>
                  <a:lnTo>
                    <a:pt x="414632" y="3572235"/>
                  </a:lnTo>
                  <a:lnTo>
                    <a:pt x="444292" y="3536289"/>
                  </a:lnTo>
                  <a:lnTo>
                    <a:pt x="466686" y="3495031"/>
                  </a:lnTo>
                  <a:lnTo>
                    <a:pt x="480840" y="3449438"/>
                  </a:lnTo>
                  <a:lnTo>
                    <a:pt x="485775" y="3400488"/>
                  </a:lnTo>
                  <a:lnTo>
                    <a:pt x="485775" y="3157601"/>
                  </a:lnTo>
                  <a:lnTo>
                    <a:pt x="11568176" y="3157601"/>
                  </a:lnTo>
                  <a:lnTo>
                    <a:pt x="11617114" y="3152666"/>
                  </a:lnTo>
                  <a:lnTo>
                    <a:pt x="11662695" y="3138514"/>
                  </a:lnTo>
                  <a:lnTo>
                    <a:pt x="11703942" y="3116122"/>
                  </a:lnTo>
                  <a:lnTo>
                    <a:pt x="11739880" y="3086465"/>
                  </a:lnTo>
                  <a:lnTo>
                    <a:pt x="11769530" y="3050520"/>
                  </a:lnTo>
                  <a:lnTo>
                    <a:pt x="11791918" y="3009264"/>
                  </a:lnTo>
                  <a:lnTo>
                    <a:pt x="11806066" y="2963674"/>
                  </a:lnTo>
                  <a:lnTo>
                    <a:pt x="11811000" y="2914726"/>
                  </a:lnTo>
                  <a:lnTo>
                    <a:pt x="11811000" y="728725"/>
                  </a:lnTo>
                  <a:lnTo>
                    <a:pt x="242887" y="728726"/>
                  </a:lnTo>
                  <a:lnTo>
                    <a:pt x="242913" y="485775"/>
                  </a:lnTo>
                  <a:lnTo>
                    <a:pt x="252430" y="438568"/>
                  </a:lnTo>
                  <a:lnTo>
                    <a:pt x="278455" y="399938"/>
                  </a:lnTo>
                  <a:lnTo>
                    <a:pt x="317055" y="373905"/>
                  </a:lnTo>
                  <a:lnTo>
                    <a:pt x="364324" y="364363"/>
                  </a:lnTo>
                  <a:lnTo>
                    <a:pt x="11811000" y="364363"/>
                  </a:lnTo>
                  <a:lnTo>
                    <a:pt x="11811000" y="0"/>
                  </a:lnTo>
                  <a:close/>
                </a:path>
                <a:path w="11811000" h="3643629">
                  <a:moveTo>
                    <a:pt x="11811000" y="364363"/>
                  </a:moveTo>
                  <a:lnTo>
                    <a:pt x="364324" y="364363"/>
                  </a:lnTo>
                  <a:lnTo>
                    <a:pt x="411596" y="373905"/>
                  </a:lnTo>
                  <a:lnTo>
                    <a:pt x="450200" y="399938"/>
                  </a:lnTo>
                  <a:lnTo>
                    <a:pt x="476229" y="438568"/>
                  </a:lnTo>
                  <a:lnTo>
                    <a:pt x="485775" y="485901"/>
                  </a:lnTo>
                  <a:lnTo>
                    <a:pt x="480840" y="534840"/>
                  </a:lnTo>
                  <a:lnTo>
                    <a:pt x="466686" y="580421"/>
                  </a:lnTo>
                  <a:lnTo>
                    <a:pt x="444292" y="621668"/>
                  </a:lnTo>
                  <a:lnTo>
                    <a:pt x="414632" y="657606"/>
                  </a:lnTo>
                  <a:lnTo>
                    <a:pt x="378685" y="687256"/>
                  </a:lnTo>
                  <a:lnTo>
                    <a:pt x="337427" y="709644"/>
                  </a:lnTo>
                  <a:lnTo>
                    <a:pt x="291836" y="723792"/>
                  </a:lnTo>
                  <a:lnTo>
                    <a:pt x="242887" y="728726"/>
                  </a:lnTo>
                  <a:lnTo>
                    <a:pt x="11811000" y="728725"/>
                  </a:lnTo>
                  <a:lnTo>
                    <a:pt x="11811000" y="364363"/>
                  </a:lnTo>
                  <a:close/>
                </a:path>
                <a:path w="11811000" h="3643629">
                  <a:moveTo>
                    <a:pt x="11325225" y="0"/>
                  </a:moveTo>
                  <a:lnTo>
                    <a:pt x="11325225" y="242950"/>
                  </a:lnTo>
                  <a:lnTo>
                    <a:pt x="11568176" y="242950"/>
                  </a:lnTo>
                  <a:lnTo>
                    <a:pt x="11568176" y="121538"/>
                  </a:lnTo>
                  <a:lnTo>
                    <a:pt x="11446637" y="121538"/>
                  </a:lnTo>
                  <a:lnTo>
                    <a:pt x="11399377" y="111996"/>
                  </a:lnTo>
                  <a:lnTo>
                    <a:pt x="11360785" y="85963"/>
                  </a:lnTo>
                  <a:lnTo>
                    <a:pt x="11334765" y="47333"/>
                  </a:lnTo>
                  <a:lnTo>
                    <a:pt x="11325225" y="0"/>
                  </a:lnTo>
                  <a:close/>
                </a:path>
                <a:path w="11811000" h="3643629">
                  <a:moveTo>
                    <a:pt x="11568176" y="0"/>
                  </a:moveTo>
                  <a:lnTo>
                    <a:pt x="11558615" y="47333"/>
                  </a:lnTo>
                  <a:lnTo>
                    <a:pt x="11532552" y="85963"/>
                  </a:lnTo>
                  <a:lnTo>
                    <a:pt x="11493916" y="111996"/>
                  </a:lnTo>
                  <a:lnTo>
                    <a:pt x="11446637" y="121538"/>
                  </a:lnTo>
                  <a:lnTo>
                    <a:pt x="11568176" y="121538"/>
                  </a:lnTo>
                  <a:lnTo>
                    <a:pt x="11568176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2249" y="2972561"/>
              <a:ext cx="11568430" cy="971550"/>
            </a:xfrm>
            <a:custGeom>
              <a:avLst/>
              <a:gdLst/>
              <a:ahLst/>
              <a:cxnLst/>
              <a:rect l="l" t="t" r="r" b="b"/>
              <a:pathLst>
                <a:path w="11568430" h="971550">
                  <a:moveTo>
                    <a:pt x="121437" y="607187"/>
                  </a:moveTo>
                  <a:lnTo>
                    <a:pt x="74168" y="616729"/>
                  </a:lnTo>
                  <a:lnTo>
                    <a:pt x="35567" y="642762"/>
                  </a:lnTo>
                  <a:lnTo>
                    <a:pt x="9543" y="681392"/>
                  </a:lnTo>
                  <a:lnTo>
                    <a:pt x="0" y="728726"/>
                  </a:lnTo>
                  <a:lnTo>
                    <a:pt x="0" y="971550"/>
                  </a:lnTo>
                  <a:lnTo>
                    <a:pt x="48948" y="966616"/>
                  </a:lnTo>
                  <a:lnTo>
                    <a:pt x="94540" y="952468"/>
                  </a:lnTo>
                  <a:lnTo>
                    <a:pt x="135798" y="930080"/>
                  </a:lnTo>
                  <a:lnTo>
                    <a:pt x="171745" y="900430"/>
                  </a:lnTo>
                  <a:lnTo>
                    <a:pt x="201404" y="864492"/>
                  </a:lnTo>
                  <a:lnTo>
                    <a:pt x="223799" y="823245"/>
                  </a:lnTo>
                  <a:lnTo>
                    <a:pt x="237952" y="777664"/>
                  </a:lnTo>
                  <a:lnTo>
                    <a:pt x="242887" y="728726"/>
                  </a:lnTo>
                  <a:lnTo>
                    <a:pt x="233342" y="681392"/>
                  </a:lnTo>
                  <a:lnTo>
                    <a:pt x="207313" y="642762"/>
                  </a:lnTo>
                  <a:lnTo>
                    <a:pt x="168708" y="616729"/>
                  </a:lnTo>
                  <a:lnTo>
                    <a:pt x="121437" y="607187"/>
                  </a:lnTo>
                  <a:close/>
                </a:path>
                <a:path w="11568430" h="971550">
                  <a:moveTo>
                    <a:pt x="11568112" y="242824"/>
                  </a:moveTo>
                  <a:lnTo>
                    <a:pt x="11325288" y="242824"/>
                  </a:lnTo>
                  <a:lnTo>
                    <a:pt x="11325288" y="485775"/>
                  </a:lnTo>
                  <a:lnTo>
                    <a:pt x="11374227" y="480841"/>
                  </a:lnTo>
                  <a:lnTo>
                    <a:pt x="11419808" y="466691"/>
                  </a:lnTo>
                  <a:lnTo>
                    <a:pt x="11461055" y="444298"/>
                  </a:lnTo>
                  <a:lnTo>
                    <a:pt x="11496992" y="414639"/>
                  </a:lnTo>
                  <a:lnTo>
                    <a:pt x="11526643" y="378686"/>
                  </a:lnTo>
                  <a:lnTo>
                    <a:pt x="11549030" y="337417"/>
                  </a:lnTo>
                  <a:lnTo>
                    <a:pt x="11563179" y="291804"/>
                  </a:lnTo>
                  <a:lnTo>
                    <a:pt x="11568112" y="242824"/>
                  </a:lnTo>
                  <a:close/>
                </a:path>
                <a:path w="11568430" h="971550">
                  <a:moveTo>
                    <a:pt x="11325288" y="0"/>
                  </a:moveTo>
                  <a:lnTo>
                    <a:pt x="11276307" y="4933"/>
                  </a:lnTo>
                  <a:lnTo>
                    <a:pt x="11230695" y="19081"/>
                  </a:lnTo>
                  <a:lnTo>
                    <a:pt x="11189425" y="41469"/>
                  </a:lnTo>
                  <a:lnTo>
                    <a:pt x="11153473" y="71120"/>
                  </a:lnTo>
                  <a:lnTo>
                    <a:pt x="11123813" y="107057"/>
                  </a:lnTo>
                  <a:lnTo>
                    <a:pt x="11101421" y="148304"/>
                  </a:lnTo>
                  <a:lnTo>
                    <a:pt x="11087270" y="193885"/>
                  </a:lnTo>
                  <a:lnTo>
                    <a:pt x="11082337" y="242824"/>
                  </a:lnTo>
                  <a:lnTo>
                    <a:pt x="11091878" y="290157"/>
                  </a:lnTo>
                  <a:lnTo>
                    <a:pt x="11117897" y="328787"/>
                  </a:lnTo>
                  <a:lnTo>
                    <a:pt x="11156489" y="354820"/>
                  </a:lnTo>
                  <a:lnTo>
                    <a:pt x="11203749" y="364363"/>
                  </a:lnTo>
                  <a:lnTo>
                    <a:pt x="11251029" y="354820"/>
                  </a:lnTo>
                  <a:lnTo>
                    <a:pt x="11289665" y="328787"/>
                  </a:lnTo>
                  <a:lnTo>
                    <a:pt x="11315727" y="290157"/>
                  </a:lnTo>
                  <a:lnTo>
                    <a:pt x="11325288" y="242824"/>
                  </a:lnTo>
                  <a:lnTo>
                    <a:pt x="11568112" y="242824"/>
                  </a:lnTo>
                  <a:lnTo>
                    <a:pt x="11563179" y="193885"/>
                  </a:lnTo>
                  <a:lnTo>
                    <a:pt x="11549030" y="148304"/>
                  </a:lnTo>
                  <a:lnTo>
                    <a:pt x="11526643" y="107057"/>
                  </a:lnTo>
                  <a:lnTo>
                    <a:pt x="11496992" y="71120"/>
                  </a:lnTo>
                  <a:lnTo>
                    <a:pt x="11461055" y="41469"/>
                  </a:lnTo>
                  <a:lnTo>
                    <a:pt x="11419808" y="19081"/>
                  </a:lnTo>
                  <a:lnTo>
                    <a:pt x="11374227" y="4933"/>
                  </a:lnTo>
                  <a:lnTo>
                    <a:pt x="11325288" y="0"/>
                  </a:lnTo>
                  <a:close/>
                </a:path>
              </a:pathLst>
            </a:custGeom>
            <a:solidFill>
              <a:srgbClr val="AFBE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29362" y="2972561"/>
              <a:ext cx="11811000" cy="3886200"/>
            </a:xfrm>
            <a:custGeom>
              <a:avLst/>
              <a:gdLst/>
              <a:ahLst/>
              <a:cxnLst/>
              <a:rect l="l" t="t" r="r" b="b"/>
              <a:pathLst>
                <a:path w="11811000" h="3886200">
                  <a:moveTo>
                    <a:pt x="0" y="728726"/>
                  </a:moveTo>
                  <a:lnTo>
                    <a:pt x="4934" y="679745"/>
                  </a:lnTo>
                  <a:lnTo>
                    <a:pt x="19086" y="634132"/>
                  </a:lnTo>
                  <a:lnTo>
                    <a:pt x="41479" y="592863"/>
                  </a:lnTo>
                  <a:lnTo>
                    <a:pt x="71137" y="556910"/>
                  </a:lnTo>
                  <a:lnTo>
                    <a:pt x="107083" y="527251"/>
                  </a:lnTo>
                  <a:lnTo>
                    <a:pt x="148341" y="504858"/>
                  </a:lnTo>
                  <a:lnTo>
                    <a:pt x="193935" y="490708"/>
                  </a:lnTo>
                  <a:lnTo>
                    <a:pt x="242887" y="485775"/>
                  </a:lnTo>
                  <a:lnTo>
                    <a:pt x="11325225" y="485775"/>
                  </a:lnTo>
                  <a:lnTo>
                    <a:pt x="11325225" y="242824"/>
                  </a:lnTo>
                  <a:lnTo>
                    <a:pt x="11330158" y="193885"/>
                  </a:lnTo>
                  <a:lnTo>
                    <a:pt x="11344308" y="148304"/>
                  </a:lnTo>
                  <a:lnTo>
                    <a:pt x="11366701" y="107057"/>
                  </a:lnTo>
                  <a:lnTo>
                    <a:pt x="11396360" y="71120"/>
                  </a:lnTo>
                  <a:lnTo>
                    <a:pt x="11432313" y="41469"/>
                  </a:lnTo>
                  <a:lnTo>
                    <a:pt x="11473582" y="19081"/>
                  </a:lnTo>
                  <a:lnTo>
                    <a:pt x="11519195" y="4933"/>
                  </a:lnTo>
                  <a:lnTo>
                    <a:pt x="11568176" y="0"/>
                  </a:lnTo>
                  <a:lnTo>
                    <a:pt x="11617114" y="4933"/>
                  </a:lnTo>
                  <a:lnTo>
                    <a:pt x="11662695" y="19081"/>
                  </a:lnTo>
                  <a:lnTo>
                    <a:pt x="11703942" y="41469"/>
                  </a:lnTo>
                  <a:lnTo>
                    <a:pt x="11739880" y="71119"/>
                  </a:lnTo>
                  <a:lnTo>
                    <a:pt x="11769530" y="107057"/>
                  </a:lnTo>
                  <a:lnTo>
                    <a:pt x="11791918" y="148304"/>
                  </a:lnTo>
                  <a:lnTo>
                    <a:pt x="11806066" y="193885"/>
                  </a:lnTo>
                  <a:lnTo>
                    <a:pt x="11811000" y="242824"/>
                  </a:lnTo>
                  <a:lnTo>
                    <a:pt x="11811000" y="3157537"/>
                  </a:lnTo>
                  <a:lnTo>
                    <a:pt x="11806066" y="3206485"/>
                  </a:lnTo>
                  <a:lnTo>
                    <a:pt x="11791918" y="3252075"/>
                  </a:lnTo>
                  <a:lnTo>
                    <a:pt x="11769530" y="3293331"/>
                  </a:lnTo>
                  <a:lnTo>
                    <a:pt x="11739880" y="3329276"/>
                  </a:lnTo>
                  <a:lnTo>
                    <a:pt x="11703942" y="3358933"/>
                  </a:lnTo>
                  <a:lnTo>
                    <a:pt x="11662695" y="3381326"/>
                  </a:lnTo>
                  <a:lnTo>
                    <a:pt x="11617114" y="3395478"/>
                  </a:lnTo>
                  <a:lnTo>
                    <a:pt x="11568176" y="3400412"/>
                  </a:lnTo>
                  <a:lnTo>
                    <a:pt x="485775" y="3400425"/>
                  </a:lnTo>
                  <a:lnTo>
                    <a:pt x="485775" y="3643312"/>
                  </a:lnTo>
                  <a:lnTo>
                    <a:pt x="480840" y="3692262"/>
                  </a:lnTo>
                  <a:lnTo>
                    <a:pt x="466686" y="3737855"/>
                  </a:lnTo>
                  <a:lnTo>
                    <a:pt x="444292" y="3779113"/>
                  </a:lnTo>
                  <a:lnTo>
                    <a:pt x="414632" y="3815059"/>
                  </a:lnTo>
                  <a:lnTo>
                    <a:pt x="378685" y="3844718"/>
                  </a:lnTo>
                  <a:lnTo>
                    <a:pt x="337427" y="3867112"/>
                  </a:lnTo>
                  <a:lnTo>
                    <a:pt x="291836" y="3881264"/>
                  </a:lnTo>
                  <a:lnTo>
                    <a:pt x="242887" y="3886199"/>
                  </a:lnTo>
                  <a:lnTo>
                    <a:pt x="193935" y="3881264"/>
                  </a:lnTo>
                  <a:lnTo>
                    <a:pt x="148341" y="3867112"/>
                  </a:lnTo>
                  <a:lnTo>
                    <a:pt x="107083" y="3844718"/>
                  </a:lnTo>
                  <a:lnTo>
                    <a:pt x="71137" y="3815059"/>
                  </a:lnTo>
                  <a:lnTo>
                    <a:pt x="41479" y="3779113"/>
                  </a:lnTo>
                  <a:lnTo>
                    <a:pt x="19086" y="3737855"/>
                  </a:lnTo>
                  <a:lnTo>
                    <a:pt x="4934" y="3692262"/>
                  </a:lnTo>
                  <a:lnTo>
                    <a:pt x="0" y="3643312"/>
                  </a:lnTo>
                  <a:lnTo>
                    <a:pt x="0" y="728726"/>
                  </a:lnTo>
                  <a:close/>
                </a:path>
                <a:path w="11811000" h="3886200">
                  <a:moveTo>
                    <a:pt x="11325225" y="485775"/>
                  </a:moveTo>
                  <a:lnTo>
                    <a:pt x="11568176" y="485775"/>
                  </a:lnTo>
                  <a:lnTo>
                    <a:pt x="11617114" y="480841"/>
                  </a:lnTo>
                  <a:lnTo>
                    <a:pt x="11662695" y="466691"/>
                  </a:lnTo>
                  <a:lnTo>
                    <a:pt x="11703942" y="444298"/>
                  </a:lnTo>
                  <a:lnTo>
                    <a:pt x="11739880" y="414639"/>
                  </a:lnTo>
                  <a:lnTo>
                    <a:pt x="11769530" y="378686"/>
                  </a:lnTo>
                  <a:lnTo>
                    <a:pt x="11791918" y="337417"/>
                  </a:lnTo>
                  <a:lnTo>
                    <a:pt x="11806066" y="291804"/>
                  </a:lnTo>
                  <a:lnTo>
                    <a:pt x="11811000" y="242824"/>
                  </a:lnTo>
                </a:path>
                <a:path w="11811000" h="3886200">
                  <a:moveTo>
                    <a:pt x="11568176" y="485775"/>
                  </a:moveTo>
                  <a:lnTo>
                    <a:pt x="11568176" y="242824"/>
                  </a:lnTo>
                  <a:lnTo>
                    <a:pt x="11558615" y="290157"/>
                  </a:lnTo>
                  <a:lnTo>
                    <a:pt x="11532552" y="328787"/>
                  </a:lnTo>
                  <a:lnTo>
                    <a:pt x="11493916" y="354820"/>
                  </a:lnTo>
                  <a:lnTo>
                    <a:pt x="11446637" y="364363"/>
                  </a:lnTo>
                  <a:lnTo>
                    <a:pt x="11399377" y="354820"/>
                  </a:lnTo>
                  <a:lnTo>
                    <a:pt x="11360785" y="328787"/>
                  </a:lnTo>
                  <a:lnTo>
                    <a:pt x="11334765" y="290157"/>
                  </a:lnTo>
                  <a:lnTo>
                    <a:pt x="11325225" y="242824"/>
                  </a:lnTo>
                </a:path>
                <a:path w="11811000" h="3886200">
                  <a:moveTo>
                    <a:pt x="242887" y="971550"/>
                  </a:moveTo>
                  <a:lnTo>
                    <a:pt x="242887" y="728726"/>
                  </a:lnTo>
                  <a:lnTo>
                    <a:pt x="252430" y="681392"/>
                  </a:lnTo>
                  <a:lnTo>
                    <a:pt x="278455" y="642762"/>
                  </a:lnTo>
                  <a:lnTo>
                    <a:pt x="317055" y="616729"/>
                  </a:lnTo>
                  <a:lnTo>
                    <a:pt x="364324" y="607187"/>
                  </a:lnTo>
                  <a:lnTo>
                    <a:pt x="411596" y="616729"/>
                  </a:lnTo>
                  <a:lnTo>
                    <a:pt x="450200" y="642762"/>
                  </a:lnTo>
                  <a:lnTo>
                    <a:pt x="476229" y="681392"/>
                  </a:lnTo>
                  <a:lnTo>
                    <a:pt x="485775" y="728726"/>
                  </a:lnTo>
                  <a:lnTo>
                    <a:pt x="480840" y="777664"/>
                  </a:lnTo>
                  <a:lnTo>
                    <a:pt x="466686" y="823245"/>
                  </a:lnTo>
                  <a:lnTo>
                    <a:pt x="444292" y="864492"/>
                  </a:lnTo>
                  <a:lnTo>
                    <a:pt x="414632" y="900430"/>
                  </a:lnTo>
                  <a:lnTo>
                    <a:pt x="378685" y="930080"/>
                  </a:lnTo>
                  <a:lnTo>
                    <a:pt x="337427" y="952468"/>
                  </a:lnTo>
                  <a:lnTo>
                    <a:pt x="291836" y="966616"/>
                  </a:lnTo>
                  <a:lnTo>
                    <a:pt x="242887" y="971550"/>
                  </a:lnTo>
                  <a:lnTo>
                    <a:pt x="193935" y="966616"/>
                  </a:lnTo>
                  <a:lnTo>
                    <a:pt x="148341" y="952468"/>
                  </a:lnTo>
                  <a:lnTo>
                    <a:pt x="107083" y="930080"/>
                  </a:lnTo>
                  <a:lnTo>
                    <a:pt x="71137" y="900430"/>
                  </a:lnTo>
                  <a:lnTo>
                    <a:pt x="41479" y="864492"/>
                  </a:lnTo>
                  <a:lnTo>
                    <a:pt x="19086" y="823245"/>
                  </a:lnTo>
                  <a:lnTo>
                    <a:pt x="4934" y="777664"/>
                  </a:lnTo>
                  <a:lnTo>
                    <a:pt x="0" y="728726"/>
                  </a:lnTo>
                </a:path>
                <a:path w="11811000" h="3886200">
                  <a:moveTo>
                    <a:pt x="485775" y="728726"/>
                  </a:moveTo>
                  <a:lnTo>
                    <a:pt x="485775" y="3400425"/>
                  </a:lnTo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916939" y="3500754"/>
            <a:ext cx="10254615" cy="2769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Calibri"/>
                <a:cs typeface="Calibri"/>
              </a:rPr>
              <a:t>Перечень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препаратов,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подлежащих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ПКУ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(рекомендуется </a:t>
            </a:r>
            <a:r>
              <a:rPr sz="2000" spc="-5" dirty="0">
                <a:latin typeface="Calibri"/>
                <a:cs typeface="Calibri"/>
              </a:rPr>
              <a:t>составить</a:t>
            </a:r>
            <a:r>
              <a:rPr sz="2000" dirty="0">
                <a:latin typeface="Calibri"/>
                <a:cs typeface="Calibri"/>
              </a:rPr>
              <a:t> список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групп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ЛС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из </a:t>
            </a:r>
            <a:r>
              <a:rPr sz="2000" spc="-10" dirty="0">
                <a:latin typeface="Calibri"/>
                <a:cs typeface="Calibri"/>
              </a:rPr>
              <a:t>тех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препаратов,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 </a:t>
            </a:r>
            <a:r>
              <a:rPr sz="2000" spc="-10" dirty="0">
                <a:latin typeface="Calibri"/>
                <a:cs typeface="Calibri"/>
              </a:rPr>
              <a:t>которыми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фактически </a:t>
            </a:r>
            <a:r>
              <a:rPr sz="2000" spc="-15" dirty="0">
                <a:latin typeface="Calibri"/>
                <a:cs typeface="Calibri"/>
              </a:rPr>
              <a:t>ведется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работа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аптеке)</a:t>
            </a:r>
            <a:endParaRPr sz="20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Calibri"/>
                <a:cs typeface="Calibri"/>
              </a:rPr>
              <a:t>Структурные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подразделения,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которых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ведется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ПКУ</a:t>
            </a:r>
            <a:endParaRPr sz="2000">
              <a:latin typeface="Calibri"/>
              <a:cs typeface="Calibri"/>
            </a:endParaRPr>
          </a:p>
          <a:p>
            <a:pPr marL="355600" marR="692150" indent="-343535">
              <a:lnSpc>
                <a:spcPct val="1000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Calibri"/>
                <a:cs typeface="Calibri"/>
              </a:rPr>
              <a:t>Ответственные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за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ведение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</a:t>
            </a:r>
            <a:r>
              <a:rPr sz="2000" spc="-5" dirty="0">
                <a:latin typeface="Calibri"/>
                <a:cs typeface="Calibri"/>
              </a:rPr>
              <a:t> хранение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журналов учета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(регистрации)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операций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ЛС,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подлежащими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ПКУ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(рекомендуется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включить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несколько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сотрудников,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</a:t>
            </a:r>
            <a:r>
              <a:rPr sz="2000" spc="-10" dirty="0">
                <a:latin typeface="Calibri"/>
                <a:cs typeface="Calibri"/>
              </a:rPr>
              <a:t> том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числе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первостольников)</a:t>
            </a:r>
            <a:endParaRPr sz="2000">
              <a:latin typeface="Calibri"/>
              <a:cs typeface="Calibri"/>
            </a:endParaRPr>
          </a:p>
          <a:p>
            <a:pPr marL="355600" marR="5080" indent="-343535">
              <a:lnSpc>
                <a:spcPct val="1000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Calibri"/>
                <a:cs typeface="Calibri"/>
              </a:rPr>
              <a:t>Места </a:t>
            </a:r>
            <a:r>
              <a:rPr sz="2000" spc="-5" dirty="0">
                <a:latin typeface="Calibri"/>
                <a:cs typeface="Calibri"/>
              </a:rPr>
              <a:t>хранения </a:t>
            </a:r>
            <a:r>
              <a:rPr sz="2000" dirty="0">
                <a:latin typeface="Calibri"/>
                <a:cs typeface="Calibri"/>
              </a:rPr>
              <a:t>и сроки </a:t>
            </a:r>
            <a:r>
              <a:rPr sz="2000" spc="-5" dirty="0">
                <a:latin typeface="Calibri"/>
                <a:cs typeface="Calibri"/>
              </a:rPr>
              <a:t>хранения журналов </a:t>
            </a:r>
            <a:r>
              <a:rPr sz="2000" dirty="0">
                <a:latin typeface="Calibri"/>
                <a:cs typeface="Calibri"/>
              </a:rPr>
              <a:t>и </a:t>
            </a:r>
            <a:r>
              <a:rPr sz="2000" spc="-10" dirty="0">
                <a:latin typeface="Calibri"/>
                <a:cs typeface="Calibri"/>
              </a:rPr>
              <a:t>документов, подтверждающих </a:t>
            </a:r>
            <a:r>
              <a:rPr sz="2000" spc="-15" dirty="0">
                <a:latin typeface="Calibri"/>
                <a:cs typeface="Calibri"/>
              </a:rPr>
              <a:t>приходные </a:t>
            </a:r>
            <a:r>
              <a:rPr sz="2000" dirty="0">
                <a:latin typeface="Calibri"/>
                <a:cs typeface="Calibri"/>
              </a:rPr>
              <a:t>и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расходные</a:t>
            </a:r>
            <a:r>
              <a:rPr sz="2000" spc="-5" dirty="0">
                <a:latin typeface="Calibri"/>
                <a:cs typeface="Calibri"/>
              </a:rPr>
              <a:t> операции</a:t>
            </a:r>
            <a:endParaRPr sz="20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Calibri"/>
                <a:cs typeface="Calibri"/>
              </a:rPr>
              <a:t>Ответственные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за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контроль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соблюдения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порядка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ПКУ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организации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90800" y="1066800"/>
            <a:ext cx="6705600" cy="830580"/>
          </a:xfrm>
          <a:prstGeom prst="rect">
            <a:avLst/>
          </a:prstGeom>
          <a:solidFill>
            <a:srgbClr val="FFFFFF"/>
          </a:solidFill>
          <a:ln w="9144">
            <a:solidFill>
              <a:srgbClr val="4F81BC"/>
            </a:solidFill>
          </a:ln>
        </p:spPr>
        <p:txBody>
          <a:bodyPr vert="horz" wrap="square" lIns="0" tIns="26034" rIns="0" bIns="0" rtlCol="0">
            <a:spAutoFit/>
          </a:bodyPr>
          <a:lstStyle/>
          <a:p>
            <a:pPr marL="1189355" marR="150495" indent="-1030605">
              <a:lnSpc>
                <a:spcPct val="100000"/>
              </a:lnSpc>
              <a:spcBef>
                <a:spcPts val="204"/>
              </a:spcBef>
            </a:pPr>
            <a:r>
              <a:rPr sz="2400" spc="-10" dirty="0">
                <a:latin typeface="Calibri"/>
                <a:cs typeface="Calibri"/>
              </a:rPr>
              <a:t>Приказ, </a:t>
            </a:r>
            <a:r>
              <a:rPr sz="2400" spc="-5" dirty="0">
                <a:latin typeface="Calibri"/>
                <a:cs typeface="Calibri"/>
              </a:rPr>
              <a:t>распоряжение </a:t>
            </a:r>
            <a:r>
              <a:rPr sz="2400" spc="-20" dirty="0">
                <a:latin typeface="Calibri"/>
                <a:cs typeface="Calibri"/>
              </a:rPr>
              <a:t>руководителя </a:t>
            </a:r>
            <a:r>
              <a:rPr sz="2400" dirty="0">
                <a:latin typeface="Calibri"/>
                <a:cs typeface="Calibri"/>
              </a:rPr>
              <a:t>или </a:t>
            </a:r>
            <a:r>
              <a:rPr sz="2400" spc="-5" dirty="0">
                <a:latin typeface="Calibri"/>
                <a:cs typeface="Calibri"/>
              </a:rPr>
              <a:t>СОП </a:t>
            </a:r>
            <a:r>
              <a:rPr sz="2400" dirty="0">
                <a:latin typeface="Calibri"/>
                <a:cs typeface="Calibri"/>
              </a:rPr>
              <a:t>по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учету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ЛС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</a:t>
            </a:r>
            <a:r>
              <a:rPr sz="2400" spc="-5" dirty="0">
                <a:latin typeface="Calibri"/>
                <a:cs typeface="Calibri"/>
              </a:rPr>
              <a:t> аптечной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организации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4322" rIns="0" bIns="0" rtlCol="0">
            <a:spAutoFit/>
          </a:bodyPr>
          <a:lstStyle/>
          <a:p>
            <a:pPr marL="219710" marR="508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Типичные</a:t>
            </a:r>
            <a:r>
              <a:rPr spc="30" dirty="0"/>
              <a:t> </a:t>
            </a:r>
            <a:r>
              <a:rPr spc="-10" dirty="0"/>
              <a:t>нарушения</a:t>
            </a:r>
            <a:r>
              <a:rPr spc="55" dirty="0"/>
              <a:t> </a:t>
            </a:r>
            <a:r>
              <a:rPr spc="-5" dirty="0"/>
              <a:t>по</a:t>
            </a:r>
            <a:r>
              <a:rPr spc="15" dirty="0"/>
              <a:t> </a:t>
            </a:r>
            <a:r>
              <a:rPr dirty="0"/>
              <a:t>ПКУ,</a:t>
            </a:r>
            <a:r>
              <a:rPr spc="15" dirty="0"/>
              <a:t> </a:t>
            </a:r>
            <a:r>
              <a:rPr spc="-5" dirty="0"/>
              <a:t>которые</a:t>
            </a:r>
            <a:r>
              <a:rPr spc="20" dirty="0"/>
              <a:t> </a:t>
            </a:r>
            <a:r>
              <a:rPr spc="-5" dirty="0"/>
              <a:t>выявляются</a:t>
            </a:r>
            <a:r>
              <a:rPr spc="45" dirty="0"/>
              <a:t> </a:t>
            </a:r>
            <a:r>
              <a:rPr spc="-10" dirty="0"/>
              <a:t>при</a:t>
            </a:r>
            <a:r>
              <a:rPr spc="30" dirty="0"/>
              <a:t> </a:t>
            </a:r>
            <a:r>
              <a:rPr spc="-10" dirty="0"/>
              <a:t>проверке </a:t>
            </a:r>
            <a:r>
              <a:rPr spc="-615" dirty="0"/>
              <a:t> </a:t>
            </a:r>
            <a:r>
              <a:rPr spc="-5" dirty="0"/>
              <a:t>контролирующими</a:t>
            </a:r>
            <a:r>
              <a:rPr spc="45" dirty="0"/>
              <a:t> </a:t>
            </a:r>
            <a:r>
              <a:rPr spc="-5" dirty="0"/>
              <a:t>органами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598116"/>
            <a:ext cx="11008360" cy="4050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55600" algn="l"/>
                <a:tab pos="3367404" algn="l"/>
              </a:tabLst>
            </a:pPr>
            <a:r>
              <a:rPr sz="2400" dirty="0">
                <a:latin typeface="Calibri"/>
                <a:cs typeface="Calibri"/>
              </a:rPr>
              <a:t>журналы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регистрации	</a:t>
            </a:r>
            <a:r>
              <a:rPr sz="2400" spc="-15" dirty="0">
                <a:latin typeface="Calibri"/>
                <a:cs typeface="Calibri"/>
              </a:rPr>
              <a:t>ведутся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не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по</a:t>
            </a:r>
            <a:r>
              <a:rPr sz="2400" spc="-5" dirty="0">
                <a:latin typeface="Calibri"/>
                <a:cs typeface="Calibri"/>
              </a:rPr>
              <a:t> утвержденной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форме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(не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допускается</a:t>
            </a:r>
            <a:endParaRPr sz="2400" dirty="0">
              <a:latin typeface="Calibri"/>
              <a:cs typeface="Calibri"/>
            </a:endParaRPr>
          </a:p>
          <a:p>
            <a:pPr marL="355600" algn="just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Calibri"/>
                <a:cs typeface="Calibri"/>
              </a:rPr>
              <a:t>добавлять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или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убирать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какие-то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графы,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но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возможно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вести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нумерацию</a:t>
            </a:r>
            <a:r>
              <a:rPr sz="2400" dirty="0">
                <a:latin typeface="Calibri"/>
                <a:cs typeface="Calibri"/>
              </a:rPr>
              <a:t> на </a:t>
            </a:r>
            <a:r>
              <a:rPr sz="2400" spc="-15" dirty="0">
                <a:latin typeface="Calibri"/>
                <a:cs typeface="Calibri"/>
              </a:rPr>
              <a:t>полях);</a:t>
            </a:r>
            <a:endParaRPr sz="2400" dirty="0">
              <a:latin typeface="Calibri"/>
              <a:cs typeface="Calibri"/>
            </a:endParaRPr>
          </a:p>
          <a:p>
            <a:pPr marL="355600" marR="1435100" indent="-342900" algn="just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журналы </a:t>
            </a:r>
            <a:r>
              <a:rPr sz="2400" dirty="0">
                <a:latin typeface="Calibri"/>
                <a:cs typeface="Calibri"/>
              </a:rPr>
              <a:t>регистрации не </a:t>
            </a:r>
            <a:r>
              <a:rPr sz="2400" spc="-15" dirty="0">
                <a:latin typeface="Calibri"/>
                <a:cs typeface="Calibri"/>
              </a:rPr>
              <a:t>ведутся </a:t>
            </a:r>
            <a:r>
              <a:rPr sz="2400" dirty="0">
                <a:latin typeface="Calibri"/>
                <a:cs typeface="Calibri"/>
              </a:rPr>
              <a:t>на всех </a:t>
            </a:r>
            <a:r>
              <a:rPr sz="2400" spc="-5" dirty="0">
                <a:latin typeface="Calibri"/>
                <a:cs typeface="Calibri"/>
              </a:rPr>
              <a:t>местах хранения </a:t>
            </a:r>
            <a:r>
              <a:rPr sz="2400" dirty="0">
                <a:latin typeface="Calibri"/>
                <a:cs typeface="Calibri"/>
              </a:rPr>
              <a:t>НС, ПВ и </a:t>
            </a:r>
            <a:r>
              <a:rPr sz="2400" spc="-5" dirty="0">
                <a:latin typeface="Calibri"/>
                <a:cs typeface="Calibri"/>
              </a:rPr>
              <a:t>их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прекурсоров </a:t>
            </a:r>
            <a:r>
              <a:rPr sz="2400" spc="-15" dirty="0">
                <a:latin typeface="Calibri"/>
                <a:cs typeface="Calibri"/>
              </a:rPr>
              <a:t>(необходимо </a:t>
            </a:r>
            <a:r>
              <a:rPr sz="2400" dirty="0">
                <a:latin typeface="Calibri"/>
                <a:cs typeface="Calibri"/>
              </a:rPr>
              <a:t>вести учет в </a:t>
            </a:r>
            <a:r>
              <a:rPr sz="2400" spc="-15" dirty="0">
                <a:latin typeface="Calibri"/>
                <a:cs typeface="Calibri"/>
              </a:rPr>
              <a:t>том </a:t>
            </a:r>
            <a:r>
              <a:rPr sz="2400" dirty="0">
                <a:latin typeface="Calibri"/>
                <a:cs typeface="Calibri"/>
              </a:rPr>
              <a:t>числе в </a:t>
            </a:r>
            <a:r>
              <a:rPr sz="2400" spc="-5" dirty="0">
                <a:latin typeface="Calibri"/>
                <a:cs typeface="Calibri"/>
              </a:rPr>
              <a:t>местах временного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хранения);</a:t>
            </a:r>
          </a:p>
          <a:p>
            <a:pPr marL="355600" indent="-342900" algn="just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хранение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журналов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регистрации </a:t>
            </a:r>
            <a:r>
              <a:rPr sz="2400" spc="-10" dirty="0">
                <a:latin typeface="Calibri"/>
                <a:cs typeface="Calibri"/>
              </a:rPr>
              <a:t>осуществляется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столе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или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шкафу</a:t>
            </a:r>
            <a:endParaRPr sz="2400" dirty="0">
              <a:latin typeface="Calibri"/>
              <a:cs typeface="Calibri"/>
            </a:endParaRPr>
          </a:p>
          <a:p>
            <a:pPr marL="355600" marR="148590" algn="just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ответственного</a:t>
            </a:r>
            <a:r>
              <a:rPr sz="2400" spc="-5" dirty="0">
                <a:latin typeface="Calibri"/>
                <a:cs typeface="Calibri"/>
              </a:rPr>
              <a:t> лица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(хранится</a:t>
            </a:r>
            <a:r>
              <a:rPr sz="2400" dirty="0">
                <a:latin typeface="Calibri"/>
                <a:cs typeface="Calibri"/>
              </a:rPr>
              <a:t> в</a:t>
            </a:r>
            <a:r>
              <a:rPr sz="2400" spc="-10" dirty="0">
                <a:latin typeface="Calibri"/>
                <a:cs typeface="Calibri"/>
              </a:rPr>
              <a:t> металлическом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шкафу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(сейфе),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для НС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ПВ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— в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технически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укрепленном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помещении);</a:t>
            </a:r>
            <a:endParaRPr sz="2400" dirty="0">
              <a:latin typeface="Calibri"/>
              <a:cs typeface="Calibri"/>
            </a:endParaRPr>
          </a:p>
          <a:p>
            <a:pPr marL="355600" marR="628015" indent="-342900" algn="just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отсутствуют документы </a:t>
            </a:r>
            <a:r>
              <a:rPr sz="2400" spc="-5" dirty="0">
                <a:latin typeface="Calibri"/>
                <a:cs typeface="Calibri"/>
              </a:rPr>
              <a:t>(их </a:t>
            </a:r>
            <a:r>
              <a:rPr sz="2400" spc="-10" dirty="0">
                <a:latin typeface="Calibri"/>
                <a:cs typeface="Calibri"/>
              </a:rPr>
              <a:t>копии), подтверждающие </a:t>
            </a:r>
            <a:r>
              <a:rPr sz="2400" dirty="0">
                <a:latin typeface="Calibri"/>
                <a:cs typeface="Calibri"/>
              </a:rPr>
              <a:t>операции со </a:t>
            </a:r>
            <a:r>
              <a:rPr sz="2400" spc="-5" dirty="0">
                <a:latin typeface="Calibri"/>
                <a:cs typeface="Calibri"/>
              </a:rPr>
              <a:t>списком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препаратов, </a:t>
            </a:r>
            <a:r>
              <a:rPr sz="2400" spc="-15" dirty="0">
                <a:latin typeface="Calibri"/>
                <a:cs typeface="Calibri"/>
              </a:rPr>
              <a:t>подлежащих </a:t>
            </a:r>
            <a:r>
              <a:rPr sz="2400" dirty="0">
                <a:latin typeface="Calibri"/>
                <a:cs typeface="Calibri"/>
              </a:rPr>
              <a:t>ПКУ (накладные, </a:t>
            </a:r>
            <a:r>
              <a:rPr sz="2400" spc="-5" dirty="0">
                <a:latin typeface="Calibri"/>
                <a:cs typeface="Calibri"/>
              </a:rPr>
              <a:t>требования-накладные, рецепты,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листы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назначения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 </a:t>
            </a:r>
            <a:r>
              <a:rPr sz="2400" spc="-5" dirty="0">
                <a:latin typeface="Calibri"/>
                <a:cs typeface="Calibri"/>
              </a:rPr>
              <a:t>др.);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1313" rIns="0" bIns="0" rtlCol="0">
            <a:spAutoFit/>
          </a:bodyPr>
          <a:lstStyle/>
          <a:p>
            <a:pPr marL="219710" marR="508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Типичные</a:t>
            </a:r>
            <a:r>
              <a:rPr spc="-25" dirty="0"/>
              <a:t> </a:t>
            </a:r>
            <a:r>
              <a:rPr spc="-10" dirty="0"/>
              <a:t>нарушения</a:t>
            </a:r>
            <a:r>
              <a:rPr spc="5" dirty="0"/>
              <a:t> </a:t>
            </a:r>
            <a:r>
              <a:rPr spc="-5" dirty="0"/>
              <a:t>по </a:t>
            </a:r>
            <a:r>
              <a:rPr dirty="0"/>
              <a:t>ПКУ,</a:t>
            </a:r>
            <a:r>
              <a:rPr spc="-5" dirty="0"/>
              <a:t> которые</a:t>
            </a:r>
            <a:r>
              <a:rPr spc="-20" dirty="0"/>
              <a:t> </a:t>
            </a:r>
            <a:r>
              <a:rPr spc="-5" dirty="0"/>
              <a:t>выявляются</a:t>
            </a:r>
            <a:r>
              <a:rPr spc="5" dirty="0"/>
              <a:t> </a:t>
            </a:r>
            <a:r>
              <a:rPr spc="-10" dirty="0"/>
              <a:t>при</a:t>
            </a:r>
            <a:r>
              <a:rPr spc="10" dirty="0"/>
              <a:t> </a:t>
            </a:r>
            <a:r>
              <a:rPr spc="-10" dirty="0"/>
              <a:t>проверке </a:t>
            </a:r>
            <a:r>
              <a:rPr spc="-615" dirty="0"/>
              <a:t> </a:t>
            </a:r>
            <a:r>
              <a:rPr spc="-5" dirty="0"/>
              <a:t>контролирующими</a:t>
            </a:r>
            <a:r>
              <a:rPr spc="-30" dirty="0"/>
              <a:t> </a:t>
            </a:r>
            <a:r>
              <a:rPr spc="-5" dirty="0"/>
              <a:t>органами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308861"/>
            <a:ext cx="10531475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документы</a:t>
            </a:r>
            <a:r>
              <a:rPr sz="2400" spc="-5" dirty="0">
                <a:latin typeface="Calibri"/>
                <a:cs typeface="Calibri"/>
              </a:rPr>
              <a:t> (их</a:t>
            </a:r>
            <a:r>
              <a:rPr sz="2400" spc="-10" dirty="0">
                <a:latin typeface="Calibri"/>
                <a:cs typeface="Calibri"/>
              </a:rPr>
              <a:t> копии),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подтверждающие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операции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с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НС </a:t>
            </a:r>
            <a:r>
              <a:rPr sz="2400" dirty="0">
                <a:latin typeface="Calibri"/>
                <a:cs typeface="Calibri"/>
              </a:rPr>
              <a:t>и ПВ,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хранятся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отдельно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от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журналов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регистрации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(подшиваются</a:t>
            </a:r>
            <a:r>
              <a:rPr sz="2400" dirty="0">
                <a:latin typeface="Calibri"/>
                <a:cs typeface="Calibri"/>
              </a:rPr>
              <a:t> в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отдельную </a:t>
            </a:r>
            <a:r>
              <a:rPr sz="2400" spc="-10" dirty="0">
                <a:latin typeface="Calibri"/>
                <a:cs typeface="Calibri"/>
              </a:rPr>
              <a:t>папку, </a:t>
            </a:r>
            <a:r>
              <a:rPr sz="2400" spc="-15" dirty="0">
                <a:latin typeface="Calibri"/>
                <a:cs typeface="Calibri"/>
              </a:rPr>
              <a:t>которая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должна </a:t>
            </a:r>
            <a:r>
              <a:rPr sz="2400" spc="-5" dirty="0">
                <a:latin typeface="Calibri"/>
                <a:cs typeface="Calibri"/>
              </a:rPr>
              <a:t>храниться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вместе</a:t>
            </a:r>
            <a:r>
              <a:rPr sz="2400" dirty="0">
                <a:latin typeface="Calibri"/>
                <a:cs typeface="Calibri"/>
              </a:rPr>
              <a:t> с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соответствующим</a:t>
            </a:r>
            <a:r>
              <a:rPr sz="2400" dirty="0">
                <a:latin typeface="Calibri"/>
                <a:cs typeface="Calibri"/>
              </a:rPr>
              <a:t> журналом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сейфе</a:t>
            </a:r>
          </a:p>
          <a:p>
            <a:pPr marL="355600" algn="just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(металлическом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шкафу));</a:t>
            </a:r>
            <a:endParaRPr sz="2400" dirty="0">
              <a:latin typeface="Calibri"/>
              <a:cs typeface="Calibri"/>
            </a:endParaRPr>
          </a:p>
          <a:p>
            <a:pPr marL="355600" marR="1299210" indent="-342900" algn="just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не назначены </a:t>
            </a:r>
            <a:r>
              <a:rPr sz="2400" spc="-5" dirty="0">
                <a:latin typeface="Calibri"/>
                <a:cs typeface="Calibri"/>
              </a:rPr>
              <a:t>ответственные лица </a:t>
            </a:r>
            <a:r>
              <a:rPr sz="2400" dirty="0">
                <a:latin typeface="Calibri"/>
                <a:cs typeface="Calibri"/>
              </a:rPr>
              <a:t>за хранение и </a:t>
            </a:r>
            <a:r>
              <a:rPr sz="2400" spc="-10" dirty="0">
                <a:latin typeface="Calibri"/>
                <a:cs typeface="Calibri"/>
              </a:rPr>
              <a:t>ведение </a:t>
            </a:r>
            <a:r>
              <a:rPr sz="2400" spc="-5" dirty="0">
                <a:latin typeface="Calibri"/>
                <a:cs typeface="Calibri"/>
              </a:rPr>
              <a:t>журналов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регистрации;</a:t>
            </a:r>
            <a:endParaRPr sz="2400" dirty="0">
              <a:latin typeface="Calibri"/>
              <a:cs typeface="Calibri"/>
            </a:endParaRPr>
          </a:p>
          <a:p>
            <a:pPr marL="355600" marR="106553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не </a:t>
            </a:r>
            <a:r>
              <a:rPr sz="2400" spc="-10" dirty="0">
                <a:latin typeface="Calibri"/>
                <a:cs typeface="Calibri"/>
              </a:rPr>
              <a:t>предусмотрены </a:t>
            </a:r>
            <a:r>
              <a:rPr sz="2400" spc="-5" dirty="0">
                <a:latin typeface="Calibri"/>
                <a:cs typeface="Calibri"/>
              </a:rPr>
              <a:t>лица, </a:t>
            </a:r>
            <a:r>
              <a:rPr sz="2400" dirty="0">
                <a:latin typeface="Calibri"/>
                <a:cs typeface="Calibri"/>
              </a:rPr>
              <a:t>замещающие </a:t>
            </a:r>
            <a:r>
              <a:rPr sz="2400" spc="-5" dirty="0">
                <a:latin typeface="Calibri"/>
                <a:cs typeface="Calibri"/>
              </a:rPr>
              <a:t>ответственных лиц </a:t>
            </a:r>
            <a:r>
              <a:rPr sz="2400" dirty="0">
                <a:latin typeface="Calibri"/>
                <a:cs typeface="Calibri"/>
              </a:rPr>
              <a:t>в случае их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отсутствия;</a:t>
            </a:r>
            <a:endParaRPr sz="2400" dirty="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в </a:t>
            </a:r>
            <a:r>
              <a:rPr sz="2400" spc="-5" dirty="0">
                <a:latin typeface="Calibri"/>
                <a:cs typeface="Calibri"/>
              </a:rPr>
              <a:t>журналах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регистрации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нет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расшифровок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подписи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ответственных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5" dirty="0">
                <a:latin typeface="Calibri"/>
                <a:cs typeface="Calibri"/>
              </a:rPr>
              <a:t>лиц;</a:t>
            </a:r>
            <a:endParaRPr sz="2400" dirty="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исправления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журналах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регистрации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не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заверяются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ответственным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лицом;</a:t>
            </a:r>
            <a:endParaRPr sz="2400" dirty="0">
              <a:latin typeface="Calibri"/>
              <a:cs typeface="Calibri"/>
            </a:endParaRPr>
          </a:p>
          <a:p>
            <a:pPr marL="355600" marR="1247775" indent="-342900" algn="just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не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указывается </a:t>
            </a:r>
            <a:r>
              <a:rPr sz="2400" dirty="0">
                <a:latin typeface="Calibri"/>
                <a:cs typeface="Calibri"/>
              </a:rPr>
              <a:t>№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дата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документа,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подтверждающего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проведение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ежемесячной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инвентаризации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для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НС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ПВ.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990" y="192735"/>
            <a:ext cx="1110234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Контроль</a:t>
            </a:r>
            <a:r>
              <a:rPr spc="20" dirty="0"/>
              <a:t> </a:t>
            </a:r>
            <a:r>
              <a:rPr spc="-5" dirty="0"/>
              <a:t>за</a:t>
            </a:r>
            <a:r>
              <a:rPr spc="15" dirty="0"/>
              <a:t> </a:t>
            </a:r>
            <a:r>
              <a:rPr spc="-10" dirty="0"/>
              <a:t>соблюдением</a:t>
            </a:r>
            <a:r>
              <a:rPr spc="30" dirty="0"/>
              <a:t> </a:t>
            </a:r>
            <a:r>
              <a:rPr spc="-5" dirty="0"/>
              <a:t>правил</a:t>
            </a:r>
            <a:r>
              <a:rPr spc="50" dirty="0"/>
              <a:t> </a:t>
            </a:r>
            <a:r>
              <a:rPr spc="-5" dirty="0"/>
              <a:t>регистрации</a:t>
            </a:r>
            <a:r>
              <a:rPr spc="40" dirty="0"/>
              <a:t> </a:t>
            </a:r>
            <a:r>
              <a:rPr spc="-10" dirty="0"/>
              <a:t>операций</a:t>
            </a:r>
            <a:r>
              <a:rPr spc="45" dirty="0"/>
              <a:t> </a:t>
            </a:r>
            <a:r>
              <a:rPr dirty="0"/>
              <a:t>ЛС,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включенных</a:t>
            </a:r>
            <a:r>
              <a:rPr spc="35" dirty="0"/>
              <a:t> </a:t>
            </a:r>
            <a:r>
              <a:rPr spc="-5" dirty="0"/>
              <a:t>в</a:t>
            </a:r>
            <a:r>
              <a:rPr spc="10" dirty="0"/>
              <a:t> </a:t>
            </a:r>
            <a:r>
              <a:rPr spc="-10" dirty="0"/>
              <a:t>перечень</a:t>
            </a:r>
            <a:r>
              <a:rPr spc="45" dirty="0"/>
              <a:t> </a:t>
            </a:r>
            <a:r>
              <a:rPr spc="-5" dirty="0"/>
              <a:t>ПКУ,</a:t>
            </a:r>
            <a:r>
              <a:rPr spc="25" dirty="0"/>
              <a:t> </a:t>
            </a:r>
            <a:r>
              <a:rPr spc="-5" dirty="0"/>
              <a:t>в</a:t>
            </a:r>
            <a:r>
              <a:rPr dirty="0"/>
              <a:t> </a:t>
            </a:r>
            <a:r>
              <a:rPr spc="-10" dirty="0"/>
              <a:t>специальных</a:t>
            </a:r>
            <a:r>
              <a:rPr spc="55" dirty="0"/>
              <a:t> </a:t>
            </a:r>
            <a:r>
              <a:rPr spc="-5" dirty="0"/>
              <a:t>журналах</a:t>
            </a:r>
            <a:r>
              <a:rPr spc="65" dirty="0"/>
              <a:t> </a:t>
            </a:r>
            <a:r>
              <a:rPr spc="-5" dirty="0"/>
              <a:t>учета</a:t>
            </a:r>
            <a:r>
              <a:rPr spc="10" dirty="0"/>
              <a:t> </a:t>
            </a:r>
            <a:r>
              <a:rPr spc="-10" dirty="0"/>
              <a:t>операций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1238" y="1385061"/>
            <a:ext cx="10978515" cy="4065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Calibri"/>
                <a:cs typeface="Calibri"/>
              </a:rPr>
              <a:t>Контроль </a:t>
            </a:r>
            <a:r>
              <a:rPr sz="2400" dirty="0">
                <a:latin typeface="Calibri"/>
                <a:cs typeface="Calibri"/>
              </a:rPr>
              <a:t>за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соблюдением:</a:t>
            </a:r>
            <a:endParaRPr sz="24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50"/>
              </a:spcBef>
            </a:pPr>
            <a:endParaRPr sz="3300" dirty="0">
              <a:latin typeface="Calibri"/>
              <a:cs typeface="Calibri"/>
            </a:endParaRPr>
          </a:p>
          <a:p>
            <a:pPr marL="354965" marR="694055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правил регистрации операций</a:t>
            </a:r>
            <a:r>
              <a:rPr sz="2400" spc="-5" dirty="0">
                <a:latin typeface="Calibri"/>
                <a:cs typeface="Calibri"/>
              </a:rPr>
              <a:t>, связанных </a:t>
            </a:r>
            <a:r>
              <a:rPr sz="2400" dirty="0">
                <a:latin typeface="Calibri"/>
                <a:cs typeface="Calibri"/>
              </a:rPr>
              <a:t>с </a:t>
            </a:r>
            <a:r>
              <a:rPr sz="2400" spc="-5" dirty="0">
                <a:latin typeface="Calibri"/>
                <a:cs typeface="Calibri"/>
              </a:rPr>
              <a:t>обращением </a:t>
            </a:r>
            <a:r>
              <a:rPr sz="2400" dirty="0">
                <a:latin typeface="Calibri"/>
                <a:cs typeface="Calibri"/>
              </a:rPr>
              <a:t>ЛС, включенных в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перечень ЛС,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подлежащих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5" dirty="0">
                <a:latin typeface="Calibri"/>
                <a:cs typeface="Calibri"/>
              </a:rPr>
              <a:t>ПКУ,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в </a:t>
            </a:r>
            <a:r>
              <a:rPr sz="2400" b="1" spc="-5" dirty="0">
                <a:latin typeface="Calibri"/>
                <a:cs typeface="Calibri"/>
              </a:rPr>
              <a:t>специальных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журналах</a:t>
            </a:r>
            <a:r>
              <a:rPr sz="2400" spc="-5" dirty="0">
                <a:latin typeface="Calibri"/>
                <a:cs typeface="Calibri"/>
              </a:rPr>
              <a:t>,</a:t>
            </a:r>
            <a:endParaRPr sz="2400" dirty="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правил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ведения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и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хранения</a:t>
            </a:r>
            <a:r>
              <a:rPr sz="2400" b="1" spc="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специальных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журналов</a:t>
            </a: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</a:pPr>
            <a:r>
              <a:rPr sz="2400" b="1" spc="-5" dirty="0">
                <a:latin typeface="Calibri"/>
                <a:cs typeface="Calibri"/>
              </a:rPr>
              <a:t>возлагается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на </a:t>
            </a:r>
            <a:r>
              <a:rPr sz="2400" spc="-10" dirty="0">
                <a:latin typeface="Calibri"/>
                <a:cs typeface="Calibri"/>
              </a:rPr>
              <a:t>уполномоченные</a:t>
            </a:r>
            <a:r>
              <a:rPr sz="2400" spc="4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федеральные</a:t>
            </a:r>
            <a:r>
              <a:rPr sz="2400" b="1" spc="2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органы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исполнительной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власти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органы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исполнительной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власти</a:t>
            </a:r>
            <a:r>
              <a:rPr sz="2400" spc="-5" dirty="0">
                <a:latin typeface="Calibri"/>
                <a:cs typeface="Calibri"/>
              </a:rPr>
              <a:t> субъектов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Российской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Федерации,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осуществляющие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лицензирование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производства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лекарственных средств,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фармацевтической</a:t>
            </a:r>
            <a:endParaRPr sz="24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Calibri"/>
                <a:cs typeface="Calibri"/>
              </a:rPr>
              <a:t>деятельности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медицинской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деятельности,</a:t>
            </a:r>
            <a:endParaRPr sz="24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2400" b="1" spc="-5" dirty="0">
                <a:latin typeface="Calibri"/>
                <a:cs typeface="Calibri"/>
              </a:rPr>
              <a:t>осуществляется</a:t>
            </a:r>
            <a:r>
              <a:rPr sz="2400" b="1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</a:t>
            </a:r>
            <a:r>
              <a:rPr sz="2400" spc="-10" dirty="0">
                <a:latin typeface="Calibri"/>
                <a:cs typeface="Calibri"/>
              </a:rPr>
              <a:t> рамках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лицензионного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контроля.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68188" y="6406388"/>
            <a:ext cx="650938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П.</a:t>
            </a:r>
            <a:r>
              <a:rPr sz="1200" dirty="0">
                <a:latin typeface="Calibri"/>
                <a:cs typeface="Calibri"/>
              </a:rPr>
              <a:t> 5. </a:t>
            </a:r>
            <a:r>
              <a:rPr sz="1200" spc="-20" dirty="0">
                <a:latin typeface="Calibri"/>
                <a:cs typeface="Calibri"/>
              </a:rPr>
              <a:t>Ст.</a:t>
            </a:r>
            <a:r>
              <a:rPr sz="1200" dirty="0">
                <a:latin typeface="Calibri"/>
                <a:cs typeface="Calibri"/>
              </a:rPr>
              <a:t> 58.1. </a:t>
            </a:r>
            <a:r>
              <a:rPr sz="1200" spc="-5" dirty="0">
                <a:latin typeface="Calibri"/>
                <a:cs typeface="Calibri"/>
              </a:rPr>
              <a:t>Федеральный</a:t>
            </a:r>
            <a:r>
              <a:rPr sz="1200" spc="-10" dirty="0">
                <a:latin typeface="Calibri"/>
                <a:cs typeface="Calibri"/>
              </a:rPr>
              <a:t> закон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от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12.04.2010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30" dirty="0">
                <a:latin typeface="Calibri"/>
                <a:cs typeface="Calibri"/>
              </a:rPr>
              <a:t>г.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№ </a:t>
            </a:r>
            <a:r>
              <a:rPr sz="1200" spc="-5" dirty="0">
                <a:latin typeface="Calibri"/>
                <a:cs typeface="Calibri"/>
              </a:rPr>
              <a:t>61-ФЗ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"Об </a:t>
            </a:r>
            <a:r>
              <a:rPr sz="1200" spc="-5" dirty="0">
                <a:latin typeface="Calibri"/>
                <a:cs typeface="Calibri"/>
              </a:rPr>
              <a:t>обращении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лекарственных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средств"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40" y="192735"/>
            <a:ext cx="1110234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Контроль</a:t>
            </a:r>
            <a:r>
              <a:rPr spc="20" dirty="0"/>
              <a:t> </a:t>
            </a:r>
            <a:r>
              <a:rPr spc="-5" dirty="0"/>
              <a:t>за</a:t>
            </a:r>
            <a:r>
              <a:rPr spc="15" dirty="0"/>
              <a:t> </a:t>
            </a:r>
            <a:r>
              <a:rPr spc="-10" dirty="0"/>
              <a:t>соблюдением</a:t>
            </a:r>
            <a:r>
              <a:rPr spc="35" dirty="0"/>
              <a:t> </a:t>
            </a:r>
            <a:r>
              <a:rPr spc="-5" dirty="0"/>
              <a:t>правил</a:t>
            </a:r>
            <a:r>
              <a:rPr spc="50" dirty="0"/>
              <a:t> </a:t>
            </a:r>
            <a:r>
              <a:rPr spc="-5" dirty="0"/>
              <a:t>регистрации</a:t>
            </a:r>
            <a:r>
              <a:rPr spc="45" dirty="0"/>
              <a:t> </a:t>
            </a:r>
            <a:r>
              <a:rPr spc="-10" dirty="0"/>
              <a:t>операций</a:t>
            </a:r>
            <a:r>
              <a:rPr spc="50" dirty="0"/>
              <a:t> </a:t>
            </a:r>
            <a:r>
              <a:rPr spc="-5" dirty="0"/>
              <a:t>ЛС,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включенных</a:t>
            </a:r>
            <a:r>
              <a:rPr spc="35" dirty="0"/>
              <a:t> </a:t>
            </a:r>
            <a:r>
              <a:rPr spc="-5" dirty="0"/>
              <a:t>в</a:t>
            </a:r>
            <a:r>
              <a:rPr spc="5" dirty="0"/>
              <a:t> </a:t>
            </a:r>
            <a:r>
              <a:rPr spc="-10" dirty="0"/>
              <a:t>перечень</a:t>
            </a:r>
            <a:r>
              <a:rPr spc="40" dirty="0"/>
              <a:t> </a:t>
            </a:r>
            <a:r>
              <a:rPr spc="-5" dirty="0"/>
              <a:t>ПКУ,</a:t>
            </a:r>
            <a:r>
              <a:rPr spc="20" dirty="0"/>
              <a:t> </a:t>
            </a:r>
            <a:r>
              <a:rPr spc="-5" dirty="0"/>
              <a:t>в</a:t>
            </a:r>
            <a:r>
              <a:rPr spc="5" dirty="0"/>
              <a:t> </a:t>
            </a:r>
            <a:r>
              <a:rPr spc="-5" dirty="0"/>
              <a:t>специальных</a:t>
            </a:r>
            <a:r>
              <a:rPr spc="65" dirty="0"/>
              <a:t> </a:t>
            </a:r>
            <a:r>
              <a:rPr spc="-5" dirty="0"/>
              <a:t>журналах</a:t>
            </a:r>
            <a:r>
              <a:rPr dirty="0"/>
              <a:t> </a:t>
            </a:r>
            <a:r>
              <a:rPr spc="-5" dirty="0"/>
              <a:t>учета</a:t>
            </a:r>
            <a:r>
              <a:rPr spc="15" dirty="0"/>
              <a:t> </a:t>
            </a:r>
            <a:r>
              <a:rPr spc="-10" dirty="0"/>
              <a:t>операций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2063" y="2932176"/>
            <a:ext cx="3713226" cy="314934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23163" y="3161876"/>
            <a:ext cx="381000" cy="73088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755"/>
              </a:lnSpc>
            </a:pPr>
            <a:r>
              <a:rPr sz="2800" b="1" spc="-5" dirty="0">
                <a:latin typeface="Calibri"/>
                <a:cs typeface="Calibri"/>
              </a:rPr>
              <a:t>П.</a:t>
            </a:r>
            <a:r>
              <a:rPr sz="2800" b="1" spc="-8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6г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95755" y="2976372"/>
            <a:ext cx="2932938" cy="310515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312544" y="3066110"/>
            <a:ext cx="2370455" cy="2067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6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Постановление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ts val="2630"/>
              </a:lnSpc>
              <a:spcBef>
                <a:spcPts val="180"/>
              </a:spcBef>
            </a:pPr>
            <a:r>
              <a:rPr sz="2400" spc="-10" dirty="0">
                <a:latin typeface="Calibri"/>
                <a:cs typeface="Calibri"/>
              </a:rPr>
              <a:t>Правительства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РФ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от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1.06.2021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55" dirty="0">
                <a:latin typeface="Calibri"/>
                <a:cs typeface="Calibri"/>
              </a:rPr>
              <a:t>г.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470"/>
              </a:lnSpc>
            </a:pPr>
            <a:r>
              <a:rPr sz="2400" dirty="0">
                <a:latin typeface="Calibri"/>
                <a:cs typeface="Calibri"/>
              </a:rPr>
              <a:t>№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852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"О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640"/>
              </a:lnSpc>
            </a:pPr>
            <a:r>
              <a:rPr sz="2400" spc="-5" dirty="0">
                <a:latin typeface="Calibri"/>
                <a:cs typeface="Calibri"/>
              </a:rPr>
              <a:t>лицензировании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760"/>
              </a:lnSpc>
            </a:pPr>
            <a:r>
              <a:rPr sz="2400" spc="-10" dirty="0">
                <a:latin typeface="Calibri"/>
                <a:cs typeface="Calibri"/>
              </a:rPr>
              <a:t>медицинской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…"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10811" y="2932176"/>
            <a:ext cx="3713226" cy="3149346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422521" y="3161074"/>
            <a:ext cx="381000" cy="11779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755"/>
              </a:lnSpc>
            </a:pPr>
            <a:r>
              <a:rPr sz="2800" b="1" spc="-5" dirty="0">
                <a:latin typeface="Calibri"/>
                <a:cs typeface="Calibri"/>
              </a:rPr>
              <a:t>П.</a:t>
            </a:r>
            <a:r>
              <a:rPr sz="2800" b="1" spc="-7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5в,5г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053649" y="2903220"/>
            <a:ext cx="7569200" cy="3178810"/>
            <a:chOff x="4053649" y="2903220"/>
            <a:chExt cx="7569200" cy="3178810"/>
          </a:xfrm>
        </p:grpSpPr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58411" y="5375148"/>
              <a:ext cx="536448" cy="437388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4058411" y="5375148"/>
              <a:ext cx="536575" cy="437515"/>
            </a:xfrm>
            <a:custGeom>
              <a:avLst/>
              <a:gdLst/>
              <a:ahLst/>
              <a:cxnLst/>
              <a:rect l="l" t="t" r="r" b="b"/>
              <a:pathLst>
                <a:path w="536575" h="437514">
                  <a:moveTo>
                    <a:pt x="0" y="0"/>
                  </a:moveTo>
                  <a:lnTo>
                    <a:pt x="536448" y="218693"/>
                  </a:lnTo>
                  <a:lnTo>
                    <a:pt x="0" y="43738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94503" y="2976372"/>
              <a:ext cx="3003042" cy="310515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923276" y="2903220"/>
              <a:ext cx="3699510" cy="3178302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8084184" y="3125246"/>
            <a:ext cx="560705" cy="232664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R="5080" algn="r">
              <a:lnSpc>
                <a:spcPts val="1905"/>
              </a:lnSpc>
            </a:pPr>
            <a:r>
              <a:rPr sz="2000" b="1" spc="-5" dirty="0">
                <a:latin typeface="Calibri"/>
                <a:cs typeface="Calibri"/>
              </a:rPr>
              <a:t>Список</a:t>
            </a:r>
            <a:r>
              <a:rPr sz="2000" b="1" spc="-7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контрольных</a:t>
            </a:r>
            <a:endParaRPr sz="2000">
              <a:latin typeface="Calibri"/>
              <a:cs typeface="Calibri"/>
            </a:endParaRPr>
          </a:p>
          <a:p>
            <a:pPr marR="5080" algn="r">
              <a:lnSpc>
                <a:spcPts val="2305"/>
              </a:lnSpc>
            </a:pPr>
            <a:r>
              <a:rPr sz="2000" b="1" dirty="0">
                <a:latin typeface="Calibri"/>
                <a:cs typeface="Calibri"/>
              </a:rPr>
              <a:t>вопросов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7752588" y="2976372"/>
            <a:ext cx="3877945" cy="3105150"/>
            <a:chOff x="7752588" y="2976372"/>
            <a:chExt cx="3877945" cy="3105150"/>
          </a:xfrm>
        </p:grpSpPr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57160" y="5375148"/>
              <a:ext cx="536448" cy="437388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7757160" y="5375148"/>
              <a:ext cx="536575" cy="437515"/>
            </a:xfrm>
            <a:custGeom>
              <a:avLst/>
              <a:gdLst/>
              <a:ahLst/>
              <a:cxnLst/>
              <a:rect l="l" t="t" r="r" b="b"/>
              <a:pathLst>
                <a:path w="536575" h="437514">
                  <a:moveTo>
                    <a:pt x="0" y="0"/>
                  </a:moveTo>
                  <a:lnTo>
                    <a:pt x="536448" y="218693"/>
                  </a:lnTo>
                  <a:lnTo>
                    <a:pt x="0" y="43738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93252" y="2976372"/>
              <a:ext cx="3137154" cy="3105150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535940" y="1537157"/>
            <a:ext cx="10066655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Лицензионными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требованиями, </a:t>
            </a:r>
            <a:r>
              <a:rPr sz="2400" spc="-10" dirty="0">
                <a:latin typeface="Calibri"/>
                <a:cs typeface="Calibri"/>
              </a:rPr>
              <a:t>предъявляемыми</a:t>
            </a:r>
            <a:r>
              <a:rPr sz="2400" dirty="0">
                <a:latin typeface="Calibri"/>
                <a:cs typeface="Calibri"/>
              </a:rPr>
              <a:t> к </a:t>
            </a:r>
            <a:r>
              <a:rPr sz="2400" spc="-10" dirty="0">
                <a:latin typeface="Calibri"/>
                <a:cs typeface="Calibri"/>
              </a:rPr>
              <a:t>лицензиату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при</a:t>
            </a:r>
            <a:endParaRPr sz="2400" dirty="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Calibri"/>
                <a:cs typeface="Calibri"/>
              </a:rPr>
              <a:t>осуществлении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им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медицинской/фармацевтической</a:t>
            </a:r>
            <a:r>
              <a:rPr sz="2400" spc="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деятельности,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являются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требования,</a:t>
            </a:r>
            <a:r>
              <a:rPr sz="2400" spc="-10" dirty="0">
                <a:latin typeface="Calibri"/>
                <a:cs typeface="Calibri"/>
              </a:rPr>
              <a:t> предъявляемые</a:t>
            </a:r>
            <a:r>
              <a:rPr sz="2400" dirty="0">
                <a:latin typeface="Calibri"/>
                <a:cs typeface="Calibri"/>
              </a:rPr>
              <a:t> к</a:t>
            </a:r>
            <a:r>
              <a:rPr sz="2400" spc="-15" dirty="0">
                <a:latin typeface="Calibri"/>
                <a:cs typeface="Calibri"/>
              </a:rPr>
              <a:t> соискателю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лицензии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части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учета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ЛС: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5011928" y="3066110"/>
            <a:ext cx="2503805" cy="2400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6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Постановление</a:t>
            </a:r>
            <a:endParaRPr sz="2400">
              <a:latin typeface="Calibri"/>
              <a:cs typeface="Calibri"/>
            </a:endParaRPr>
          </a:p>
          <a:p>
            <a:pPr marL="17145" marR="61594" indent="-5080" algn="just">
              <a:lnSpc>
                <a:spcPct val="95700"/>
              </a:lnSpc>
              <a:spcBef>
                <a:spcPts val="5"/>
              </a:spcBef>
            </a:pPr>
            <a:r>
              <a:rPr sz="2400" spc="-10" dirty="0">
                <a:latin typeface="Calibri"/>
                <a:cs typeface="Calibri"/>
              </a:rPr>
              <a:t>Правительства </a:t>
            </a:r>
            <a:r>
              <a:rPr sz="2400" dirty="0">
                <a:latin typeface="Calibri"/>
                <a:cs typeface="Calibri"/>
              </a:rPr>
              <a:t>РФ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от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31.03.2022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г.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547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"О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275"/>
              </a:lnSpc>
            </a:pPr>
            <a:r>
              <a:rPr sz="2400" spc="-5" dirty="0">
                <a:latin typeface="Calibri"/>
                <a:cs typeface="Calibri"/>
              </a:rPr>
              <a:t>лицензировании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ts val="2630"/>
              </a:lnSpc>
              <a:spcBef>
                <a:spcPts val="180"/>
              </a:spcBef>
            </a:pPr>
            <a:r>
              <a:rPr sz="2400" spc="-5" dirty="0">
                <a:latin typeface="Calibri"/>
                <a:cs typeface="Calibri"/>
              </a:rPr>
              <a:t>фарма</a:t>
            </a:r>
            <a:r>
              <a:rPr sz="2400" spc="-25" dirty="0">
                <a:latin typeface="Calibri"/>
                <a:cs typeface="Calibri"/>
              </a:rPr>
              <a:t>ц</a:t>
            </a:r>
            <a:r>
              <a:rPr sz="2400" dirty="0">
                <a:latin typeface="Calibri"/>
                <a:cs typeface="Calibri"/>
              </a:rPr>
              <a:t>е</a:t>
            </a:r>
            <a:r>
              <a:rPr sz="2400" spc="5" dirty="0">
                <a:latin typeface="Calibri"/>
                <a:cs typeface="Calibri"/>
              </a:rPr>
              <a:t>в</a:t>
            </a:r>
            <a:r>
              <a:rPr sz="2400" spc="-5" dirty="0">
                <a:latin typeface="Calibri"/>
                <a:cs typeface="Calibri"/>
              </a:rPr>
              <a:t>тичес</a:t>
            </a:r>
            <a:r>
              <a:rPr sz="2400" spc="-30" dirty="0">
                <a:latin typeface="Calibri"/>
                <a:cs typeface="Calibri"/>
              </a:rPr>
              <a:t>к</a:t>
            </a:r>
            <a:r>
              <a:rPr sz="2400" spc="-5" dirty="0">
                <a:latin typeface="Calibri"/>
                <a:cs typeface="Calibri"/>
              </a:rPr>
              <a:t>ой  </a:t>
            </a:r>
            <a:r>
              <a:rPr sz="2400" spc="-10" dirty="0">
                <a:latin typeface="Calibri"/>
                <a:cs typeface="Calibri"/>
              </a:rPr>
              <a:t>деятельности"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710930" y="2966758"/>
            <a:ext cx="2637790" cy="145034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2400" spc="-10" dirty="0">
                <a:latin typeface="Calibri"/>
                <a:cs typeface="Calibri"/>
              </a:rPr>
              <a:t>Приказ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2400" spc="-5" dirty="0">
                <a:latin typeface="Calibri"/>
                <a:cs typeface="Calibri"/>
              </a:rPr>
              <a:t>Росздравнадзора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от</a:t>
            </a:r>
            <a:endParaRPr sz="240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  <a:spcBef>
                <a:spcPts val="1015"/>
              </a:spcBef>
              <a:tabLst>
                <a:tab pos="1316990" algn="l"/>
              </a:tabLst>
            </a:pPr>
            <a:r>
              <a:rPr sz="2400" dirty="0">
                <a:latin typeface="Calibri"/>
                <a:cs typeface="Calibri"/>
              </a:rPr>
              <a:t>19.02.22	</a:t>
            </a:r>
            <a:r>
              <a:rPr sz="3600" spc="-82" baseline="5787" dirty="0">
                <a:latin typeface="Calibri"/>
                <a:cs typeface="Calibri"/>
              </a:rPr>
              <a:t>г.</a:t>
            </a:r>
            <a:r>
              <a:rPr sz="3600" spc="-60" baseline="5787" dirty="0">
                <a:latin typeface="Calibri"/>
                <a:cs typeface="Calibri"/>
              </a:rPr>
              <a:t> </a:t>
            </a:r>
            <a:r>
              <a:rPr sz="3600" baseline="5787" dirty="0">
                <a:latin typeface="Calibri"/>
                <a:cs typeface="Calibri"/>
              </a:rPr>
              <a:t>№</a:t>
            </a:r>
            <a:r>
              <a:rPr sz="3600" spc="-89" baseline="5787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1185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1219" y="7746"/>
            <a:ext cx="8946515" cy="95885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3500"/>
              </a:lnSpc>
              <a:spcBef>
                <a:spcPts val="500"/>
              </a:spcBef>
            </a:pPr>
            <a:r>
              <a:rPr sz="3200" dirty="0"/>
              <a:t>Административная</a:t>
            </a:r>
            <a:r>
              <a:rPr sz="3200" spc="-35" dirty="0"/>
              <a:t> </a:t>
            </a:r>
            <a:r>
              <a:rPr sz="3200" dirty="0"/>
              <a:t>ответственность</a:t>
            </a:r>
            <a:r>
              <a:rPr sz="3200" spc="-70" dirty="0"/>
              <a:t> </a:t>
            </a:r>
            <a:r>
              <a:rPr sz="3200" dirty="0"/>
              <a:t>за</a:t>
            </a:r>
            <a:r>
              <a:rPr sz="3200" spc="-20" dirty="0"/>
              <a:t> </a:t>
            </a:r>
            <a:r>
              <a:rPr sz="3200" spc="-5" dirty="0"/>
              <a:t>нарушение </a:t>
            </a:r>
            <a:r>
              <a:rPr sz="3200" spc="-710" dirty="0"/>
              <a:t> </a:t>
            </a:r>
            <a:r>
              <a:rPr sz="3200" spc="-5" dirty="0"/>
              <a:t>порядка</a:t>
            </a:r>
            <a:r>
              <a:rPr sz="3200" spc="-60" dirty="0"/>
              <a:t> </a:t>
            </a:r>
            <a:r>
              <a:rPr sz="3200" dirty="0"/>
              <a:t>ПКУ</a:t>
            </a:r>
            <a:r>
              <a:rPr sz="3200" spc="-20" dirty="0"/>
              <a:t> </a:t>
            </a:r>
            <a:r>
              <a:rPr sz="3200" dirty="0"/>
              <a:t>лекарственных</a:t>
            </a:r>
            <a:r>
              <a:rPr sz="3200" spc="-105" dirty="0"/>
              <a:t> </a:t>
            </a:r>
            <a:r>
              <a:rPr sz="3200" spc="-5" dirty="0"/>
              <a:t>препаратов</a:t>
            </a:r>
            <a:endParaRPr sz="32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6050" y="1289050"/>
          <a:ext cx="11887834" cy="52489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90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22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965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0079">
                <a:tc>
                  <a:txBody>
                    <a:bodyPr/>
                    <a:lstStyle/>
                    <a:p>
                      <a:pPr marL="163195" marR="309880" indent="-603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ья 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КоАП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3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Виды</a:t>
                      </a:r>
                      <a:r>
                        <a:rPr sz="2000" b="1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правонарушений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3"/>
                    </a:solidFill>
                  </a:tcPr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Ответственность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(административные</a:t>
                      </a:r>
                      <a:r>
                        <a:rPr sz="2000" b="1" spc="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санкции)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0465">
                <a:tc>
                  <a:txBody>
                    <a:bodyPr/>
                    <a:lstStyle/>
                    <a:p>
                      <a:pPr marL="85090">
                        <a:lnSpc>
                          <a:spcPts val="2370"/>
                        </a:lnSpc>
                      </a:pPr>
                      <a:r>
                        <a:rPr sz="2000" spc="-4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2000" spc="-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6.16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ч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20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1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045844">
                        <a:lnSpc>
                          <a:spcPts val="2400"/>
                        </a:lnSpc>
                        <a:spcBef>
                          <a:spcPts val="5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-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непредставление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в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государственный </a:t>
                      </a:r>
                      <a:r>
                        <a:rPr sz="2000" spc="-4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орган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предусмотренной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законом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 marR="506730">
                        <a:lnSpc>
                          <a:spcPts val="24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отчетности</a:t>
                      </a:r>
                      <a:r>
                        <a:rPr sz="20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2000" spc="409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деятельности,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связанной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их </a:t>
                      </a:r>
                      <a:r>
                        <a:rPr sz="2000" spc="-43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оборотом,</a:t>
                      </a:r>
                      <a:r>
                        <a:rPr sz="2000" spc="3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несвоевременное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ts val="232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представление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отчетности</a:t>
                      </a:r>
                      <a:r>
                        <a:rPr sz="2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или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представление</a:t>
                      </a:r>
                      <a:r>
                        <a:rPr sz="2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неполном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объеме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или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в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spc="-15" dirty="0">
                          <a:latin typeface="Calibri"/>
                          <a:cs typeface="Calibri"/>
                        </a:rPr>
                        <a:t>искаженном</a:t>
                      </a:r>
                      <a:r>
                        <a:rPr sz="20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виде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237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юридических</a:t>
                      </a:r>
                      <a:r>
                        <a:rPr sz="20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лиц: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-штраф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от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200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400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руб.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с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725" marR="86423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конфискацией</a:t>
                      </a:r>
                      <a:r>
                        <a:rPr sz="20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НС,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ПВ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или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их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прекурсоров </a:t>
                      </a:r>
                      <a:r>
                        <a:rPr sz="2000" spc="-43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или</a:t>
                      </a:r>
                      <a:r>
                        <a:rPr sz="2000" spc="4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без</a:t>
                      </a:r>
                      <a:r>
                        <a:rPr sz="20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таковой;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725" marR="1308100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-административное</a:t>
                      </a:r>
                      <a:r>
                        <a:rPr sz="20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приостановление </a:t>
                      </a:r>
                      <a:r>
                        <a:rPr sz="2000" spc="-43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деятельности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срок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90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суток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с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конфискацией</a:t>
                      </a:r>
                      <a:r>
                        <a:rPr sz="2000" spc="3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НС,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ПВ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или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их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прекурсоров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или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без</a:t>
                      </a:r>
                      <a:r>
                        <a:rPr sz="2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таковой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5836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000" spc="-4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2000" spc="-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6.16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DF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Нарушение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правил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оборота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прекурсоров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(т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абл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II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Сп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20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IV)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DF7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юридических</a:t>
                      </a:r>
                      <a:r>
                        <a:rPr sz="20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лиц: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725" marR="8064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-штраф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50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100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руб.</a:t>
                      </a:r>
                      <a:r>
                        <a:rPr sz="2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конфискацией </a:t>
                      </a:r>
                      <a:r>
                        <a:rPr sz="2000" spc="-4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прекурсоров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НС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ПВ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или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без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таковой;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725" marR="1308100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-административное</a:t>
                      </a:r>
                      <a:r>
                        <a:rPr sz="20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приостановление </a:t>
                      </a:r>
                      <a:r>
                        <a:rPr sz="2000" spc="-43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деятельности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срок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90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суток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с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конфискацией</a:t>
                      </a:r>
                      <a:r>
                        <a:rPr sz="2000" spc="3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прекурсоров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НС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ПВ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или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без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таковой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7419" y="22987"/>
            <a:ext cx="8945245" cy="95885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3500"/>
              </a:lnSpc>
              <a:spcBef>
                <a:spcPts val="500"/>
              </a:spcBef>
            </a:pPr>
            <a:r>
              <a:rPr sz="3200" dirty="0"/>
              <a:t>Административная</a:t>
            </a:r>
            <a:r>
              <a:rPr sz="3200" spc="-50" dirty="0"/>
              <a:t> </a:t>
            </a:r>
            <a:r>
              <a:rPr sz="3200" dirty="0"/>
              <a:t>ответственность</a:t>
            </a:r>
            <a:r>
              <a:rPr sz="3200" spc="-70" dirty="0"/>
              <a:t> </a:t>
            </a:r>
            <a:r>
              <a:rPr sz="3200" dirty="0"/>
              <a:t>за</a:t>
            </a:r>
            <a:r>
              <a:rPr sz="3200" spc="-20" dirty="0"/>
              <a:t> </a:t>
            </a:r>
            <a:r>
              <a:rPr sz="3200" spc="-5" dirty="0"/>
              <a:t>нарушение </a:t>
            </a:r>
            <a:r>
              <a:rPr sz="3200" spc="-710" dirty="0"/>
              <a:t> </a:t>
            </a:r>
            <a:r>
              <a:rPr sz="3200" dirty="0"/>
              <a:t>порядка</a:t>
            </a:r>
            <a:r>
              <a:rPr sz="3200" spc="-75" dirty="0"/>
              <a:t> </a:t>
            </a:r>
            <a:r>
              <a:rPr sz="3200" dirty="0"/>
              <a:t>ПКУ</a:t>
            </a:r>
            <a:r>
              <a:rPr sz="3200" spc="-15" dirty="0"/>
              <a:t> </a:t>
            </a:r>
            <a:r>
              <a:rPr sz="3200" spc="-5" dirty="0"/>
              <a:t>лекарственных</a:t>
            </a:r>
            <a:r>
              <a:rPr sz="3200" spc="-75" dirty="0"/>
              <a:t> </a:t>
            </a:r>
            <a:r>
              <a:rPr sz="3200" spc="-5" dirty="0"/>
              <a:t>препаратов</a:t>
            </a:r>
            <a:endParaRPr sz="32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22250" y="1289050"/>
          <a:ext cx="11962765" cy="49695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60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268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999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0079">
                <a:tc>
                  <a:txBody>
                    <a:bodyPr/>
                    <a:lstStyle/>
                    <a:p>
                      <a:pPr marL="178435" marR="301625" indent="-596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ья 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КоАП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3"/>
                    </a:solidFill>
                  </a:tcPr>
                </a:tc>
                <a:tc>
                  <a:txBody>
                    <a:bodyPr/>
                    <a:lstStyle/>
                    <a:p>
                      <a:pPr marL="8763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Виды</a:t>
                      </a:r>
                      <a:r>
                        <a:rPr sz="2000" b="1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правонарушений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3"/>
                    </a:solidFill>
                  </a:tcPr>
                </a:tc>
                <a:tc>
                  <a:txBody>
                    <a:bodyPr/>
                    <a:lstStyle/>
                    <a:p>
                      <a:pPr marL="1638300" marR="205104" indent="-154876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Ответственность (административные </a:t>
                      </a:r>
                      <a:r>
                        <a:rPr sz="2000" b="1" spc="-4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санкции)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31265">
                <a:tc>
                  <a:txBody>
                    <a:bodyPr/>
                    <a:lstStyle/>
                    <a:p>
                      <a:pPr marL="85090">
                        <a:lnSpc>
                          <a:spcPts val="2370"/>
                        </a:lnSpc>
                      </a:pPr>
                      <a:r>
                        <a:rPr sz="2000" spc="-4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2000" spc="-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.1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ч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20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3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462915">
                        <a:lnSpc>
                          <a:spcPts val="2400"/>
                        </a:lnSpc>
                        <a:spcBef>
                          <a:spcPts val="5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Осуществление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предпринимательской деятельности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с </a:t>
                      </a:r>
                      <a:r>
                        <a:rPr sz="2000" spc="-4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нарушением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условий,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предусмотренных</a:t>
                      </a:r>
                      <a:r>
                        <a:rPr sz="2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лицензией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237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должностных</a:t>
                      </a:r>
                      <a:r>
                        <a:rPr sz="20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лиц: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6360" marR="88900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-штраф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3000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4000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руб.;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на </a:t>
                      </a:r>
                      <a:r>
                        <a:rPr sz="2000" spc="-43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юридических</a:t>
                      </a:r>
                      <a:r>
                        <a:rPr sz="20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лиц: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20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ш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ра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ф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30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40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у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б.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53564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000" spc="-4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2000" spc="-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.1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ч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20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4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DF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Осуществление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предпринимательской деятельности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с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грубым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нарушением</a:t>
                      </a:r>
                      <a:r>
                        <a:rPr sz="2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условий,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предусмотренных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лицензией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DF7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должностных</a:t>
                      </a:r>
                      <a:r>
                        <a:rPr sz="20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лиц: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-штраф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5000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руб.;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на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63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юридических</a:t>
                      </a:r>
                      <a:r>
                        <a:rPr sz="20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лиц: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штраф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100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200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руб.;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6360" marR="16383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20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адми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тр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вное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при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ста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вле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е 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деятельности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срок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90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суток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4459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spc="-4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2000" spc="-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.20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ч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20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2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Осуществление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деятельности,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не</a:t>
                      </a:r>
                      <a:r>
                        <a:rPr sz="2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связанной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с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 marR="39941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извлечением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прибыли,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нарушением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требований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или </a:t>
                      </a:r>
                      <a:r>
                        <a:rPr sz="2000" spc="-43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у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лов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й</a:t>
                      </a:r>
                      <a:r>
                        <a:rPr sz="20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л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ц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зии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должностных</a:t>
                      </a:r>
                      <a:r>
                        <a:rPr sz="20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лиц: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6360" marR="77216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штраф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15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25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руб.; </a:t>
                      </a:r>
                      <a:r>
                        <a:rPr sz="2000" spc="-43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юридических</a:t>
                      </a:r>
                      <a:r>
                        <a:rPr sz="20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лиц: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штраф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100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150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руб.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7419" y="7746"/>
            <a:ext cx="8945245" cy="95885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3500"/>
              </a:lnSpc>
              <a:spcBef>
                <a:spcPts val="500"/>
              </a:spcBef>
            </a:pPr>
            <a:r>
              <a:rPr sz="3200" dirty="0"/>
              <a:t>Административная</a:t>
            </a:r>
            <a:r>
              <a:rPr sz="3200" spc="-50" dirty="0"/>
              <a:t> </a:t>
            </a:r>
            <a:r>
              <a:rPr sz="3200" dirty="0"/>
              <a:t>ответственность</a:t>
            </a:r>
            <a:r>
              <a:rPr sz="3200" spc="-70" dirty="0"/>
              <a:t> </a:t>
            </a:r>
            <a:r>
              <a:rPr sz="3200" dirty="0"/>
              <a:t>за</a:t>
            </a:r>
            <a:r>
              <a:rPr sz="3200" spc="-20" dirty="0"/>
              <a:t> </a:t>
            </a:r>
            <a:r>
              <a:rPr sz="3200" spc="-5" dirty="0"/>
              <a:t>нарушение </a:t>
            </a:r>
            <a:r>
              <a:rPr sz="3200" spc="-710" dirty="0"/>
              <a:t> </a:t>
            </a:r>
            <a:r>
              <a:rPr sz="3200" dirty="0"/>
              <a:t>порядка</a:t>
            </a:r>
            <a:r>
              <a:rPr sz="3200" spc="-75" dirty="0"/>
              <a:t> </a:t>
            </a:r>
            <a:r>
              <a:rPr sz="3200" dirty="0"/>
              <a:t>ПКУ</a:t>
            </a:r>
            <a:r>
              <a:rPr sz="3200" spc="-15" dirty="0"/>
              <a:t> </a:t>
            </a:r>
            <a:r>
              <a:rPr sz="3200" spc="-5" dirty="0"/>
              <a:t>лекарственных</a:t>
            </a:r>
            <a:r>
              <a:rPr sz="3200" spc="-75" dirty="0"/>
              <a:t> </a:t>
            </a:r>
            <a:r>
              <a:rPr sz="3200" spc="-5" dirty="0"/>
              <a:t>препаратов</a:t>
            </a:r>
            <a:endParaRPr sz="32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98450" y="1670050"/>
          <a:ext cx="11266805" cy="27793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99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528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440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33729">
                <a:tc>
                  <a:txBody>
                    <a:bodyPr/>
                    <a:lstStyle/>
                    <a:p>
                      <a:pPr marL="145415" marR="268605" indent="-596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ья 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КоАП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3"/>
                    </a:solidFill>
                  </a:tcPr>
                </a:tc>
                <a:tc>
                  <a:txBody>
                    <a:bodyPr/>
                    <a:lstStyle/>
                    <a:p>
                      <a:pPr marL="8699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Виды</a:t>
                      </a:r>
                      <a:r>
                        <a:rPr sz="2000" b="1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правонарушений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3"/>
                    </a:solidFill>
                  </a:tcPr>
                </a:tc>
                <a:tc>
                  <a:txBody>
                    <a:bodyPr/>
                    <a:lstStyle/>
                    <a:p>
                      <a:pPr marR="11620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Ответственность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R="114935" algn="ctr">
                        <a:lnSpc>
                          <a:spcPct val="100000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(административные</a:t>
                      </a:r>
                      <a:r>
                        <a:rPr sz="2000" b="1" spc="39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санкции)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45665">
                <a:tc>
                  <a:txBody>
                    <a:bodyPr/>
                    <a:lstStyle/>
                    <a:p>
                      <a:pPr marL="85090">
                        <a:lnSpc>
                          <a:spcPts val="2370"/>
                        </a:lnSpc>
                      </a:pPr>
                      <a:r>
                        <a:rPr sz="2000" spc="-4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2000" spc="-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.20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ч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20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3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127125" algn="just">
                        <a:lnSpc>
                          <a:spcPts val="2400"/>
                        </a:lnSpc>
                        <a:spcBef>
                          <a:spcPts val="5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Осуществление деятельности,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не связанной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с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извлечением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прибыли,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с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грубым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нарушением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требований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или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условий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лицензии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237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должностных</a:t>
                      </a:r>
                      <a:r>
                        <a:rPr sz="20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лиц: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725" marR="114363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-штраф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20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30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000 </a:t>
                      </a:r>
                      <a:r>
                        <a:rPr sz="2000" spc="-4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руб.;</a:t>
                      </a:r>
                      <a:r>
                        <a:rPr sz="2000" spc="3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юридических</a:t>
                      </a:r>
                      <a:r>
                        <a:rPr sz="20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лиц: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штраф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150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250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руб.;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-административное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5725" marR="256540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приостановление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деятельности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на </a:t>
                      </a:r>
                      <a:r>
                        <a:rPr sz="2000" spc="-4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срок</a:t>
                      </a:r>
                      <a:r>
                        <a:rPr sz="2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90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суток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090" y="392633"/>
            <a:ext cx="1020318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Предметно-количественный</a:t>
            </a:r>
            <a:r>
              <a:rPr sz="3200" spc="20" dirty="0"/>
              <a:t> </a:t>
            </a:r>
            <a:r>
              <a:rPr sz="3200" dirty="0"/>
              <a:t>учет</a:t>
            </a:r>
            <a:r>
              <a:rPr sz="3200" spc="15" dirty="0"/>
              <a:t> </a:t>
            </a:r>
            <a:r>
              <a:rPr sz="3200" spc="-5" dirty="0"/>
              <a:t>лекарственных</a:t>
            </a:r>
            <a:r>
              <a:rPr sz="3200" spc="55" dirty="0"/>
              <a:t> </a:t>
            </a:r>
            <a:r>
              <a:rPr sz="3200" spc="-5" dirty="0"/>
              <a:t>средств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916939" y="1766442"/>
            <a:ext cx="10669905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17955" algn="just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лекарственных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медицинского</a:t>
            </a:r>
            <a:r>
              <a:rPr sz="24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(ЛС), </a:t>
            </a:r>
            <a:r>
              <a:rPr sz="2400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подлежащих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предметно-количественному</a:t>
            </a:r>
            <a:r>
              <a:rPr sz="24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учету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(ПКУ),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утверждается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уполномоченным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</a:t>
            </a:r>
            <a:r>
              <a:rPr sz="2400" b="1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органом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исполнительной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10"/>
              </a:spcBef>
            </a:pPr>
            <a:endParaRPr sz="2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ЛС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лекарственных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медицинского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lnSpc>
                <a:spcPct val="100000"/>
              </a:lnSpc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применения,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подлежащих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ПКУ,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устанавливается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уполномоченным</a:t>
            </a:r>
            <a:r>
              <a:rPr sz="24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</a:t>
            </a:r>
            <a:r>
              <a:rPr sz="2400" b="1" spc="-5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органом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исполнительной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согласованию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органом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исполнительной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власти,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уполномоченным</a:t>
            </a:r>
            <a:r>
              <a:rPr sz="24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сфере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внутренних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99964" y="6406388"/>
            <a:ext cx="6777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П. 1,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п.2.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Ст.</a:t>
            </a:r>
            <a:r>
              <a:rPr sz="1200" dirty="0">
                <a:latin typeface="Calibri"/>
                <a:cs typeface="Calibri"/>
              </a:rPr>
              <a:t> 58.1. </a:t>
            </a:r>
            <a:r>
              <a:rPr sz="1200" spc="-5" dirty="0">
                <a:latin typeface="Calibri"/>
                <a:cs typeface="Calibri"/>
              </a:rPr>
              <a:t>Федеральный</a:t>
            </a:r>
            <a:r>
              <a:rPr sz="1200" spc="-10" dirty="0">
                <a:latin typeface="Calibri"/>
                <a:cs typeface="Calibri"/>
              </a:rPr>
              <a:t> закон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от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12.04.2010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30" dirty="0">
                <a:latin typeface="Calibri"/>
                <a:cs typeface="Calibri"/>
              </a:rPr>
              <a:t>г.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№ </a:t>
            </a:r>
            <a:r>
              <a:rPr sz="1200" spc="-5" dirty="0">
                <a:latin typeface="Calibri"/>
                <a:cs typeface="Calibri"/>
              </a:rPr>
              <a:t>61-ФЗ </a:t>
            </a:r>
            <a:r>
              <a:rPr sz="1200" dirty="0">
                <a:latin typeface="Calibri"/>
                <a:cs typeface="Calibri"/>
              </a:rPr>
              <a:t>"Об </a:t>
            </a:r>
            <a:r>
              <a:rPr sz="1200" spc="-5" dirty="0">
                <a:latin typeface="Calibri"/>
                <a:cs typeface="Calibri"/>
              </a:rPr>
              <a:t>обращении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лекарственных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средств"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0739" y="266445"/>
            <a:ext cx="1020381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Предметно-количественный</a:t>
            </a:r>
            <a:r>
              <a:rPr sz="3200" spc="-5" dirty="0"/>
              <a:t> учет</a:t>
            </a:r>
            <a:r>
              <a:rPr sz="3200" spc="-40" dirty="0"/>
              <a:t> </a:t>
            </a:r>
            <a:r>
              <a:rPr sz="3200" dirty="0"/>
              <a:t>лекарственных</a:t>
            </a:r>
            <a:r>
              <a:rPr sz="3200" spc="-10" dirty="0"/>
              <a:t> </a:t>
            </a:r>
            <a:r>
              <a:rPr sz="3200" spc="-5" dirty="0"/>
              <a:t>средств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623052" y="6406388"/>
            <a:ext cx="64541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П.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3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ст.</a:t>
            </a:r>
            <a:r>
              <a:rPr sz="1200" dirty="0">
                <a:latin typeface="Calibri"/>
                <a:cs typeface="Calibri"/>
              </a:rPr>
              <a:t> 58.1. </a:t>
            </a:r>
            <a:r>
              <a:rPr sz="1200" spc="-5" dirty="0">
                <a:latin typeface="Calibri"/>
                <a:cs typeface="Calibri"/>
              </a:rPr>
              <a:t>Федеральный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закон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от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12.04.2010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30" dirty="0">
                <a:latin typeface="Calibri"/>
                <a:cs typeface="Calibri"/>
              </a:rPr>
              <a:t>г.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№ </a:t>
            </a:r>
            <a:r>
              <a:rPr sz="1200" spc="-5" dirty="0">
                <a:latin typeface="Calibri"/>
                <a:cs typeface="Calibri"/>
              </a:rPr>
              <a:t>61-ФЗ </a:t>
            </a:r>
            <a:r>
              <a:rPr sz="1200" dirty="0">
                <a:latin typeface="Calibri"/>
                <a:cs typeface="Calibri"/>
              </a:rPr>
              <a:t>"Об </a:t>
            </a:r>
            <a:r>
              <a:rPr sz="1200" spc="-5" dirty="0">
                <a:latin typeface="Calibri"/>
                <a:cs typeface="Calibri"/>
              </a:rPr>
              <a:t>обращении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лекарственных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средств"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3145" y="1392615"/>
            <a:ext cx="10785475" cy="421830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05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ПКУ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лекарственных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медицинского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ведут: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3535" algn="just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356235" algn="l"/>
              </a:tabLst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производители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ЛС,</a:t>
            </a:r>
          </a:p>
          <a:p>
            <a:pPr marL="299085" indent="-287020" algn="just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29972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оптовой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торговли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ЛС,</a:t>
            </a:r>
          </a:p>
          <a:p>
            <a:pPr marL="299085" indent="-287020" algn="just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29972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аптечные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9085" indent="-287020" algn="just">
              <a:lnSpc>
                <a:spcPct val="100000"/>
              </a:lnSpc>
              <a:spcBef>
                <a:spcPts val="605"/>
              </a:spcBef>
              <a:buFont typeface="Wingdings"/>
              <a:buChar char=""/>
              <a:tabLst>
                <a:tab pos="29972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предприниматели,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имеющие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лицензию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фармацевтическую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9085" algn="just">
              <a:lnSpc>
                <a:spcPct val="100000"/>
              </a:lnSpc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/медицинскую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9085" indent="-287020" algn="just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299720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осуществляющие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</a:t>
            </a:r>
            <a:r>
              <a:rPr sz="24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ЛС,</a:t>
            </a:r>
          </a:p>
          <a:p>
            <a:pPr marL="12700" marR="410845" algn="just">
              <a:lnSpc>
                <a:spcPct val="100000"/>
              </a:lnSpc>
              <a:spcBef>
                <a:spcPts val="600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путем регистрации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любых связанных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их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обращением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</a:t>
            </a:r>
            <a:r>
              <a:rPr sz="2400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изменяется </a:t>
            </a: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sz="24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24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(или) состояние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специальных журналах учета 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операций,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связанных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обращением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ЛС.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2891" y="342645"/>
            <a:ext cx="941260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690610" algn="l"/>
              </a:tabLst>
            </a:pPr>
            <a:r>
              <a:rPr sz="3200" dirty="0"/>
              <a:t>Пе</a:t>
            </a:r>
            <a:r>
              <a:rPr sz="3200" spc="-10" dirty="0"/>
              <a:t>р</a:t>
            </a:r>
            <a:r>
              <a:rPr sz="3200" spc="-5" dirty="0"/>
              <a:t>еч</a:t>
            </a:r>
            <a:r>
              <a:rPr sz="3200" spc="-15" dirty="0"/>
              <a:t>е</a:t>
            </a:r>
            <a:r>
              <a:rPr sz="3200" spc="-5" dirty="0"/>
              <a:t>н</a:t>
            </a:r>
            <a:r>
              <a:rPr sz="3200" dirty="0"/>
              <a:t>ь</a:t>
            </a:r>
            <a:r>
              <a:rPr sz="3200" spc="55" dirty="0"/>
              <a:t> </a:t>
            </a:r>
            <a:r>
              <a:rPr sz="3200" dirty="0"/>
              <a:t>ле</a:t>
            </a:r>
            <a:r>
              <a:rPr sz="3200" spc="-10" dirty="0"/>
              <a:t>к</a:t>
            </a:r>
            <a:r>
              <a:rPr sz="3200" dirty="0"/>
              <a:t>арственных</a:t>
            </a:r>
            <a:r>
              <a:rPr sz="3200" spc="70" dirty="0"/>
              <a:t> </a:t>
            </a:r>
            <a:r>
              <a:rPr sz="3200" spc="-5" dirty="0"/>
              <a:t>средств</a:t>
            </a:r>
            <a:r>
              <a:rPr sz="3200" dirty="0"/>
              <a:t>,</a:t>
            </a:r>
            <a:r>
              <a:rPr sz="3200" spc="30" dirty="0"/>
              <a:t> </a:t>
            </a:r>
            <a:r>
              <a:rPr sz="3200" spc="-5" dirty="0"/>
              <a:t>подлежащи</a:t>
            </a:r>
            <a:r>
              <a:rPr sz="3200" dirty="0"/>
              <a:t>х	ПКУ</a:t>
            </a:r>
            <a:endParaRPr sz="32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98876" y="1818132"/>
            <a:ext cx="5373624" cy="117957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844290" y="1921510"/>
            <a:ext cx="4086860" cy="61150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960119" marR="5080" indent="-948055">
              <a:lnSpc>
                <a:spcPts val="2210"/>
              </a:lnSpc>
              <a:spcBef>
                <a:spcPts val="335"/>
              </a:spcBef>
            </a:pPr>
            <a:r>
              <a:rPr sz="2000" spc="-10" dirty="0">
                <a:latin typeface="Calibri"/>
                <a:cs typeface="Calibri"/>
              </a:rPr>
              <a:t>ПЕРЕЧЕНЬ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ЛЕКАРСТВЕННЫХ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СРЕДСТВ,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ПОДЛЕЖАЩИХ</a:t>
            </a:r>
            <a:r>
              <a:rPr sz="2000" spc="39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ПКУ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2772" y="4088891"/>
            <a:ext cx="2356104" cy="1179576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447546" y="4496180"/>
            <a:ext cx="836294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70" dirty="0">
                <a:latin typeface="Calibri"/>
                <a:cs typeface="Calibri"/>
              </a:rPr>
              <a:t>Г</a:t>
            </a:r>
            <a:r>
              <a:rPr sz="2000" spc="-35" dirty="0">
                <a:latin typeface="Calibri"/>
                <a:cs typeface="Calibri"/>
              </a:rPr>
              <a:t>р</a:t>
            </a:r>
            <a:r>
              <a:rPr sz="2000" spc="-20" dirty="0">
                <a:latin typeface="Calibri"/>
                <a:cs typeface="Calibri"/>
              </a:rPr>
              <a:t>у</a:t>
            </a:r>
            <a:r>
              <a:rPr sz="2000" spc="-25" dirty="0">
                <a:latin typeface="Calibri"/>
                <a:cs typeface="Calibri"/>
              </a:rPr>
              <a:t>пп</a:t>
            </a:r>
            <a:r>
              <a:rPr sz="2000" dirty="0">
                <a:latin typeface="Calibri"/>
                <a:cs typeface="Calibri"/>
              </a:rPr>
              <a:t>а</a:t>
            </a:r>
            <a:r>
              <a:rPr sz="2000" spc="-1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15511" y="4088891"/>
            <a:ext cx="2354580" cy="1179576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407534" y="4496180"/>
            <a:ext cx="9004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70" dirty="0">
                <a:latin typeface="Calibri"/>
                <a:cs typeface="Calibri"/>
              </a:rPr>
              <a:t>Г</a:t>
            </a:r>
            <a:r>
              <a:rPr sz="2000" spc="-35" dirty="0">
                <a:latin typeface="Calibri"/>
                <a:cs typeface="Calibri"/>
              </a:rPr>
              <a:t>р</a:t>
            </a:r>
            <a:r>
              <a:rPr sz="2000" spc="-20" dirty="0">
                <a:latin typeface="Calibri"/>
                <a:cs typeface="Calibri"/>
              </a:rPr>
              <a:t>у</a:t>
            </a:r>
            <a:r>
              <a:rPr sz="2000" spc="-25" dirty="0">
                <a:latin typeface="Calibri"/>
                <a:cs typeface="Calibri"/>
              </a:rPr>
              <a:t>пп</a:t>
            </a:r>
            <a:r>
              <a:rPr sz="2000" dirty="0">
                <a:latin typeface="Calibri"/>
                <a:cs typeface="Calibri"/>
              </a:rPr>
              <a:t>а</a:t>
            </a:r>
            <a:r>
              <a:rPr sz="2000" spc="-18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II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548628" y="4088891"/>
            <a:ext cx="2356104" cy="1179576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7227189" y="4496180"/>
            <a:ext cx="96456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70" dirty="0">
                <a:latin typeface="Calibri"/>
                <a:cs typeface="Calibri"/>
              </a:rPr>
              <a:t>Г</a:t>
            </a:r>
            <a:r>
              <a:rPr sz="2000" spc="-35" dirty="0">
                <a:latin typeface="Calibri"/>
                <a:cs typeface="Calibri"/>
              </a:rPr>
              <a:t>р</a:t>
            </a:r>
            <a:r>
              <a:rPr sz="2000" spc="-20" dirty="0">
                <a:latin typeface="Calibri"/>
                <a:cs typeface="Calibri"/>
              </a:rPr>
              <a:t>у</a:t>
            </a:r>
            <a:r>
              <a:rPr sz="2000" spc="-25" dirty="0">
                <a:latin typeface="Calibri"/>
                <a:cs typeface="Calibri"/>
              </a:rPr>
              <a:t>пп</a:t>
            </a:r>
            <a:r>
              <a:rPr sz="2000" dirty="0">
                <a:latin typeface="Calibri"/>
                <a:cs typeface="Calibri"/>
              </a:rPr>
              <a:t>а</a:t>
            </a:r>
            <a:r>
              <a:rPr sz="2000" spc="-18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III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01556" y="4099559"/>
            <a:ext cx="2356104" cy="1181099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10072243" y="4496180"/>
            <a:ext cx="9810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70" dirty="0">
                <a:latin typeface="Calibri"/>
                <a:cs typeface="Calibri"/>
              </a:rPr>
              <a:t>Г</a:t>
            </a:r>
            <a:r>
              <a:rPr sz="2000" spc="-35" dirty="0">
                <a:latin typeface="Calibri"/>
                <a:cs typeface="Calibri"/>
              </a:rPr>
              <a:t>р</a:t>
            </a:r>
            <a:r>
              <a:rPr sz="2000" spc="-20" dirty="0">
                <a:latin typeface="Calibri"/>
                <a:cs typeface="Calibri"/>
              </a:rPr>
              <a:t>у</a:t>
            </a:r>
            <a:r>
              <a:rPr sz="2000" spc="-25" dirty="0">
                <a:latin typeface="Calibri"/>
                <a:cs typeface="Calibri"/>
              </a:rPr>
              <a:t>пп</a:t>
            </a:r>
            <a:r>
              <a:rPr sz="2000" dirty="0">
                <a:latin typeface="Calibri"/>
                <a:cs typeface="Calibri"/>
              </a:rPr>
              <a:t>а</a:t>
            </a:r>
            <a:r>
              <a:rPr sz="2000" spc="-18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IV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93239" y="6426200"/>
            <a:ext cx="1029525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Приказ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МЗ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РФ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от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22.04.2014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г.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№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183н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"Об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утверждении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перечня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лекарственных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средств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для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медицинского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применения,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подлежащих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предметно-количественному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учету"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016251" y="2993135"/>
            <a:ext cx="8567420" cy="1111885"/>
            <a:chOff x="2016251" y="2993135"/>
            <a:chExt cx="8567420" cy="1111885"/>
          </a:xfrm>
        </p:grpSpPr>
        <p:sp>
          <p:nvSpPr>
            <p:cNvPr id="15" name="object 15"/>
            <p:cNvSpPr/>
            <p:nvPr/>
          </p:nvSpPr>
          <p:spPr>
            <a:xfrm>
              <a:off x="2020823" y="2997707"/>
              <a:ext cx="3865245" cy="1090930"/>
            </a:xfrm>
            <a:custGeom>
              <a:avLst/>
              <a:gdLst/>
              <a:ahLst/>
              <a:cxnLst/>
              <a:rect l="l" t="t" r="r" b="b"/>
              <a:pathLst>
                <a:path w="3865245" h="1090929">
                  <a:moveTo>
                    <a:pt x="0" y="1090929"/>
                  </a:moveTo>
                  <a:lnTo>
                    <a:pt x="0" y="545464"/>
                  </a:lnTo>
                  <a:lnTo>
                    <a:pt x="3864864" y="545464"/>
                  </a:lnTo>
                  <a:lnTo>
                    <a:pt x="3864864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885687" y="3543299"/>
              <a:ext cx="4693920" cy="556895"/>
            </a:xfrm>
            <a:custGeom>
              <a:avLst/>
              <a:gdLst/>
              <a:ahLst/>
              <a:cxnLst/>
              <a:rect l="l" t="t" r="r" b="b"/>
              <a:pathLst>
                <a:path w="4693920" h="556895">
                  <a:moveTo>
                    <a:pt x="4693412" y="556641"/>
                  </a:moveTo>
                  <a:lnTo>
                    <a:pt x="4693412" y="0"/>
                  </a:lnTo>
                  <a:lnTo>
                    <a:pt x="0" y="0"/>
                  </a:lnTo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893563" y="3543299"/>
              <a:ext cx="2833370" cy="545465"/>
            </a:xfrm>
            <a:custGeom>
              <a:avLst/>
              <a:gdLst/>
              <a:ahLst/>
              <a:cxnLst/>
              <a:rect l="l" t="t" r="r" b="b"/>
              <a:pathLst>
                <a:path w="2833370" h="545464">
                  <a:moveTo>
                    <a:pt x="2833116" y="545464"/>
                  </a:moveTo>
                  <a:lnTo>
                    <a:pt x="2833116" y="0"/>
                  </a:lnTo>
                </a:path>
                <a:path w="2833370" h="545464">
                  <a:moveTo>
                    <a:pt x="0" y="545464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46505" y="414908"/>
            <a:ext cx="14008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5" dirty="0"/>
              <a:t>Г</a:t>
            </a:r>
            <a:r>
              <a:rPr sz="3200" spc="-50" dirty="0"/>
              <a:t>р</a:t>
            </a:r>
            <a:r>
              <a:rPr sz="3200" spc="-55" dirty="0"/>
              <a:t>у</a:t>
            </a:r>
            <a:r>
              <a:rPr sz="3200" spc="-45" dirty="0"/>
              <a:t>пп</a:t>
            </a:r>
            <a:r>
              <a:rPr sz="3200" dirty="0"/>
              <a:t>а</a:t>
            </a:r>
            <a:r>
              <a:rPr sz="3200" spc="-140" dirty="0"/>
              <a:t> </a:t>
            </a:r>
            <a:r>
              <a:rPr sz="3200" dirty="0"/>
              <a:t>I</a:t>
            </a:r>
            <a:endParaRPr sz="3200"/>
          </a:p>
        </p:txBody>
      </p:sp>
      <p:sp>
        <p:nvSpPr>
          <p:cNvPr id="7" name="object 7"/>
          <p:cNvSpPr txBox="1"/>
          <p:nvPr/>
        </p:nvSpPr>
        <p:spPr>
          <a:xfrm>
            <a:off x="947419" y="1322069"/>
            <a:ext cx="10481945" cy="2707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alibri"/>
                <a:cs typeface="Calibri"/>
              </a:rPr>
              <a:t>ЛС-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фармацевтические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субстанции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лекарственные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препараты,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содержащие</a:t>
            </a:r>
            <a:endParaRPr sz="2200" dirty="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2200" b="1" spc="-10" dirty="0">
                <a:latin typeface="Calibri"/>
                <a:cs typeface="Calibri"/>
              </a:rPr>
              <a:t>наркотические</a:t>
            </a:r>
            <a:r>
              <a:rPr sz="2200" b="1" spc="55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средства,</a:t>
            </a:r>
            <a:r>
              <a:rPr sz="2200" b="1" spc="2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психотропные</a:t>
            </a:r>
            <a:r>
              <a:rPr sz="2200" b="1" spc="6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вещества</a:t>
            </a:r>
            <a:r>
              <a:rPr sz="2200" b="1" spc="5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и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их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прекурсоры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(их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соли,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изомеры,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стереоизомеры)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включенные</a:t>
            </a:r>
            <a:r>
              <a:rPr sz="2200" b="1" spc="4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в</a:t>
            </a:r>
            <a:r>
              <a:rPr sz="2200" b="1" spc="-1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списки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II,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III, IV</a:t>
            </a:r>
            <a:r>
              <a:rPr sz="2200" b="1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перечня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наркотических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средств,</a:t>
            </a:r>
            <a:endParaRPr sz="22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200" spc="-10" dirty="0">
                <a:latin typeface="Calibri"/>
                <a:cs typeface="Calibri"/>
              </a:rPr>
              <a:t>психотропных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веществ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их прекурсоров,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подлежащих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контролю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РФ</a:t>
            </a:r>
          </a:p>
          <a:p>
            <a:pPr marL="12700" marR="682625" algn="just">
              <a:lnSpc>
                <a:spcPct val="100000"/>
              </a:lnSpc>
            </a:pPr>
            <a:r>
              <a:rPr sz="2200" spc="-10" dirty="0">
                <a:latin typeface="Calibri"/>
                <a:cs typeface="Calibri"/>
              </a:rPr>
              <a:t>(утв.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постановлением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Правительства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от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30.06.1998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5" dirty="0">
                <a:latin typeface="Calibri"/>
                <a:cs typeface="Calibri"/>
              </a:rPr>
              <a:t>г.</a:t>
            </a:r>
            <a:r>
              <a:rPr sz="2200" spc="-5" dirty="0">
                <a:latin typeface="Calibri"/>
                <a:cs typeface="Calibri"/>
              </a:rPr>
              <a:t> №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681),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сочетании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 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фармакологически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неактивными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веществами,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а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также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лекарственные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препараты,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содержащие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наркотические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средства,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психотропные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вещества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их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прекурсоры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 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сочетании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фармакологически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активными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веществами.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6505" y="443864"/>
            <a:ext cx="15144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45" dirty="0"/>
              <a:t>Гру</a:t>
            </a:r>
            <a:r>
              <a:rPr sz="3200" spc="-35" dirty="0"/>
              <a:t>пп</a:t>
            </a:r>
            <a:r>
              <a:rPr sz="3200" dirty="0"/>
              <a:t>а</a:t>
            </a:r>
            <a:r>
              <a:rPr sz="3200" spc="-145" dirty="0"/>
              <a:t> </a:t>
            </a:r>
            <a:r>
              <a:rPr sz="3200" spc="-5" dirty="0"/>
              <a:t>II</a:t>
            </a:r>
            <a:endParaRPr sz="3200"/>
          </a:p>
        </p:txBody>
      </p:sp>
      <p:sp>
        <p:nvSpPr>
          <p:cNvPr id="8" name="object 8"/>
          <p:cNvSpPr/>
          <p:nvPr/>
        </p:nvSpPr>
        <p:spPr>
          <a:xfrm>
            <a:off x="2621280" y="5390388"/>
            <a:ext cx="5389245" cy="278765"/>
          </a:xfrm>
          <a:custGeom>
            <a:avLst/>
            <a:gdLst/>
            <a:ahLst/>
            <a:cxnLst/>
            <a:rect l="l" t="t" r="r" b="b"/>
            <a:pathLst>
              <a:path w="5389245" h="278764">
                <a:moveTo>
                  <a:pt x="40767" y="7874"/>
                </a:moveTo>
                <a:lnTo>
                  <a:pt x="40513" y="6096"/>
                </a:lnTo>
                <a:lnTo>
                  <a:pt x="39624" y="3429"/>
                </a:lnTo>
                <a:lnTo>
                  <a:pt x="32766" y="127"/>
                </a:lnTo>
                <a:lnTo>
                  <a:pt x="30988" y="0"/>
                </a:lnTo>
                <a:lnTo>
                  <a:pt x="26797" y="0"/>
                </a:lnTo>
                <a:lnTo>
                  <a:pt x="24892" y="127"/>
                </a:lnTo>
                <a:lnTo>
                  <a:pt x="17018" y="26035"/>
                </a:lnTo>
                <a:lnTo>
                  <a:pt x="508" y="60071"/>
                </a:lnTo>
                <a:lnTo>
                  <a:pt x="127" y="60706"/>
                </a:lnTo>
                <a:lnTo>
                  <a:pt x="0" y="62230"/>
                </a:lnTo>
                <a:lnTo>
                  <a:pt x="635" y="62992"/>
                </a:lnTo>
                <a:lnTo>
                  <a:pt x="1778" y="63500"/>
                </a:lnTo>
                <a:lnTo>
                  <a:pt x="2794" y="63627"/>
                </a:lnTo>
                <a:lnTo>
                  <a:pt x="10160" y="63627"/>
                </a:lnTo>
                <a:lnTo>
                  <a:pt x="34671" y="32639"/>
                </a:lnTo>
                <a:lnTo>
                  <a:pt x="36830" y="28956"/>
                </a:lnTo>
                <a:lnTo>
                  <a:pt x="40767" y="7874"/>
                </a:lnTo>
                <a:close/>
              </a:path>
              <a:path w="5389245" h="278764">
                <a:moveTo>
                  <a:pt x="5388737" y="273545"/>
                </a:moveTo>
                <a:lnTo>
                  <a:pt x="5388610" y="267550"/>
                </a:lnTo>
                <a:lnTo>
                  <a:pt x="5386070" y="262483"/>
                </a:lnTo>
                <a:lnTo>
                  <a:pt x="5385562" y="262242"/>
                </a:lnTo>
                <a:lnTo>
                  <a:pt x="5330825" y="262128"/>
                </a:lnTo>
                <a:lnTo>
                  <a:pt x="5329809" y="262737"/>
                </a:lnTo>
                <a:lnTo>
                  <a:pt x="5328285" y="265163"/>
                </a:lnTo>
                <a:lnTo>
                  <a:pt x="5327904" y="267309"/>
                </a:lnTo>
                <a:lnTo>
                  <a:pt x="5327904" y="273545"/>
                </a:lnTo>
                <a:lnTo>
                  <a:pt x="5328285" y="275628"/>
                </a:lnTo>
                <a:lnTo>
                  <a:pt x="5329809" y="278155"/>
                </a:lnTo>
                <a:lnTo>
                  <a:pt x="5330825" y="278765"/>
                </a:lnTo>
                <a:lnTo>
                  <a:pt x="5385689" y="278765"/>
                </a:lnTo>
                <a:lnTo>
                  <a:pt x="5386832" y="278142"/>
                </a:lnTo>
                <a:lnTo>
                  <a:pt x="5388356" y="275742"/>
                </a:lnTo>
                <a:lnTo>
                  <a:pt x="5388737" y="273545"/>
                </a:lnTo>
                <a:close/>
              </a:path>
            </a:pathLst>
          </a:custGeom>
          <a:solidFill>
            <a:srgbClr val="041F2D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47419" y="1322069"/>
            <a:ext cx="10876280" cy="2707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alibri"/>
                <a:cs typeface="Calibri"/>
              </a:rPr>
              <a:t>ЛС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-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фармацевтические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субстанции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лекарственные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препараты,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содержащие</a:t>
            </a:r>
            <a:endParaRPr sz="2200" dirty="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2200" b="1" spc="-10" dirty="0">
                <a:latin typeface="Calibri"/>
                <a:cs typeface="Calibri"/>
              </a:rPr>
              <a:t>сильнодействующие </a:t>
            </a:r>
            <a:r>
              <a:rPr sz="2200" b="1" spc="-5" dirty="0">
                <a:latin typeface="Calibri"/>
                <a:cs typeface="Calibri"/>
              </a:rPr>
              <a:t>и </a:t>
            </a:r>
            <a:r>
              <a:rPr sz="2200" b="1" spc="-10" dirty="0">
                <a:latin typeface="Calibri"/>
                <a:cs typeface="Calibri"/>
              </a:rPr>
              <a:t>ядовитые вещества </a:t>
            </a:r>
            <a:r>
              <a:rPr sz="2200" spc="-5" dirty="0">
                <a:latin typeface="Calibri"/>
                <a:cs typeface="Calibri"/>
              </a:rPr>
              <a:t>(их </a:t>
            </a:r>
            <a:r>
              <a:rPr sz="2200" spc="-15" dirty="0">
                <a:latin typeface="Calibri"/>
                <a:cs typeface="Calibri"/>
              </a:rPr>
              <a:t>соли, </a:t>
            </a:r>
            <a:r>
              <a:rPr sz="2200" spc="-5" dirty="0">
                <a:latin typeface="Calibri"/>
                <a:cs typeface="Calibri"/>
              </a:rPr>
              <a:t>изомеры, простые и </a:t>
            </a:r>
            <a:r>
              <a:rPr sz="2200" spc="-10" dirty="0">
                <a:latin typeface="Calibri"/>
                <a:cs typeface="Calibri"/>
              </a:rPr>
              <a:t>сложные </a:t>
            </a:r>
            <a:r>
              <a:rPr sz="2200" spc="-5" dirty="0">
                <a:latin typeface="Calibri"/>
                <a:cs typeface="Calibri"/>
              </a:rPr>
              <a:t>эфиры,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смеси и растворы независимо </a:t>
            </a:r>
            <a:r>
              <a:rPr sz="2200" spc="-10" dirty="0">
                <a:latin typeface="Calibri"/>
                <a:cs typeface="Calibri"/>
              </a:rPr>
              <a:t>от концентрации), </a:t>
            </a:r>
            <a:r>
              <a:rPr sz="2200" spc="-5" dirty="0">
                <a:latin typeface="Calibri"/>
                <a:cs typeface="Calibri"/>
              </a:rPr>
              <a:t>внесенные в списки </a:t>
            </a:r>
            <a:r>
              <a:rPr sz="2200" spc="-10" dirty="0">
                <a:latin typeface="Calibri"/>
                <a:cs typeface="Calibri"/>
              </a:rPr>
              <a:t>сильнодействующих </a:t>
            </a:r>
            <a:r>
              <a:rPr sz="2200" spc="-5" dirty="0">
                <a:latin typeface="Calibri"/>
                <a:cs typeface="Calibri"/>
              </a:rPr>
              <a:t> 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ядовитых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веществ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для </a:t>
            </a:r>
            <a:r>
              <a:rPr sz="2200" spc="-15" dirty="0">
                <a:latin typeface="Calibri"/>
                <a:cs typeface="Calibri"/>
              </a:rPr>
              <a:t>целей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статьи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234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других </a:t>
            </a:r>
            <a:r>
              <a:rPr sz="2200" spc="-10" dirty="0">
                <a:latin typeface="Calibri"/>
                <a:cs typeface="Calibri"/>
              </a:rPr>
              <a:t>статей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УК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РФ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(утв.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постановлением</a:t>
            </a:r>
            <a:endParaRPr sz="2200" dirty="0">
              <a:latin typeface="Calibri"/>
              <a:cs typeface="Calibri"/>
            </a:endParaRPr>
          </a:p>
          <a:p>
            <a:pPr marL="12700" marR="6350" algn="just">
              <a:lnSpc>
                <a:spcPct val="100000"/>
              </a:lnSpc>
            </a:pPr>
            <a:r>
              <a:rPr sz="2200" spc="-10" dirty="0">
                <a:latin typeface="Calibri"/>
                <a:cs typeface="Calibri"/>
              </a:rPr>
              <a:t>Правительства</a:t>
            </a:r>
            <a:r>
              <a:rPr sz="2200" spc="-5" dirty="0">
                <a:latin typeface="Calibri"/>
                <a:cs typeface="Calibri"/>
              </a:rPr>
              <a:t> от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29.12.2007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5" dirty="0">
                <a:latin typeface="Calibri"/>
                <a:cs typeface="Calibri"/>
              </a:rPr>
              <a:t>г.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№ 964), в сочетании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фармакологически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неактивными 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веществами,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а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также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лекарственные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препараты,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содержащие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сильнодействующие</a:t>
            </a:r>
            <a:r>
              <a:rPr sz="2200" spc="5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 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ядовитые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вещества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сочетании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фармакологически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активными веществами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(при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условии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включения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их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перечень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отдельной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позицией)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6505" y="443864"/>
            <a:ext cx="163258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35" dirty="0"/>
              <a:t>Группа</a:t>
            </a:r>
            <a:r>
              <a:rPr sz="3200" spc="-140" dirty="0"/>
              <a:t> </a:t>
            </a:r>
            <a:r>
              <a:rPr sz="3200" spc="-5" dirty="0"/>
              <a:t>III</a:t>
            </a:r>
            <a:endParaRPr sz="3200"/>
          </a:p>
        </p:txBody>
      </p:sp>
      <p:grpSp>
        <p:nvGrpSpPr>
          <p:cNvPr id="4" name="object 4"/>
          <p:cNvGrpSpPr/>
          <p:nvPr/>
        </p:nvGrpSpPr>
        <p:grpSpPr>
          <a:xfrm>
            <a:off x="978408" y="2510027"/>
            <a:ext cx="10532745" cy="2964180"/>
            <a:chOff x="978408" y="2510027"/>
            <a:chExt cx="10532745" cy="2964180"/>
          </a:xfrm>
        </p:grpSpPr>
        <p:sp>
          <p:nvSpPr>
            <p:cNvPr id="5" name="object 5"/>
            <p:cNvSpPr/>
            <p:nvPr/>
          </p:nvSpPr>
          <p:spPr>
            <a:xfrm>
              <a:off x="982980" y="2514599"/>
              <a:ext cx="10523220" cy="2955290"/>
            </a:xfrm>
            <a:custGeom>
              <a:avLst/>
              <a:gdLst/>
              <a:ahLst/>
              <a:cxnLst/>
              <a:rect l="l" t="t" r="r" b="b"/>
              <a:pathLst>
                <a:path w="10523220" h="2955290">
                  <a:moveTo>
                    <a:pt x="10523220" y="0"/>
                  </a:moveTo>
                  <a:lnTo>
                    <a:pt x="0" y="0"/>
                  </a:lnTo>
                  <a:lnTo>
                    <a:pt x="0" y="2955036"/>
                  </a:lnTo>
                  <a:lnTo>
                    <a:pt x="10523220" y="2955036"/>
                  </a:lnTo>
                  <a:lnTo>
                    <a:pt x="105232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82980" y="2514599"/>
              <a:ext cx="10523220" cy="2955290"/>
            </a:xfrm>
            <a:custGeom>
              <a:avLst/>
              <a:gdLst/>
              <a:ahLst/>
              <a:cxnLst/>
              <a:rect l="l" t="t" r="r" b="b"/>
              <a:pathLst>
                <a:path w="10523220" h="2955290">
                  <a:moveTo>
                    <a:pt x="0" y="2955036"/>
                  </a:moveTo>
                  <a:lnTo>
                    <a:pt x="10523220" y="2955036"/>
                  </a:lnTo>
                  <a:lnTo>
                    <a:pt x="10523220" y="0"/>
                  </a:lnTo>
                  <a:lnTo>
                    <a:pt x="0" y="0"/>
                  </a:lnTo>
                  <a:lnTo>
                    <a:pt x="0" y="295503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061415" y="1235710"/>
            <a:ext cx="10215245" cy="4156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56210" algn="just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latin typeface="Calibri"/>
                <a:cs typeface="Calibri"/>
              </a:rPr>
              <a:t>Комбинированные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лекарственные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препараты,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содержащие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кроме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малых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количеств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наркотических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средств,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психотропных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веществ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их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прекурсоров,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другие 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фармакологические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активные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вещества</a:t>
            </a:r>
            <a:endParaRPr sz="22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25"/>
              </a:spcBef>
            </a:pPr>
            <a:endParaRPr sz="185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200" b="1" spc="-5" dirty="0">
                <a:latin typeface="Calibri"/>
                <a:cs typeface="Calibri"/>
              </a:rPr>
              <a:t>1)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b="1" spc="-25" dirty="0">
                <a:latin typeface="Calibri"/>
                <a:cs typeface="Calibri"/>
              </a:rPr>
              <a:t>кодеин</a:t>
            </a:r>
            <a:r>
              <a:rPr sz="2200" b="1" spc="3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или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его</a:t>
            </a:r>
            <a:r>
              <a:rPr sz="2200" b="1" spc="20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соли</a:t>
            </a:r>
            <a:r>
              <a:rPr sz="2200" b="1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(в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пересчете</a:t>
            </a:r>
            <a:r>
              <a:rPr sz="2200" spc="5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на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чистое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вещество)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количестве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до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20</a:t>
            </a:r>
            <a:r>
              <a:rPr sz="22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мг</a:t>
            </a:r>
            <a:endParaRPr sz="22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200" spc="-10" dirty="0">
                <a:latin typeface="Calibri"/>
                <a:cs typeface="Calibri"/>
              </a:rPr>
              <a:t>включительно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(на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1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дозу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твердой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лекарственной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формы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(ЛФ))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или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количестве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до</a:t>
            </a:r>
            <a:endParaRPr sz="22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200</a:t>
            </a:r>
            <a:r>
              <a:rPr sz="22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мг</a:t>
            </a:r>
            <a:r>
              <a:rPr sz="22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включительно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(на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100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мл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или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100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г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жидкой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ЛФ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для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внутреннего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применения);</a:t>
            </a:r>
            <a:endParaRPr sz="2200" dirty="0">
              <a:latin typeface="Calibri"/>
              <a:cs typeface="Calibri"/>
            </a:endParaRPr>
          </a:p>
          <a:p>
            <a:pPr marL="304800" indent="-292735" algn="just">
              <a:lnSpc>
                <a:spcPct val="100000"/>
              </a:lnSpc>
              <a:spcBef>
                <a:spcPts val="600"/>
              </a:spcBef>
              <a:buAutoNum type="arabicParenR" startAt="2"/>
              <a:tabLst>
                <a:tab pos="305435" algn="l"/>
              </a:tabLst>
            </a:pPr>
            <a:r>
              <a:rPr sz="2200" b="1" spc="-10" dirty="0">
                <a:latin typeface="Calibri"/>
                <a:cs typeface="Calibri"/>
              </a:rPr>
              <a:t>псевдоэфедрина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гидрохлорид</a:t>
            </a:r>
            <a:r>
              <a:rPr sz="2200" b="1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количестве,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превышающем</a:t>
            </a:r>
            <a:r>
              <a:rPr sz="2200" spc="55" dirty="0"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30</a:t>
            </a:r>
            <a:r>
              <a:rPr sz="22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мг</a:t>
            </a:r>
            <a:r>
              <a:rPr sz="2200" spc="-5" dirty="0">
                <a:latin typeface="Calibri"/>
                <a:cs typeface="Calibri"/>
              </a:rPr>
              <a:t>,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до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60</a:t>
            </a:r>
            <a:r>
              <a:rPr sz="22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мг</a:t>
            </a:r>
            <a:endParaRPr sz="22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200" spc="-10" dirty="0">
                <a:latin typeface="Calibri"/>
                <a:cs typeface="Calibri"/>
              </a:rPr>
              <a:t>включительно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(на </a:t>
            </a:r>
            <a:r>
              <a:rPr sz="2200" spc="-5" dirty="0">
                <a:latin typeface="Calibri"/>
                <a:cs typeface="Calibri"/>
              </a:rPr>
              <a:t>1</a:t>
            </a:r>
            <a:r>
              <a:rPr sz="2200" spc="-15" dirty="0">
                <a:latin typeface="Calibri"/>
                <a:cs typeface="Calibri"/>
              </a:rPr>
              <a:t> дозу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твердой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ЛФ);</a:t>
            </a:r>
            <a:endParaRPr sz="2200" dirty="0">
              <a:latin typeface="Calibri"/>
              <a:cs typeface="Calibri"/>
            </a:endParaRPr>
          </a:p>
          <a:p>
            <a:pPr marL="12700" marR="466725" algn="just">
              <a:lnSpc>
                <a:spcPct val="100000"/>
              </a:lnSpc>
              <a:spcBef>
                <a:spcPts val="600"/>
              </a:spcBef>
              <a:buAutoNum type="arabicParenR" startAt="3"/>
              <a:tabLst>
                <a:tab pos="305435" algn="l"/>
              </a:tabLst>
            </a:pPr>
            <a:r>
              <a:rPr sz="2200" b="1" spc="-10" dirty="0">
                <a:latin typeface="Calibri"/>
                <a:cs typeface="Calibri"/>
              </a:rPr>
              <a:t>псевдоэфедрина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гидрохлорид</a:t>
            </a:r>
            <a:r>
              <a:rPr sz="2200" b="1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 </a:t>
            </a:r>
            <a:r>
              <a:rPr sz="2200" spc="-10" dirty="0">
                <a:latin typeface="Calibri"/>
                <a:cs typeface="Calibri"/>
              </a:rPr>
              <a:t>количестве,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превышающем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30</a:t>
            </a:r>
            <a:r>
              <a:rPr sz="22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мг</a:t>
            </a:r>
            <a:r>
              <a:rPr sz="2200" spc="-5" dirty="0">
                <a:latin typeface="Calibri"/>
                <a:cs typeface="Calibri"/>
              </a:rPr>
              <a:t>,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до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60</a:t>
            </a:r>
            <a:r>
              <a:rPr sz="22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FF0000"/>
                </a:solidFill>
                <a:latin typeface="Calibri"/>
                <a:cs typeface="Calibri"/>
              </a:rPr>
              <a:t>мг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включительно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 сочетании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декстрометорфаном</a:t>
            </a:r>
            <a:r>
              <a:rPr sz="2200" b="1" spc="6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гидробромидом</a:t>
            </a:r>
            <a:r>
              <a:rPr sz="2200" b="1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 </a:t>
            </a:r>
            <a:r>
              <a:rPr sz="2200" spc="-15" dirty="0">
                <a:latin typeface="Calibri"/>
                <a:cs typeface="Calibri"/>
              </a:rPr>
              <a:t>количестве,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превышающем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10 мг</a:t>
            </a:r>
            <a:r>
              <a:rPr sz="2200" spc="-5" dirty="0">
                <a:latin typeface="Calibri"/>
                <a:cs typeface="Calibri"/>
              </a:rPr>
              <a:t>,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до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30 мг</a:t>
            </a:r>
            <a:r>
              <a:rPr sz="22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включительно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(на</a:t>
            </a:r>
            <a:r>
              <a:rPr sz="2200" spc="-5" dirty="0">
                <a:latin typeface="Calibri"/>
                <a:cs typeface="Calibri"/>
              </a:rPr>
              <a:t> 1 </a:t>
            </a:r>
            <a:r>
              <a:rPr sz="2200" spc="-15" dirty="0">
                <a:latin typeface="Calibri"/>
                <a:cs typeface="Calibri"/>
              </a:rPr>
              <a:t>дозу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твердой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ЛФ);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3952</Words>
  <Application>Microsoft Office PowerPoint</Application>
  <PresentationFormat>Произвольный</PresentationFormat>
  <Paragraphs>415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Office Theme</vt:lpstr>
      <vt:lpstr>Презентация PowerPoint</vt:lpstr>
      <vt:lpstr>Законодательное регулирование порядка обращения и  хранения лекарственных средств, подлежащих предметно-  количественному учету</vt:lpstr>
      <vt:lpstr>Законодательное регулирование порядка обращения и  хранения лекарственных средств, подлежащих предметно-  количественному учету</vt:lpstr>
      <vt:lpstr>Предметно-количественный учет лекарственных средств</vt:lpstr>
      <vt:lpstr>Предметно-количественный учет лекарственных средств</vt:lpstr>
      <vt:lpstr>Перечень лекарственных средств, подлежащих ПКУ</vt:lpstr>
      <vt:lpstr>Группа I</vt:lpstr>
      <vt:lpstr>Группа II</vt:lpstr>
      <vt:lpstr>Группа III</vt:lpstr>
      <vt:lpstr>Группа III</vt:lpstr>
      <vt:lpstr>Группа III</vt:lpstr>
      <vt:lpstr>Группа IV</vt:lpstr>
      <vt:lpstr>Регистрация операций, связанных с обращением  лекарственных средств, подлежащих ПКУ</vt:lpstr>
      <vt:lpstr>Регистрация операций, связанных с обращением лекарственных  средств, подлежащих ПКУ</vt:lpstr>
      <vt:lpstr>Правила ведения и хранения специальных журналов учета  операций, связанных с обращением ЛС</vt:lpstr>
      <vt:lpstr>Правила ведения и хранения специальных журналов учета  операций, связанных с обращением ЛС</vt:lpstr>
      <vt:lpstr>Правила ведения и хранения специальных журналов учета  операций, связанных с обращением ЛС</vt:lpstr>
      <vt:lpstr>Правила ведения и хранения специальных журналов учета  операций, связанных с обращением ЛС</vt:lpstr>
      <vt:lpstr>Требования по хранению лекарственных препаратов, подлежащих ПКУ</vt:lpstr>
      <vt:lpstr>Требования по хранению лекарственных препаратов, подлежащих ПКУ</vt:lpstr>
      <vt:lpstr>Требования по хранению лекарственных препаратов, подлежащих  ПКУ</vt:lpstr>
      <vt:lpstr>Регистрация операций, связанных с обращением прекурсоров</vt:lpstr>
      <vt:lpstr>Регистрация операций, связанных с обращением прекурсоров</vt:lpstr>
      <vt:lpstr>Регистрация операций, связанных с обращением прекурсоров</vt:lpstr>
      <vt:lpstr>Регистрация операций, связанных с обращением прекурсоров</vt:lpstr>
      <vt:lpstr>Регистрация операций, связанных с обращением прекурсоров</vt:lpstr>
      <vt:lpstr>Регистрация операций, связанных с обращением прекурсоров</vt:lpstr>
      <vt:lpstr>Форма журнала регистрации операций с прекурсорами НС и ПВ</vt:lpstr>
      <vt:lpstr>Исключения, при которых регистрация операций, связанных  с оборотом прекурсоров НС и ПВ, не проводится</vt:lpstr>
      <vt:lpstr>Хранение прекурсоров НС и ПВ</vt:lpstr>
      <vt:lpstr>          Порядок организации ПКУ в аптечных организациях</vt:lpstr>
      <vt:lpstr>Типичные нарушения по ПКУ, которые выявляются при проверке  контролирующими органами</vt:lpstr>
      <vt:lpstr>Типичные нарушения по ПКУ, которые выявляются при проверке  контролирующими органами</vt:lpstr>
      <vt:lpstr>Контроль за соблюдением правил регистрации операций ЛС, включенных в перечень ПКУ, в специальных журналах учета операций</vt:lpstr>
      <vt:lpstr>Контроль за соблюдением правил регистрации операций ЛС, включенных в перечень ПКУ, в специальных журналах учета операций</vt:lpstr>
      <vt:lpstr>Административная ответственность за нарушение  порядка ПКУ лекарственных препаратов</vt:lpstr>
      <vt:lpstr>Административная ответственность за нарушение  порядка ПКУ лекарственных препаратов</vt:lpstr>
      <vt:lpstr>Административная ответственность за нарушение  порядка ПКУ лекарственных препаратов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Pharmacy</cp:lastModifiedBy>
  <cp:revision>5</cp:revision>
  <dcterms:created xsi:type="dcterms:W3CDTF">2024-09-16T13:22:16Z</dcterms:created>
  <dcterms:modified xsi:type="dcterms:W3CDTF">2024-11-18T11:00:52Z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2024-09-16T00:00:00Z</vt:filetime>
  </property>
</Properties>
</file>