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2" r:id="rId4"/>
    <p:sldId id="261" r:id="rId5"/>
    <p:sldId id="264" r:id="rId6"/>
    <p:sldId id="258" r:id="rId7"/>
    <p:sldId id="259" r:id="rId8"/>
    <p:sldId id="260" r:id="rId9"/>
    <p:sldId id="265" r:id="rId10"/>
    <p:sldId id="263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078A5-0A0B-4162-B3C5-47BF3B670E10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10AEF4-7DE3-48DD-B117-2EE228790A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6142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E49FF-7625-37A4-7F88-CE79ED65A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2DDB72-A3D5-86A5-C228-0BC93FB08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D74F55-4557-93CA-605A-90649E57A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6AA21-AF93-4777-8EEA-5DAFFD8AE528}" type="datetime1">
              <a:rPr lang="ru-RU" smtClean="0"/>
              <a:t>10.12.2024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2D1C81-C0C8-380A-163F-A72D47A6C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354F70-44E0-F65F-353D-FAFE73A5B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65D2E-8AD4-4E3C-B4D4-C292BE25FE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4268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6309B-3AFF-49B8-C696-2C9746717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A9FBAC-DC11-62B6-43EC-0077FD14DC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346546-1655-E5CD-D564-7E688C9CA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C8EA6-A6C9-40D3-A9E9-49A44B0FBDC7}" type="datetime1">
              <a:rPr lang="ru-RU" smtClean="0"/>
              <a:t>10.12.2024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2BEE62-ABB3-5A8E-60D9-1832F4467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3AA66A-68E7-7579-C2AD-4FA7335AF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65D2E-8AD4-4E3C-B4D4-C292BE25FE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217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D57BB6-472B-D183-BBFC-0805EFF550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4C5D56-E14B-4253-3B0A-F6E8CC942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C52CEC-E3C3-6B2C-8D26-4A1EA6D7D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52A46-D4CB-45C4-A3FB-7EC8FB532F70}" type="datetime1">
              <a:rPr lang="ru-RU" smtClean="0"/>
              <a:t>10.12.2024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124BEF-4C29-1627-C89C-4D56AAFC7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4EC7BD-1B50-DF4B-8DDB-F7761A83C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65D2E-8AD4-4E3C-B4D4-C292BE25FE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241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16C9F-59F4-0F15-05EA-2C645DAEB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EE464-77C6-D30F-0387-9CAA8F422B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EE2FC9-C47A-32E2-A9AA-679CFE58C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C19D5-6A00-4B4D-AA7A-E31EC3D9BDAF}" type="datetime1">
              <a:rPr lang="ru-RU" smtClean="0"/>
              <a:t>10.12.2024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CFBE4E-4D4D-F77A-3480-7D2BCFC9E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E7B0C6-6394-A8C4-C5BE-568F75F83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65D2E-8AD4-4E3C-B4D4-C292BE25FE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464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BD9DB-752A-E10F-E874-F57AECB66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1A2077-8209-B498-D323-4D3013129A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929568-4F1B-65C8-42CA-A8E4F14D4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AAE20-38B2-49D7-9F0B-90A7624C7C33}" type="datetime1">
              <a:rPr lang="ru-RU" smtClean="0"/>
              <a:t>10.12.2024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4C93DD-DBE0-96A0-613D-A3F4F4C64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F34C0C-8EFF-02D0-BE61-F1AA47DFF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65D2E-8AD4-4E3C-B4D4-C292BE25FE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789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BEC2D-8867-E1D9-13C1-D1E59A4CF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823BC9-F783-04EC-43FF-B953854897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7BA042-F176-DB08-56F9-34DFB261AE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A8DC77-85CA-AB5D-4B77-FAD18E1C4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4B2B6-71D6-4CB0-A9A4-F9C92DF98611}" type="datetime1">
              <a:rPr lang="ru-RU" smtClean="0"/>
              <a:t>10.12.2024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992012-3BF0-DE5B-16B1-259DBB917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5D4750-31C1-AA40-3605-711D4248E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65D2E-8AD4-4E3C-B4D4-C292BE25FE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7603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392BA-5DCE-E3FD-D1AC-F5EAADB5D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E74DF0-9AE7-0301-F27B-E557ED5EED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C0AD31-4674-3C75-7DC1-B1D609EBD2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822CFE-BA4E-F27F-0EA7-0CC1533BE4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4AF977-92E2-B706-D884-F4E50C1668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1C8967-7AD5-161E-B63D-478C29BC5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6C12E-CE9B-4A19-BF92-EB938313D6C9}" type="datetime1">
              <a:rPr lang="ru-RU" smtClean="0"/>
              <a:t>10.12.2024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8250F8-4415-70B8-9ECC-7E1C8F895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106A61-59E0-F131-CD84-57C6BDC82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65D2E-8AD4-4E3C-B4D4-C292BE25FE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5640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C8AF9-6C7A-AA3B-7B27-A88068F70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61824A-6B57-B486-6FCA-B18C84BCD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6F1B2-9884-4211-9663-238ABC828170}" type="datetime1">
              <a:rPr lang="ru-RU" smtClean="0"/>
              <a:t>10.12.2024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2ACFDC-406D-96F5-E45B-16B92613B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9DFF76-2943-EF66-0C90-DA5AE3A24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65D2E-8AD4-4E3C-B4D4-C292BE25FE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1726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5F9A47-DD65-0D20-8FB1-C26634914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50726-48ED-4DDF-90F9-7071DBDEF6EE}" type="datetime1">
              <a:rPr lang="ru-RU" smtClean="0"/>
              <a:t>10.12.2024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4139E8-B6CC-1690-5AA2-7DBF3F0AA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368527-5BAE-2339-C575-ABF08E5CE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65D2E-8AD4-4E3C-B4D4-C292BE25FE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413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28C1D-201F-E191-718A-EC6721F76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40845-5734-5B4E-A41F-5F9934FF0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4CDDA5-54B7-9F4F-348A-30B67EF8CB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10CC1F-EEE5-9004-2C6F-3FF1082CE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A40B-079F-4A7B-AA49-9407B0F9F600}" type="datetime1">
              <a:rPr lang="ru-RU" smtClean="0"/>
              <a:t>10.12.2024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B549E2-AF6F-55CB-68D8-6B4DF9928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76D364-EB50-CD0F-C581-7E73CF745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65D2E-8AD4-4E3C-B4D4-C292BE25FE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5651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D5FBB-0F85-59D2-B681-1C38F01EB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7B8C05-2C8A-0C3F-4B13-B785348130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5AC4B9-1984-BE10-F331-CAAD151E84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807CA5-0B32-D70B-7F0E-2C673C9D7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D430-0B3F-462F-849D-6D7D393640C9}" type="datetime1">
              <a:rPr lang="ru-RU" smtClean="0"/>
              <a:t>10.12.2024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97EE59-31A3-3BE4-B114-8D39C3934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BF26AE-B61E-765A-B25C-118959FB8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65D2E-8AD4-4E3C-B4D4-C292BE25FE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439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4E48AE-9F68-4037-2178-030CFBCD8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9E7AAC-041D-382B-E8AA-6B84BEE2A3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CBEE51-96F1-2E70-FBC5-46A3EDB965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953A1-6F31-4D20-9605-548BA41CF013}" type="datetime1">
              <a:rPr lang="ru-RU" smtClean="0"/>
              <a:t>10.12.2024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7043FD-84D6-3E83-E44F-6ED64BAA76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68DD56-5120-9625-F99F-1F1E319886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65D2E-8AD4-4E3C-B4D4-C292BE25FE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3804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34F25-5439-3AD0-CE47-613CF36A85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6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Учет лабораторно – фасовочных работ</a:t>
            </a:r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3296E2-B808-828C-278C-AB3B6D5784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3689" y="3737505"/>
            <a:ext cx="9144000" cy="1655762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Aptos" panose="020B0004020202020204" pitchFamily="34" charset="0"/>
              </a:rPr>
              <a:t>Преп. Агишева В.С.</a:t>
            </a:r>
          </a:p>
        </p:txBody>
      </p:sp>
    </p:spTree>
    <p:extLst>
      <p:ext uri="{BB962C8B-B14F-4D97-AF65-F5344CB8AC3E}">
        <p14:creationId xmlns:p14="http://schemas.microsoft.com/office/powerpoint/2010/main" val="28091321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2B191-4803-8C5F-4F4D-1EBF6DBD7D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Дооценка и уценка оформляется справкой о дооценке и уценке по лабораторным и фасовочным работам реализации услуг в одном экземпляре (форма А-2.8)</a:t>
            </a:r>
          </a:p>
          <a:p>
            <a:pPr marL="0" indent="0" algn="just">
              <a:buNone/>
            </a:pPr>
            <a:endParaRPr lang="ru-RU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 основании </a:t>
            </a:r>
            <a:r>
              <a:rPr lang="ru-RU" b="0" i="1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справки о дооценке и уценке по лабораторно – фасовочным работам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в Товарный отчет дооценка указывается в часть «приход», уценка в часть «расход».</a:t>
            </a:r>
          </a:p>
          <a:p>
            <a:pPr marL="0" indent="0" algn="just">
              <a:buNone/>
            </a:pPr>
            <a:endParaRPr lang="ru-RU" dirty="0">
              <a:latin typeface="Arial" panose="020B0604020202020204" pitchFamily="34" charset="0"/>
            </a:endParaRPr>
          </a:p>
          <a:p>
            <a:pPr algn="just"/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уценка, и дооценка отражаются на счёте 41 «Товары», дооценка – дебетовый оборот, уценка – кредитовый оборот. </a:t>
            </a:r>
          </a:p>
          <a:p>
            <a:pPr algn="just"/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Учёт ведется в розничных ценах.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80707486-D793-24C7-E61B-F5E93B2D4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65D2E-8AD4-4E3C-B4D4-C292BE25FE7F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780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55F4F-7FA0-1886-0981-813810D43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занятия: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0A522F-B37A-12FD-A5F3-EA5BC5000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Лабораторные, фасовочные и лабораторно-фасовочные работы в аптеке, их документальное оформление.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образования дооценки и уценки.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ABD0D6E-E2B4-22F5-753A-EDAFBDBF7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65D2E-8AD4-4E3C-B4D4-C292BE25FE7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2554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2BB44-4BB6-4612-EB8F-71AB66476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лабораторных и фасовочных работ: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70097-7DEE-687C-9AA5-C2B9D02F5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внутриаптечная заготовка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приготовление полуфабрикатов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приготовление концентратов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внутриаптечная фасовка</a:t>
            </a:r>
          </a:p>
          <a:p>
            <a:pPr marL="0" indent="0" algn="just">
              <a:buNone/>
            </a:pP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Номенклатура концентрированных растворов, полуфабрикатов и ВАЗ определяется спецификой рецептуры и объёмом работы аптеки, утверждается территориальной контрольно-аналитической лабораторией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D5CE4CB-3FF7-71C2-2F89-4100151EC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65D2E-8AD4-4E3C-B4D4-C292BE25FE7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052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F55B8C-C3D2-1EDB-96F4-0C004322C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966" y="781493"/>
            <a:ext cx="10599656" cy="4932625"/>
          </a:xfrm>
        </p:spPr>
        <p:txBody>
          <a:bodyPr/>
          <a:lstStyle/>
          <a:p>
            <a:pPr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Изготовление заготовок, концентратов относят к лабораторным работам. </a:t>
            </a:r>
          </a:p>
          <a:p>
            <a:pPr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Наряду с лабораторными могут проводиться и фасовочные работы, включая дозировку лекарств в объёмах (количествах), пригодных для отпуска покупателям. </a:t>
            </a:r>
          </a:p>
          <a:p>
            <a:pPr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Учёт лабораторных и фасовочных работ ведут в специальных журналах, страницы которых должны быть пронумерованы, прошнурованы, заверены подписью руководителя и печатью аптеки.</a:t>
            </a:r>
          </a:p>
          <a:p>
            <a:pPr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 небольшом объёме работы можно вести единый журнал лабораторно-фасовочных работ.</a:t>
            </a:r>
          </a:p>
          <a:p>
            <a:pPr algn="just"/>
            <a:endParaRPr lang="ru-RU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9C233482-3B00-F438-468D-912E60927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65D2E-8AD4-4E3C-B4D4-C292BE25FE7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8113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627E2B-65C1-C2D5-FE6C-2C0F1F24DD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4692"/>
            <a:ext cx="10515600" cy="4351338"/>
          </a:xfrm>
        </p:spPr>
        <p:txBody>
          <a:bodyPr/>
          <a:lstStyle/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завершения работ вся информация фиксируется записью в Журнале. Записи нужны для регистрации работ, а также для дальнейшего списания или оприходования сумм, исходя из размеров округления стоимости за единицу фасовки.</a:t>
            </a:r>
          </a:p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Лабораторно-фасовочные работы фиксирутся в бумажных или электронных журналах. </a:t>
            </a:r>
          </a:p>
          <a:p>
            <a:pPr algn="just"/>
            <a:endParaRPr lang="ru-RU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CFE24DAD-2B3B-B07A-907A-D473791C5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65D2E-8AD4-4E3C-B4D4-C292BE25FE7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028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21BF0-64F2-6364-C7F3-12E9AD557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608" y="365125"/>
            <a:ext cx="10788192" cy="3890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3887156-B00D-9C30-7716-A765504760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41402"/>
            <a:ext cx="12094590" cy="6716597"/>
          </a:xfrm>
        </p:spPr>
      </p:pic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8F9E8CF-47D2-8999-A293-7CC151209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65D2E-8AD4-4E3C-B4D4-C292BE25FE7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23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E5C6B-1F21-5AAE-C343-069F6A5D1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b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Цена лекарства внутриаптечного изготовления состоит из сто­имости:</a:t>
            </a:r>
            <a:br>
              <a:rPr kumimoji="0" lang="ru-RU" sz="40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23689B-47BD-6099-4EFB-C9479FD8C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6127"/>
            <a:ext cx="10515600" cy="3810835"/>
          </a:xfrm>
        </p:spPr>
        <p:txBody>
          <a:bodyPr/>
          <a:lstStyle/>
          <a:p>
            <a:pPr algn="l"/>
            <a:r>
              <a:rPr lang="ru-RU" b="0" i="0" dirty="0">
                <a:solidFill>
                  <a:srgbClr val="333333"/>
                </a:solidFill>
                <a:effectLst/>
                <a:latin typeface="Merriweather" panose="00000500000000000000" pitchFamily="2" charset="-52"/>
              </a:rPr>
              <a:t>лекарственных средств, в том числе воды (если она вклю­чена в пропись лекарства);</a:t>
            </a:r>
          </a:p>
          <a:p>
            <a:pPr algn="l"/>
            <a:r>
              <a:rPr lang="ru-RU" b="0" i="0" dirty="0">
                <a:solidFill>
                  <a:srgbClr val="333333"/>
                </a:solidFill>
                <a:effectLst/>
                <a:latin typeface="Merriweather" panose="00000500000000000000" pitchFamily="2" charset="-52"/>
              </a:rPr>
              <a:t>аптечной посуды;</a:t>
            </a:r>
          </a:p>
          <a:p>
            <a:pPr algn="l"/>
            <a:r>
              <a:rPr lang="ru-RU" b="0" i="0" dirty="0">
                <a:solidFill>
                  <a:srgbClr val="333333"/>
                </a:solidFill>
                <a:effectLst/>
                <a:latin typeface="Merriweather" panose="00000500000000000000" pitchFamily="2" charset="-52"/>
              </a:rPr>
              <a:t>вспомогательных материалов;</a:t>
            </a:r>
          </a:p>
          <a:p>
            <a:pPr algn="l"/>
            <a:r>
              <a:rPr lang="ru-RU" b="0" i="0" dirty="0">
                <a:solidFill>
                  <a:srgbClr val="333333"/>
                </a:solidFill>
                <a:effectLst/>
                <a:latin typeface="Merriweather" panose="00000500000000000000" pitchFamily="2" charset="-52"/>
              </a:rPr>
              <a:t>тарифа за изготовление лекарства.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6E259D9-8542-1173-DCF4-CB77F6457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65D2E-8AD4-4E3C-B4D4-C292BE25FE7F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0954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5882C-0F30-E6BC-9195-F0B1E14D60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960" y="550120"/>
            <a:ext cx="11329840" cy="5980154"/>
          </a:xfrm>
        </p:spPr>
        <p:txBody>
          <a:bodyPr>
            <a:normAutofit/>
          </a:bodyPr>
          <a:lstStyle/>
          <a:p>
            <a:pPr algn="just"/>
            <a:endParaRPr lang="ru-RU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результате приготовления внутриаптечной заготовки и фасовки за счёт округления цен может возникнуть разница между стоимостью выданных в работу ингредиентов и стоимостью изготовленных товарных единиц.</a:t>
            </a:r>
          </a:p>
          <a:p>
            <a:pPr algn="just"/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Если изготовленный препарат дороже исходных компонентов, то образуется </a:t>
            </a:r>
            <a:r>
              <a:rPr lang="ru-RU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дооценка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если дешевле – </a:t>
            </a:r>
            <a:r>
              <a:rPr lang="ru-RU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уценка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Дооценка и уценка по лабораторно-фасовочным работам могут возникать также в результате округления цен при проведении фасовочных работ.</a:t>
            </a:r>
          </a:p>
          <a:p>
            <a:pPr algn="just"/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журнале учета лабораторных работ учитывается также количество и стоимость очищенной воды, отпущенной населению в чистом виде. Эта стоимость также составляет дооценку. </a:t>
            </a:r>
          </a:p>
          <a:p>
            <a:pPr algn="just"/>
            <a:endParaRPr lang="ru-RU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6128A230-7EF5-DD79-893C-8CAE9A7EA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65D2E-8AD4-4E3C-B4D4-C292BE25FE7F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5582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1CD062-3790-0DB9-6951-E2663F7CDC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CC06B-9C9B-F5DC-8E82-642AABE79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671" y="708164"/>
            <a:ext cx="11329840" cy="5980154"/>
          </a:xfrm>
        </p:spPr>
        <p:txBody>
          <a:bodyPr>
            <a:normAutofit/>
          </a:bodyPr>
          <a:lstStyle/>
          <a:p>
            <a:pPr algn="just"/>
            <a:endParaRPr lang="ru-RU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конце месяца работники, ответственные за лабораторные и фасовочные работы, подсчитывают в журнале объем выполненных работ в суммовом выражении, а также суммы дооценки и уценки. </a:t>
            </a:r>
          </a:p>
          <a:p>
            <a:pPr algn="just"/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Дооценка и уценка оформляется справкой о дооценке и уценке по лабораторным и фасовочным работам реализации услуг в одном экземпляре (форма А-2.8).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 основании </a:t>
            </a:r>
            <a:r>
              <a:rPr lang="ru-RU" b="0" i="1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справки о дооценке и уценке по лабораторно – фасовочным работам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в Товарный отчет дооценка указывается в часть «приход», уценка в часть «расход»</a:t>
            </a:r>
          </a:p>
          <a:p>
            <a:pPr algn="just"/>
            <a:endParaRPr lang="ru-RU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AAB4E293-872C-C4B5-69F1-99B851198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65D2E-8AD4-4E3C-B4D4-C292BE25FE7F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209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473</Words>
  <Application>Microsoft Office PowerPoint</Application>
  <PresentationFormat>Широкоэкранный</PresentationFormat>
  <Paragraphs>47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Aptos</vt:lpstr>
      <vt:lpstr>Arial</vt:lpstr>
      <vt:lpstr>Calibri</vt:lpstr>
      <vt:lpstr>Calibri Light</vt:lpstr>
      <vt:lpstr>Merriweather</vt:lpstr>
      <vt:lpstr>Times New Roman</vt:lpstr>
      <vt:lpstr>Office Theme</vt:lpstr>
      <vt:lpstr>Учет лабораторно – фасовочных работ</vt:lpstr>
      <vt:lpstr>План занятия:</vt:lpstr>
      <vt:lpstr>Виды лабораторных и фасовочных работ:</vt:lpstr>
      <vt:lpstr>Презентация PowerPoint</vt:lpstr>
      <vt:lpstr>Презентация PowerPoint</vt:lpstr>
      <vt:lpstr>Презентация PowerPoint</vt:lpstr>
      <vt:lpstr> Цена лекарства внутриаптечного изготовления состоит из сто­имости: 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Учет лабораторно – фасовочных работ</dc:title>
  <dc:creator>Венера</dc:creator>
  <cp:lastModifiedBy>Калинина Ольга Сергеевна</cp:lastModifiedBy>
  <cp:revision>4</cp:revision>
  <dcterms:created xsi:type="dcterms:W3CDTF">2023-12-13T19:05:59Z</dcterms:created>
  <dcterms:modified xsi:type="dcterms:W3CDTF">2024-12-10T12:13:25Z</dcterms:modified>
</cp:coreProperties>
</file>