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60" r:id="rId2"/>
    <p:sldId id="257" r:id="rId3"/>
    <p:sldId id="258" r:id="rId4"/>
    <p:sldId id="261" r:id="rId5"/>
    <p:sldId id="259" r:id="rId6"/>
    <p:sldId id="383" r:id="rId7"/>
    <p:sldId id="386" r:id="rId8"/>
    <p:sldId id="382" r:id="rId9"/>
    <p:sldId id="384" r:id="rId10"/>
    <p:sldId id="262" r:id="rId11"/>
    <p:sldId id="263" r:id="rId12"/>
    <p:sldId id="264" r:id="rId13"/>
    <p:sldId id="265" r:id="rId14"/>
    <p:sldId id="299" r:id="rId15"/>
    <p:sldId id="300" r:id="rId16"/>
    <p:sldId id="301" r:id="rId17"/>
    <p:sldId id="38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014CA-7706-478B-8EFF-C1346280EB49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75C79-0235-4343-AFDB-C65C73724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39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F12C4-0766-DC5B-F61D-9BA948794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F67D-32CD-0B8A-3EBC-E56E6D695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1930F-DE71-7598-9CE1-5D1B6253C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B9433-4438-428B-BD53-F8655E0E4153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F7BA8-25C9-E0A2-8A22-0A42A0B7D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002C-C655-C3D4-FDEB-7A5AA1D63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444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12E03-9BFA-B034-A039-A3C6881A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DA3D3-F59D-2C17-818B-CF426FBA8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D992-F64F-D7BC-14A0-2A2F3FCC0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E815-6201-4D0C-9849-B8C6BD89E1D4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47BD2-AB1E-7106-BEBF-51F9328B9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F975D-6B52-E6FF-1D55-02D35BD6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39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A630B1-DBB4-9C4D-CC5A-7C4AC99DC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ECAF23-D89A-4ACD-0F0F-1AC0A341F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DDBA5-AA08-229F-8B86-83930CCD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1680-B9EA-4E9F-BDFC-06D362315163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18939-4BDD-F6BD-51FA-5245738A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9B397-53D5-8279-7470-8FF3F4AD5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0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E0BA1-3DC5-2381-81C2-58073E51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22A21-D1E4-8BE2-A69A-C09F42CCA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52070-F040-91B9-0F6D-06E60718C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45F-4426-4DE8-A848-AB9260D018BF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F546A-8FD5-1C73-DD98-556A8348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EF354-538D-3077-07DF-98C82B57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92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F04C7-654F-9ED3-5332-2024F6DF3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B8767-5439-A1D5-FFDC-E0446C247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74C40-1FD5-1D71-A432-02FF73F28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CEDF-7B1E-42D6-BB5A-2C7445FF7267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49F13-BDB2-E45A-AD60-6E1C7BF1C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ECA3F-4969-1153-0E29-5D2BB459A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99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CCB22-09A5-7B4C-19F8-A64C9CA66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6D6C8-2559-6670-B358-F5A2023860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5A6D8-F268-37F7-B1E0-E7D4A72E8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5ABC7-0A57-2EE6-2F76-CBCA93654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DA3-F515-45CC-9A6C-E9527316C010}" type="datetime1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3F8FE-DA10-0BEC-BD56-801D016E8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E21DE-637A-C983-2DE4-974CC334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82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DC4FF-B942-104A-C653-EF35F05B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CFE85-AA51-1547-7DCA-17FC8AA10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09169-BA8A-1F63-27FA-995DE5EAC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91A76F-62E3-D668-00F1-199BC30DA5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BDC034-8BDC-3CFD-39A1-24DE2D690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0FCCC9-BC79-2522-4083-8DD3935C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9136-2063-4B3B-BAE5-65BC5BC74E72}" type="datetime1">
              <a:rPr lang="ru-RU" smtClean="0"/>
              <a:t>13.01.2025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C6D3D-00E2-3915-D904-5D9B0694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DEF6DA-D2E6-9C0B-FEB7-6F0519E0D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5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3E7F-E051-D106-5A7D-B519C8997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F54A8A-FD80-9241-B882-4C7C8C5D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348-4A62-4E65-AB72-358C3A72B799}" type="datetime1">
              <a:rPr lang="ru-RU" smtClean="0"/>
              <a:t>13.01.2025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D44CFF-1583-6BAF-8B66-48FAE4E31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EBDFD-18D7-9199-1844-8F08DBFC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F7407F-B426-33CF-CF8A-F8980CE61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11E4-73C2-439E-BC10-1AEBBDD30572}" type="datetime1">
              <a:rPr lang="ru-RU" smtClean="0"/>
              <a:t>13.01.2025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C7EB8C-1ABB-9AD4-E26D-821B9E57A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5A89A-BCCC-CF19-B97D-91B4A330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57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E9FB9-CCA6-DB75-5E2C-7B1CA2FA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6AA92-DC2B-C5C6-7D38-8772488B7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CA9F8-8273-8D8F-1DFD-268EAE914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63885-9614-78C3-270F-CE3CC55D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EA9D-7302-40A3-9BBC-189924F5C90B}" type="datetime1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C5051-84DA-4219-110B-F254D3A7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D37BF-D553-B633-8E95-E6411791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42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80B1-50A2-E239-E2AB-A285D3F01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93538E-05BB-7088-489C-B7A42EEE0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3122E-3CED-E84B-BC94-A5D5B9E94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E0B32-9FDB-D9FF-D42D-CFC776B6D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9874D-D482-408D-9990-0BA45669F8CF}" type="datetime1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0E92B-F6B3-AAA7-BE65-607BC14F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1D05F-521A-02E0-13C9-A2AF0A0CD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64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A5675A-C8A8-95C0-6610-3C90DC78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DE019-562C-6E95-04D0-745914BD8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0C5BC-BC28-1FA5-6107-A9FBCED255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3DE5F-AE60-4A4F-87A1-71622E84DEFA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7DC45-0F88-2FC1-C9BD-707CEA15C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DD147-5CEE-52B7-BD75-838428A62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7D8CA-AF68-4B54-B21C-48EE458AE5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6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B46D9-C7C3-BD61-9B9E-1BA33142E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84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3.2.1</a:t>
            </a:r>
            <a:r>
              <a:rPr lang="ru-RU" sz="4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Ценообразование на товары аптечного</a:t>
            </a:r>
            <a:br>
              <a:rPr lang="ru-RU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ассортимента</a:t>
            </a:r>
            <a:endParaRPr lang="ru-RU" sz="4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883DB9-1110-6908-2E02-C877FCAA55C0}"/>
              </a:ext>
            </a:extLst>
          </p:cNvPr>
          <p:cNvSpPr txBox="1"/>
          <p:nvPr/>
        </p:nvSpPr>
        <p:spPr>
          <a:xfrm>
            <a:off x="4741334" y="5238044"/>
            <a:ext cx="2379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Преп. Агишева В. С.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9E02EE-3C8B-F844-B98D-0A41AC26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130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3A896-11E2-D518-18EB-C016D7DAE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84" y="365125"/>
            <a:ext cx="10719816" cy="4639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МЗ РФ №647н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E7A11-80E7-43B6-ADBC-4AFFE5606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089" y="926592"/>
            <a:ext cx="11751734" cy="593140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95"/>
              </a:spcBef>
              <a:buNone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8.</a:t>
            </a:r>
            <a:r>
              <a:rPr kumimoji="0" lang="ru-RU" sz="1800" b="1" i="0" u="none" strike="noStrike" kern="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1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Руководитель</a:t>
            </a:r>
            <a:r>
              <a:rPr kumimoji="0" lang="ru-RU" sz="1800" b="1" i="0" u="none" strike="noStrike" kern="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субъекта</a:t>
            </a:r>
            <a:r>
              <a:rPr kumimoji="0" lang="ru-RU" sz="1800" b="1" i="0" u="none" strike="noStrike" kern="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розничной</a:t>
            </a:r>
            <a:r>
              <a:rPr kumimoji="0" lang="ru-RU" sz="1800" b="0" i="0" u="none" strike="noStrike" kern="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торговли</a:t>
            </a:r>
            <a:r>
              <a:rPr kumimoji="0" lang="ru-RU" sz="1800" b="0" i="0" u="none" strike="noStrike" kern="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в</a:t>
            </a:r>
            <a:r>
              <a:rPr kumimoji="0" lang="ru-RU" sz="1800" b="0" i="0" u="none" strike="noStrike" kern="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целях</a:t>
            </a:r>
            <a:r>
              <a:rPr kumimoji="0" lang="ru-RU" sz="1800" b="0" i="0" u="none" strike="noStrike" kern="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бесперебойного</a:t>
            </a:r>
            <a:r>
              <a:rPr kumimoji="0" lang="ru-RU" sz="1800" b="0" i="0" u="none" strike="noStrike" kern="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обеспечения покупателей</a:t>
            </a:r>
            <a:r>
              <a:rPr kumimoji="0" lang="ru-RU" sz="1800" b="0" i="0" u="none" strike="noStrike" kern="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товарами</a:t>
            </a:r>
            <a:r>
              <a:rPr kumimoji="0" lang="ru-RU" sz="1800" b="0" i="0" u="none" strike="noStrike" kern="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аптечного</a:t>
            </a:r>
            <a:r>
              <a:rPr kumimoji="0" lang="ru-RU" sz="1800" b="0" i="0" u="none" strike="noStrike" kern="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ассортимента</a:t>
            </a:r>
            <a:r>
              <a:rPr kumimoji="0" lang="ru-RU" sz="1800" b="0" i="0" u="none" strike="noStrike" kern="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endParaRPr kumimoji="0" lang="ru-RU" sz="1800" b="1" i="0" u="none" strike="noStrike" kern="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j-ea"/>
              <a:cs typeface="Times New Roman"/>
            </a:endParaRPr>
          </a:p>
          <a:p>
            <a:pPr marL="0" indent="0" algn="just">
              <a:lnSpc>
                <a:spcPct val="100000"/>
              </a:lnSpc>
              <a:spcBef>
                <a:spcPts val="95"/>
              </a:spcBef>
              <a:buNone/>
            </a:pPr>
            <a:r>
              <a:rPr lang="ru-RU" sz="1800" dirty="0">
                <a:latin typeface="Times New Roman"/>
                <a:cs typeface="Times New Roman"/>
              </a:rPr>
              <a:t>а)</a:t>
            </a:r>
            <a:r>
              <a:rPr lang="ru-RU" sz="1800" spc="-55" dirty="0">
                <a:latin typeface="Times New Roman"/>
                <a:cs typeface="Times New Roman"/>
              </a:rPr>
              <a:t> </a:t>
            </a:r>
            <a:r>
              <a:rPr lang="ru-RU" sz="1800" b="1" spc="-10" dirty="0">
                <a:latin typeface="Times New Roman"/>
                <a:cs typeface="Times New Roman"/>
              </a:rPr>
              <a:t>обеспечение</a:t>
            </a:r>
            <a:r>
              <a:rPr lang="ru-RU" sz="1800" b="1" spc="-40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системы</a:t>
            </a:r>
            <a:r>
              <a:rPr lang="ru-RU" sz="1800" b="1" spc="-25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закупок,</a:t>
            </a:r>
            <a:r>
              <a:rPr lang="ru-RU" sz="1800" b="1" spc="-55" dirty="0">
                <a:latin typeface="Times New Roman"/>
                <a:cs typeface="Times New Roman"/>
              </a:rPr>
              <a:t> </a:t>
            </a:r>
            <a:r>
              <a:rPr lang="ru-RU" sz="1800" b="1" spc="-10" dirty="0">
                <a:latin typeface="Times New Roman"/>
                <a:cs typeface="Times New Roman"/>
              </a:rPr>
              <a:t>предотвращающей</a:t>
            </a:r>
            <a:r>
              <a:rPr lang="ru-RU" sz="1800" b="1" spc="-20" dirty="0">
                <a:latin typeface="Times New Roman"/>
                <a:cs typeface="Times New Roman"/>
              </a:rPr>
              <a:t> </a:t>
            </a:r>
            <a:r>
              <a:rPr lang="ru-RU" sz="1800" b="1" spc="-10" dirty="0">
                <a:latin typeface="Times New Roman"/>
                <a:cs typeface="Times New Roman"/>
              </a:rPr>
              <a:t>распространение</a:t>
            </a:r>
            <a:r>
              <a:rPr lang="ru-RU" sz="1800" b="1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фальсифицированных,</a:t>
            </a:r>
            <a:r>
              <a:rPr lang="ru-RU" sz="1800" spc="2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недоброкачественных, контрафактных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товаров</a:t>
            </a:r>
            <a:r>
              <a:rPr lang="ru-RU" sz="1800" spc="-5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аптечного ассортимента;</a:t>
            </a:r>
            <a:endParaRPr lang="ru-RU" sz="18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844"/>
              </a:spcBef>
            </a:pPr>
            <a:endParaRPr lang="ru-RU" sz="1800" dirty="0">
              <a:latin typeface="Times New Roman"/>
              <a:cs typeface="Times New Roman"/>
            </a:endParaRPr>
          </a:p>
          <a:p>
            <a:pPr marL="0" indent="0" algn="just">
              <a:lnSpc>
                <a:spcPct val="100000"/>
              </a:lnSpc>
              <a:spcBef>
                <a:spcPts val="5"/>
              </a:spcBef>
              <a:buNone/>
            </a:pPr>
            <a:r>
              <a:rPr lang="ru-RU" sz="1800" dirty="0">
                <a:latin typeface="Times New Roman"/>
                <a:cs typeface="Times New Roman"/>
              </a:rPr>
              <a:t>б)</a:t>
            </a:r>
            <a:r>
              <a:rPr lang="ru-RU" sz="1800" spc="-40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оснащение</a:t>
            </a:r>
            <a:r>
              <a:rPr lang="ru-RU" sz="1800" b="1" spc="-35" dirty="0">
                <a:latin typeface="Times New Roman"/>
                <a:cs typeface="Times New Roman"/>
              </a:rPr>
              <a:t> </a:t>
            </a:r>
            <a:r>
              <a:rPr lang="ru-RU" sz="1800" b="1" spc="-10" dirty="0">
                <a:latin typeface="Times New Roman"/>
                <a:cs typeface="Times New Roman"/>
              </a:rPr>
              <a:t>помещений</a:t>
            </a:r>
            <a:r>
              <a:rPr lang="ru-RU" sz="1800" b="1" spc="-25" dirty="0">
                <a:latin typeface="Times New Roman"/>
                <a:cs typeface="Times New Roman"/>
              </a:rPr>
              <a:t> </a:t>
            </a:r>
            <a:r>
              <a:rPr lang="ru-RU" sz="1800" b="1" spc="-20" dirty="0">
                <a:latin typeface="Times New Roman"/>
                <a:cs typeface="Times New Roman"/>
              </a:rPr>
              <a:t>оборудованием</a:t>
            </a:r>
            <a:r>
              <a:rPr lang="ru-RU" sz="1800" spc="-20" dirty="0">
                <a:latin typeface="Times New Roman"/>
                <a:cs typeface="Times New Roman"/>
              </a:rPr>
              <a:t>,</a:t>
            </a:r>
            <a:r>
              <a:rPr lang="ru-RU" sz="1800" spc="-6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обеспечивающим</a:t>
            </a:r>
            <a:r>
              <a:rPr lang="ru-RU" sz="1800" spc="10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надлежащее</a:t>
            </a:r>
            <a:r>
              <a:rPr lang="ru-RU" sz="1800" b="1" spc="-15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обращение </a:t>
            </a:r>
            <a:r>
              <a:rPr lang="ru-RU" sz="1800" dirty="0">
                <a:latin typeface="Times New Roman"/>
                <a:cs typeface="Times New Roman"/>
              </a:rPr>
              <a:t>товаров</a:t>
            </a:r>
            <a:r>
              <a:rPr lang="ru-RU" sz="1800" spc="-8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аптечного</a:t>
            </a:r>
            <a:r>
              <a:rPr lang="ru-RU" sz="1800" spc="-6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ассортимента,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включая</a:t>
            </a:r>
            <a:r>
              <a:rPr lang="ru-RU" sz="1800" spc="-6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их</a:t>
            </a:r>
            <a:r>
              <a:rPr lang="ru-RU" sz="1800" spc="-65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хранение,</a:t>
            </a:r>
            <a:r>
              <a:rPr lang="ru-RU" sz="1800" b="1" spc="-75" dirty="0">
                <a:latin typeface="Times New Roman"/>
                <a:cs typeface="Times New Roman"/>
              </a:rPr>
              <a:t> </a:t>
            </a:r>
            <a:r>
              <a:rPr lang="ru-RU" sz="1800" b="1" spc="-20" dirty="0">
                <a:latin typeface="Times New Roman"/>
                <a:cs typeface="Times New Roman"/>
              </a:rPr>
              <a:t>учет,</a:t>
            </a:r>
            <a:r>
              <a:rPr lang="ru-RU" sz="1800" b="1" spc="-55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реализацию</a:t>
            </a:r>
            <a:r>
              <a:rPr lang="ru-RU" sz="1800" b="1" spc="-80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и</a:t>
            </a:r>
            <a:r>
              <a:rPr lang="ru-RU" sz="1800" b="1" spc="-70" dirty="0">
                <a:latin typeface="Times New Roman"/>
                <a:cs typeface="Times New Roman"/>
              </a:rPr>
              <a:t> </a:t>
            </a:r>
            <a:r>
              <a:rPr lang="ru-RU" sz="1800" b="1" spc="-10" dirty="0">
                <a:latin typeface="Times New Roman"/>
                <a:cs typeface="Times New Roman"/>
              </a:rPr>
              <a:t>отпуск</a:t>
            </a:r>
            <a:r>
              <a:rPr lang="ru-RU" sz="1800" spc="-10" dirty="0">
                <a:latin typeface="Times New Roman"/>
                <a:cs typeface="Times New Roman"/>
              </a:rPr>
              <a:t>;</a:t>
            </a:r>
            <a:endParaRPr lang="ru-RU" sz="18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850"/>
              </a:spcBef>
            </a:pPr>
            <a:endParaRPr lang="ru-RU" sz="1800" dirty="0">
              <a:latin typeface="Times New Roman"/>
              <a:cs typeface="Times New Roman"/>
            </a:endParaRPr>
          </a:p>
          <a:p>
            <a:pPr marL="0" marR="495934" indent="0" algn="just">
              <a:lnSpc>
                <a:spcPct val="100000"/>
              </a:lnSpc>
              <a:buNone/>
            </a:pPr>
            <a:r>
              <a:rPr lang="ru-RU" sz="1800" dirty="0">
                <a:latin typeface="Times New Roman"/>
                <a:cs typeface="Times New Roman"/>
              </a:rPr>
              <a:t>в)</a:t>
            </a:r>
            <a:r>
              <a:rPr lang="ru-RU" sz="1800" spc="-50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доступ</a:t>
            </a:r>
            <a:r>
              <a:rPr lang="ru-RU" sz="1800" b="1" spc="-30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к</a:t>
            </a:r>
            <a:r>
              <a:rPr lang="ru-RU" sz="1800" b="1" spc="-40" dirty="0">
                <a:latin typeface="Times New Roman"/>
                <a:cs typeface="Times New Roman"/>
              </a:rPr>
              <a:t> </a:t>
            </a:r>
            <a:r>
              <a:rPr lang="ru-RU" sz="1800" b="1" spc="-10" dirty="0">
                <a:latin typeface="Times New Roman"/>
                <a:cs typeface="Times New Roman"/>
              </a:rPr>
              <a:t>информации</a:t>
            </a:r>
            <a:r>
              <a:rPr lang="ru-RU" sz="1800" b="1" spc="-4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о</a:t>
            </a:r>
            <a:r>
              <a:rPr lang="ru-RU" sz="1800" spc="-5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порядке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применения или</a:t>
            </a:r>
            <a:r>
              <a:rPr lang="ru-RU" sz="1800" spc="-35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использования </a:t>
            </a:r>
            <a:r>
              <a:rPr lang="ru-RU" sz="1800" dirty="0">
                <a:latin typeface="Times New Roman"/>
                <a:cs typeface="Times New Roman"/>
              </a:rPr>
              <a:t>товаров</a:t>
            </a:r>
            <a:r>
              <a:rPr lang="ru-RU" sz="1800" spc="-55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аптечного </a:t>
            </a:r>
            <a:r>
              <a:rPr lang="ru-RU" sz="1800" dirty="0">
                <a:latin typeface="Times New Roman"/>
                <a:cs typeface="Times New Roman"/>
              </a:rPr>
              <a:t>ассортимента,</a:t>
            </a:r>
            <a:r>
              <a:rPr lang="ru-RU" sz="1800" spc="-2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в</a:t>
            </a:r>
            <a:r>
              <a:rPr lang="ru-RU" sz="1800" spc="-7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том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числе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о</a:t>
            </a:r>
            <a:r>
              <a:rPr lang="ru-RU" sz="1800" spc="-6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правилах</a:t>
            </a:r>
            <a:r>
              <a:rPr lang="ru-RU" sz="1800" spc="-4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отпуска,</a:t>
            </a:r>
            <a:r>
              <a:rPr lang="ru-RU" sz="1800" spc="-4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способах</a:t>
            </a:r>
            <a:r>
              <a:rPr lang="ru-RU" sz="1800" spc="-3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приема,</a:t>
            </a:r>
            <a:r>
              <a:rPr lang="ru-RU" sz="1800" spc="-4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режимах</a:t>
            </a:r>
            <a:r>
              <a:rPr lang="ru-RU" sz="1800" spc="-5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дозирования, терапевтическом</a:t>
            </a:r>
            <a:r>
              <a:rPr lang="ru-RU" sz="1800" spc="-2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действии,</a:t>
            </a:r>
            <a:r>
              <a:rPr lang="ru-RU" sz="1800" spc="-2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противопоказаниях,</a:t>
            </a:r>
            <a:r>
              <a:rPr lang="ru-RU" sz="1800" spc="-2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взаимодействии</a:t>
            </a:r>
            <a:r>
              <a:rPr lang="ru-RU" sz="1800" spc="-2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ЛП</a:t>
            </a:r>
            <a:r>
              <a:rPr lang="ru-RU" sz="1800" spc="-5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при</a:t>
            </a:r>
            <a:r>
              <a:rPr lang="ru-RU" sz="1800" spc="-35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одновременном</a:t>
            </a:r>
            <a:endParaRPr lang="ru-RU"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lang="ru-RU" sz="1800" dirty="0">
                <a:latin typeface="Times New Roman"/>
                <a:cs typeface="Times New Roman"/>
              </a:rPr>
              <a:t>приеме</a:t>
            </a:r>
            <a:r>
              <a:rPr lang="ru-RU" sz="1800" spc="-3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между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собой</a:t>
            </a:r>
            <a:r>
              <a:rPr lang="ru-RU" sz="1800" spc="-5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и</a:t>
            </a:r>
            <a:r>
              <a:rPr lang="ru-RU" sz="1800" spc="-5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(или)</a:t>
            </a:r>
            <a:r>
              <a:rPr lang="ru-RU" sz="1800" spc="-1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с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пищей,</a:t>
            </a:r>
            <a:r>
              <a:rPr lang="ru-RU" sz="1800" spc="-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правилах</a:t>
            </a:r>
            <a:r>
              <a:rPr lang="ru-RU" sz="1800" spc="-3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их</a:t>
            </a:r>
            <a:r>
              <a:rPr lang="ru-RU" sz="1800" spc="-4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хранения</a:t>
            </a:r>
            <a:r>
              <a:rPr lang="ru-RU" sz="1800" spc="-2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в</a:t>
            </a:r>
            <a:r>
              <a:rPr lang="ru-RU" sz="1800" spc="-5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домашних</a:t>
            </a:r>
            <a:r>
              <a:rPr lang="ru-RU" sz="1800" spc="-1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условиях</a:t>
            </a:r>
            <a:r>
              <a:rPr lang="ru-RU" sz="1800" spc="-3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(далее</a:t>
            </a:r>
            <a:r>
              <a:rPr lang="ru-RU" sz="1800" spc="15" dirty="0">
                <a:latin typeface="Times New Roman"/>
                <a:cs typeface="Times New Roman"/>
              </a:rPr>
              <a:t> </a:t>
            </a:r>
            <a:r>
              <a:rPr lang="ru-RU" sz="1800" spc="-50" dirty="0">
                <a:latin typeface="Times New Roman"/>
                <a:cs typeface="Times New Roman"/>
              </a:rPr>
              <a:t>-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фармацевтическое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консультирование);</a:t>
            </a:r>
            <a:endParaRPr lang="ru-RU" sz="18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850"/>
              </a:spcBef>
            </a:pPr>
            <a:endParaRPr lang="ru-RU" sz="1800" dirty="0">
              <a:latin typeface="Times New Roman"/>
              <a:cs typeface="Times New Roman"/>
            </a:endParaRPr>
          </a:p>
          <a:p>
            <a:pPr marL="0" marR="201295" indent="0" algn="just">
              <a:lnSpc>
                <a:spcPct val="100000"/>
              </a:lnSpc>
              <a:buNone/>
            </a:pPr>
            <a:r>
              <a:rPr lang="ru-RU" sz="1800" dirty="0">
                <a:latin typeface="Times New Roman"/>
                <a:cs typeface="Times New Roman"/>
              </a:rPr>
              <a:t>г)</a:t>
            </a:r>
            <a:r>
              <a:rPr lang="ru-RU" sz="1800" spc="-40" dirty="0">
                <a:latin typeface="Times New Roman"/>
                <a:cs typeface="Times New Roman"/>
              </a:rPr>
              <a:t> </a:t>
            </a:r>
            <a:r>
              <a:rPr lang="ru-RU" sz="1800" b="1" spc="-10" dirty="0">
                <a:latin typeface="Times New Roman"/>
                <a:cs typeface="Times New Roman"/>
              </a:rPr>
              <a:t>информирование</a:t>
            </a:r>
            <a:r>
              <a:rPr lang="ru-RU" sz="1800" b="1" spc="-50" dirty="0">
                <a:latin typeface="Times New Roman"/>
                <a:cs typeface="Times New Roman"/>
              </a:rPr>
              <a:t> </a:t>
            </a:r>
            <a:r>
              <a:rPr lang="ru-RU" sz="1800" b="1" spc="-10" dirty="0">
                <a:latin typeface="Times New Roman"/>
                <a:cs typeface="Times New Roman"/>
              </a:rPr>
              <a:t>покупателей</a:t>
            </a:r>
            <a:r>
              <a:rPr lang="ru-RU" sz="1800" b="1" spc="-25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о</a:t>
            </a:r>
            <a:r>
              <a:rPr lang="ru-RU" sz="1800" b="1" spc="-45" dirty="0">
                <a:latin typeface="Times New Roman"/>
                <a:cs typeface="Times New Roman"/>
              </a:rPr>
              <a:t> </a:t>
            </a:r>
            <a:r>
              <a:rPr lang="ru-RU" sz="1800" b="1" dirty="0">
                <a:latin typeface="Times New Roman"/>
                <a:cs typeface="Times New Roman"/>
              </a:rPr>
              <a:t>наличии</a:t>
            </a:r>
            <a:r>
              <a:rPr lang="ru-RU" sz="1800" b="1" spc="-40" dirty="0">
                <a:latin typeface="Times New Roman"/>
                <a:cs typeface="Times New Roman"/>
              </a:rPr>
              <a:t> </a:t>
            </a:r>
            <a:r>
              <a:rPr lang="ru-RU" sz="1800" b="1" spc="-10" dirty="0">
                <a:latin typeface="Times New Roman"/>
                <a:cs typeface="Times New Roman"/>
              </a:rPr>
              <a:t>товаров</a:t>
            </a:r>
            <a:r>
              <a:rPr lang="ru-RU" sz="1800" spc="-10" dirty="0">
                <a:latin typeface="Times New Roman"/>
                <a:cs typeface="Times New Roman"/>
              </a:rPr>
              <a:t>,</a:t>
            </a:r>
            <a:r>
              <a:rPr lang="ru-RU" sz="1800" spc="-4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в</a:t>
            </a:r>
            <a:r>
              <a:rPr lang="ru-RU" sz="1800" spc="-5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том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числе</a:t>
            </a:r>
            <a:r>
              <a:rPr lang="ru-RU" sz="1800" spc="-2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о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ЛП</a:t>
            </a:r>
            <a:r>
              <a:rPr lang="ru-RU" sz="1800" spc="-45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нижнего</a:t>
            </a:r>
            <a:r>
              <a:rPr lang="ru-RU" sz="1800" spc="-15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ценового сегмента.</a:t>
            </a:r>
            <a:endParaRPr lang="ru-RU" sz="18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6CCF64-F8FD-9EEE-64D7-2FDEE32CE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694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AFA1-97A8-9A0C-0879-78A43510A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48" y="365125"/>
            <a:ext cx="11801856" cy="1325563"/>
          </a:xfrm>
        </p:spPr>
        <p:txBody>
          <a:bodyPr>
            <a:normAutofit/>
          </a:bodyPr>
          <a:lstStyle/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tabLst/>
              <a:defRPr/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54.</a:t>
            </a:r>
            <a:r>
              <a:rPr kumimoji="0" lang="ru-RU" sz="3200" b="0" i="0" u="none" strike="noStrike" kern="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kumimoji="0" lang="ru-RU" sz="3200" b="0" i="0" u="none" strike="noStrike" kern="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kumimoji="0" lang="ru-RU" sz="3200" b="0" i="0" u="none" strike="noStrike" kern="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kumimoji="0" lang="ru-RU" sz="3200" b="0" i="0" u="none" strike="noStrike" kern="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препаратов</a:t>
            </a:r>
            <a:r>
              <a:rPr lang="ru-RU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фармацевтический</a:t>
            </a:r>
            <a:r>
              <a:rPr kumimoji="0" lang="ru-RU" sz="3200" b="1" i="0" u="none" strike="noStrike" kern="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4A300-E055-D8DE-6C60-B69B3C2AC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0" lvl="0" indent="0" algn="just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Pct val="97916"/>
              <a:buNone/>
              <a:tabLst>
                <a:tab pos="320040" algn="l"/>
              </a:tabLst>
              <a:defRPr/>
            </a:pPr>
            <a:r>
              <a:rPr kumimoji="0" lang="ru-RU" sz="3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kumimoji="0" lang="ru-RU" sz="3200" b="1" i="0" u="sng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вправе</a:t>
            </a:r>
            <a:r>
              <a:rPr kumimoji="0" lang="ru-RU" sz="3200" b="1" i="0" u="sng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скрывать</a:t>
            </a:r>
            <a:r>
              <a:rPr kumimoji="0" lang="ru-RU" sz="3200" b="1" i="0" u="sng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kumimoji="0" lang="ru-RU" sz="3200" b="0" i="0" u="sng" strike="noStrike" kern="0" cap="none" spc="-8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sng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покупателя</a:t>
            </a:r>
            <a:endParaRPr kumimoji="0" lang="ru-RU" sz="32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lvl="0" indent="-889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7916"/>
              <a:buFont typeface="Wingdings"/>
              <a:buChar char=""/>
              <a:tabLst>
                <a:tab pos="251460" algn="l"/>
              </a:tabLst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</a:t>
            </a:r>
            <a:r>
              <a:rPr kumimoji="0" lang="ru-RU" sz="32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kumimoji="0" lang="ru-RU" sz="3200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</a:t>
            </a:r>
            <a:r>
              <a:rPr kumimoji="0" lang="ru-RU" sz="32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иных</a:t>
            </a:r>
            <a:r>
              <a:rPr kumimoji="0" lang="ru-RU" sz="32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препаратов,</a:t>
            </a:r>
            <a:r>
              <a:rPr kumimoji="0" lang="ru-RU" sz="3200" b="0" i="0" u="none" strike="noStrike" kern="0" cap="none" spc="-1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</a:t>
            </a:r>
            <a:r>
              <a:rPr kumimoji="0" lang="ru-RU" sz="3200" b="0" i="0" u="none" strike="noStrike" kern="0" cap="none" spc="-11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одинаковое</a:t>
            </a:r>
            <a:r>
              <a:rPr kumimoji="0" lang="ru-RU" sz="3200" b="0" i="0" u="none" strike="noStrike" kern="0" cap="none" spc="-11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непатентованное</a:t>
            </a:r>
            <a:r>
              <a:rPr kumimoji="0" lang="ru-RU" sz="3200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1460" marR="0" lvl="0" indent="-2476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7916"/>
              <a:buFont typeface="Wingdings"/>
              <a:buChar char=""/>
              <a:tabLst>
                <a:tab pos="251460" algn="l"/>
              </a:tabLst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kumimoji="0" lang="ru-RU" sz="3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цены</a:t>
            </a:r>
            <a:r>
              <a:rPr kumimoji="0" lang="ru-RU" sz="32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kumimoji="0" lang="ru-RU" sz="3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них</a:t>
            </a:r>
            <a:r>
              <a:rPr kumimoji="0" lang="ru-RU" sz="32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</a:t>
            </a:r>
            <a:r>
              <a:rPr kumimoji="0" lang="ru-RU" sz="3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kumimoji="0" lang="ru-RU" sz="3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запрошенному.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1386CF-BA88-9988-C397-7FC307E58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614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FBACA-ABE9-0762-1CC1-703D486A5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56" y="670560"/>
            <a:ext cx="11134344" cy="5506403"/>
          </a:xfrm>
        </p:spPr>
        <p:txBody>
          <a:bodyPr>
            <a:normAutofit/>
          </a:bodyPr>
          <a:lstStyle/>
          <a:p>
            <a:pPr marL="12700" marR="5080" lvl="0" indent="0" algn="just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17.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Руководитель</a:t>
            </a:r>
            <a:r>
              <a:rPr kumimoji="0" lang="ru-RU" sz="2400" b="1" i="0" u="none" strike="noStrike" kern="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субъекта</a:t>
            </a:r>
            <a:r>
              <a:rPr kumimoji="0" lang="ru-RU" sz="2400" b="1" i="0" u="none" strike="noStrike" kern="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розничной</a:t>
            </a:r>
            <a:r>
              <a:rPr kumimoji="0" lang="ru-RU" sz="2400" b="0" i="0" u="none" strike="noStrike" kern="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торговли</a:t>
            </a:r>
            <a:r>
              <a:rPr kumimoji="0" lang="ru-RU" sz="2400" b="0" i="0" u="none" strike="noStrike" kern="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обеспечивает</a:t>
            </a:r>
            <a:r>
              <a:rPr kumimoji="0" lang="ru-RU" sz="2400" b="1" i="0" u="none" strike="noStrike" kern="0" cap="none" spc="-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проведение</a:t>
            </a:r>
            <a:r>
              <a:rPr kumimoji="0" lang="ru-RU" sz="2400" b="1" i="0" u="none" strike="noStrike" kern="0" cap="none" spc="5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</a:t>
            </a:r>
            <a:r>
              <a:rPr kumimoji="0" lang="ru-RU" sz="2400" b="0" i="0" u="none" strike="noStrike" kern="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утвержденному</a:t>
            </a:r>
            <a:r>
              <a:rPr kumimoji="0" lang="ru-RU" sz="2400" b="0" i="0" u="none" strike="noStrike" kern="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им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плану-графику</a:t>
            </a:r>
            <a:r>
              <a:rPr kumimoji="0" lang="ru-RU" sz="2400" b="0" i="0" u="none" strike="noStrike" kern="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первичной</a:t>
            </a:r>
            <a:r>
              <a:rPr kumimoji="0" lang="ru-RU" sz="2400" b="1" i="0" u="none" strike="noStrike" kern="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</a:t>
            </a:r>
            <a:r>
              <a:rPr kumimoji="0" lang="ru-RU" sz="2400" b="1" i="0" u="none" strike="noStrike" kern="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последующей</a:t>
            </a:r>
            <a:r>
              <a:rPr kumimoji="0" lang="ru-RU" sz="2400" b="1" i="0" u="none" strike="noStrike" kern="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подготовки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(инструктажа)</a:t>
            </a:r>
            <a:r>
              <a:rPr kumimoji="0" lang="ru-RU" sz="2400" b="0" i="0" u="none" strike="noStrike" kern="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работников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по</a:t>
            </a:r>
            <a:r>
              <a:rPr kumimoji="0" lang="ru-RU" sz="2400" b="0" i="0" u="none" strike="noStrike" kern="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следующим</a:t>
            </a:r>
            <a:r>
              <a:rPr kumimoji="0" lang="ru-RU" sz="2400" b="0" i="0" u="none" strike="noStrike" kern="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вопросам: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2700" marR="474345" lvl="0" indent="0" algn="just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з)</a:t>
            </a:r>
            <a:r>
              <a:rPr kumimoji="0" lang="ru-RU" sz="2400" b="0" i="0" u="none" strike="noStrike" kern="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применение</a:t>
            </a:r>
            <a:r>
              <a:rPr kumimoji="0" lang="ru-RU" sz="2400" b="1" i="0" u="none" strike="noStrike" kern="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установленных</a:t>
            </a:r>
            <a:r>
              <a:rPr kumimoji="0" lang="ru-RU" sz="2400" b="1" i="0" u="none" strike="noStrike" kern="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предельных</a:t>
            </a:r>
            <a:r>
              <a:rPr kumimoji="0" lang="ru-RU" sz="2400" b="1" i="0" u="none" strike="noStrike" kern="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размеров</a:t>
            </a:r>
            <a:r>
              <a:rPr kumimoji="0" lang="ru-RU" sz="2400" b="1" i="0" u="none" strike="noStrike" kern="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розничных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надбавок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kumimoji="0" lang="ru-RU" sz="2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фактическим</a:t>
            </a:r>
            <a:r>
              <a:rPr kumimoji="0" lang="ru-RU" sz="2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отпускным</a:t>
            </a:r>
            <a:r>
              <a:rPr kumimoji="0" lang="ru-RU" sz="2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ценам</a:t>
            </a:r>
            <a:r>
              <a:rPr kumimoji="0" lang="ru-RU" sz="2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производителей</a:t>
            </a:r>
            <a:r>
              <a:rPr kumimoji="0" lang="ru-RU" sz="2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kumimoji="0" lang="ru-RU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ЛП,</a:t>
            </a:r>
            <a:r>
              <a:rPr kumimoji="0" lang="ru-RU" sz="2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включенные</a:t>
            </a:r>
            <a:r>
              <a:rPr kumimoji="0" lang="ru-RU" sz="2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kumimoji="0" lang="ru-RU" sz="2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ЖНВЛП,</a:t>
            </a:r>
            <a:r>
              <a:rPr kumimoji="0" lang="ru-RU" sz="2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kumimoji="0" lang="ru-RU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</a:t>
            </a:r>
            <a:r>
              <a:rPr kumimoji="0" lang="ru-RU" sz="2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</a:t>
            </a:r>
            <a:r>
              <a:rPr kumimoji="0" lang="ru-RU" sz="2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kumimoji="0" lang="ru-RU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такие</a:t>
            </a:r>
            <a:r>
              <a:rPr kumimoji="0" lang="ru-RU" sz="24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ЛП;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4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kumimoji="0" lang="ru-RU" sz="2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kumimoji="0" lang="ru-RU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kumimoji="0" lang="ru-RU" sz="2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эффективному</a:t>
            </a:r>
            <a:r>
              <a:rPr kumimoji="0" lang="ru-RU" sz="2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планированию</a:t>
            </a:r>
            <a:r>
              <a:rPr kumimoji="0" lang="ru-RU" sz="2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осуществлению</a:t>
            </a:r>
            <a:r>
              <a:rPr kumimoji="0" lang="ru-RU" sz="24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</a:t>
            </a:r>
            <a:r>
              <a:rPr kumimoji="0" lang="ru-RU" sz="24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</a:t>
            </a:r>
            <a:r>
              <a:rPr kumimoji="0" lang="ru-RU" sz="24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kumimoji="0" lang="ru-RU" sz="2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r>
              <a:rPr kumimoji="0" lang="ru-RU" sz="2400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kumimoji="0" lang="ru-RU" sz="24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  <a:r>
              <a:rPr kumimoji="0" lang="ru-RU" sz="2400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ими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sz="2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</a:t>
            </a:r>
            <a:r>
              <a:rPr kumimoji="0" lang="ru-RU" sz="24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kumimoji="0" lang="ru-RU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</a:t>
            </a:r>
            <a:r>
              <a:rPr kumimoji="0" lang="ru-RU" sz="24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реализуемых</a:t>
            </a:r>
            <a:r>
              <a:rPr kumimoji="0" lang="ru-RU" sz="24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субъектом</a:t>
            </a:r>
            <a:r>
              <a:rPr kumimoji="0" lang="ru-RU" sz="24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розничной</a:t>
            </a:r>
            <a:r>
              <a:rPr kumimoji="0" lang="ru-RU" sz="2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торговли, включают: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kumimoji="0" lang="ru-RU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реестр</a:t>
            </a:r>
            <a:r>
              <a:rPr kumimoji="0" lang="ru-RU" sz="24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зарегистрированных</a:t>
            </a:r>
            <a:r>
              <a:rPr kumimoji="0" lang="ru-RU" sz="2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</a:t>
            </a:r>
            <a:r>
              <a:rPr kumimoji="0" lang="ru-RU" sz="24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kumimoji="0" lang="ru-RU" sz="2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ЛП,</a:t>
            </a:r>
            <a:r>
              <a:rPr kumimoji="0" lang="ru-RU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включенные</a:t>
            </a:r>
            <a:r>
              <a:rPr kumimoji="0" lang="ru-RU" sz="2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kumimoji="0" lang="ru-RU" sz="2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ЖНВЛП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79DD703-6E1B-DC2D-CD2A-6AB25D70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69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C6665-6A81-C9C6-C92D-056D099D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Ценообразование на ЛС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2CA7E-A7A7-9E43-A1C4-E52817131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5600" algn="l"/>
              </a:tabLst>
            </a:pPr>
            <a:r>
              <a:rPr lang="ru-RU" sz="2800" dirty="0">
                <a:latin typeface="Times New Roman"/>
                <a:cs typeface="Times New Roman"/>
              </a:rPr>
              <a:t>Ценообразование</a:t>
            </a:r>
            <a:r>
              <a:rPr lang="ru-RU" sz="2800" spc="-4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на</a:t>
            </a:r>
            <a:r>
              <a:rPr lang="ru-RU" sz="2800" spc="-5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готовые</a:t>
            </a:r>
            <a:r>
              <a:rPr lang="ru-RU" sz="2800" spc="-45" dirty="0">
                <a:latin typeface="Times New Roman"/>
                <a:cs typeface="Times New Roman"/>
              </a:rPr>
              <a:t> </a:t>
            </a:r>
            <a:r>
              <a:rPr lang="ru-RU" sz="2800" spc="-25" dirty="0">
                <a:latin typeface="Times New Roman"/>
                <a:cs typeface="Times New Roman"/>
              </a:rPr>
              <a:t>ЛС</a:t>
            </a:r>
            <a:endParaRPr lang="ru-RU" sz="2800" dirty="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765"/>
              </a:spcBef>
              <a:buChar char="•"/>
              <a:tabLst>
                <a:tab pos="355600" algn="l"/>
              </a:tabLst>
            </a:pPr>
            <a:r>
              <a:rPr lang="ru-RU" sz="2800" dirty="0">
                <a:latin typeface="Times New Roman"/>
                <a:cs typeface="Times New Roman"/>
              </a:rPr>
              <a:t>Ценообразование</a:t>
            </a:r>
            <a:r>
              <a:rPr lang="ru-RU" sz="2800" spc="-5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на ЛС,</a:t>
            </a:r>
            <a:r>
              <a:rPr lang="ru-RU" sz="2800" spc="-10" dirty="0">
                <a:latin typeface="Times New Roman"/>
                <a:cs typeface="Times New Roman"/>
              </a:rPr>
              <a:t> изготовленные </a:t>
            </a:r>
            <a:r>
              <a:rPr lang="ru-RU" sz="2800" dirty="0">
                <a:latin typeface="Times New Roman"/>
                <a:cs typeface="Times New Roman"/>
              </a:rPr>
              <a:t>в </a:t>
            </a:r>
            <a:r>
              <a:rPr lang="ru-RU" sz="2800" spc="-10" dirty="0">
                <a:latin typeface="Times New Roman"/>
                <a:cs typeface="Times New Roman"/>
              </a:rPr>
              <a:t>аптеке</a:t>
            </a:r>
            <a:endParaRPr lang="ru-RU" sz="2800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492F671-26ED-E3BA-6959-CA3D6946A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917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8437" y="125094"/>
            <a:ext cx="6953884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</a:t>
            </a:r>
            <a:r>
              <a:rPr sz="40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ценообразования</a:t>
            </a:r>
            <a:r>
              <a:rPr sz="40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40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ГЛС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770697" y="1984058"/>
            <a:ext cx="2313940" cy="586105"/>
            <a:chOff x="246697" y="1984057"/>
            <a:chExt cx="2313940" cy="586105"/>
          </a:xfrm>
        </p:grpSpPr>
        <p:sp>
          <p:nvSpPr>
            <p:cNvPr id="5" name="object 5"/>
            <p:cNvSpPr/>
            <p:nvPr/>
          </p:nvSpPr>
          <p:spPr>
            <a:xfrm>
              <a:off x="251459" y="1988820"/>
              <a:ext cx="2304415" cy="576580"/>
            </a:xfrm>
            <a:custGeom>
              <a:avLst/>
              <a:gdLst/>
              <a:ahLst/>
              <a:cxnLst/>
              <a:rect l="l" t="t" r="r" b="b"/>
              <a:pathLst>
                <a:path w="2304415" h="576580">
                  <a:moveTo>
                    <a:pt x="2304288" y="0"/>
                  </a:moveTo>
                  <a:lnTo>
                    <a:pt x="0" y="0"/>
                  </a:lnTo>
                  <a:lnTo>
                    <a:pt x="0" y="576072"/>
                  </a:lnTo>
                  <a:lnTo>
                    <a:pt x="2304288" y="576072"/>
                  </a:lnTo>
                  <a:lnTo>
                    <a:pt x="2304288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1459" y="1988820"/>
              <a:ext cx="2304415" cy="576580"/>
            </a:xfrm>
            <a:custGeom>
              <a:avLst/>
              <a:gdLst/>
              <a:ahLst/>
              <a:cxnLst/>
              <a:rect l="l" t="t" r="r" b="b"/>
              <a:pathLst>
                <a:path w="2304415" h="576580">
                  <a:moveTo>
                    <a:pt x="0" y="576072"/>
                  </a:moveTo>
                  <a:lnTo>
                    <a:pt x="2304288" y="576072"/>
                  </a:lnTo>
                  <a:lnTo>
                    <a:pt x="2304288" y="0"/>
                  </a:lnTo>
                  <a:lnTo>
                    <a:pt x="0" y="0"/>
                  </a:lnTo>
                  <a:lnTo>
                    <a:pt x="0" y="57607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829815" y="2074545"/>
            <a:ext cx="2197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25" dirty="0">
                <a:latin typeface="Microsoft Sans Serif"/>
                <a:cs typeface="Microsoft Sans Serif"/>
              </a:rPr>
              <a:t>Производитель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74857" y="2051114"/>
            <a:ext cx="3850004" cy="416559"/>
            <a:chOff x="3050857" y="2051113"/>
            <a:chExt cx="3850004" cy="416559"/>
          </a:xfrm>
        </p:grpSpPr>
        <p:sp>
          <p:nvSpPr>
            <p:cNvPr id="9" name="object 9"/>
            <p:cNvSpPr/>
            <p:nvPr/>
          </p:nvSpPr>
          <p:spPr>
            <a:xfrm>
              <a:off x="3055620" y="2055876"/>
              <a:ext cx="3840479" cy="407034"/>
            </a:xfrm>
            <a:custGeom>
              <a:avLst/>
              <a:gdLst/>
              <a:ahLst/>
              <a:cxnLst/>
              <a:rect l="l" t="t" r="r" b="b"/>
              <a:pathLst>
                <a:path w="3840479" h="407035">
                  <a:moveTo>
                    <a:pt x="3840479" y="0"/>
                  </a:moveTo>
                  <a:lnTo>
                    <a:pt x="0" y="0"/>
                  </a:lnTo>
                  <a:lnTo>
                    <a:pt x="0" y="406908"/>
                  </a:lnTo>
                  <a:lnTo>
                    <a:pt x="3840479" y="406908"/>
                  </a:lnTo>
                  <a:lnTo>
                    <a:pt x="38404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55620" y="2055876"/>
              <a:ext cx="3840479" cy="407034"/>
            </a:xfrm>
            <a:custGeom>
              <a:avLst/>
              <a:gdLst/>
              <a:ahLst/>
              <a:cxnLst/>
              <a:rect l="l" t="t" r="r" b="b"/>
              <a:pathLst>
                <a:path w="3840479" h="407035">
                  <a:moveTo>
                    <a:pt x="0" y="406908"/>
                  </a:moveTo>
                  <a:lnTo>
                    <a:pt x="3840479" y="406908"/>
                  </a:lnTo>
                  <a:lnTo>
                    <a:pt x="3840479" y="0"/>
                  </a:lnTo>
                  <a:lnTo>
                    <a:pt x="0" y="0"/>
                  </a:lnTo>
                  <a:lnTo>
                    <a:pt x="0" y="40690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659248" y="2081225"/>
            <a:ext cx="349504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0330" indent="-97155">
              <a:spcBef>
                <a:spcPts val="105"/>
              </a:spcBef>
              <a:buSzPct val="95000"/>
              <a:buChar char="•"/>
              <a:tabLst>
                <a:tab pos="100330" algn="l"/>
              </a:tabLst>
            </a:pPr>
            <a:r>
              <a:rPr sz="2000" spc="-35" dirty="0">
                <a:solidFill>
                  <a:srgbClr val="990000"/>
                </a:solidFill>
                <a:latin typeface="Microsoft Sans Serif"/>
                <a:cs typeface="Microsoft Sans Serif"/>
              </a:rPr>
              <a:t>Фактическая</a:t>
            </a:r>
            <a:r>
              <a:rPr sz="2000" spc="-65" dirty="0">
                <a:solidFill>
                  <a:srgbClr val="990000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990000"/>
                </a:solidFill>
                <a:latin typeface="Microsoft Sans Serif"/>
                <a:cs typeface="Microsoft Sans Serif"/>
              </a:rPr>
              <a:t>отпускная</a:t>
            </a:r>
            <a:r>
              <a:rPr sz="2000" spc="-35" dirty="0">
                <a:solidFill>
                  <a:srgbClr val="990000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990000"/>
                </a:solidFill>
                <a:latin typeface="Microsoft Sans Serif"/>
                <a:cs typeface="Microsoft Sans Serif"/>
              </a:rPr>
              <a:t>цена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778062" y="2992946"/>
            <a:ext cx="2315845" cy="586105"/>
            <a:chOff x="1254061" y="2992945"/>
            <a:chExt cx="2315845" cy="586105"/>
          </a:xfrm>
        </p:grpSpPr>
        <p:sp>
          <p:nvSpPr>
            <p:cNvPr id="13" name="object 13"/>
            <p:cNvSpPr/>
            <p:nvPr/>
          </p:nvSpPr>
          <p:spPr>
            <a:xfrm>
              <a:off x="1258824" y="2997707"/>
              <a:ext cx="2306320" cy="576580"/>
            </a:xfrm>
            <a:custGeom>
              <a:avLst/>
              <a:gdLst/>
              <a:ahLst/>
              <a:cxnLst/>
              <a:rect l="l" t="t" r="r" b="b"/>
              <a:pathLst>
                <a:path w="2306320" h="576579">
                  <a:moveTo>
                    <a:pt x="2305812" y="0"/>
                  </a:moveTo>
                  <a:lnTo>
                    <a:pt x="0" y="0"/>
                  </a:lnTo>
                  <a:lnTo>
                    <a:pt x="0" y="576072"/>
                  </a:lnTo>
                  <a:lnTo>
                    <a:pt x="2305812" y="576072"/>
                  </a:lnTo>
                  <a:lnTo>
                    <a:pt x="230581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58824" y="2997707"/>
              <a:ext cx="2306320" cy="576580"/>
            </a:xfrm>
            <a:custGeom>
              <a:avLst/>
              <a:gdLst/>
              <a:ahLst/>
              <a:cxnLst/>
              <a:rect l="l" t="t" r="r" b="b"/>
              <a:pathLst>
                <a:path w="2306320" h="576579">
                  <a:moveTo>
                    <a:pt x="0" y="576072"/>
                  </a:moveTo>
                  <a:lnTo>
                    <a:pt x="2305812" y="576072"/>
                  </a:lnTo>
                  <a:lnTo>
                    <a:pt x="2305812" y="0"/>
                  </a:lnTo>
                  <a:lnTo>
                    <a:pt x="0" y="0"/>
                  </a:lnTo>
                  <a:lnTo>
                    <a:pt x="0" y="57607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874645" y="3082797"/>
            <a:ext cx="21215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Microsoft Sans Serif"/>
                <a:cs typeface="Microsoft Sans Serif"/>
              </a:rPr>
              <a:t>Оптовое</a:t>
            </a:r>
            <a:r>
              <a:rPr sz="2400" spc="-135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звено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219765" y="4288346"/>
            <a:ext cx="2458720" cy="586105"/>
            <a:chOff x="2695765" y="4288345"/>
            <a:chExt cx="2458720" cy="586105"/>
          </a:xfrm>
        </p:grpSpPr>
        <p:sp>
          <p:nvSpPr>
            <p:cNvPr id="17" name="object 17"/>
            <p:cNvSpPr/>
            <p:nvPr/>
          </p:nvSpPr>
          <p:spPr>
            <a:xfrm>
              <a:off x="2700527" y="4293108"/>
              <a:ext cx="2449195" cy="576580"/>
            </a:xfrm>
            <a:custGeom>
              <a:avLst/>
              <a:gdLst/>
              <a:ahLst/>
              <a:cxnLst/>
              <a:rect l="l" t="t" r="r" b="b"/>
              <a:pathLst>
                <a:path w="2449195" h="576579">
                  <a:moveTo>
                    <a:pt x="2449068" y="0"/>
                  </a:moveTo>
                  <a:lnTo>
                    <a:pt x="0" y="0"/>
                  </a:lnTo>
                  <a:lnTo>
                    <a:pt x="0" y="576071"/>
                  </a:lnTo>
                  <a:lnTo>
                    <a:pt x="2449068" y="576071"/>
                  </a:lnTo>
                  <a:lnTo>
                    <a:pt x="2449068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00527" y="4293108"/>
              <a:ext cx="2449195" cy="576580"/>
            </a:xfrm>
            <a:custGeom>
              <a:avLst/>
              <a:gdLst/>
              <a:ahLst/>
              <a:cxnLst/>
              <a:rect l="l" t="t" r="r" b="b"/>
              <a:pathLst>
                <a:path w="2449195" h="576579">
                  <a:moveTo>
                    <a:pt x="0" y="576071"/>
                  </a:moveTo>
                  <a:lnTo>
                    <a:pt x="2449068" y="576071"/>
                  </a:lnTo>
                  <a:lnTo>
                    <a:pt x="2449068" y="0"/>
                  </a:lnTo>
                  <a:lnTo>
                    <a:pt x="0" y="0"/>
                  </a:lnTo>
                  <a:lnTo>
                    <a:pt x="0" y="576071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241673" y="4378579"/>
            <a:ext cx="2415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25" dirty="0">
                <a:latin typeface="Microsoft Sans Serif"/>
                <a:cs typeface="Microsoft Sans Serif"/>
              </a:rPr>
              <a:t>Розничное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20" dirty="0">
                <a:latin typeface="Microsoft Sans Serif"/>
                <a:cs typeface="Microsoft Sans Serif"/>
              </a:rPr>
              <a:t>звено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659946" y="2919793"/>
            <a:ext cx="3935729" cy="720090"/>
            <a:chOff x="4135945" y="2919793"/>
            <a:chExt cx="3935729" cy="720090"/>
          </a:xfrm>
        </p:grpSpPr>
        <p:sp>
          <p:nvSpPr>
            <p:cNvPr id="21" name="object 21"/>
            <p:cNvSpPr/>
            <p:nvPr/>
          </p:nvSpPr>
          <p:spPr>
            <a:xfrm>
              <a:off x="4140708" y="2924555"/>
              <a:ext cx="3926204" cy="710565"/>
            </a:xfrm>
            <a:custGeom>
              <a:avLst/>
              <a:gdLst/>
              <a:ahLst/>
              <a:cxnLst/>
              <a:rect l="l" t="t" r="r" b="b"/>
              <a:pathLst>
                <a:path w="3926204" h="710564">
                  <a:moveTo>
                    <a:pt x="3925824" y="0"/>
                  </a:moveTo>
                  <a:lnTo>
                    <a:pt x="0" y="0"/>
                  </a:lnTo>
                  <a:lnTo>
                    <a:pt x="0" y="710184"/>
                  </a:lnTo>
                  <a:lnTo>
                    <a:pt x="3925824" y="710184"/>
                  </a:lnTo>
                  <a:lnTo>
                    <a:pt x="39258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140708" y="2924555"/>
              <a:ext cx="3926204" cy="710565"/>
            </a:xfrm>
            <a:custGeom>
              <a:avLst/>
              <a:gdLst/>
              <a:ahLst/>
              <a:cxnLst/>
              <a:rect l="l" t="t" r="r" b="b"/>
              <a:pathLst>
                <a:path w="3926204" h="710564">
                  <a:moveTo>
                    <a:pt x="0" y="710184"/>
                  </a:moveTo>
                  <a:lnTo>
                    <a:pt x="3925824" y="710184"/>
                  </a:lnTo>
                  <a:lnTo>
                    <a:pt x="3925824" y="0"/>
                  </a:lnTo>
                  <a:lnTo>
                    <a:pt x="0" y="0"/>
                  </a:lnTo>
                  <a:lnTo>
                    <a:pt x="0" y="710184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090285" y="2950211"/>
            <a:ext cx="307276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90245" marR="5080" indent="-678180">
              <a:spcBef>
                <a:spcPts val="105"/>
              </a:spcBef>
            </a:pP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+</a:t>
            </a:r>
            <a:r>
              <a:rPr sz="2000" b="1" spc="-4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%</a:t>
            </a:r>
            <a:r>
              <a:rPr sz="2000" b="1" spc="-5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Оптовая</a:t>
            </a:r>
            <a:r>
              <a:rPr sz="2000" b="1" spc="-4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надбавка</a:t>
            </a:r>
            <a:r>
              <a:rPr sz="2000" b="1" spc="-5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spc="-50" dirty="0">
                <a:solidFill>
                  <a:srgbClr val="990000"/>
                </a:solidFill>
                <a:latin typeface="Arial"/>
                <a:cs typeface="Arial"/>
              </a:rPr>
              <a:t>= </a:t>
            </a: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оптовая</a:t>
            </a:r>
            <a:r>
              <a:rPr sz="2000" b="1" spc="-8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990000"/>
                </a:solidFill>
                <a:latin typeface="Arial"/>
                <a:cs typeface="Arial"/>
              </a:rPr>
              <a:t>цена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098601" y="4216717"/>
            <a:ext cx="3394710" cy="720090"/>
            <a:chOff x="5574601" y="4216717"/>
            <a:chExt cx="3394710" cy="720090"/>
          </a:xfrm>
        </p:grpSpPr>
        <p:sp>
          <p:nvSpPr>
            <p:cNvPr id="25" name="object 25"/>
            <p:cNvSpPr/>
            <p:nvPr/>
          </p:nvSpPr>
          <p:spPr>
            <a:xfrm>
              <a:off x="5579364" y="4221479"/>
              <a:ext cx="3385185" cy="710565"/>
            </a:xfrm>
            <a:custGeom>
              <a:avLst/>
              <a:gdLst/>
              <a:ahLst/>
              <a:cxnLst/>
              <a:rect l="l" t="t" r="r" b="b"/>
              <a:pathLst>
                <a:path w="3385184" h="710564">
                  <a:moveTo>
                    <a:pt x="3384803" y="0"/>
                  </a:moveTo>
                  <a:lnTo>
                    <a:pt x="0" y="0"/>
                  </a:lnTo>
                  <a:lnTo>
                    <a:pt x="0" y="710184"/>
                  </a:lnTo>
                  <a:lnTo>
                    <a:pt x="3384803" y="710184"/>
                  </a:lnTo>
                  <a:lnTo>
                    <a:pt x="33848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79364" y="4221479"/>
              <a:ext cx="3385185" cy="710565"/>
            </a:xfrm>
            <a:custGeom>
              <a:avLst/>
              <a:gdLst/>
              <a:ahLst/>
              <a:cxnLst/>
              <a:rect l="l" t="t" r="r" b="b"/>
              <a:pathLst>
                <a:path w="3385184" h="710564">
                  <a:moveTo>
                    <a:pt x="0" y="710184"/>
                  </a:moveTo>
                  <a:lnTo>
                    <a:pt x="3384803" y="710184"/>
                  </a:lnTo>
                  <a:lnTo>
                    <a:pt x="3384803" y="0"/>
                  </a:lnTo>
                  <a:lnTo>
                    <a:pt x="0" y="0"/>
                  </a:lnTo>
                  <a:lnTo>
                    <a:pt x="0" y="71018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234555" y="4247516"/>
            <a:ext cx="312356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+</a:t>
            </a:r>
            <a:r>
              <a:rPr sz="2000" b="1" spc="-5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%</a:t>
            </a:r>
            <a:r>
              <a:rPr sz="2000" b="1" spc="-6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розничная</a:t>
            </a:r>
            <a:r>
              <a:rPr sz="2000" b="1" spc="-5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990000"/>
                </a:solidFill>
                <a:latin typeface="Arial"/>
                <a:cs typeface="Arial"/>
              </a:rPr>
              <a:t>надбавка</a:t>
            </a:r>
            <a:endParaRPr sz="2000">
              <a:latin typeface="Arial"/>
              <a:cs typeface="Arial"/>
            </a:endParaRPr>
          </a:p>
          <a:p>
            <a:pPr marL="635" algn="ctr"/>
            <a:r>
              <a:rPr sz="2000" b="1" dirty="0">
                <a:solidFill>
                  <a:srgbClr val="990000"/>
                </a:solidFill>
                <a:latin typeface="Arial"/>
                <a:cs typeface="Arial"/>
              </a:rPr>
              <a:t>=</a:t>
            </a:r>
            <a:r>
              <a:rPr sz="2000" b="1" spc="-3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990000"/>
                </a:solidFill>
                <a:latin typeface="Arial"/>
                <a:cs typeface="Arial"/>
              </a:rPr>
              <a:t>розничная</a:t>
            </a:r>
            <a:r>
              <a:rPr sz="2000" b="1" spc="-4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990000"/>
                </a:solidFill>
                <a:latin typeface="Arial"/>
                <a:cs typeface="Arial"/>
              </a:rPr>
              <a:t>цена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080510" y="2277618"/>
            <a:ext cx="3023870" cy="2304415"/>
          </a:xfrm>
          <a:custGeom>
            <a:avLst/>
            <a:gdLst/>
            <a:ahLst/>
            <a:cxnLst/>
            <a:rect l="l" t="t" r="r" b="b"/>
            <a:pathLst>
              <a:path w="3023870" h="2304415">
                <a:moveTo>
                  <a:pt x="0" y="0"/>
                </a:moveTo>
                <a:lnTo>
                  <a:pt x="502919" y="0"/>
                </a:lnTo>
              </a:path>
              <a:path w="3023870" h="2304415">
                <a:moveTo>
                  <a:pt x="1008888" y="1007364"/>
                </a:moveTo>
                <a:lnTo>
                  <a:pt x="1584960" y="1007364"/>
                </a:lnTo>
              </a:path>
              <a:path w="3023870" h="2304415">
                <a:moveTo>
                  <a:pt x="2592324" y="2304288"/>
                </a:moveTo>
                <a:lnTo>
                  <a:pt x="3023616" y="230428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807964" y="5516879"/>
            <a:ext cx="2451100" cy="468718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98425" rIns="0" bIns="0" rtlCol="0">
            <a:spAutoFit/>
          </a:bodyPr>
          <a:lstStyle/>
          <a:p>
            <a:pPr marL="265430">
              <a:spcBef>
                <a:spcPts val="775"/>
              </a:spcBef>
            </a:pPr>
            <a:r>
              <a:rPr sz="2400" spc="-10" dirty="0">
                <a:latin typeface="Microsoft Sans Serif"/>
                <a:cs typeface="Microsoft Sans Serif"/>
              </a:rPr>
              <a:t>Потребитель</a:t>
            </a:r>
            <a:endParaRPr sz="2400">
              <a:latin typeface="Microsoft Sans Serif"/>
              <a:cs typeface="Microsoft Sans Serif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796029" y="2487168"/>
            <a:ext cx="2745105" cy="3035935"/>
            <a:chOff x="3272028" y="2487167"/>
            <a:chExt cx="2745105" cy="3035935"/>
          </a:xfrm>
        </p:grpSpPr>
        <p:sp>
          <p:nvSpPr>
            <p:cNvPr id="31" name="object 31"/>
            <p:cNvSpPr/>
            <p:nvPr/>
          </p:nvSpPr>
          <p:spPr>
            <a:xfrm>
              <a:off x="3276600" y="2491739"/>
              <a:ext cx="216535" cy="506095"/>
            </a:xfrm>
            <a:custGeom>
              <a:avLst/>
              <a:gdLst/>
              <a:ahLst/>
              <a:cxnLst/>
              <a:rect l="l" t="t" r="r" b="b"/>
              <a:pathLst>
                <a:path w="216535" h="506094">
                  <a:moveTo>
                    <a:pt x="162305" y="0"/>
                  </a:moveTo>
                  <a:lnTo>
                    <a:pt x="54101" y="0"/>
                  </a:lnTo>
                  <a:lnTo>
                    <a:pt x="54101" y="379475"/>
                  </a:lnTo>
                  <a:lnTo>
                    <a:pt x="0" y="379475"/>
                  </a:lnTo>
                  <a:lnTo>
                    <a:pt x="108203" y="505968"/>
                  </a:lnTo>
                  <a:lnTo>
                    <a:pt x="216408" y="379475"/>
                  </a:lnTo>
                  <a:lnTo>
                    <a:pt x="162305" y="379475"/>
                  </a:lnTo>
                  <a:lnTo>
                    <a:pt x="16230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276600" y="2491739"/>
              <a:ext cx="216535" cy="506095"/>
            </a:xfrm>
            <a:custGeom>
              <a:avLst/>
              <a:gdLst/>
              <a:ahLst/>
              <a:cxnLst/>
              <a:rect l="l" t="t" r="r" b="b"/>
              <a:pathLst>
                <a:path w="216535" h="506094">
                  <a:moveTo>
                    <a:pt x="0" y="379475"/>
                  </a:moveTo>
                  <a:lnTo>
                    <a:pt x="54101" y="379475"/>
                  </a:lnTo>
                  <a:lnTo>
                    <a:pt x="54101" y="0"/>
                  </a:lnTo>
                  <a:lnTo>
                    <a:pt x="162305" y="0"/>
                  </a:lnTo>
                  <a:lnTo>
                    <a:pt x="162305" y="379475"/>
                  </a:lnTo>
                  <a:lnTo>
                    <a:pt x="216408" y="379475"/>
                  </a:lnTo>
                  <a:lnTo>
                    <a:pt x="108203" y="505968"/>
                  </a:lnTo>
                  <a:lnTo>
                    <a:pt x="0" y="379475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427220" y="3717035"/>
              <a:ext cx="216535" cy="504825"/>
            </a:xfrm>
            <a:custGeom>
              <a:avLst/>
              <a:gdLst/>
              <a:ahLst/>
              <a:cxnLst/>
              <a:rect l="l" t="t" r="r" b="b"/>
              <a:pathLst>
                <a:path w="216535" h="504825">
                  <a:moveTo>
                    <a:pt x="162305" y="0"/>
                  </a:moveTo>
                  <a:lnTo>
                    <a:pt x="54101" y="0"/>
                  </a:lnTo>
                  <a:lnTo>
                    <a:pt x="54101" y="377951"/>
                  </a:lnTo>
                  <a:lnTo>
                    <a:pt x="0" y="377951"/>
                  </a:lnTo>
                  <a:lnTo>
                    <a:pt x="108203" y="504444"/>
                  </a:lnTo>
                  <a:lnTo>
                    <a:pt x="216407" y="377951"/>
                  </a:lnTo>
                  <a:lnTo>
                    <a:pt x="162305" y="377951"/>
                  </a:lnTo>
                  <a:lnTo>
                    <a:pt x="16230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427220" y="3717035"/>
              <a:ext cx="216535" cy="504825"/>
            </a:xfrm>
            <a:custGeom>
              <a:avLst/>
              <a:gdLst/>
              <a:ahLst/>
              <a:cxnLst/>
              <a:rect l="l" t="t" r="r" b="b"/>
              <a:pathLst>
                <a:path w="216535" h="504825">
                  <a:moveTo>
                    <a:pt x="0" y="377951"/>
                  </a:moveTo>
                  <a:lnTo>
                    <a:pt x="54101" y="377951"/>
                  </a:lnTo>
                  <a:lnTo>
                    <a:pt x="54101" y="0"/>
                  </a:lnTo>
                  <a:lnTo>
                    <a:pt x="162305" y="0"/>
                  </a:lnTo>
                  <a:lnTo>
                    <a:pt x="162305" y="377951"/>
                  </a:lnTo>
                  <a:lnTo>
                    <a:pt x="216407" y="377951"/>
                  </a:lnTo>
                  <a:lnTo>
                    <a:pt x="108203" y="504444"/>
                  </a:lnTo>
                  <a:lnTo>
                    <a:pt x="0" y="37795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95772" y="5013960"/>
              <a:ext cx="216535" cy="504825"/>
            </a:xfrm>
            <a:custGeom>
              <a:avLst/>
              <a:gdLst/>
              <a:ahLst/>
              <a:cxnLst/>
              <a:rect l="l" t="t" r="r" b="b"/>
              <a:pathLst>
                <a:path w="216535" h="504825">
                  <a:moveTo>
                    <a:pt x="162305" y="0"/>
                  </a:moveTo>
                  <a:lnTo>
                    <a:pt x="54101" y="0"/>
                  </a:lnTo>
                  <a:lnTo>
                    <a:pt x="54101" y="377951"/>
                  </a:lnTo>
                  <a:lnTo>
                    <a:pt x="0" y="377951"/>
                  </a:lnTo>
                  <a:lnTo>
                    <a:pt x="108203" y="504443"/>
                  </a:lnTo>
                  <a:lnTo>
                    <a:pt x="216407" y="377951"/>
                  </a:lnTo>
                  <a:lnTo>
                    <a:pt x="162305" y="377951"/>
                  </a:lnTo>
                  <a:lnTo>
                    <a:pt x="16230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5772" y="5013960"/>
              <a:ext cx="216535" cy="504825"/>
            </a:xfrm>
            <a:custGeom>
              <a:avLst/>
              <a:gdLst/>
              <a:ahLst/>
              <a:cxnLst/>
              <a:rect l="l" t="t" r="r" b="b"/>
              <a:pathLst>
                <a:path w="216535" h="504825">
                  <a:moveTo>
                    <a:pt x="0" y="377951"/>
                  </a:moveTo>
                  <a:lnTo>
                    <a:pt x="54101" y="377951"/>
                  </a:lnTo>
                  <a:lnTo>
                    <a:pt x="54101" y="0"/>
                  </a:lnTo>
                  <a:lnTo>
                    <a:pt x="162305" y="0"/>
                  </a:lnTo>
                  <a:lnTo>
                    <a:pt x="162305" y="377951"/>
                  </a:lnTo>
                  <a:lnTo>
                    <a:pt x="216407" y="377951"/>
                  </a:lnTo>
                  <a:lnTo>
                    <a:pt x="108203" y="504443"/>
                  </a:lnTo>
                  <a:lnTo>
                    <a:pt x="0" y="37795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6535877-4B90-1E6B-131B-15F8750A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27554" y="393320"/>
            <a:ext cx="7533640" cy="112331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Порядок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формирования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цен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на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ЛП,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изготовленные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по </a:t>
            </a:r>
            <a:r>
              <a:rPr sz="2400" b="1" dirty="0">
                <a:latin typeface="Times New Roman"/>
                <a:cs typeface="Times New Roman"/>
              </a:rPr>
              <a:t>рецептам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медицинских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работников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требованиям медицинских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организаций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97973" y="6276543"/>
            <a:ext cx="2057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25" dirty="0">
                <a:latin typeface="Times New Roman"/>
                <a:cs typeface="Times New Roman"/>
              </a:rPr>
              <a:t>45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32762" y="1798702"/>
            <a:ext cx="4896485" cy="1720983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2170"/>
              </a:lnSpc>
              <a:spcBef>
                <a:spcPts val="459"/>
              </a:spcBef>
            </a:pPr>
            <a:r>
              <a:rPr sz="2100" dirty="0">
                <a:latin typeface="Times New Roman"/>
                <a:cs typeface="Times New Roman"/>
              </a:rPr>
              <a:t>Стоимость</a:t>
            </a:r>
            <a:r>
              <a:rPr sz="2100" spc="-6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фармацевтических</a:t>
            </a:r>
            <a:r>
              <a:rPr sz="2100" spc="-6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субстанций, </a:t>
            </a:r>
            <a:r>
              <a:rPr sz="2100" dirty="0">
                <a:latin typeface="Times New Roman"/>
                <a:cs typeface="Times New Roman"/>
              </a:rPr>
              <a:t>в</a:t>
            </a:r>
            <a:r>
              <a:rPr sz="2100" spc="-4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том</a:t>
            </a:r>
            <a:r>
              <a:rPr sz="2100" spc="-4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числе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воды</a:t>
            </a:r>
            <a:r>
              <a:rPr sz="2100" spc="-3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очиненной/для</a:t>
            </a:r>
            <a:r>
              <a:rPr sz="2100" spc="-7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инъекций</a:t>
            </a:r>
            <a:endParaRPr sz="2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>
              <a:spcBef>
                <a:spcPts val="990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R="582295" algn="ctr">
              <a:spcBef>
                <a:spcPts val="5"/>
              </a:spcBef>
            </a:pPr>
            <a:r>
              <a:rPr sz="2100" dirty="0">
                <a:latin typeface="Times New Roman"/>
                <a:cs typeface="Times New Roman"/>
              </a:rPr>
              <a:t>Стоимость</a:t>
            </a:r>
            <a:r>
              <a:rPr sz="2100" spc="-8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аптечной</a:t>
            </a:r>
            <a:r>
              <a:rPr sz="2100" spc="-8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посуды</a:t>
            </a:r>
            <a:endParaRPr sz="21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10890" y="4365752"/>
            <a:ext cx="458787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dirty="0">
                <a:latin typeface="Times New Roman"/>
                <a:cs typeface="Times New Roman"/>
              </a:rPr>
              <a:t>Стоимость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spc="-20" dirty="0">
                <a:latin typeface="Times New Roman"/>
                <a:cs typeface="Times New Roman"/>
              </a:rPr>
              <a:t>вспомогательного</a:t>
            </a:r>
            <a:r>
              <a:rPr sz="2100" spc="-4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материала</a:t>
            </a:r>
            <a:endParaRPr sz="21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02760" y="5532221"/>
            <a:ext cx="305054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dirty="0">
                <a:latin typeface="Times New Roman"/>
                <a:cs typeface="Times New Roman"/>
              </a:rPr>
              <a:t>Тариф</a:t>
            </a:r>
            <a:r>
              <a:rPr sz="2100" spc="-9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за</a:t>
            </a:r>
            <a:r>
              <a:rPr sz="2100" spc="-7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изготовление</a:t>
            </a:r>
            <a:r>
              <a:rPr sz="2100" spc="-105" dirty="0">
                <a:latin typeface="Times New Roman"/>
                <a:cs typeface="Times New Roman"/>
              </a:rPr>
              <a:t> </a:t>
            </a:r>
            <a:r>
              <a:rPr sz="2100" spc="-25" dirty="0">
                <a:latin typeface="Times New Roman"/>
                <a:cs typeface="Times New Roman"/>
              </a:rPr>
              <a:t>ЛП</a:t>
            </a:r>
            <a:endParaRPr sz="21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750996" y="2412460"/>
            <a:ext cx="573932" cy="3052986"/>
            <a:chOff x="6227064" y="2400300"/>
            <a:chExt cx="1711960" cy="3065145"/>
          </a:xfrm>
        </p:grpSpPr>
        <p:sp>
          <p:nvSpPr>
            <p:cNvPr id="24" name="object 24"/>
            <p:cNvSpPr/>
            <p:nvPr/>
          </p:nvSpPr>
          <p:spPr>
            <a:xfrm>
              <a:off x="6231636" y="2404872"/>
              <a:ext cx="658495" cy="660400"/>
            </a:xfrm>
            <a:custGeom>
              <a:avLst/>
              <a:gdLst/>
              <a:ahLst/>
              <a:cxnLst/>
              <a:rect l="l" t="t" r="r" b="b"/>
              <a:pathLst>
                <a:path w="658495" h="660400">
                  <a:moveTo>
                    <a:pt x="510286" y="0"/>
                  </a:moveTo>
                  <a:lnTo>
                    <a:pt x="148081" y="0"/>
                  </a:lnTo>
                  <a:lnTo>
                    <a:pt x="148081" y="363600"/>
                  </a:lnTo>
                  <a:lnTo>
                    <a:pt x="0" y="363600"/>
                  </a:lnTo>
                  <a:lnTo>
                    <a:pt x="329184" y="659891"/>
                  </a:lnTo>
                  <a:lnTo>
                    <a:pt x="658367" y="363600"/>
                  </a:lnTo>
                  <a:lnTo>
                    <a:pt x="510286" y="363600"/>
                  </a:lnTo>
                  <a:lnTo>
                    <a:pt x="510286" y="0"/>
                  </a:lnTo>
                  <a:close/>
                </a:path>
              </a:pathLst>
            </a:custGeom>
            <a:solidFill>
              <a:srgbClr val="CDCDEB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31636" y="2404872"/>
              <a:ext cx="658495" cy="660400"/>
            </a:xfrm>
            <a:custGeom>
              <a:avLst/>
              <a:gdLst/>
              <a:ahLst/>
              <a:cxnLst/>
              <a:rect l="l" t="t" r="r" b="b"/>
              <a:pathLst>
                <a:path w="658495" h="660400">
                  <a:moveTo>
                    <a:pt x="0" y="363600"/>
                  </a:moveTo>
                  <a:lnTo>
                    <a:pt x="148081" y="363600"/>
                  </a:lnTo>
                  <a:lnTo>
                    <a:pt x="148081" y="0"/>
                  </a:lnTo>
                  <a:lnTo>
                    <a:pt x="510286" y="0"/>
                  </a:lnTo>
                  <a:lnTo>
                    <a:pt x="510286" y="363600"/>
                  </a:lnTo>
                  <a:lnTo>
                    <a:pt x="658367" y="363600"/>
                  </a:lnTo>
                  <a:lnTo>
                    <a:pt x="329184" y="659891"/>
                  </a:lnTo>
                  <a:lnTo>
                    <a:pt x="0" y="363600"/>
                  </a:lnTo>
                  <a:close/>
                </a:path>
              </a:pathLst>
            </a:custGeom>
            <a:ln w="9143">
              <a:solidFill>
                <a:srgbClr val="CDCD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57416" y="3604260"/>
              <a:ext cx="660400" cy="658495"/>
            </a:xfrm>
            <a:custGeom>
              <a:avLst/>
              <a:gdLst/>
              <a:ahLst/>
              <a:cxnLst/>
              <a:rect l="l" t="t" r="r" b="b"/>
              <a:pathLst>
                <a:path w="660400" h="658495">
                  <a:moveTo>
                    <a:pt x="511428" y="0"/>
                  </a:moveTo>
                  <a:lnTo>
                    <a:pt x="148462" y="0"/>
                  </a:lnTo>
                  <a:lnTo>
                    <a:pt x="148462" y="362076"/>
                  </a:lnTo>
                  <a:lnTo>
                    <a:pt x="0" y="362076"/>
                  </a:lnTo>
                  <a:lnTo>
                    <a:pt x="329945" y="658367"/>
                  </a:lnTo>
                  <a:lnTo>
                    <a:pt x="659891" y="362076"/>
                  </a:lnTo>
                  <a:lnTo>
                    <a:pt x="511428" y="362076"/>
                  </a:lnTo>
                  <a:lnTo>
                    <a:pt x="51142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757416" y="3604260"/>
              <a:ext cx="660400" cy="658495"/>
            </a:xfrm>
            <a:custGeom>
              <a:avLst/>
              <a:gdLst/>
              <a:ahLst/>
              <a:cxnLst/>
              <a:rect l="l" t="t" r="r" b="b"/>
              <a:pathLst>
                <a:path w="660400" h="658495">
                  <a:moveTo>
                    <a:pt x="0" y="362076"/>
                  </a:moveTo>
                  <a:lnTo>
                    <a:pt x="148462" y="362076"/>
                  </a:lnTo>
                  <a:lnTo>
                    <a:pt x="148462" y="0"/>
                  </a:lnTo>
                  <a:lnTo>
                    <a:pt x="511428" y="0"/>
                  </a:lnTo>
                  <a:lnTo>
                    <a:pt x="511428" y="362076"/>
                  </a:lnTo>
                  <a:lnTo>
                    <a:pt x="659891" y="362076"/>
                  </a:lnTo>
                  <a:lnTo>
                    <a:pt x="329945" y="658367"/>
                  </a:lnTo>
                  <a:lnTo>
                    <a:pt x="0" y="36207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275576" y="4802123"/>
              <a:ext cx="658495" cy="658495"/>
            </a:xfrm>
            <a:custGeom>
              <a:avLst/>
              <a:gdLst/>
              <a:ahLst/>
              <a:cxnLst/>
              <a:rect l="l" t="t" r="r" b="b"/>
              <a:pathLst>
                <a:path w="658495" h="658495">
                  <a:moveTo>
                    <a:pt x="510285" y="0"/>
                  </a:moveTo>
                  <a:lnTo>
                    <a:pt x="148081" y="0"/>
                  </a:lnTo>
                  <a:lnTo>
                    <a:pt x="148081" y="362076"/>
                  </a:lnTo>
                  <a:lnTo>
                    <a:pt x="0" y="362076"/>
                  </a:lnTo>
                  <a:lnTo>
                    <a:pt x="329183" y="658367"/>
                  </a:lnTo>
                  <a:lnTo>
                    <a:pt x="658368" y="362076"/>
                  </a:lnTo>
                  <a:lnTo>
                    <a:pt x="510285" y="362076"/>
                  </a:lnTo>
                  <a:lnTo>
                    <a:pt x="510285" y="0"/>
                  </a:lnTo>
                  <a:close/>
                </a:path>
              </a:pathLst>
            </a:custGeom>
            <a:solidFill>
              <a:srgbClr val="CACAC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275576" y="4802123"/>
              <a:ext cx="658495" cy="658495"/>
            </a:xfrm>
            <a:custGeom>
              <a:avLst/>
              <a:gdLst/>
              <a:ahLst/>
              <a:cxnLst/>
              <a:rect l="l" t="t" r="r" b="b"/>
              <a:pathLst>
                <a:path w="658495" h="658495">
                  <a:moveTo>
                    <a:pt x="0" y="362076"/>
                  </a:moveTo>
                  <a:lnTo>
                    <a:pt x="148081" y="362076"/>
                  </a:lnTo>
                  <a:lnTo>
                    <a:pt x="148081" y="0"/>
                  </a:lnTo>
                  <a:lnTo>
                    <a:pt x="510285" y="0"/>
                  </a:lnTo>
                  <a:lnTo>
                    <a:pt x="510285" y="362076"/>
                  </a:lnTo>
                  <a:lnTo>
                    <a:pt x="658368" y="362076"/>
                  </a:lnTo>
                  <a:lnTo>
                    <a:pt x="329183" y="658367"/>
                  </a:lnTo>
                  <a:lnTo>
                    <a:pt x="0" y="362076"/>
                  </a:lnTo>
                  <a:close/>
                </a:path>
              </a:pathLst>
            </a:custGeom>
            <a:ln w="9144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C787B71-9AAB-E8A7-21DD-92760D19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880" y="467177"/>
            <a:ext cx="11521440" cy="1121461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27305" algn="ctr">
              <a:lnSpc>
                <a:spcPct val="100000"/>
              </a:lnSpc>
              <a:spcBef>
                <a:spcPts val="105"/>
              </a:spcBef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sz="36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розничной</a:t>
            </a:r>
            <a:r>
              <a:rPr sz="36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</a:t>
            </a:r>
            <a:r>
              <a:rPr sz="3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</a:p>
          <a:p>
            <a:pPr marL="40005" marR="5080" algn="ctr">
              <a:lnSpc>
                <a:spcPct val="100000"/>
              </a:lnSpc>
              <a:spcBef>
                <a:spcPts val="5"/>
              </a:spcBef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экстемпоральные</a:t>
            </a:r>
            <a:r>
              <a:rPr sz="36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ЛФ и </a:t>
            </a:r>
            <a:r>
              <a:rPr sz="3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внутриаптечную заготовку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939350" y="3387661"/>
            <a:ext cx="4077335" cy="2123440"/>
            <a:chOff x="2415349" y="3387661"/>
            <a:chExt cx="4077335" cy="2123440"/>
          </a:xfrm>
        </p:grpSpPr>
        <p:sp>
          <p:nvSpPr>
            <p:cNvPr id="5" name="object 5"/>
            <p:cNvSpPr/>
            <p:nvPr/>
          </p:nvSpPr>
          <p:spPr>
            <a:xfrm>
              <a:off x="2420111" y="3392423"/>
              <a:ext cx="4067810" cy="2113915"/>
            </a:xfrm>
            <a:custGeom>
              <a:avLst/>
              <a:gdLst/>
              <a:ahLst/>
              <a:cxnLst/>
              <a:rect l="l" t="t" r="r" b="b"/>
              <a:pathLst>
                <a:path w="4067810" h="2113915">
                  <a:moveTo>
                    <a:pt x="2033777" y="0"/>
                  </a:moveTo>
                  <a:lnTo>
                    <a:pt x="1513332" y="264159"/>
                  </a:lnTo>
                  <a:lnTo>
                    <a:pt x="1779524" y="264159"/>
                  </a:lnTo>
                  <a:lnTo>
                    <a:pt x="1779524" y="410337"/>
                  </a:lnTo>
                  <a:lnTo>
                    <a:pt x="789558" y="410337"/>
                  </a:lnTo>
                  <a:lnTo>
                    <a:pt x="789558" y="924813"/>
                  </a:lnTo>
                  <a:lnTo>
                    <a:pt x="508381" y="924813"/>
                  </a:lnTo>
                  <a:lnTo>
                    <a:pt x="508381" y="786383"/>
                  </a:lnTo>
                  <a:lnTo>
                    <a:pt x="0" y="1056894"/>
                  </a:lnTo>
                  <a:lnTo>
                    <a:pt x="508381" y="1327403"/>
                  </a:lnTo>
                  <a:lnTo>
                    <a:pt x="508381" y="1188974"/>
                  </a:lnTo>
                  <a:lnTo>
                    <a:pt x="789558" y="1188974"/>
                  </a:lnTo>
                  <a:lnTo>
                    <a:pt x="789558" y="1703451"/>
                  </a:lnTo>
                  <a:lnTo>
                    <a:pt x="1779524" y="1703451"/>
                  </a:lnTo>
                  <a:lnTo>
                    <a:pt x="1779524" y="1849501"/>
                  </a:lnTo>
                  <a:lnTo>
                    <a:pt x="1513332" y="1849501"/>
                  </a:lnTo>
                  <a:lnTo>
                    <a:pt x="2033777" y="2113788"/>
                  </a:lnTo>
                  <a:lnTo>
                    <a:pt x="2554224" y="1849501"/>
                  </a:lnTo>
                  <a:lnTo>
                    <a:pt x="2288032" y="1849501"/>
                  </a:lnTo>
                  <a:lnTo>
                    <a:pt x="2288032" y="1703451"/>
                  </a:lnTo>
                  <a:lnTo>
                    <a:pt x="3277997" y="1703451"/>
                  </a:lnTo>
                  <a:lnTo>
                    <a:pt x="3277997" y="1188974"/>
                  </a:lnTo>
                  <a:lnTo>
                    <a:pt x="3559048" y="1188974"/>
                  </a:lnTo>
                  <a:lnTo>
                    <a:pt x="3559048" y="1327403"/>
                  </a:lnTo>
                  <a:lnTo>
                    <a:pt x="4067555" y="1056894"/>
                  </a:lnTo>
                  <a:lnTo>
                    <a:pt x="3559048" y="786383"/>
                  </a:lnTo>
                  <a:lnTo>
                    <a:pt x="3559048" y="924813"/>
                  </a:lnTo>
                  <a:lnTo>
                    <a:pt x="3277997" y="924813"/>
                  </a:lnTo>
                  <a:lnTo>
                    <a:pt x="3277997" y="410337"/>
                  </a:lnTo>
                  <a:lnTo>
                    <a:pt x="2288032" y="410337"/>
                  </a:lnTo>
                  <a:lnTo>
                    <a:pt x="2288032" y="264159"/>
                  </a:lnTo>
                  <a:lnTo>
                    <a:pt x="2554224" y="264159"/>
                  </a:lnTo>
                  <a:lnTo>
                    <a:pt x="20337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20111" y="3392423"/>
              <a:ext cx="4067810" cy="2113915"/>
            </a:xfrm>
            <a:custGeom>
              <a:avLst/>
              <a:gdLst/>
              <a:ahLst/>
              <a:cxnLst/>
              <a:rect l="l" t="t" r="r" b="b"/>
              <a:pathLst>
                <a:path w="4067810" h="2113915">
                  <a:moveTo>
                    <a:pt x="789558" y="410337"/>
                  </a:moveTo>
                  <a:lnTo>
                    <a:pt x="1779524" y="410337"/>
                  </a:lnTo>
                  <a:lnTo>
                    <a:pt x="1779524" y="264159"/>
                  </a:lnTo>
                  <a:lnTo>
                    <a:pt x="1513332" y="264159"/>
                  </a:lnTo>
                  <a:lnTo>
                    <a:pt x="2033777" y="0"/>
                  </a:lnTo>
                  <a:lnTo>
                    <a:pt x="2554224" y="264159"/>
                  </a:lnTo>
                  <a:lnTo>
                    <a:pt x="2288032" y="264159"/>
                  </a:lnTo>
                  <a:lnTo>
                    <a:pt x="2288032" y="410337"/>
                  </a:lnTo>
                  <a:lnTo>
                    <a:pt x="3277997" y="410337"/>
                  </a:lnTo>
                  <a:lnTo>
                    <a:pt x="3277997" y="924813"/>
                  </a:lnTo>
                  <a:lnTo>
                    <a:pt x="3559048" y="924813"/>
                  </a:lnTo>
                  <a:lnTo>
                    <a:pt x="3559048" y="786383"/>
                  </a:lnTo>
                  <a:lnTo>
                    <a:pt x="4067555" y="1056894"/>
                  </a:lnTo>
                  <a:lnTo>
                    <a:pt x="3559048" y="1327403"/>
                  </a:lnTo>
                  <a:lnTo>
                    <a:pt x="3559048" y="1188974"/>
                  </a:lnTo>
                  <a:lnTo>
                    <a:pt x="3277997" y="1188974"/>
                  </a:lnTo>
                  <a:lnTo>
                    <a:pt x="3277997" y="1703451"/>
                  </a:lnTo>
                  <a:lnTo>
                    <a:pt x="2288032" y="1703451"/>
                  </a:lnTo>
                  <a:lnTo>
                    <a:pt x="2288032" y="1849501"/>
                  </a:lnTo>
                  <a:lnTo>
                    <a:pt x="2554224" y="1849501"/>
                  </a:lnTo>
                  <a:lnTo>
                    <a:pt x="2033777" y="2113788"/>
                  </a:lnTo>
                  <a:lnTo>
                    <a:pt x="1513332" y="1849501"/>
                  </a:lnTo>
                  <a:lnTo>
                    <a:pt x="1779524" y="1849501"/>
                  </a:lnTo>
                  <a:lnTo>
                    <a:pt x="1779524" y="1703451"/>
                  </a:lnTo>
                  <a:lnTo>
                    <a:pt x="789558" y="1703451"/>
                  </a:lnTo>
                  <a:lnTo>
                    <a:pt x="789558" y="1188974"/>
                  </a:lnTo>
                  <a:lnTo>
                    <a:pt x="508381" y="1188974"/>
                  </a:lnTo>
                  <a:lnTo>
                    <a:pt x="508381" y="1327403"/>
                  </a:lnTo>
                  <a:lnTo>
                    <a:pt x="0" y="1056894"/>
                  </a:lnTo>
                  <a:lnTo>
                    <a:pt x="508381" y="786383"/>
                  </a:lnTo>
                  <a:lnTo>
                    <a:pt x="508381" y="924813"/>
                  </a:lnTo>
                  <a:lnTo>
                    <a:pt x="789558" y="924813"/>
                  </a:lnTo>
                  <a:lnTo>
                    <a:pt x="789558" y="41033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854067" y="3832097"/>
            <a:ext cx="224726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Розничная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цена </a:t>
            </a:r>
            <a:r>
              <a:rPr sz="1600" b="1" spc="-10" dirty="0">
                <a:latin typeface="Arial"/>
                <a:cs typeface="Arial"/>
              </a:rPr>
              <a:t>экстемпоральной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ЛФ, </a:t>
            </a:r>
            <a:r>
              <a:rPr sz="1600" b="1" spc="-10" dirty="0">
                <a:latin typeface="Arial"/>
                <a:cs typeface="Arial"/>
              </a:rPr>
              <a:t>внутриаптечной заготовки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686109" y="2055686"/>
            <a:ext cx="2571750" cy="1335405"/>
            <a:chOff x="3162109" y="2055685"/>
            <a:chExt cx="2571750" cy="1335405"/>
          </a:xfrm>
        </p:grpSpPr>
        <p:sp>
          <p:nvSpPr>
            <p:cNvPr id="9" name="object 9"/>
            <p:cNvSpPr/>
            <p:nvPr/>
          </p:nvSpPr>
          <p:spPr>
            <a:xfrm>
              <a:off x="3166872" y="2060448"/>
              <a:ext cx="2562225" cy="1325880"/>
            </a:xfrm>
            <a:custGeom>
              <a:avLst/>
              <a:gdLst/>
              <a:ahLst/>
              <a:cxnLst/>
              <a:rect l="l" t="t" r="r" b="b"/>
              <a:pathLst>
                <a:path w="2562225" h="1325879">
                  <a:moveTo>
                    <a:pt x="2340864" y="0"/>
                  </a:moveTo>
                  <a:lnTo>
                    <a:pt x="220979" y="0"/>
                  </a:lnTo>
                  <a:lnTo>
                    <a:pt x="176443" y="4489"/>
                  </a:lnTo>
                  <a:lnTo>
                    <a:pt x="134963" y="17365"/>
                  </a:lnTo>
                  <a:lnTo>
                    <a:pt x="97426" y="37739"/>
                  </a:lnTo>
                  <a:lnTo>
                    <a:pt x="64722" y="64722"/>
                  </a:lnTo>
                  <a:lnTo>
                    <a:pt x="37739" y="97426"/>
                  </a:lnTo>
                  <a:lnTo>
                    <a:pt x="17365" y="134963"/>
                  </a:lnTo>
                  <a:lnTo>
                    <a:pt x="4489" y="176443"/>
                  </a:lnTo>
                  <a:lnTo>
                    <a:pt x="0" y="220979"/>
                  </a:lnTo>
                  <a:lnTo>
                    <a:pt x="0" y="1104900"/>
                  </a:lnTo>
                  <a:lnTo>
                    <a:pt x="4489" y="1149436"/>
                  </a:lnTo>
                  <a:lnTo>
                    <a:pt x="17365" y="1190916"/>
                  </a:lnTo>
                  <a:lnTo>
                    <a:pt x="37739" y="1228453"/>
                  </a:lnTo>
                  <a:lnTo>
                    <a:pt x="64722" y="1261157"/>
                  </a:lnTo>
                  <a:lnTo>
                    <a:pt x="97426" y="1288140"/>
                  </a:lnTo>
                  <a:lnTo>
                    <a:pt x="134963" y="1308514"/>
                  </a:lnTo>
                  <a:lnTo>
                    <a:pt x="176443" y="1321390"/>
                  </a:lnTo>
                  <a:lnTo>
                    <a:pt x="220979" y="1325879"/>
                  </a:lnTo>
                  <a:lnTo>
                    <a:pt x="2340864" y="1325879"/>
                  </a:lnTo>
                  <a:lnTo>
                    <a:pt x="2385400" y="1321390"/>
                  </a:lnTo>
                  <a:lnTo>
                    <a:pt x="2426880" y="1308514"/>
                  </a:lnTo>
                  <a:lnTo>
                    <a:pt x="2464417" y="1288140"/>
                  </a:lnTo>
                  <a:lnTo>
                    <a:pt x="2497121" y="1261157"/>
                  </a:lnTo>
                  <a:lnTo>
                    <a:pt x="2524104" y="1228453"/>
                  </a:lnTo>
                  <a:lnTo>
                    <a:pt x="2544478" y="1190916"/>
                  </a:lnTo>
                  <a:lnTo>
                    <a:pt x="2557354" y="1149436"/>
                  </a:lnTo>
                  <a:lnTo>
                    <a:pt x="2561843" y="1104900"/>
                  </a:lnTo>
                  <a:lnTo>
                    <a:pt x="2561843" y="220979"/>
                  </a:lnTo>
                  <a:lnTo>
                    <a:pt x="2557354" y="176443"/>
                  </a:lnTo>
                  <a:lnTo>
                    <a:pt x="2544478" y="134963"/>
                  </a:lnTo>
                  <a:lnTo>
                    <a:pt x="2524104" y="97426"/>
                  </a:lnTo>
                  <a:lnTo>
                    <a:pt x="2497121" y="64722"/>
                  </a:lnTo>
                  <a:lnTo>
                    <a:pt x="2464417" y="37739"/>
                  </a:lnTo>
                  <a:lnTo>
                    <a:pt x="2426880" y="17365"/>
                  </a:lnTo>
                  <a:lnTo>
                    <a:pt x="2385400" y="4489"/>
                  </a:lnTo>
                  <a:lnTo>
                    <a:pt x="234086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66872" y="2060448"/>
              <a:ext cx="2562225" cy="1325880"/>
            </a:xfrm>
            <a:custGeom>
              <a:avLst/>
              <a:gdLst/>
              <a:ahLst/>
              <a:cxnLst/>
              <a:rect l="l" t="t" r="r" b="b"/>
              <a:pathLst>
                <a:path w="2562225" h="1325879">
                  <a:moveTo>
                    <a:pt x="0" y="220979"/>
                  </a:moveTo>
                  <a:lnTo>
                    <a:pt x="4489" y="176443"/>
                  </a:lnTo>
                  <a:lnTo>
                    <a:pt x="17365" y="134963"/>
                  </a:lnTo>
                  <a:lnTo>
                    <a:pt x="37739" y="97426"/>
                  </a:lnTo>
                  <a:lnTo>
                    <a:pt x="64722" y="64722"/>
                  </a:lnTo>
                  <a:lnTo>
                    <a:pt x="97426" y="37739"/>
                  </a:lnTo>
                  <a:lnTo>
                    <a:pt x="134963" y="17365"/>
                  </a:lnTo>
                  <a:lnTo>
                    <a:pt x="176443" y="4489"/>
                  </a:lnTo>
                  <a:lnTo>
                    <a:pt x="220979" y="0"/>
                  </a:lnTo>
                  <a:lnTo>
                    <a:pt x="2340864" y="0"/>
                  </a:lnTo>
                  <a:lnTo>
                    <a:pt x="2385400" y="4489"/>
                  </a:lnTo>
                  <a:lnTo>
                    <a:pt x="2426880" y="17365"/>
                  </a:lnTo>
                  <a:lnTo>
                    <a:pt x="2464417" y="37739"/>
                  </a:lnTo>
                  <a:lnTo>
                    <a:pt x="2497121" y="64722"/>
                  </a:lnTo>
                  <a:lnTo>
                    <a:pt x="2524104" y="97426"/>
                  </a:lnTo>
                  <a:lnTo>
                    <a:pt x="2544478" y="134963"/>
                  </a:lnTo>
                  <a:lnTo>
                    <a:pt x="2557354" y="176443"/>
                  </a:lnTo>
                  <a:lnTo>
                    <a:pt x="2561843" y="220979"/>
                  </a:lnTo>
                  <a:lnTo>
                    <a:pt x="2561843" y="1104900"/>
                  </a:lnTo>
                  <a:lnTo>
                    <a:pt x="2557354" y="1149436"/>
                  </a:lnTo>
                  <a:lnTo>
                    <a:pt x="2544478" y="1190916"/>
                  </a:lnTo>
                  <a:lnTo>
                    <a:pt x="2524104" y="1228453"/>
                  </a:lnTo>
                  <a:lnTo>
                    <a:pt x="2497121" y="1261157"/>
                  </a:lnTo>
                  <a:lnTo>
                    <a:pt x="2464417" y="1288140"/>
                  </a:lnTo>
                  <a:lnTo>
                    <a:pt x="2426880" y="1308514"/>
                  </a:lnTo>
                  <a:lnTo>
                    <a:pt x="2385400" y="1321390"/>
                  </a:lnTo>
                  <a:lnTo>
                    <a:pt x="2340864" y="1325879"/>
                  </a:lnTo>
                  <a:lnTo>
                    <a:pt x="220979" y="1325879"/>
                  </a:lnTo>
                  <a:lnTo>
                    <a:pt x="176443" y="1321390"/>
                  </a:lnTo>
                  <a:lnTo>
                    <a:pt x="134963" y="1308514"/>
                  </a:lnTo>
                  <a:lnTo>
                    <a:pt x="97426" y="1288140"/>
                  </a:lnTo>
                  <a:lnTo>
                    <a:pt x="64722" y="1261157"/>
                  </a:lnTo>
                  <a:lnTo>
                    <a:pt x="37739" y="1228453"/>
                  </a:lnTo>
                  <a:lnTo>
                    <a:pt x="17365" y="1190916"/>
                  </a:lnTo>
                  <a:lnTo>
                    <a:pt x="4489" y="1149436"/>
                  </a:lnTo>
                  <a:lnTo>
                    <a:pt x="0" y="1104900"/>
                  </a:lnTo>
                  <a:lnTo>
                    <a:pt x="0" y="22097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0384" y="2152650"/>
            <a:ext cx="224536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dirty="0">
                <a:latin typeface="Microsoft Sans Serif"/>
                <a:cs typeface="Microsoft Sans Serif"/>
              </a:rPr>
              <a:t>Стоимость</a:t>
            </a:r>
            <a:r>
              <a:rPr spc="-100" dirty="0">
                <a:latin typeface="Microsoft Sans Serif"/>
                <a:cs typeface="Microsoft Sans Serif"/>
              </a:rPr>
              <a:t> </a:t>
            </a:r>
            <a:r>
              <a:rPr spc="-10" dirty="0">
                <a:latin typeface="Microsoft Sans Serif"/>
                <a:cs typeface="Microsoft Sans Serif"/>
              </a:rPr>
              <a:t>исходных ингредиентов</a:t>
            </a:r>
            <a:r>
              <a:rPr spc="-25" dirty="0">
                <a:latin typeface="Microsoft Sans Serif"/>
                <a:cs typeface="Microsoft Sans Serif"/>
              </a:rPr>
              <a:t> </a:t>
            </a:r>
            <a:r>
              <a:rPr spc="-50" dirty="0">
                <a:latin typeface="Microsoft Sans Serif"/>
                <a:cs typeface="Microsoft Sans Serif"/>
              </a:rPr>
              <a:t>и </a:t>
            </a:r>
            <a:r>
              <a:rPr dirty="0">
                <a:latin typeface="Microsoft Sans Serif"/>
                <a:cs typeface="Microsoft Sans Serif"/>
              </a:rPr>
              <a:t>посуды</a:t>
            </a:r>
            <a:r>
              <a:rPr spc="-95" dirty="0">
                <a:latin typeface="Microsoft Sans Serif"/>
                <a:cs typeface="Microsoft Sans Serif"/>
              </a:rPr>
              <a:t> </a:t>
            </a:r>
            <a:r>
              <a:rPr spc="-10" dirty="0">
                <a:latin typeface="Microsoft Sans Serif"/>
                <a:cs typeface="Microsoft Sans Serif"/>
              </a:rPr>
              <a:t>(упаковки)</a:t>
            </a:r>
            <a:endParaRPr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953578" y="3884485"/>
            <a:ext cx="1995805" cy="1277620"/>
            <a:chOff x="429577" y="3884485"/>
            <a:chExt cx="1995805" cy="1277620"/>
          </a:xfrm>
        </p:grpSpPr>
        <p:sp>
          <p:nvSpPr>
            <p:cNvPr id="13" name="object 13"/>
            <p:cNvSpPr/>
            <p:nvPr/>
          </p:nvSpPr>
          <p:spPr>
            <a:xfrm>
              <a:off x="434340" y="3889247"/>
              <a:ext cx="1986280" cy="1268095"/>
            </a:xfrm>
            <a:custGeom>
              <a:avLst/>
              <a:gdLst/>
              <a:ahLst/>
              <a:cxnLst/>
              <a:rect l="l" t="t" r="r" b="b"/>
              <a:pathLst>
                <a:path w="1986280" h="1268095">
                  <a:moveTo>
                    <a:pt x="1774443" y="0"/>
                  </a:moveTo>
                  <a:lnTo>
                    <a:pt x="211328" y="0"/>
                  </a:lnTo>
                  <a:lnTo>
                    <a:pt x="162872" y="5581"/>
                  </a:lnTo>
                  <a:lnTo>
                    <a:pt x="118391" y="21479"/>
                  </a:lnTo>
                  <a:lnTo>
                    <a:pt x="79153" y="46426"/>
                  </a:lnTo>
                  <a:lnTo>
                    <a:pt x="46426" y="79153"/>
                  </a:lnTo>
                  <a:lnTo>
                    <a:pt x="21479" y="118391"/>
                  </a:lnTo>
                  <a:lnTo>
                    <a:pt x="5581" y="162872"/>
                  </a:lnTo>
                  <a:lnTo>
                    <a:pt x="0" y="211327"/>
                  </a:lnTo>
                  <a:lnTo>
                    <a:pt x="0" y="1056639"/>
                  </a:lnTo>
                  <a:lnTo>
                    <a:pt x="5581" y="1105095"/>
                  </a:lnTo>
                  <a:lnTo>
                    <a:pt x="21479" y="1149576"/>
                  </a:lnTo>
                  <a:lnTo>
                    <a:pt x="46426" y="1188814"/>
                  </a:lnTo>
                  <a:lnTo>
                    <a:pt x="79153" y="1221541"/>
                  </a:lnTo>
                  <a:lnTo>
                    <a:pt x="118391" y="1246488"/>
                  </a:lnTo>
                  <a:lnTo>
                    <a:pt x="162872" y="1262386"/>
                  </a:lnTo>
                  <a:lnTo>
                    <a:pt x="211328" y="1267968"/>
                  </a:lnTo>
                  <a:lnTo>
                    <a:pt x="1774443" y="1267968"/>
                  </a:lnTo>
                  <a:lnTo>
                    <a:pt x="1822899" y="1262386"/>
                  </a:lnTo>
                  <a:lnTo>
                    <a:pt x="1867380" y="1246488"/>
                  </a:lnTo>
                  <a:lnTo>
                    <a:pt x="1906618" y="1221541"/>
                  </a:lnTo>
                  <a:lnTo>
                    <a:pt x="1939345" y="1188814"/>
                  </a:lnTo>
                  <a:lnTo>
                    <a:pt x="1964292" y="1149576"/>
                  </a:lnTo>
                  <a:lnTo>
                    <a:pt x="1980190" y="1105095"/>
                  </a:lnTo>
                  <a:lnTo>
                    <a:pt x="1985772" y="1056639"/>
                  </a:lnTo>
                  <a:lnTo>
                    <a:pt x="1985772" y="211327"/>
                  </a:lnTo>
                  <a:lnTo>
                    <a:pt x="1980190" y="162872"/>
                  </a:lnTo>
                  <a:lnTo>
                    <a:pt x="1964292" y="118391"/>
                  </a:lnTo>
                  <a:lnTo>
                    <a:pt x="1939345" y="79153"/>
                  </a:lnTo>
                  <a:lnTo>
                    <a:pt x="1906618" y="46426"/>
                  </a:lnTo>
                  <a:lnTo>
                    <a:pt x="1867380" y="21479"/>
                  </a:lnTo>
                  <a:lnTo>
                    <a:pt x="1822899" y="5581"/>
                  </a:lnTo>
                  <a:lnTo>
                    <a:pt x="1774443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4340" y="3889247"/>
              <a:ext cx="1986280" cy="1268095"/>
            </a:xfrm>
            <a:custGeom>
              <a:avLst/>
              <a:gdLst/>
              <a:ahLst/>
              <a:cxnLst/>
              <a:rect l="l" t="t" r="r" b="b"/>
              <a:pathLst>
                <a:path w="1986280" h="1268095">
                  <a:moveTo>
                    <a:pt x="0" y="211327"/>
                  </a:moveTo>
                  <a:lnTo>
                    <a:pt x="5581" y="162872"/>
                  </a:lnTo>
                  <a:lnTo>
                    <a:pt x="21479" y="118391"/>
                  </a:lnTo>
                  <a:lnTo>
                    <a:pt x="46426" y="79153"/>
                  </a:lnTo>
                  <a:lnTo>
                    <a:pt x="79153" y="46426"/>
                  </a:lnTo>
                  <a:lnTo>
                    <a:pt x="118391" y="21479"/>
                  </a:lnTo>
                  <a:lnTo>
                    <a:pt x="162872" y="5581"/>
                  </a:lnTo>
                  <a:lnTo>
                    <a:pt x="211328" y="0"/>
                  </a:lnTo>
                  <a:lnTo>
                    <a:pt x="1774443" y="0"/>
                  </a:lnTo>
                  <a:lnTo>
                    <a:pt x="1822899" y="5581"/>
                  </a:lnTo>
                  <a:lnTo>
                    <a:pt x="1867380" y="21479"/>
                  </a:lnTo>
                  <a:lnTo>
                    <a:pt x="1906618" y="46426"/>
                  </a:lnTo>
                  <a:lnTo>
                    <a:pt x="1939345" y="79153"/>
                  </a:lnTo>
                  <a:lnTo>
                    <a:pt x="1964292" y="118391"/>
                  </a:lnTo>
                  <a:lnTo>
                    <a:pt x="1980190" y="162872"/>
                  </a:lnTo>
                  <a:lnTo>
                    <a:pt x="1985772" y="211327"/>
                  </a:lnTo>
                  <a:lnTo>
                    <a:pt x="1985772" y="1056639"/>
                  </a:lnTo>
                  <a:lnTo>
                    <a:pt x="1980190" y="1105095"/>
                  </a:lnTo>
                  <a:lnTo>
                    <a:pt x="1964292" y="1149576"/>
                  </a:lnTo>
                  <a:lnTo>
                    <a:pt x="1939345" y="1188814"/>
                  </a:lnTo>
                  <a:lnTo>
                    <a:pt x="1906618" y="1221541"/>
                  </a:lnTo>
                  <a:lnTo>
                    <a:pt x="1867380" y="1246488"/>
                  </a:lnTo>
                  <a:lnTo>
                    <a:pt x="1822899" y="1262386"/>
                  </a:lnTo>
                  <a:lnTo>
                    <a:pt x="1774443" y="1267968"/>
                  </a:lnTo>
                  <a:lnTo>
                    <a:pt x="211328" y="1267968"/>
                  </a:lnTo>
                  <a:lnTo>
                    <a:pt x="162872" y="1262386"/>
                  </a:lnTo>
                  <a:lnTo>
                    <a:pt x="118391" y="1246488"/>
                  </a:lnTo>
                  <a:lnTo>
                    <a:pt x="79153" y="1221541"/>
                  </a:lnTo>
                  <a:lnTo>
                    <a:pt x="46426" y="1188814"/>
                  </a:lnTo>
                  <a:lnTo>
                    <a:pt x="21479" y="1149576"/>
                  </a:lnTo>
                  <a:lnTo>
                    <a:pt x="5581" y="1105095"/>
                  </a:lnTo>
                  <a:lnTo>
                    <a:pt x="0" y="1056639"/>
                  </a:lnTo>
                  <a:lnTo>
                    <a:pt x="0" y="21132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194966" y="3978910"/>
            <a:ext cx="15113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1270" algn="ctr">
              <a:spcBef>
                <a:spcPts val="100"/>
              </a:spcBef>
            </a:pPr>
            <a:r>
              <a:rPr spc="-10" dirty="0">
                <a:latin typeface="Microsoft Sans Serif"/>
                <a:cs typeface="Microsoft Sans Serif"/>
              </a:rPr>
              <a:t>Тарифы</a:t>
            </a:r>
            <a:r>
              <a:rPr spc="-65" dirty="0">
                <a:latin typeface="Microsoft Sans Serif"/>
                <a:cs typeface="Microsoft Sans Serif"/>
              </a:rPr>
              <a:t> </a:t>
            </a:r>
            <a:r>
              <a:rPr spc="-25" dirty="0">
                <a:latin typeface="Microsoft Sans Serif"/>
                <a:cs typeface="Microsoft Sans Serif"/>
              </a:rPr>
              <a:t>на изготовление, </a:t>
            </a:r>
            <a:r>
              <a:rPr dirty="0">
                <a:latin typeface="Microsoft Sans Serif"/>
                <a:cs typeface="Microsoft Sans Serif"/>
              </a:rPr>
              <a:t>фасовку</a:t>
            </a:r>
            <a:r>
              <a:rPr spc="-85" dirty="0">
                <a:latin typeface="Microsoft Sans Serif"/>
                <a:cs typeface="Microsoft Sans Serif"/>
              </a:rPr>
              <a:t> </a:t>
            </a:r>
            <a:r>
              <a:rPr spc="-50" dirty="0">
                <a:latin typeface="Microsoft Sans Serif"/>
                <a:cs typeface="Microsoft Sans Serif"/>
              </a:rPr>
              <a:t>и </a:t>
            </a:r>
            <a:r>
              <a:rPr spc="-10" dirty="0">
                <a:latin typeface="Microsoft Sans Serif"/>
                <a:cs typeface="Microsoft Sans Serif"/>
              </a:rPr>
              <a:t>отпуск</a:t>
            </a:r>
            <a:endParaRPr>
              <a:latin typeface="Microsoft Sans Serif"/>
              <a:cs typeface="Microsoft Sans Serif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8006906" y="3884485"/>
            <a:ext cx="2271395" cy="1315720"/>
            <a:chOff x="6482905" y="3884485"/>
            <a:chExt cx="2271395" cy="1315720"/>
          </a:xfrm>
        </p:grpSpPr>
        <p:sp>
          <p:nvSpPr>
            <p:cNvPr id="17" name="object 17"/>
            <p:cNvSpPr/>
            <p:nvPr/>
          </p:nvSpPr>
          <p:spPr>
            <a:xfrm>
              <a:off x="6487667" y="3889247"/>
              <a:ext cx="2261870" cy="1306195"/>
            </a:xfrm>
            <a:custGeom>
              <a:avLst/>
              <a:gdLst/>
              <a:ahLst/>
              <a:cxnLst/>
              <a:rect l="l" t="t" r="r" b="b"/>
              <a:pathLst>
                <a:path w="2261870" h="1306195">
                  <a:moveTo>
                    <a:pt x="2043938" y="0"/>
                  </a:moveTo>
                  <a:lnTo>
                    <a:pt x="217678" y="0"/>
                  </a:lnTo>
                  <a:lnTo>
                    <a:pt x="167751" y="5746"/>
                  </a:lnTo>
                  <a:lnTo>
                    <a:pt x="121927" y="22116"/>
                  </a:lnTo>
                  <a:lnTo>
                    <a:pt x="81511" y="47806"/>
                  </a:lnTo>
                  <a:lnTo>
                    <a:pt x="47806" y="81511"/>
                  </a:lnTo>
                  <a:lnTo>
                    <a:pt x="22116" y="121927"/>
                  </a:lnTo>
                  <a:lnTo>
                    <a:pt x="5746" y="167751"/>
                  </a:lnTo>
                  <a:lnTo>
                    <a:pt x="0" y="217677"/>
                  </a:lnTo>
                  <a:lnTo>
                    <a:pt x="0" y="1088389"/>
                  </a:lnTo>
                  <a:lnTo>
                    <a:pt x="5746" y="1138316"/>
                  </a:lnTo>
                  <a:lnTo>
                    <a:pt x="22116" y="1184140"/>
                  </a:lnTo>
                  <a:lnTo>
                    <a:pt x="47806" y="1224556"/>
                  </a:lnTo>
                  <a:lnTo>
                    <a:pt x="81511" y="1258261"/>
                  </a:lnTo>
                  <a:lnTo>
                    <a:pt x="121927" y="1283951"/>
                  </a:lnTo>
                  <a:lnTo>
                    <a:pt x="167751" y="1300321"/>
                  </a:lnTo>
                  <a:lnTo>
                    <a:pt x="217678" y="1306068"/>
                  </a:lnTo>
                  <a:lnTo>
                    <a:pt x="2043938" y="1306068"/>
                  </a:lnTo>
                  <a:lnTo>
                    <a:pt x="2093864" y="1300321"/>
                  </a:lnTo>
                  <a:lnTo>
                    <a:pt x="2139688" y="1283951"/>
                  </a:lnTo>
                  <a:lnTo>
                    <a:pt x="2180104" y="1258261"/>
                  </a:lnTo>
                  <a:lnTo>
                    <a:pt x="2213809" y="1224556"/>
                  </a:lnTo>
                  <a:lnTo>
                    <a:pt x="2239499" y="1184140"/>
                  </a:lnTo>
                  <a:lnTo>
                    <a:pt x="2255869" y="1138316"/>
                  </a:lnTo>
                  <a:lnTo>
                    <a:pt x="2261616" y="1088389"/>
                  </a:lnTo>
                  <a:lnTo>
                    <a:pt x="2261616" y="217677"/>
                  </a:lnTo>
                  <a:lnTo>
                    <a:pt x="2255869" y="167751"/>
                  </a:lnTo>
                  <a:lnTo>
                    <a:pt x="2239499" y="121927"/>
                  </a:lnTo>
                  <a:lnTo>
                    <a:pt x="2213809" y="81511"/>
                  </a:lnTo>
                  <a:lnTo>
                    <a:pt x="2180104" y="47806"/>
                  </a:lnTo>
                  <a:lnTo>
                    <a:pt x="2139688" y="22116"/>
                  </a:lnTo>
                  <a:lnTo>
                    <a:pt x="2093864" y="5746"/>
                  </a:lnTo>
                  <a:lnTo>
                    <a:pt x="2043938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487667" y="3889247"/>
              <a:ext cx="2261870" cy="1306195"/>
            </a:xfrm>
            <a:custGeom>
              <a:avLst/>
              <a:gdLst/>
              <a:ahLst/>
              <a:cxnLst/>
              <a:rect l="l" t="t" r="r" b="b"/>
              <a:pathLst>
                <a:path w="2261870" h="1306195">
                  <a:moveTo>
                    <a:pt x="0" y="217677"/>
                  </a:moveTo>
                  <a:lnTo>
                    <a:pt x="5746" y="167751"/>
                  </a:lnTo>
                  <a:lnTo>
                    <a:pt x="22116" y="121927"/>
                  </a:lnTo>
                  <a:lnTo>
                    <a:pt x="47806" y="81511"/>
                  </a:lnTo>
                  <a:lnTo>
                    <a:pt x="81511" y="47806"/>
                  </a:lnTo>
                  <a:lnTo>
                    <a:pt x="121927" y="22116"/>
                  </a:lnTo>
                  <a:lnTo>
                    <a:pt x="167751" y="5746"/>
                  </a:lnTo>
                  <a:lnTo>
                    <a:pt x="217678" y="0"/>
                  </a:lnTo>
                  <a:lnTo>
                    <a:pt x="2043938" y="0"/>
                  </a:lnTo>
                  <a:lnTo>
                    <a:pt x="2093864" y="5746"/>
                  </a:lnTo>
                  <a:lnTo>
                    <a:pt x="2139688" y="22116"/>
                  </a:lnTo>
                  <a:lnTo>
                    <a:pt x="2180104" y="47806"/>
                  </a:lnTo>
                  <a:lnTo>
                    <a:pt x="2213809" y="81511"/>
                  </a:lnTo>
                  <a:lnTo>
                    <a:pt x="2239499" y="121927"/>
                  </a:lnTo>
                  <a:lnTo>
                    <a:pt x="2255869" y="167751"/>
                  </a:lnTo>
                  <a:lnTo>
                    <a:pt x="2261616" y="217677"/>
                  </a:lnTo>
                  <a:lnTo>
                    <a:pt x="2261616" y="1088389"/>
                  </a:lnTo>
                  <a:lnTo>
                    <a:pt x="2255869" y="1138316"/>
                  </a:lnTo>
                  <a:lnTo>
                    <a:pt x="2239499" y="1184140"/>
                  </a:lnTo>
                  <a:lnTo>
                    <a:pt x="2213809" y="1224556"/>
                  </a:lnTo>
                  <a:lnTo>
                    <a:pt x="2180104" y="1258261"/>
                  </a:lnTo>
                  <a:lnTo>
                    <a:pt x="2139688" y="1283951"/>
                  </a:lnTo>
                  <a:lnTo>
                    <a:pt x="2093864" y="1300321"/>
                  </a:lnTo>
                  <a:lnTo>
                    <a:pt x="2043938" y="1306068"/>
                  </a:lnTo>
                  <a:lnTo>
                    <a:pt x="217678" y="1306068"/>
                  </a:lnTo>
                  <a:lnTo>
                    <a:pt x="167751" y="1300321"/>
                  </a:lnTo>
                  <a:lnTo>
                    <a:pt x="121927" y="1283951"/>
                  </a:lnTo>
                  <a:lnTo>
                    <a:pt x="81511" y="1258261"/>
                  </a:lnTo>
                  <a:lnTo>
                    <a:pt x="47806" y="1224556"/>
                  </a:lnTo>
                  <a:lnTo>
                    <a:pt x="22116" y="1184140"/>
                  </a:lnTo>
                  <a:lnTo>
                    <a:pt x="5746" y="1138316"/>
                  </a:lnTo>
                  <a:lnTo>
                    <a:pt x="0" y="1088389"/>
                  </a:lnTo>
                  <a:lnTo>
                    <a:pt x="0" y="21767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8229092" y="3982034"/>
            <a:ext cx="182880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95"/>
              </a:spcBef>
            </a:pPr>
            <a:r>
              <a:rPr sz="1600" dirty="0">
                <a:latin typeface="Microsoft Sans Serif"/>
                <a:cs typeface="Microsoft Sans Serif"/>
              </a:rPr>
              <a:t>Сумма</a:t>
            </a:r>
            <a:r>
              <a:rPr sz="1600" spc="-10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постоянных </a:t>
            </a:r>
            <a:r>
              <a:rPr sz="1600" dirty="0">
                <a:latin typeface="Microsoft Sans Serif"/>
                <a:cs typeface="Microsoft Sans Serif"/>
              </a:rPr>
              <a:t>и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переменных </a:t>
            </a:r>
            <a:r>
              <a:rPr sz="1600" spc="-20" dirty="0">
                <a:latin typeface="Microsoft Sans Serif"/>
                <a:cs typeface="Microsoft Sans Serif"/>
              </a:rPr>
              <a:t>затрат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на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единицу продукции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820411" y="5527548"/>
            <a:ext cx="2269490" cy="643255"/>
            <a:chOff x="3296411" y="5527547"/>
            <a:chExt cx="2269490" cy="643255"/>
          </a:xfrm>
        </p:grpSpPr>
        <p:sp>
          <p:nvSpPr>
            <p:cNvPr id="21" name="object 21"/>
            <p:cNvSpPr/>
            <p:nvPr/>
          </p:nvSpPr>
          <p:spPr>
            <a:xfrm>
              <a:off x="3300983" y="5532119"/>
              <a:ext cx="2260600" cy="634365"/>
            </a:xfrm>
            <a:custGeom>
              <a:avLst/>
              <a:gdLst/>
              <a:ahLst/>
              <a:cxnLst/>
              <a:rect l="l" t="t" r="r" b="b"/>
              <a:pathLst>
                <a:path w="2260600" h="634364">
                  <a:moveTo>
                    <a:pt x="2154428" y="0"/>
                  </a:moveTo>
                  <a:lnTo>
                    <a:pt x="105663" y="0"/>
                  </a:lnTo>
                  <a:lnTo>
                    <a:pt x="64561" y="8312"/>
                  </a:lnTo>
                  <a:lnTo>
                    <a:pt x="30972" y="30972"/>
                  </a:lnTo>
                  <a:lnTo>
                    <a:pt x="8312" y="64561"/>
                  </a:lnTo>
                  <a:lnTo>
                    <a:pt x="0" y="105663"/>
                  </a:lnTo>
                  <a:lnTo>
                    <a:pt x="0" y="528319"/>
                  </a:lnTo>
                  <a:lnTo>
                    <a:pt x="8312" y="569449"/>
                  </a:lnTo>
                  <a:lnTo>
                    <a:pt x="30972" y="603035"/>
                  </a:lnTo>
                  <a:lnTo>
                    <a:pt x="64561" y="625680"/>
                  </a:lnTo>
                  <a:lnTo>
                    <a:pt x="105663" y="633983"/>
                  </a:lnTo>
                  <a:lnTo>
                    <a:pt x="2154428" y="633983"/>
                  </a:lnTo>
                  <a:lnTo>
                    <a:pt x="2195530" y="625680"/>
                  </a:lnTo>
                  <a:lnTo>
                    <a:pt x="2229119" y="603035"/>
                  </a:lnTo>
                  <a:lnTo>
                    <a:pt x="2251779" y="569449"/>
                  </a:lnTo>
                  <a:lnTo>
                    <a:pt x="2260091" y="528319"/>
                  </a:lnTo>
                  <a:lnTo>
                    <a:pt x="2260091" y="105663"/>
                  </a:lnTo>
                  <a:lnTo>
                    <a:pt x="2251779" y="64561"/>
                  </a:lnTo>
                  <a:lnTo>
                    <a:pt x="2229119" y="30972"/>
                  </a:lnTo>
                  <a:lnTo>
                    <a:pt x="2195530" y="8312"/>
                  </a:lnTo>
                  <a:lnTo>
                    <a:pt x="2154428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300983" y="5532119"/>
              <a:ext cx="2260600" cy="634365"/>
            </a:xfrm>
            <a:custGeom>
              <a:avLst/>
              <a:gdLst/>
              <a:ahLst/>
              <a:cxnLst/>
              <a:rect l="l" t="t" r="r" b="b"/>
              <a:pathLst>
                <a:path w="2260600" h="634364">
                  <a:moveTo>
                    <a:pt x="0" y="105663"/>
                  </a:moveTo>
                  <a:lnTo>
                    <a:pt x="8312" y="64561"/>
                  </a:lnTo>
                  <a:lnTo>
                    <a:pt x="30972" y="30972"/>
                  </a:lnTo>
                  <a:lnTo>
                    <a:pt x="64561" y="8312"/>
                  </a:lnTo>
                  <a:lnTo>
                    <a:pt x="105663" y="0"/>
                  </a:lnTo>
                  <a:lnTo>
                    <a:pt x="2154428" y="0"/>
                  </a:lnTo>
                  <a:lnTo>
                    <a:pt x="2195530" y="8312"/>
                  </a:lnTo>
                  <a:lnTo>
                    <a:pt x="2229119" y="30972"/>
                  </a:lnTo>
                  <a:lnTo>
                    <a:pt x="2251779" y="64561"/>
                  </a:lnTo>
                  <a:lnTo>
                    <a:pt x="2260091" y="105663"/>
                  </a:lnTo>
                  <a:lnTo>
                    <a:pt x="2260091" y="528319"/>
                  </a:lnTo>
                  <a:lnTo>
                    <a:pt x="2251779" y="569449"/>
                  </a:lnTo>
                  <a:lnTo>
                    <a:pt x="2229119" y="603035"/>
                  </a:lnTo>
                  <a:lnTo>
                    <a:pt x="2195530" y="625680"/>
                  </a:lnTo>
                  <a:lnTo>
                    <a:pt x="2154428" y="633983"/>
                  </a:lnTo>
                  <a:lnTo>
                    <a:pt x="105663" y="633983"/>
                  </a:lnTo>
                  <a:lnTo>
                    <a:pt x="64561" y="625680"/>
                  </a:lnTo>
                  <a:lnTo>
                    <a:pt x="30972" y="603035"/>
                  </a:lnTo>
                  <a:lnTo>
                    <a:pt x="8312" y="569449"/>
                  </a:lnTo>
                  <a:lnTo>
                    <a:pt x="0" y="528319"/>
                  </a:lnTo>
                  <a:lnTo>
                    <a:pt x="0" y="10566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276850" y="5591353"/>
            <a:ext cx="13576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pc="-10" dirty="0">
                <a:latin typeface="Microsoft Sans Serif"/>
                <a:cs typeface="Microsoft Sans Serif"/>
              </a:rPr>
              <a:t>Нормальная</a:t>
            </a:r>
            <a:endParaRPr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pc="-10" dirty="0">
                <a:latin typeface="Microsoft Sans Serif"/>
                <a:cs typeface="Microsoft Sans Serif"/>
              </a:rPr>
              <a:t>прибыль</a:t>
            </a:r>
            <a:endParaRPr>
              <a:latin typeface="Microsoft Sans Serif"/>
              <a:cs typeface="Microsoft Sans Serif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A4B73E5-CA80-73A1-15D4-8851D457D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71BD5-1294-77FC-10FD-3BB531EBB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040" y="361950"/>
            <a:ext cx="11805920" cy="61769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применяет меры по регулированию ценообразования на фармацевтическом рынке только в отношении лекарственных препаратов (далее – ЛП), включённых в перечень жизненно-необходимых и важнейших ЛП (далее – ЖНВЛП). </a:t>
            </a:r>
          </a:p>
          <a:p>
            <a:pPr marL="0" indent="0" algn="just">
              <a:buNone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Остальные товары аптечного ассортимента (далее – ТАА), в том числе ЛП, отпускаемые без рецепта, имеют свободное регулирование, ограниченное конъюнктурой рынка и особенностями ценовой политики, применяемой в конкретной организации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B024F4-991D-9338-8696-2394557D0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6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E7F4F-7053-D928-D743-CB30C4C70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занятия: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B89DE-0035-6645-9617-F6215B09F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Цена: понятие, виды, структура</a:t>
            </a:r>
          </a:p>
          <a:p>
            <a:pPr marL="742950" indent="-742950"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цен</a:t>
            </a:r>
          </a:p>
          <a:p>
            <a:pPr marL="742950" indent="-742950"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Ценообразование на ЛС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D6A2AB-E913-09AA-E4D6-10061605E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92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3B844-FA20-099B-AC14-4DD6D8FD7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8" y="1060704"/>
            <a:ext cx="11692128" cy="558393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Цена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это денежное выражение стоимости (ценности) товара или услуги. Является одни из важнейших инструментов рынка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цену осуществляется связь между производством и потреблением, предложением и спросом.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процесс формирования цены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Ценовая политика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определение задач и содержания деятельности организации в области ценообразования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61AE539-4974-3154-5EA2-5662AD548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78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81506" y="4395233"/>
            <a:ext cx="3933825" cy="1290955"/>
            <a:chOff x="2857505" y="4395232"/>
            <a:chExt cx="3933825" cy="12909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7505" y="4395232"/>
              <a:ext cx="3933435" cy="129080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12235" y="4640580"/>
              <a:ext cx="2897124" cy="72542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928873" y="4429125"/>
              <a:ext cx="3786504" cy="1143000"/>
            </a:xfrm>
            <a:custGeom>
              <a:avLst/>
              <a:gdLst/>
              <a:ahLst/>
              <a:cxnLst/>
              <a:rect l="l" t="t" r="r" b="b"/>
              <a:pathLst>
                <a:path w="3786504" h="1143000">
                  <a:moveTo>
                    <a:pt x="1893189" y="0"/>
                  </a:moveTo>
                  <a:lnTo>
                    <a:pt x="1822213" y="394"/>
                  </a:lnTo>
                  <a:lnTo>
                    <a:pt x="1751896" y="1567"/>
                  </a:lnTo>
                  <a:lnTo>
                    <a:pt x="1682285" y="3506"/>
                  </a:lnTo>
                  <a:lnTo>
                    <a:pt x="1613424" y="6197"/>
                  </a:lnTo>
                  <a:lnTo>
                    <a:pt x="1545360" y="9625"/>
                  </a:lnTo>
                  <a:lnTo>
                    <a:pt x="1478139" y="13778"/>
                  </a:lnTo>
                  <a:lnTo>
                    <a:pt x="1411806" y="18640"/>
                  </a:lnTo>
                  <a:lnTo>
                    <a:pt x="1346406" y="24199"/>
                  </a:lnTo>
                  <a:lnTo>
                    <a:pt x="1281987" y="30441"/>
                  </a:lnTo>
                  <a:lnTo>
                    <a:pt x="1218592" y="37351"/>
                  </a:lnTo>
                  <a:lnTo>
                    <a:pt x="1156269" y="44916"/>
                  </a:lnTo>
                  <a:lnTo>
                    <a:pt x="1095063" y="53122"/>
                  </a:lnTo>
                  <a:lnTo>
                    <a:pt x="1035019" y="61955"/>
                  </a:lnTo>
                  <a:lnTo>
                    <a:pt x="976184" y="71402"/>
                  </a:lnTo>
                  <a:lnTo>
                    <a:pt x="918603" y="81449"/>
                  </a:lnTo>
                  <a:lnTo>
                    <a:pt x="862322" y="92081"/>
                  </a:lnTo>
                  <a:lnTo>
                    <a:pt x="807387" y="103285"/>
                  </a:lnTo>
                  <a:lnTo>
                    <a:pt x="753843" y="115047"/>
                  </a:lnTo>
                  <a:lnTo>
                    <a:pt x="701736" y="127354"/>
                  </a:lnTo>
                  <a:lnTo>
                    <a:pt x="651113" y="140191"/>
                  </a:lnTo>
                  <a:lnTo>
                    <a:pt x="602018" y="153545"/>
                  </a:lnTo>
                  <a:lnTo>
                    <a:pt x="554497" y="167401"/>
                  </a:lnTo>
                  <a:lnTo>
                    <a:pt x="508597" y="181747"/>
                  </a:lnTo>
                  <a:lnTo>
                    <a:pt x="464363" y="196568"/>
                  </a:lnTo>
                  <a:lnTo>
                    <a:pt x="421840" y="211850"/>
                  </a:lnTo>
                  <a:lnTo>
                    <a:pt x="381075" y="227580"/>
                  </a:lnTo>
                  <a:lnTo>
                    <a:pt x="342114" y="243744"/>
                  </a:lnTo>
                  <a:lnTo>
                    <a:pt x="305001" y="260328"/>
                  </a:lnTo>
                  <a:lnTo>
                    <a:pt x="269783" y="277317"/>
                  </a:lnTo>
                  <a:lnTo>
                    <a:pt x="205214" y="312460"/>
                  </a:lnTo>
                  <a:lnTo>
                    <a:pt x="148774" y="349061"/>
                  </a:lnTo>
                  <a:lnTo>
                    <a:pt x="100828" y="387010"/>
                  </a:lnTo>
                  <a:lnTo>
                    <a:pt x="61742" y="426197"/>
                  </a:lnTo>
                  <a:lnTo>
                    <a:pt x="31882" y="466511"/>
                  </a:lnTo>
                  <a:lnTo>
                    <a:pt x="11614" y="507841"/>
                  </a:lnTo>
                  <a:lnTo>
                    <a:pt x="1305" y="550076"/>
                  </a:lnTo>
                  <a:lnTo>
                    <a:pt x="0" y="571500"/>
                  </a:lnTo>
                  <a:lnTo>
                    <a:pt x="1305" y="592923"/>
                  </a:lnTo>
                  <a:lnTo>
                    <a:pt x="11614" y="635158"/>
                  </a:lnTo>
                  <a:lnTo>
                    <a:pt x="31882" y="676488"/>
                  </a:lnTo>
                  <a:lnTo>
                    <a:pt x="61742" y="716802"/>
                  </a:lnTo>
                  <a:lnTo>
                    <a:pt x="100828" y="755989"/>
                  </a:lnTo>
                  <a:lnTo>
                    <a:pt x="148774" y="793938"/>
                  </a:lnTo>
                  <a:lnTo>
                    <a:pt x="205214" y="830539"/>
                  </a:lnTo>
                  <a:lnTo>
                    <a:pt x="269783" y="865682"/>
                  </a:lnTo>
                  <a:lnTo>
                    <a:pt x="305001" y="882671"/>
                  </a:lnTo>
                  <a:lnTo>
                    <a:pt x="342114" y="899255"/>
                  </a:lnTo>
                  <a:lnTo>
                    <a:pt x="381075" y="915419"/>
                  </a:lnTo>
                  <a:lnTo>
                    <a:pt x="421840" y="931149"/>
                  </a:lnTo>
                  <a:lnTo>
                    <a:pt x="464363" y="946431"/>
                  </a:lnTo>
                  <a:lnTo>
                    <a:pt x="508597" y="961252"/>
                  </a:lnTo>
                  <a:lnTo>
                    <a:pt x="554497" y="975598"/>
                  </a:lnTo>
                  <a:lnTo>
                    <a:pt x="602018" y="989454"/>
                  </a:lnTo>
                  <a:lnTo>
                    <a:pt x="651113" y="1002808"/>
                  </a:lnTo>
                  <a:lnTo>
                    <a:pt x="701736" y="1015645"/>
                  </a:lnTo>
                  <a:lnTo>
                    <a:pt x="753843" y="1027952"/>
                  </a:lnTo>
                  <a:lnTo>
                    <a:pt x="807387" y="1039714"/>
                  </a:lnTo>
                  <a:lnTo>
                    <a:pt x="862322" y="1050918"/>
                  </a:lnTo>
                  <a:lnTo>
                    <a:pt x="918603" y="1061550"/>
                  </a:lnTo>
                  <a:lnTo>
                    <a:pt x="976184" y="1071597"/>
                  </a:lnTo>
                  <a:lnTo>
                    <a:pt x="1035019" y="1081044"/>
                  </a:lnTo>
                  <a:lnTo>
                    <a:pt x="1095063" y="1089877"/>
                  </a:lnTo>
                  <a:lnTo>
                    <a:pt x="1156269" y="1098083"/>
                  </a:lnTo>
                  <a:lnTo>
                    <a:pt x="1218592" y="1105648"/>
                  </a:lnTo>
                  <a:lnTo>
                    <a:pt x="1281987" y="1112558"/>
                  </a:lnTo>
                  <a:lnTo>
                    <a:pt x="1346406" y="1118800"/>
                  </a:lnTo>
                  <a:lnTo>
                    <a:pt x="1411806" y="1124359"/>
                  </a:lnTo>
                  <a:lnTo>
                    <a:pt x="1478139" y="1129221"/>
                  </a:lnTo>
                  <a:lnTo>
                    <a:pt x="1545360" y="1133374"/>
                  </a:lnTo>
                  <a:lnTo>
                    <a:pt x="1613424" y="1136802"/>
                  </a:lnTo>
                  <a:lnTo>
                    <a:pt x="1682285" y="1139493"/>
                  </a:lnTo>
                  <a:lnTo>
                    <a:pt x="1751896" y="1141432"/>
                  </a:lnTo>
                  <a:lnTo>
                    <a:pt x="1822213" y="1142605"/>
                  </a:lnTo>
                  <a:lnTo>
                    <a:pt x="1893189" y="1143000"/>
                  </a:lnTo>
                  <a:lnTo>
                    <a:pt x="1964156" y="1142605"/>
                  </a:lnTo>
                  <a:lnTo>
                    <a:pt x="2034464" y="1141432"/>
                  </a:lnTo>
                  <a:lnTo>
                    <a:pt x="2104068" y="1139493"/>
                  </a:lnTo>
                  <a:lnTo>
                    <a:pt x="2172921" y="1136802"/>
                  </a:lnTo>
                  <a:lnTo>
                    <a:pt x="2240978" y="1133374"/>
                  </a:lnTo>
                  <a:lnTo>
                    <a:pt x="2308193" y="1129221"/>
                  </a:lnTo>
                  <a:lnTo>
                    <a:pt x="2374520" y="1124359"/>
                  </a:lnTo>
                  <a:lnTo>
                    <a:pt x="2439913" y="1118800"/>
                  </a:lnTo>
                  <a:lnTo>
                    <a:pt x="2504327" y="1112558"/>
                  </a:lnTo>
                  <a:lnTo>
                    <a:pt x="2567716" y="1105648"/>
                  </a:lnTo>
                  <a:lnTo>
                    <a:pt x="2630035" y="1098083"/>
                  </a:lnTo>
                  <a:lnTo>
                    <a:pt x="2691236" y="1089877"/>
                  </a:lnTo>
                  <a:lnTo>
                    <a:pt x="2751275" y="1081044"/>
                  </a:lnTo>
                  <a:lnTo>
                    <a:pt x="2810106" y="1071597"/>
                  </a:lnTo>
                  <a:lnTo>
                    <a:pt x="2867683" y="1061550"/>
                  </a:lnTo>
                  <a:lnTo>
                    <a:pt x="2923961" y="1050918"/>
                  </a:lnTo>
                  <a:lnTo>
                    <a:pt x="2978892" y="1039714"/>
                  </a:lnTo>
                  <a:lnTo>
                    <a:pt x="3032433" y="1027952"/>
                  </a:lnTo>
                  <a:lnTo>
                    <a:pt x="3084537" y="1015645"/>
                  </a:lnTo>
                  <a:lnTo>
                    <a:pt x="3135158" y="1002808"/>
                  </a:lnTo>
                  <a:lnTo>
                    <a:pt x="3184250" y="989454"/>
                  </a:lnTo>
                  <a:lnTo>
                    <a:pt x="3231768" y="975598"/>
                  </a:lnTo>
                  <a:lnTo>
                    <a:pt x="3277667" y="961252"/>
                  </a:lnTo>
                  <a:lnTo>
                    <a:pt x="3321899" y="946431"/>
                  </a:lnTo>
                  <a:lnTo>
                    <a:pt x="3364420" y="931149"/>
                  </a:lnTo>
                  <a:lnTo>
                    <a:pt x="3405183" y="915419"/>
                  </a:lnTo>
                  <a:lnTo>
                    <a:pt x="3444144" y="899255"/>
                  </a:lnTo>
                  <a:lnTo>
                    <a:pt x="3481255" y="882671"/>
                  </a:lnTo>
                  <a:lnTo>
                    <a:pt x="3516472" y="865682"/>
                  </a:lnTo>
                  <a:lnTo>
                    <a:pt x="3581039" y="830539"/>
                  </a:lnTo>
                  <a:lnTo>
                    <a:pt x="3637478" y="793938"/>
                  </a:lnTo>
                  <a:lnTo>
                    <a:pt x="3685423" y="755989"/>
                  </a:lnTo>
                  <a:lnTo>
                    <a:pt x="3724509" y="716802"/>
                  </a:lnTo>
                  <a:lnTo>
                    <a:pt x="3754368" y="676488"/>
                  </a:lnTo>
                  <a:lnTo>
                    <a:pt x="3774636" y="635158"/>
                  </a:lnTo>
                  <a:lnTo>
                    <a:pt x="3784945" y="592923"/>
                  </a:lnTo>
                  <a:lnTo>
                    <a:pt x="3786251" y="571500"/>
                  </a:lnTo>
                  <a:lnTo>
                    <a:pt x="3784945" y="550076"/>
                  </a:lnTo>
                  <a:lnTo>
                    <a:pt x="3774636" y="507841"/>
                  </a:lnTo>
                  <a:lnTo>
                    <a:pt x="3754368" y="466511"/>
                  </a:lnTo>
                  <a:lnTo>
                    <a:pt x="3724509" y="426197"/>
                  </a:lnTo>
                  <a:lnTo>
                    <a:pt x="3685423" y="387010"/>
                  </a:lnTo>
                  <a:lnTo>
                    <a:pt x="3637478" y="349061"/>
                  </a:lnTo>
                  <a:lnTo>
                    <a:pt x="3581039" y="312460"/>
                  </a:lnTo>
                  <a:lnTo>
                    <a:pt x="3516472" y="277317"/>
                  </a:lnTo>
                  <a:lnTo>
                    <a:pt x="3481255" y="260328"/>
                  </a:lnTo>
                  <a:lnTo>
                    <a:pt x="3444144" y="243744"/>
                  </a:lnTo>
                  <a:lnTo>
                    <a:pt x="3405183" y="227580"/>
                  </a:lnTo>
                  <a:lnTo>
                    <a:pt x="3364420" y="211850"/>
                  </a:lnTo>
                  <a:lnTo>
                    <a:pt x="3321899" y="196568"/>
                  </a:lnTo>
                  <a:lnTo>
                    <a:pt x="3277667" y="181747"/>
                  </a:lnTo>
                  <a:lnTo>
                    <a:pt x="3231769" y="167401"/>
                  </a:lnTo>
                  <a:lnTo>
                    <a:pt x="3184250" y="153545"/>
                  </a:lnTo>
                  <a:lnTo>
                    <a:pt x="3135158" y="140191"/>
                  </a:lnTo>
                  <a:lnTo>
                    <a:pt x="3084537" y="127354"/>
                  </a:lnTo>
                  <a:lnTo>
                    <a:pt x="3032433" y="115047"/>
                  </a:lnTo>
                  <a:lnTo>
                    <a:pt x="2978892" y="103285"/>
                  </a:lnTo>
                  <a:lnTo>
                    <a:pt x="2923961" y="92081"/>
                  </a:lnTo>
                  <a:lnTo>
                    <a:pt x="2867683" y="81449"/>
                  </a:lnTo>
                  <a:lnTo>
                    <a:pt x="2810106" y="71402"/>
                  </a:lnTo>
                  <a:lnTo>
                    <a:pt x="2751275" y="61955"/>
                  </a:lnTo>
                  <a:lnTo>
                    <a:pt x="2691236" y="53122"/>
                  </a:lnTo>
                  <a:lnTo>
                    <a:pt x="2630035" y="44916"/>
                  </a:lnTo>
                  <a:lnTo>
                    <a:pt x="2567716" y="37351"/>
                  </a:lnTo>
                  <a:lnTo>
                    <a:pt x="2504327" y="30441"/>
                  </a:lnTo>
                  <a:lnTo>
                    <a:pt x="2439913" y="24199"/>
                  </a:lnTo>
                  <a:lnTo>
                    <a:pt x="2374520" y="18640"/>
                  </a:lnTo>
                  <a:lnTo>
                    <a:pt x="2308193" y="13778"/>
                  </a:lnTo>
                  <a:lnTo>
                    <a:pt x="2240978" y="9625"/>
                  </a:lnTo>
                  <a:lnTo>
                    <a:pt x="2172921" y="6197"/>
                  </a:lnTo>
                  <a:lnTo>
                    <a:pt x="2104068" y="3506"/>
                  </a:lnTo>
                  <a:lnTo>
                    <a:pt x="2034464" y="1567"/>
                  </a:lnTo>
                  <a:lnTo>
                    <a:pt x="1964156" y="394"/>
                  </a:lnTo>
                  <a:lnTo>
                    <a:pt x="1893189" y="0"/>
                  </a:lnTo>
                  <a:close/>
                </a:path>
              </a:pathLst>
            </a:custGeom>
            <a:solidFill>
              <a:srgbClr val="EB63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97250" y="4398734"/>
              <a:ext cx="3850004" cy="1205230"/>
            </a:xfrm>
            <a:custGeom>
              <a:avLst/>
              <a:gdLst/>
              <a:ahLst/>
              <a:cxnLst/>
              <a:rect l="l" t="t" r="r" b="b"/>
              <a:pathLst>
                <a:path w="3850004" h="1205229">
                  <a:moveTo>
                    <a:pt x="1924303" y="0"/>
                  </a:moveTo>
                  <a:lnTo>
                    <a:pt x="1729994" y="2540"/>
                  </a:lnTo>
                  <a:lnTo>
                    <a:pt x="1634744" y="6350"/>
                  </a:lnTo>
                  <a:lnTo>
                    <a:pt x="1541145" y="11430"/>
                  </a:lnTo>
                  <a:lnTo>
                    <a:pt x="1448943" y="17780"/>
                  </a:lnTo>
                  <a:lnTo>
                    <a:pt x="1358646" y="25400"/>
                  </a:lnTo>
                  <a:lnTo>
                    <a:pt x="1270253" y="34290"/>
                  </a:lnTo>
                  <a:lnTo>
                    <a:pt x="1183639" y="44450"/>
                  </a:lnTo>
                  <a:lnTo>
                    <a:pt x="1099312" y="55880"/>
                  </a:lnTo>
                  <a:lnTo>
                    <a:pt x="1017015" y="68580"/>
                  </a:lnTo>
                  <a:lnTo>
                    <a:pt x="937133" y="82550"/>
                  </a:lnTo>
                  <a:lnTo>
                    <a:pt x="859663" y="97790"/>
                  </a:lnTo>
                  <a:lnTo>
                    <a:pt x="712597" y="130810"/>
                  </a:lnTo>
                  <a:lnTo>
                    <a:pt x="643254" y="148590"/>
                  </a:lnTo>
                  <a:lnTo>
                    <a:pt x="576579" y="167640"/>
                  </a:lnTo>
                  <a:lnTo>
                    <a:pt x="513079" y="187960"/>
                  </a:lnTo>
                  <a:lnTo>
                    <a:pt x="452627" y="209550"/>
                  </a:lnTo>
                  <a:lnTo>
                    <a:pt x="395477" y="231140"/>
                  </a:lnTo>
                  <a:lnTo>
                    <a:pt x="341503" y="254000"/>
                  </a:lnTo>
                  <a:lnTo>
                    <a:pt x="291084" y="278130"/>
                  </a:lnTo>
                  <a:lnTo>
                    <a:pt x="244094" y="302260"/>
                  </a:lnTo>
                  <a:lnTo>
                    <a:pt x="200787" y="328930"/>
                  </a:lnTo>
                  <a:lnTo>
                    <a:pt x="161162" y="354330"/>
                  </a:lnTo>
                  <a:lnTo>
                    <a:pt x="125349" y="382270"/>
                  </a:lnTo>
                  <a:lnTo>
                    <a:pt x="93725" y="411480"/>
                  </a:lnTo>
                  <a:lnTo>
                    <a:pt x="66040" y="440690"/>
                  </a:lnTo>
                  <a:lnTo>
                    <a:pt x="42799" y="471170"/>
                  </a:lnTo>
                  <a:lnTo>
                    <a:pt x="11556" y="533400"/>
                  </a:lnTo>
                  <a:lnTo>
                    <a:pt x="0" y="599440"/>
                  </a:lnTo>
                  <a:lnTo>
                    <a:pt x="0" y="605790"/>
                  </a:lnTo>
                  <a:lnTo>
                    <a:pt x="2540" y="635000"/>
                  </a:lnTo>
                  <a:lnTo>
                    <a:pt x="2921" y="638810"/>
                  </a:lnTo>
                  <a:lnTo>
                    <a:pt x="3429" y="640080"/>
                  </a:lnTo>
                  <a:lnTo>
                    <a:pt x="11049" y="670560"/>
                  </a:lnTo>
                  <a:lnTo>
                    <a:pt x="11556" y="671830"/>
                  </a:lnTo>
                  <a:lnTo>
                    <a:pt x="12192" y="673100"/>
                  </a:lnTo>
                  <a:lnTo>
                    <a:pt x="26162" y="706120"/>
                  </a:lnTo>
                  <a:lnTo>
                    <a:pt x="68199" y="767080"/>
                  </a:lnTo>
                  <a:lnTo>
                    <a:pt x="95631" y="796290"/>
                  </a:lnTo>
                  <a:lnTo>
                    <a:pt x="127254" y="824230"/>
                  </a:lnTo>
                  <a:lnTo>
                    <a:pt x="162813" y="850900"/>
                  </a:lnTo>
                  <a:lnTo>
                    <a:pt x="202184" y="877570"/>
                  </a:lnTo>
                  <a:lnTo>
                    <a:pt x="245491" y="902970"/>
                  </a:lnTo>
                  <a:lnTo>
                    <a:pt x="292354" y="927100"/>
                  </a:lnTo>
                  <a:lnTo>
                    <a:pt x="342646" y="951230"/>
                  </a:lnTo>
                  <a:lnTo>
                    <a:pt x="396494" y="974090"/>
                  </a:lnTo>
                  <a:lnTo>
                    <a:pt x="453516" y="995680"/>
                  </a:lnTo>
                  <a:lnTo>
                    <a:pt x="513841" y="1017270"/>
                  </a:lnTo>
                  <a:lnTo>
                    <a:pt x="577469" y="1037590"/>
                  </a:lnTo>
                  <a:lnTo>
                    <a:pt x="643889" y="1056640"/>
                  </a:lnTo>
                  <a:lnTo>
                    <a:pt x="785495" y="1092200"/>
                  </a:lnTo>
                  <a:lnTo>
                    <a:pt x="937640" y="1122680"/>
                  </a:lnTo>
                  <a:lnTo>
                    <a:pt x="1017651" y="1136650"/>
                  </a:lnTo>
                  <a:lnTo>
                    <a:pt x="1099820" y="1149350"/>
                  </a:lnTo>
                  <a:lnTo>
                    <a:pt x="1184148" y="1160780"/>
                  </a:lnTo>
                  <a:lnTo>
                    <a:pt x="1270762" y="1170940"/>
                  </a:lnTo>
                  <a:lnTo>
                    <a:pt x="1359153" y="1179830"/>
                  </a:lnTo>
                  <a:lnTo>
                    <a:pt x="1449451" y="1187450"/>
                  </a:lnTo>
                  <a:lnTo>
                    <a:pt x="1541526" y="1193800"/>
                  </a:lnTo>
                  <a:lnTo>
                    <a:pt x="1635252" y="1198880"/>
                  </a:lnTo>
                  <a:lnTo>
                    <a:pt x="1730756" y="1202690"/>
                  </a:lnTo>
                  <a:lnTo>
                    <a:pt x="1925320" y="1205230"/>
                  </a:lnTo>
                  <a:lnTo>
                    <a:pt x="2119503" y="1202690"/>
                  </a:lnTo>
                  <a:lnTo>
                    <a:pt x="2214879" y="1198880"/>
                  </a:lnTo>
                  <a:lnTo>
                    <a:pt x="2308606" y="1193800"/>
                  </a:lnTo>
                  <a:lnTo>
                    <a:pt x="2400554" y="1187450"/>
                  </a:lnTo>
                  <a:lnTo>
                    <a:pt x="2490978" y="1179830"/>
                  </a:lnTo>
                  <a:lnTo>
                    <a:pt x="2579497" y="1170940"/>
                  </a:lnTo>
                  <a:lnTo>
                    <a:pt x="2601118" y="1168400"/>
                  </a:lnTo>
                  <a:lnTo>
                    <a:pt x="1924685" y="1168400"/>
                  </a:lnTo>
                  <a:lnTo>
                    <a:pt x="1731264" y="1164590"/>
                  </a:lnTo>
                  <a:lnTo>
                    <a:pt x="1636649" y="1160780"/>
                  </a:lnTo>
                  <a:lnTo>
                    <a:pt x="1543685" y="1155700"/>
                  </a:lnTo>
                  <a:lnTo>
                    <a:pt x="1452118" y="1149350"/>
                  </a:lnTo>
                  <a:lnTo>
                    <a:pt x="1362456" y="1141730"/>
                  </a:lnTo>
                  <a:lnTo>
                    <a:pt x="1274572" y="1132840"/>
                  </a:lnTo>
                  <a:lnTo>
                    <a:pt x="1188720" y="1122680"/>
                  </a:lnTo>
                  <a:lnTo>
                    <a:pt x="1104900" y="1111250"/>
                  </a:lnTo>
                  <a:lnTo>
                    <a:pt x="1023493" y="1098550"/>
                  </a:lnTo>
                  <a:lnTo>
                    <a:pt x="867537" y="1070610"/>
                  </a:lnTo>
                  <a:lnTo>
                    <a:pt x="722122" y="1037590"/>
                  </a:lnTo>
                  <a:lnTo>
                    <a:pt x="653541" y="1019810"/>
                  </a:lnTo>
                  <a:lnTo>
                    <a:pt x="588010" y="1000760"/>
                  </a:lnTo>
                  <a:lnTo>
                    <a:pt x="525399" y="980440"/>
                  </a:lnTo>
                  <a:lnTo>
                    <a:pt x="466089" y="960120"/>
                  </a:lnTo>
                  <a:lnTo>
                    <a:pt x="410083" y="938530"/>
                  </a:lnTo>
                  <a:lnTo>
                    <a:pt x="357504" y="915670"/>
                  </a:lnTo>
                  <a:lnTo>
                    <a:pt x="308482" y="892810"/>
                  </a:lnTo>
                  <a:lnTo>
                    <a:pt x="263144" y="869950"/>
                  </a:lnTo>
                  <a:lnTo>
                    <a:pt x="221615" y="844550"/>
                  </a:lnTo>
                  <a:lnTo>
                    <a:pt x="184023" y="819150"/>
                  </a:lnTo>
                  <a:lnTo>
                    <a:pt x="150368" y="793750"/>
                  </a:lnTo>
                  <a:lnTo>
                    <a:pt x="121031" y="768350"/>
                  </a:lnTo>
                  <a:lnTo>
                    <a:pt x="75184" y="713740"/>
                  </a:lnTo>
                  <a:lnTo>
                    <a:pt x="47498" y="659130"/>
                  </a:lnTo>
                  <a:lnTo>
                    <a:pt x="38100" y="603250"/>
                  </a:lnTo>
                  <a:lnTo>
                    <a:pt x="40386" y="574040"/>
                  </a:lnTo>
                  <a:lnTo>
                    <a:pt x="59309" y="518160"/>
                  </a:lnTo>
                  <a:lnTo>
                    <a:pt x="96393" y="463550"/>
                  </a:lnTo>
                  <a:lnTo>
                    <a:pt x="150749" y="411480"/>
                  </a:lnTo>
                  <a:lnTo>
                    <a:pt x="184276" y="384810"/>
                  </a:lnTo>
                  <a:lnTo>
                    <a:pt x="221869" y="360680"/>
                  </a:lnTo>
                  <a:lnTo>
                    <a:pt x="263398" y="335280"/>
                  </a:lnTo>
                  <a:lnTo>
                    <a:pt x="308737" y="312420"/>
                  </a:lnTo>
                  <a:lnTo>
                    <a:pt x="357759" y="288290"/>
                  </a:lnTo>
                  <a:lnTo>
                    <a:pt x="410337" y="266700"/>
                  </a:lnTo>
                  <a:lnTo>
                    <a:pt x="466344" y="245110"/>
                  </a:lnTo>
                  <a:lnTo>
                    <a:pt x="525526" y="224790"/>
                  </a:lnTo>
                  <a:lnTo>
                    <a:pt x="588137" y="204470"/>
                  </a:lnTo>
                  <a:lnTo>
                    <a:pt x="653669" y="185420"/>
                  </a:lnTo>
                  <a:lnTo>
                    <a:pt x="722249" y="167640"/>
                  </a:lnTo>
                  <a:lnTo>
                    <a:pt x="867663" y="134620"/>
                  </a:lnTo>
                  <a:lnTo>
                    <a:pt x="1023620" y="106680"/>
                  </a:lnTo>
                  <a:lnTo>
                    <a:pt x="1105027" y="93980"/>
                  </a:lnTo>
                  <a:lnTo>
                    <a:pt x="1188847" y="82550"/>
                  </a:lnTo>
                  <a:lnTo>
                    <a:pt x="1274699" y="72390"/>
                  </a:lnTo>
                  <a:lnTo>
                    <a:pt x="1362456" y="63500"/>
                  </a:lnTo>
                  <a:lnTo>
                    <a:pt x="1452245" y="55880"/>
                  </a:lnTo>
                  <a:lnTo>
                    <a:pt x="1543685" y="49530"/>
                  </a:lnTo>
                  <a:lnTo>
                    <a:pt x="1636776" y="44450"/>
                  </a:lnTo>
                  <a:lnTo>
                    <a:pt x="1731518" y="40640"/>
                  </a:lnTo>
                  <a:lnTo>
                    <a:pt x="1924939" y="38100"/>
                  </a:lnTo>
                  <a:lnTo>
                    <a:pt x="2611421" y="38100"/>
                  </a:lnTo>
                  <a:lnTo>
                    <a:pt x="2578989" y="34290"/>
                  </a:lnTo>
                  <a:lnTo>
                    <a:pt x="2490470" y="25400"/>
                  </a:lnTo>
                  <a:lnTo>
                    <a:pt x="2400046" y="17780"/>
                  </a:lnTo>
                  <a:lnTo>
                    <a:pt x="2308098" y="11430"/>
                  </a:lnTo>
                  <a:lnTo>
                    <a:pt x="2214372" y="6350"/>
                  </a:lnTo>
                  <a:lnTo>
                    <a:pt x="2118868" y="2540"/>
                  </a:lnTo>
                  <a:lnTo>
                    <a:pt x="1924303" y="0"/>
                  </a:lnTo>
                  <a:close/>
                </a:path>
                <a:path w="3850004" h="1205229">
                  <a:moveTo>
                    <a:pt x="2611421" y="38100"/>
                  </a:moveTo>
                  <a:lnTo>
                    <a:pt x="1924939" y="38100"/>
                  </a:lnTo>
                  <a:lnTo>
                    <a:pt x="2118233" y="40640"/>
                  </a:lnTo>
                  <a:lnTo>
                    <a:pt x="2212848" y="44450"/>
                  </a:lnTo>
                  <a:lnTo>
                    <a:pt x="2306066" y="49530"/>
                  </a:lnTo>
                  <a:lnTo>
                    <a:pt x="2397506" y="55880"/>
                  </a:lnTo>
                  <a:lnTo>
                    <a:pt x="2487168" y="63500"/>
                  </a:lnTo>
                  <a:lnTo>
                    <a:pt x="2575052" y="72390"/>
                  </a:lnTo>
                  <a:lnTo>
                    <a:pt x="2661031" y="82550"/>
                  </a:lnTo>
                  <a:lnTo>
                    <a:pt x="2744724" y="93980"/>
                  </a:lnTo>
                  <a:lnTo>
                    <a:pt x="2826258" y="106680"/>
                  </a:lnTo>
                  <a:lnTo>
                    <a:pt x="2982087" y="134620"/>
                  </a:lnTo>
                  <a:lnTo>
                    <a:pt x="3127502" y="167640"/>
                  </a:lnTo>
                  <a:lnTo>
                    <a:pt x="3196082" y="185420"/>
                  </a:lnTo>
                  <a:lnTo>
                    <a:pt x="3261614" y="204470"/>
                  </a:lnTo>
                  <a:lnTo>
                    <a:pt x="3324225" y="224790"/>
                  </a:lnTo>
                  <a:lnTo>
                    <a:pt x="3383534" y="245110"/>
                  </a:lnTo>
                  <a:lnTo>
                    <a:pt x="3439541" y="266700"/>
                  </a:lnTo>
                  <a:lnTo>
                    <a:pt x="3492119" y="289560"/>
                  </a:lnTo>
                  <a:lnTo>
                    <a:pt x="3541141" y="312420"/>
                  </a:lnTo>
                  <a:lnTo>
                    <a:pt x="3586479" y="335280"/>
                  </a:lnTo>
                  <a:lnTo>
                    <a:pt x="3628008" y="360680"/>
                  </a:lnTo>
                  <a:lnTo>
                    <a:pt x="3665728" y="384810"/>
                  </a:lnTo>
                  <a:lnTo>
                    <a:pt x="3699255" y="411480"/>
                  </a:lnTo>
                  <a:lnTo>
                    <a:pt x="3728593" y="436880"/>
                  </a:lnTo>
                  <a:lnTo>
                    <a:pt x="3774440" y="491490"/>
                  </a:lnTo>
                  <a:lnTo>
                    <a:pt x="3802126" y="546100"/>
                  </a:lnTo>
                  <a:lnTo>
                    <a:pt x="3811651" y="603250"/>
                  </a:lnTo>
                  <a:lnTo>
                    <a:pt x="3809238" y="631190"/>
                  </a:lnTo>
                  <a:lnTo>
                    <a:pt x="3790315" y="687070"/>
                  </a:lnTo>
                  <a:lnTo>
                    <a:pt x="3753357" y="741680"/>
                  </a:lnTo>
                  <a:lnTo>
                    <a:pt x="3698875" y="795020"/>
                  </a:lnTo>
                  <a:lnTo>
                    <a:pt x="3665347" y="820420"/>
                  </a:lnTo>
                  <a:lnTo>
                    <a:pt x="3627754" y="844550"/>
                  </a:lnTo>
                  <a:lnTo>
                    <a:pt x="3586226" y="869950"/>
                  </a:lnTo>
                  <a:lnTo>
                    <a:pt x="3540887" y="892810"/>
                  </a:lnTo>
                  <a:lnTo>
                    <a:pt x="3491865" y="916940"/>
                  </a:lnTo>
                  <a:lnTo>
                    <a:pt x="3439287" y="938530"/>
                  </a:lnTo>
                  <a:lnTo>
                    <a:pt x="3383407" y="960120"/>
                  </a:lnTo>
                  <a:lnTo>
                    <a:pt x="3324098" y="980440"/>
                  </a:lnTo>
                  <a:lnTo>
                    <a:pt x="3261487" y="1000760"/>
                  </a:lnTo>
                  <a:lnTo>
                    <a:pt x="3195954" y="1019810"/>
                  </a:lnTo>
                  <a:lnTo>
                    <a:pt x="3127375" y="1037590"/>
                  </a:lnTo>
                  <a:lnTo>
                    <a:pt x="2981960" y="1070610"/>
                  </a:lnTo>
                  <a:lnTo>
                    <a:pt x="2826131" y="1098550"/>
                  </a:lnTo>
                  <a:lnTo>
                    <a:pt x="2744597" y="1111250"/>
                  </a:lnTo>
                  <a:lnTo>
                    <a:pt x="2660904" y="1122680"/>
                  </a:lnTo>
                  <a:lnTo>
                    <a:pt x="2574925" y="1132840"/>
                  </a:lnTo>
                  <a:lnTo>
                    <a:pt x="2487041" y="1141730"/>
                  </a:lnTo>
                  <a:lnTo>
                    <a:pt x="2397379" y="1149350"/>
                  </a:lnTo>
                  <a:lnTo>
                    <a:pt x="2305939" y="1155700"/>
                  </a:lnTo>
                  <a:lnTo>
                    <a:pt x="2212721" y="1160780"/>
                  </a:lnTo>
                  <a:lnTo>
                    <a:pt x="2118106" y="1164590"/>
                  </a:lnTo>
                  <a:lnTo>
                    <a:pt x="1924685" y="1168400"/>
                  </a:lnTo>
                  <a:lnTo>
                    <a:pt x="2601118" y="1168400"/>
                  </a:lnTo>
                  <a:lnTo>
                    <a:pt x="2665984" y="1160780"/>
                  </a:lnTo>
                  <a:lnTo>
                    <a:pt x="2750439" y="1149350"/>
                  </a:lnTo>
                  <a:lnTo>
                    <a:pt x="2832608" y="1136650"/>
                  </a:lnTo>
                  <a:lnTo>
                    <a:pt x="2912491" y="1122680"/>
                  </a:lnTo>
                  <a:lnTo>
                    <a:pt x="2989961" y="1107440"/>
                  </a:lnTo>
                  <a:lnTo>
                    <a:pt x="3137027" y="1074420"/>
                  </a:lnTo>
                  <a:lnTo>
                    <a:pt x="3206496" y="1056640"/>
                  </a:lnTo>
                  <a:lnTo>
                    <a:pt x="3272916" y="1037590"/>
                  </a:lnTo>
                  <a:lnTo>
                    <a:pt x="3336671" y="1017270"/>
                  </a:lnTo>
                  <a:lnTo>
                    <a:pt x="3396996" y="995680"/>
                  </a:lnTo>
                  <a:lnTo>
                    <a:pt x="3454273" y="974090"/>
                  </a:lnTo>
                  <a:lnTo>
                    <a:pt x="3508121" y="951230"/>
                  </a:lnTo>
                  <a:lnTo>
                    <a:pt x="3558540" y="927100"/>
                  </a:lnTo>
                  <a:lnTo>
                    <a:pt x="3605656" y="902970"/>
                  </a:lnTo>
                  <a:lnTo>
                    <a:pt x="3648964" y="876300"/>
                  </a:lnTo>
                  <a:lnTo>
                    <a:pt x="3688460" y="850900"/>
                  </a:lnTo>
                  <a:lnTo>
                    <a:pt x="3724275" y="822960"/>
                  </a:lnTo>
                  <a:lnTo>
                    <a:pt x="3755898" y="793750"/>
                  </a:lnTo>
                  <a:lnTo>
                    <a:pt x="3783583" y="764540"/>
                  </a:lnTo>
                  <a:lnTo>
                    <a:pt x="3806825" y="734060"/>
                  </a:lnTo>
                  <a:lnTo>
                    <a:pt x="3837431" y="673100"/>
                  </a:lnTo>
                  <a:lnTo>
                    <a:pt x="3838067" y="671830"/>
                  </a:lnTo>
                  <a:lnTo>
                    <a:pt x="3838575" y="670560"/>
                  </a:lnTo>
                  <a:lnTo>
                    <a:pt x="3846322" y="640080"/>
                  </a:lnTo>
                  <a:lnTo>
                    <a:pt x="3846703" y="638810"/>
                  </a:lnTo>
                  <a:lnTo>
                    <a:pt x="3847083" y="635000"/>
                  </a:lnTo>
                  <a:lnTo>
                    <a:pt x="3849624" y="605790"/>
                  </a:lnTo>
                  <a:lnTo>
                    <a:pt x="3849624" y="599440"/>
                  </a:lnTo>
                  <a:lnTo>
                    <a:pt x="3847083" y="570230"/>
                  </a:lnTo>
                  <a:lnTo>
                    <a:pt x="3846956" y="568960"/>
                  </a:lnTo>
                  <a:lnTo>
                    <a:pt x="3846703" y="567690"/>
                  </a:lnTo>
                  <a:lnTo>
                    <a:pt x="3846322" y="565150"/>
                  </a:lnTo>
                  <a:lnTo>
                    <a:pt x="3838575" y="534670"/>
                  </a:lnTo>
                  <a:lnTo>
                    <a:pt x="3838067" y="533400"/>
                  </a:lnTo>
                  <a:lnTo>
                    <a:pt x="3837431" y="532130"/>
                  </a:lnTo>
                  <a:lnTo>
                    <a:pt x="3823462" y="499110"/>
                  </a:lnTo>
                  <a:lnTo>
                    <a:pt x="3781425" y="438150"/>
                  </a:lnTo>
                  <a:lnTo>
                    <a:pt x="3753993" y="408940"/>
                  </a:lnTo>
                  <a:lnTo>
                    <a:pt x="3722370" y="381000"/>
                  </a:lnTo>
                  <a:lnTo>
                    <a:pt x="3686809" y="354330"/>
                  </a:lnTo>
                  <a:lnTo>
                    <a:pt x="3647440" y="327660"/>
                  </a:lnTo>
                  <a:lnTo>
                    <a:pt x="3604260" y="302260"/>
                  </a:lnTo>
                  <a:lnTo>
                    <a:pt x="3557397" y="278130"/>
                  </a:lnTo>
                  <a:lnTo>
                    <a:pt x="3506978" y="254000"/>
                  </a:lnTo>
                  <a:lnTo>
                    <a:pt x="3453257" y="231140"/>
                  </a:lnTo>
                  <a:lnTo>
                    <a:pt x="3396107" y="209550"/>
                  </a:lnTo>
                  <a:lnTo>
                    <a:pt x="3335782" y="187960"/>
                  </a:lnTo>
                  <a:lnTo>
                    <a:pt x="3272154" y="167640"/>
                  </a:lnTo>
                  <a:lnTo>
                    <a:pt x="3205734" y="148590"/>
                  </a:lnTo>
                  <a:lnTo>
                    <a:pt x="3136391" y="130810"/>
                  </a:lnTo>
                  <a:lnTo>
                    <a:pt x="3064129" y="113030"/>
                  </a:lnTo>
                  <a:lnTo>
                    <a:pt x="2911856" y="82550"/>
                  </a:lnTo>
                  <a:lnTo>
                    <a:pt x="2831973" y="68580"/>
                  </a:lnTo>
                  <a:lnTo>
                    <a:pt x="2749931" y="55880"/>
                  </a:lnTo>
                  <a:lnTo>
                    <a:pt x="2665476" y="44450"/>
                  </a:lnTo>
                  <a:lnTo>
                    <a:pt x="2611421" y="38100"/>
                  </a:lnTo>
                  <a:close/>
                </a:path>
                <a:path w="3850004" h="1205229">
                  <a:moveTo>
                    <a:pt x="1925065" y="50800"/>
                  </a:moveTo>
                  <a:lnTo>
                    <a:pt x="1731899" y="53340"/>
                  </a:lnTo>
                  <a:lnTo>
                    <a:pt x="1637538" y="57150"/>
                  </a:lnTo>
                  <a:lnTo>
                    <a:pt x="1544574" y="62230"/>
                  </a:lnTo>
                  <a:lnTo>
                    <a:pt x="1453261" y="68580"/>
                  </a:lnTo>
                  <a:lnTo>
                    <a:pt x="1363726" y="76200"/>
                  </a:lnTo>
                  <a:lnTo>
                    <a:pt x="1276223" y="85090"/>
                  </a:lnTo>
                  <a:lnTo>
                    <a:pt x="1190498" y="95250"/>
                  </a:lnTo>
                  <a:lnTo>
                    <a:pt x="1107059" y="106680"/>
                  </a:lnTo>
                  <a:lnTo>
                    <a:pt x="946785" y="132080"/>
                  </a:lnTo>
                  <a:lnTo>
                    <a:pt x="870331" y="147320"/>
                  </a:lnTo>
                  <a:lnTo>
                    <a:pt x="725424" y="180340"/>
                  </a:lnTo>
                  <a:lnTo>
                    <a:pt x="657225" y="198120"/>
                  </a:lnTo>
                  <a:lnTo>
                    <a:pt x="591947" y="217170"/>
                  </a:lnTo>
                  <a:lnTo>
                    <a:pt x="529716" y="236220"/>
                  </a:lnTo>
                  <a:lnTo>
                    <a:pt x="470915" y="256540"/>
                  </a:lnTo>
                  <a:lnTo>
                    <a:pt x="415289" y="278130"/>
                  </a:lnTo>
                  <a:lnTo>
                    <a:pt x="363220" y="299720"/>
                  </a:lnTo>
                  <a:lnTo>
                    <a:pt x="314706" y="322580"/>
                  </a:lnTo>
                  <a:lnTo>
                    <a:pt x="269875" y="346710"/>
                  </a:lnTo>
                  <a:lnTo>
                    <a:pt x="228981" y="370840"/>
                  </a:lnTo>
                  <a:lnTo>
                    <a:pt x="192024" y="394970"/>
                  </a:lnTo>
                  <a:lnTo>
                    <a:pt x="159257" y="420370"/>
                  </a:lnTo>
                  <a:lnTo>
                    <a:pt x="130682" y="445770"/>
                  </a:lnTo>
                  <a:lnTo>
                    <a:pt x="86613" y="497840"/>
                  </a:lnTo>
                  <a:lnTo>
                    <a:pt x="59562" y="549910"/>
                  </a:lnTo>
                  <a:lnTo>
                    <a:pt x="50800" y="603250"/>
                  </a:lnTo>
                  <a:lnTo>
                    <a:pt x="52959" y="628650"/>
                  </a:lnTo>
                  <a:lnTo>
                    <a:pt x="69850" y="679450"/>
                  </a:lnTo>
                  <a:lnTo>
                    <a:pt x="105156" y="732790"/>
                  </a:lnTo>
                  <a:lnTo>
                    <a:pt x="158115" y="783590"/>
                  </a:lnTo>
                  <a:lnTo>
                    <a:pt x="191007" y="808990"/>
                  </a:lnTo>
                  <a:lnTo>
                    <a:pt x="228092" y="834390"/>
                  </a:lnTo>
                  <a:lnTo>
                    <a:pt x="268986" y="858520"/>
                  </a:lnTo>
                  <a:lnTo>
                    <a:pt x="313944" y="881380"/>
                  </a:lnTo>
                  <a:lnTo>
                    <a:pt x="362585" y="904240"/>
                  </a:lnTo>
                  <a:lnTo>
                    <a:pt x="414654" y="927100"/>
                  </a:lnTo>
                  <a:lnTo>
                    <a:pt x="470281" y="948690"/>
                  </a:lnTo>
                  <a:lnTo>
                    <a:pt x="529209" y="969010"/>
                  </a:lnTo>
                  <a:lnTo>
                    <a:pt x="591565" y="988060"/>
                  </a:lnTo>
                  <a:lnTo>
                    <a:pt x="656844" y="1007110"/>
                  </a:lnTo>
                  <a:lnTo>
                    <a:pt x="725043" y="1024890"/>
                  </a:lnTo>
                  <a:lnTo>
                    <a:pt x="869950" y="1057910"/>
                  </a:lnTo>
                  <a:lnTo>
                    <a:pt x="946403" y="1073150"/>
                  </a:lnTo>
                  <a:lnTo>
                    <a:pt x="1106677" y="1098550"/>
                  </a:lnTo>
                  <a:lnTo>
                    <a:pt x="1190244" y="1109980"/>
                  </a:lnTo>
                  <a:lnTo>
                    <a:pt x="1275841" y="1120140"/>
                  </a:lnTo>
                  <a:lnTo>
                    <a:pt x="1363472" y="1129030"/>
                  </a:lnTo>
                  <a:lnTo>
                    <a:pt x="1453007" y="1136650"/>
                  </a:lnTo>
                  <a:lnTo>
                    <a:pt x="1544320" y="1143000"/>
                  </a:lnTo>
                  <a:lnTo>
                    <a:pt x="1637157" y="1148080"/>
                  </a:lnTo>
                  <a:lnTo>
                    <a:pt x="1731518" y="1151890"/>
                  </a:lnTo>
                  <a:lnTo>
                    <a:pt x="1924431" y="1155700"/>
                  </a:lnTo>
                  <a:lnTo>
                    <a:pt x="2117598" y="1151890"/>
                  </a:lnTo>
                  <a:lnTo>
                    <a:pt x="2212086" y="1148080"/>
                  </a:lnTo>
                  <a:lnTo>
                    <a:pt x="2305050" y="1143000"/>
                  </a:lnTo>
                  <a:lnTo>
                    <a:pt x="1924303" y="1143000"/>
                  </a:lnTo>
                  <a:lnTo>
                    <a:pt x="1731772" y="1139190"/>
                  </a:lnTo>
                  <a:lnTo>
                    <a:pt x="1637664" y="1135380"/>
                  </a:lnTo>
                  <a:lnTo>
                    <a:pt x="1545082" y="1130300"/>
                  </a:lnTo>
                  <a:lnTo>
                    <a:pt x="1453896" y="1123950"/>
                  </a:lnTo>
                  <a:lnTo>
                    <a:pt x="1364614" y="1116330"/>
                  </a:lnTo>
                  <a:lnTo>
                    <a:pt x="1277112" y="1107440"/>
                  </a:lnTo>
                  <a:lnTo>
                    <a:pt x="1191640" y="1097280"/>
                  </a:lnTo>
                  <a:lnTo>
                    <a:pt x="1027302" y="1074420"/>
                  </a:lnTo>
                  <a:lnTo>
                    <a:pt x="948563" y="1060450"/>
                  </a:lnTo>
                  <a:lnTo>
                    <a:pt x="798829" y="1029970"/>
                  </a:lnTo>
                  <a:lnTo>
                    <a:pt x="727963" y="1012190"/>
                  </a:lnTo>
                  <a:lnTo>
                    <a:pt x="660019" y="994410"/>
                  </a:lnTo>
                  <a:lnTo>
                    <a:pt x="594995" y="976630"/>
                  </a:lnTo>
                  <a:lnTo>
                    <a:pt x="533019" y="956310"/>
                  </a:lnTo>
                  <a:lnTo>
                    <a:pt x="474472" y="935990"/>
                  </a:lnTo>
                  <a:lnTo>
                    <a:pt x="419226" y="914400"/>
                  </a:lnTo>
                  <a:lnTo>
                    <a:pt x="367538" y="892810"/>
                  </a:lnTo>
                  <a:lnTo>
                    <a:pt x="319278" y="869950"/>
                  </a:lnTo>
                  <a:lnTo>
                    <a:pt x="274955" y="847090"/>
                  </a:lnTo>
                  <a:lnTo>
                    <a:pt x="234569" y="822960"/>
                  </a:lnTo>
                  <a:lnTo>
                    <a:pt x="198119" y="798830"/>
                  </a:lnTo>
                  <a:lnTo>
                    <a:pt x="165862" y="773430"/>
                  </a:lnTo>
                  <a:lnTo>
                    <a:pt x="114426" y="723900"/>
                  </a:lnTo>
                  <a:lnTo>
                    <a:pt x="80772" y="673100"/>
                  </a:lnTo>
                  <a:lnTo>
                    <a:pt x="65531" y="627380"/>
                  </a:lnTo>
                  <a:lnTo>
                    <a:pt x="63500" y="603250"/>
                  </a:lnTo>
                  <a:lnTo>
                    <a:pt x="65531" y="577850"/>
                  </a:lnTo>
                  <a:lnTo>
                    <a:pt x="82804" y="528320"/>
                  </a:lnTo>
                  <a:lnTo>
                    <a:pt x="116586" y="478790"/>
                  </a:lnTo>
                  <a:lnTo>
                    <a:pt x="167767" y="429260"/>
                  </a:lnTo>
                  <a:lnTo>
                    <a:pt x="199771" y="405130"/>
                  </a:lnTo>
                  <a:lnTo>
                    <a:pt x="235966" y="381000"/>
                  </a:lnTo>
                  <a:lnTo>
                    <a:pt x="276351" y="358140"/>
                  </a:lnTo>
                  <a:lnTo>
                    <a:pt x="320548" y="334010"/>
                  </a:lnTo>
                  <a:lnTo>
                    <a:pt x="420243" y="289560"/>
                  </a:lnTo>
                  <a:lnTo>
                    <a:pt x="475488" y="269240"/>
                  </a:lnTo>
                  <a:lnTo>
                    <a:pt x="533908" y="248920"/>
                  </a:lnTo>
                  <a:lnTo>
                    <a:pt x="595884" y="228600"/>
                  </a:lnTo>
                  <a:lnTo>
                    <a:pt x="660653" y="209550"/>
                  </a:lnTo>
                  <a:lnTo>
                    <a:pt x="728726" y="191770"/>
                  </a:lnTo>
                  <a:lnTo>
                    <a:pt x="799464" y="175260"/>
                  </a:lnTo>
                  <a:lnTo>
                    <a:pt x="949198" y="144780"/>
                  </a:lnTo>
                  <a:lnTo>
                    <a:pt x="1027938" y="130810"/>
                  </a:lnTo>
                  <a:lnTo>
                    <a:pt x="1192276" y="107950"/>
                  </a:lnTo>
                  <a:lnTo>
                    <a:pt x="1277620" y="97790"/>
                  </a:lnTo>
                  <a:lnTo>
                    <a:pt x="1365123" y="88900"/>
                  </a:lnTo>
                  <a:lnTo>
                    <a:pt x="1454403" y="81280"/>
                  </a:lnTo>
                  <a:lnTo>
                    <a:pt x="1545463" y="74930"/>
                  </a:lnTo>
                  <a:lnTo>
                    <a:pt x="1638173" y="69850"/>
                  </a:lnTo>
                  <a:lnTo>
                    <a:pt x="1732407" y="66040"/>
                  </a:lnTo>
                  <a:lnTo>
                    <a:pt x="1925320" y="63500"/>
                  </a:lnTo>
                  <a:lnTo>
                    <a:pt x="2323566" y="63500"/>
                  </a:lnTo>
                  <a:lnTo>
                    <a:pt x="2305304" y="62230"/>
                  </a:lnTo>
                  <a:lnTo>
                    <a:pt x="2212340" y="57150"/>
                  </a:lnTo>
                  <a:lnTo>
                    <a:pt x="2117979" y="53340"/>
                  </a:lnTo>
                  <a:lnTo>
                    <a:pt x="1925065" y="50800"/>
                  </a:lnTo>
                  <a:close/>
                </a:path>
                <a:path w="3850004" h="1205229">
                  <a:moveTo>
                    <a:pt x="2323566" y="63500"/>
                  </a:moveTo>
                  <a:lnTo>
                    <a:pt x="1925320" y="63500"/>
                  </a:lnTo>
                  <a:lnTo>
                    <a:pt x="2117852" y="66040"/>
                  </a:lnTo>
                  <a:lnTo>
                    <a:pt x="2211832" y="69850"/>
                  </a:lnTo>
                  <a:lnTo>
                    <a:pt x="2304669" y="74930"/>
                  </a:lnTo>
                  <a:lnTo>
                    <a:pt x="2395728" y="81280"/>
                  </a:lnTo>
                  <a:lnTo>
                    <a:pt x="2485009" y="88900"/>
                  </a:lnTo>
                  <a:lnTo>
                    <a:pt x="2572512" y="97790"/>
                  </a:lnTo>
                  <a:lnTo>
                    <a:pt x="2657983" y="107950"/>
                  </a:lnTo>
                  <a:lnTo>
                    <a:pt x="2741168" y="119380"/>
                  </a:lnTo>
                  <a:lnTo>
                    <a:pt x="2900934" y="144780"/>
                  </a:lnTo>
                  <a:lnTo>
                    <a:pt x="3050794" y="175260"/>
                  </a:lnTo>
                  <a:lnTo>
                    <a:pt x="3121660" y="193040"/>
                  </a:lnTo>
                  <a:lnTo>
                    <a:pt x="3189604" y="210820"/>
                  </a:lnTo>
                  <a:lnTo>
                    <a:pt x="3254629" y="228600"/>
                  </a:lnTo>
                  <a:lnTo>
                    <a:pt x="3316604" y="248920"/>
                  </a:lnTo>
                  <a:lnTo>
                    <a:pt x="3375152" y="269240"/>
                  </a:lnTo>
                  <a:lnTo>
                    <a:pt x="3430397" y="290830"/>
                  </a:lnTo>
                  <a:lnTo>
                    <a:pt x="3482213" y="312420"/>
                  </a:lnTo>
                  <a:lnTo>
                    <a:pt x="3530346" y="335280"/>
                  </a:lnTo>
                  <a:lnTo>
                    <a:pt x="3574669" y="358140"/>
                  </a:lnTo>
                  <a:lnTo>
                    <a:pt x="3615181" y="382270"/>
                  </a:lnTo>
                  <a:lnTo>
                    <a:pt x="3651630" y="406400"/>
                  </a:lnTo>
                  <a:lnTo>
                    <a:pt x="3683762" y="431800"/>
                  </a:lnTo>
                  <a:lnTo>
                    <a:pt x="3735197" y="481330"/>
                  </a:lnTo>
                  <a:lnTo>
                    <a:pt x="3768852" y="532130"/>
                  </a:lnTo>
                  <a:lnTo>
                    <a:pt x="3784092" y="577850"/>
                  </a:lnTo>
                  <a:lnTo>
                    <a:pt x="3786124" y="603250"/>
                  </a:lnTo>
                  <a:lnTo>
                    <a:pt x="3784092" y="627380"/>
                  </a:lnTo>
                  <a:lnTo>
                    <a:pt x="3766820" y="676910"/>
                  </a:lnTo>
                  <a:lnTo>
                    <a:pt x="3733165" y="726440"/>
                  </a:lnTo>
                  <a:lnTo>
                    <a:pt x="3681983" y="775970"/>
                  </a:lnTo>
                  <a:lnTo>
                    <a:pt x="3649853" y="800100"/>
                  </a:lnTo>
                  <a:lnTo>
                    <a:pt x="3613657" y="824230"/>
                  </a:lnTo>
                  <a:lnTo>
                    <a:pt x="3573272" y="847090"/>
                  </a:lnTo>
                  <a:lnTo>
                    <a:pt x="3529076" y="871220"/>
                  </a:lnTo>
                  <a:lnTo>
                    <a:pt x="3429381" y="915670"/>
                  </a:lnTo>
                  <a:lnTo>
                    <a:pt x="3374263" y="935990"/>
                  </a:lnTo>
                  <a:lnTo>
                    <a:pt x="3315716" y="956310"/>
                  </a:lnTo>
                  <a:lnTo>
                    <a:pt x="3253866" y="976630"/>
                  </a:lnTo>
                  <a:lnTo>
                    <a:pt x="3188843" y="995680"/>
                  </a:lnTo>
                  <a:lnTo>
                    <a:pt x="3121025" y="1013460"/>
                  </a:lnTo>
                  <a:lnTo>
                    <a:pt x="3050159" y="1029970"/>
                  </a:lnTo>
                  <a:lnTo>
                    <a:pt x="2900426" y="1060450"/>
                  </a:lnTo>
                  <a:lnTo>
                    <a:pt x="2821686" y="1074420"/>
                  </a:lnTo>
                  <a:lnTo>
                    <a:pt x="2657475" y="1097280"/>
                  </a:lnTo>
                  <a:lnTo>
                    <a:pt x="2572004" y="1107440"/>
                  </a:lnTo>
                  <a:lnTo>
                    <a:pt x="2484501" y="1116330"/>
                  </a:lnTo>
                  <a:lnTo>
                    <a:pt x="2395220" y="1123950"/>
                  </a:lnTo>
                  <a:lnTo>
                    <a:pt x="2304161" y="1130300"/>
                  </a:lnTo>
                  <a:lnTo>
                    <a:pt x="2211324" y="1135380"/>
                  </a:lnTo>
                  <a:lnTo>
                    <a:pt x="2117090" y="1139190"/>
                  </a:lnTo>
                  <a:lnTo>
                    <a:pt x="1924303" y="1143000"/>
                  </a:lnTo>
                  <a:lnTo>
                    <a:pt x="2305050" y="1143000"/>
                  </a:lnTo>
                  <a:lnTo>
                    <a:pt x="2396236" y="1136650"/>
                  </a:lnTo>
                  <a:lnTo>
                    <a:pt x="2485771" y="1129030"/>
                  </a:lnTo>
                  <a:lnTo>
                    <a:pt x="2573401" y="1120140"/>
                  </a:lnTo>
                  <a:lnTo>
                    <a:pt x="2659126" y="1109980"/>
                  </a:lnTo>
                  <a:lnTo>
                    <a:pt x="2742691" y="1098550"/>
                  </a:lnTo>
                  <a:lnTo>
                    <a:pt x="2902839" y="1073150"/>
                  </a:lnTo>
                  <a:lnTo>
                    <a:pt x="3053079" y="1042670"/>
                  </a:lnTo>
                  <a:lnTo>
                    <a:pt x="3124200" y="1024890"/>
                  </a:lnTo>
                  <a:lnTo>
                    <a:pt x="3192399" y="1007110"/>
                  </a:lnTo>
                  <a:lnTo>
                    <a:pt x="3257677" y="988060"/>
                  </a:lnTo>
                  <a:lnTo>
                    <a:pt x="3319907" y="969010"/>
                  </a:lnTo>
                  <a:lnTo>
                    <a:pt x="3378835" y="948690"/>
                  </a:lnTo>
                  <a:lnTo>
                    <a:pt x="3434334" y="927100"/>
                  </a:lnTo>
                  <a:lnTo>
                    <a:pt x="3535045" y="882650"/>
                  </a:lnTo>
                  <a:lnTo>
                    <a:pt x="3579749" y="858520"/>
                  </a:lnTo>
                  <a:lnTo>
                    <a:pt x="3620643" y="834390"/>
                  </a:lnTo>
                  <a:lnTo>
                    <a:pt x="3657600" y="810260"/>
                  </a:lnTo>
                  <a:lnTo>
                    <a:pt x="3690366" y="784860"/>
                  </a:lnTo>
                  <a:lnTo>
                    <a:pt x="3718941" y="759460"/>
                  </a:lnTo>
                  <a:lnTo>
                    <a:pt x="3763137" y="708660"/>
                  </a:lnTo>
                  <a:lnTo>
                    <a:pt x="3790060" y="655320"/>
                  </a:lnTo>
                  <a:lnTo>
                    <a:pt x="3798824" y="603250"/>
                  </a:lnTo>
                  <a:lnTo>
                    <a:pt x="3796665" y="576580"/>
                  </a:lnTo>
                  <a:lnTo>
                    <a:pt x="3779774" y="525780"/>
                  </a:lnTo>
                  <a:lnTo>
                    <a:pt x="3744468" y="472440"/>
                  </a:lnTo>
                  <a:lnTo>
                    <a:pt x="3691508" y="421640"/>
                  </a:lnTo>
                  <a:lnTo>
                    <a:pt x="3658616" y="396240"/>
                  </a:lnTo>
                  <a:lnTo>
                    <a:pt x="3621658" y="370840"/>
                  </a:lnTo>
                  <a:lnTo>
                    <a:pt x="3580638" y="346710"/>
                  </a:lnTo>
                  <a:lnTo>
                    <a:pt x="3535679" y="323850"/>
                  </a:lnTo>
                  <a:lnTo>
                    <a:pt x="3487166" y="300990"/>
                  </a:lnTo>
                  <a:lnTo>
                    <a:pt x="3434969" y="278130"/>
                  </a:lnTo>
                  <a:lnTo>
                    <a:pt x="3379343" y="256540"/>
                  </a:lnTo>
                  <a:lnTo>
                    <a:pt x="3320415" y="236220"/>
                  </a:lnTo>
                  <a:lnTo>
                    <a:pt x="3258185" y="217170"/>
                  </a:lnTo>
                  <a:lnTo>
                    <a:pt x="3192907" y="198120"/>
                  </a:lnTo>
                  <a:lnTo>
                    <a:pt x="3124581" y="180340"/>
                  </a:lnTo>
                  <a:lnTo>
                    <a:pt x="2979674" y="147320"/>
                  </a:lnTo>
                  <a:lnTo>
                    <a:pt x="2903093" y="132080"/>
                  </a:lnTo>
                  <a:lnTo>
                    <a:pt x="2742946" y="106680"/>
                  </a:lnTo>
                  <a:lnTo>
                    <a:pt x="2659507" y="95250"/>
                  </a:lnTo>
                  <a:lnTo>
                    <a:pt x="2573782" y="85090"/>
                  </a:lnTo>
                  <a:lnTo>
                    <a:pt x="2486025" y="76200"/>
                  </a:lnTo>
                  <a:lnTo>
                    <a:pt x="2396616" y="68580"/>
                  </a:lnTo>
                  <a:lnTo>
                    <a:pt x="2323566" y="635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114290" y="4681220"/>
            <a:ext cx="2463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5660" marR="5080" indent="-822960">
              <a:spcBef>
                <a:spcPts val="100"/>
              </a:spcBef>
            </a:pPr>
            <a:r>
              <a:rPr spc="-10" dirty="0">
                <a:solidFill>
                  <a:srgbClr val="FFFFFF"/>
                </a:solidFill>
                <a:latin typeface="Lucida Sans Unicode"/>
                <a:cs typeface="Lucida Sans Unicode"/>
              </a:rPr>
              <a:t>ФАРМАЦЕВТИЧЕСКИЙ </a:t>
            </a:r>
            <a:r>
              <a:rPr spc="-20" dirty="0">
                <a:solidFill>
                  <a:srgbClr val="FFFFFF"/>
                </a:solidFill>
                <a:latin typeface="Lucida Sans Unicode"/>
                <a:cs typeface="Lucida Sans Unicode"/>
              </a:rPr>
              <a:t>РЫНОК</a:t>
            </a:r>
            <a:endParaRPr>
              <a:latin typeface="Lucida Sans Unicode"/>
              <a:cs typeface="Lucida Sans Unicode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063546" y="1"/>
            <a:ext cx="8263890" cy="5165725"/>
            <a:chOff x="539546" y="0"/>
            <a:chExt cx="8263890" cy="516572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9546" y="3501009"/>
              <a:ext cx="2357501" cy="166433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88252" y="3573017"/>
              <a:ext cx="2214626" cy="157162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286374" y="0"/>
              <a:ext cx="357505" cy="4358005"/>
            </a:xfrm>
            <a:custGeom>
              <a:avLst/>
              <a:gdLst/>
              <a:ahLst/>
              <a:cxnLst/>
              <a:rect l="l" t="t" r="r" b="b"/>
              <a:pathLst>
                <a:path w="357504" h="4358005">
                  <a:moveTo>
                    <a:pt x="267842" y="0"/>
                  </a:moveTo>
                  <a:lnTo>
                    <a:pt x="89280" y="0"/>
                  </a:lnTo>
                  <a:lnTo>
                    <a:pt x="89280" y="4179062"/>
                  </a:lnTo>
                  <a:lnTo>
                    <a:pt x="0" y="4179062"/>
                  </a:lnTo>
                  <a:lnTo>
                    <a:pt x="178562" y="4357751"/>
                  </a:lnTo>
                  <a:lnTo>
                    <a:pt x="357250" y="4179062"/>
                  </a:lnTo>
                  <a:lnTo>
                    <a:pt x="267842" y="4179062"/>
                  </a:lnTo>
                  <a:lnTo>
                    <a:pt x="267842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19954" y="0"/>
              <a:ext cx="490220" cy="4396740"/>
            </a:xfrm>
            <a:custGeom>
              <a:avLst/>
              <a:gdLst/>
              <a:ahLst/>
              <a:cxnLst/>
              <a:rect l="l" t="t" r="r" b="b"/>
              <a:pathLst>
                <a:path w="490220" h="4396740">
                  <a:moveTo>
                    <a:pt x="361823" y="0"/>
                  </a:moveTo>
                  <a:lnTo>
                    <a:pt x="128270" y="0"/>
                  </a:lnTo>
                  <a:lnTo>
                    <a:pt x="128270" y="4151629"/>
                  </a:lnTo>
                  <a:lnTo>
                    <a:pt x="0" y="4151629"/>
                  </a:lnTo>
                  <a:lnTo>
                    <a:pt x="244983" y="4396613"/>
                  </a:lnTo>
                  <a:lnTo>
                    <a:pt x="291719" y="4349877"/>
                  </a:lnTo>
                  <a:lnTo>
                    <a:pt x="244983" y="4349877"/>
                  </a:lnTo>
                  <a:lnTo>
                    <a:pt x="79756" y="4184650"/>
                  </a:lnTo>
                  <a:lnTo>
                    <a:pt x="161162" y="4184650"/>
                  </a:lnTo>
                  <a:lnTo>
                    <a:pt x="161162" y="5460"/>
                  </a:lnTo>
                  <a:lnTo>
                    <a:pt x="361823" y="5460"/>
                  </a:lnTo>
                  <a:lnTo>
                    <a:pt x="361823" y="0"/>
                  </a:lnTo>
                  <a:close/>
                </a:path>
                <a:path w="490220" h="4396740">
                  <a:moveTo>
                    <a:pt x="361823" y="5460"/>
                  </a:moveTo>
                  <a:lnTo>
                    <a:pt x="328803" y="5460"/>
                  </a:lnTo>
                  <a:lnTo>
                    <a:pt x="328803" y="4184650"/>
                  </a:lnTo>
                  <a:lnTo>
                    <a:pt x="410337" y="4184650"/>
                  </a:lnTo>
                  <a:lnTo>
                    <a:pt x="244983" y="4349877"/>
                  </a:lnTo>
                  <a:lnTo>
                    <a:pt x="291719" y="4349877"/>
                  </a:lnTo>
                  <a:lnTo>
                    <a:pt x="489966" y="4151629"/>
                  </a:lnTo>
                  <a:lnTo>
                    <a:pt x="361823" y="4151629"/>
                  </a:lnTo>
                  <a:lnTo>
                    <a:pt x="361823" y="5460"/>
                  </a:lnTo>
                  <a:close/>
                </a:path>
                <a:path w="490220" h="4396740">
                  <a:moveTo>
                    <a:pt x="317754" y="16509"/>
                  </a:moveTo>
                  <a:lnTo>
                    <a:pt x="172212" y="16509"/>
                  </a:lnTo>
                  <a:lnTo>
                    <a:pt x="172212" y="4195572"/>
                  </a:lnTo>
                  <a:lnTo>
                    <a:pt x="106299" y="4195572"/>
                  </a:lnTo>
                  <a:lnTo>
                    <a:pt x="244983" y="4334383"/>
                  </a:lnTo>
                  <a:lnTo>
                    <a:pt x="260604" y="4318762"/>
                  </a:lnTo>
                  <a:lnTo>
                    <a:pt x="244983" y="4318762"/>
                  </a:lnTo>
                  <a:lnTo>
                    <a:pt x="132842" y="4206621"/>
                  </a:lnTo>
                  <a:lnTo>
                    <a:pt x="183261" y="4206621"/>
                  </a:lnTo>
                  <a:lnTo>
                    <a:pt x="183261" y="27558"/>
                  </a:lnTo>
                  <a:lnTo>
                    <a:pt x="317754" y="27558"/>
                  </a:lnTo>
                  <a:lnTo>
                    <a:pt x="317754" y="16509"/>
                  </a:lnTo>
                  <a:close/>
                </a:path>
                <a:path w="490220" h="4396740">
                  <a:moveTo>
                    <a:pt x="317754" y="27558"/>
                  </a:moveTo>
                  <a:lnTo>
                    <a:pt x="306832" y="27558"/>
                  </a:lnTo>
                  <a:lnTo>
                    <a:pt x="306832" y="4206621"/>
                  </a:lnTo>
                  <a:lnTo>
                    <a:pt x="357250" y="4206621"/>
                  </a:lnTo>
                  <a:lnTo>
                    <a:pt x="244983" y="4318762"/>
                  </a:lnTo>
                  <a:lnTo>
                    <a:pt x="260604" y="4318762"/>
                  </a:lnTo>
                  <a:lnTo>
                    <a:pt x="383794" y="4195572"/>
                  </a:lnTo>
                  <a:lnTo>
                    <a:pt x="317754" y="4195572"/>
                  </a:lnTo>
                  <a:lnTo>
                    <a:pt x="317754" y="27558"/>
                  </a:lnTo>
                  <a:close/>
                </a:path>
              </a:pathLst>
            </a:custGeom>
            <a:solidFill>
              <a:srgbClr val="1E76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666850" y="571487"/>
            <a:ext cx="3929379" cy="289182"/>
          </a:xfrm>
          <a:prstGeom prst="rect">
            <a:avLst/>
          </a:prstGeom>
          <a:ln w="60325">
            <a:solidFill>
              <a:srgbClr val="2CA1BE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91440">
              <a:spcBef>
                <a:spcPts val="95"/>
              </a:spcBef>
            </a:pPr>
            <a:r>
              <a:rPr dirty="0">
                <a:latin typeface="Lucida Sans Unicode"/>
                <a:cs typeface="Lucida Sans Unicode"/>
              </a:rPr>
              <a:t>Интерес</a:t>
            </a:r>
            <a:r>
              <a:rPr spc="-45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аптечной</a:t>
            </a:r>
            <a:r>
              <a:rPr spc="-6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организации</a:t>
            </a:r>
            <a:endParaRPr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10501" y="571487"/>
            <a:ext cx="2714625" cy="289182"/>
          </a:xfrm>
          <a:prstGeom prst="rect">
            <a:avLst/>
          </a:prstGeom>
          <a:ln w="60325">
            <a:solidFill>
              <a:srgbClr val="2CA1BE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92710">
              <a:spcBef>
                <a:spcPts val="95"/>
              </a:spcBef>
            </a:pPr>
            <a:r>
              <a:rPr dirty="0">
                <a:latin typeface="Lucida Sans Unicode"/>
                <a:cs typeface="Lucida Sans Unicode"/>
              </a:rPr>
              <a:t>Интерес</a:t>
            </a:r>
            <a:r>
              <a:rPr spc="-4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пациента</a:t>
            </a:r>
            <a:endParaRPr>
              <a:latin typeface="Lucida Sans Unicode"/>
              <a:cs typeface="Lucida Sans Unicode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149347" y="953261"/>
            <a:ext cx="704215" cy="781050"/>
            <a:chOff x="1625346" y="953261"/>
            <a:chExt cx="704215" cy="781050"/>
          </a:xfrm>
        </p:grpSpPr>
        <p:sp>
          <p:nvSpPr>
            <p:cNvPr id="16" name="object 16"/>
            <p:cNvSpPr/>
            <p:nvPr/>
          </p:nvSpPr>
          <p:spPr>
            <a:xfrm>
              <a:off x="1691640" y="980693"/>
              <a:ext cx="571500" cy="714375"/>
            </a:xfrm>
            <a:custGeom>
              <a:avLst/>
              <a:gdLst/>
              <a:ahLst/>
              <a:cxnLst/>
              <a:rect l="l" t="t" r="r" b="b"/>
              <a:pathLst>
                <a:path w="571500" h="714375">
                  <a:moveTo>
                    <a:pt x="428625" y="0"/>
                  </a:moveTo>
                  <a:lnTo>
                    <a:pt x="142875" y="0"/>
                  </a:lnTo>
                  <a:lnTo>
                    <a:pt x="142875" y="428625"/>
                  </a:lnTo>
                  <a:lnTo>
                    <a:pt x="0" y="428625"/>
                  </a:lnTo>
                  <a:lnTo>
                    <a:pt x="285750" y="714375"/>
                  </a:lnTo>
                  <a:lnTo>
                    <a:pt x="571500" y="428625"/>
                  </a:lnTo>
                  <a:lnTo>
                    <a:pt x="428625" y="428625"/>
                  </a:lnTo>
                  <a:lnTo>
                    <a:pt x="428625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25346" y="953261"/>
              <a:ext cx="704215" cy="781050"/>
            </a:xfrm>
            <a:custGeom>
              <a:avLst/>
              <a:gdLst/>
              <a:ahLst/>
              <a:cxnLst/>
              <a:rect l="l" t="t" r="r" b="b"/>
              <a:pathLst>
                <a:path w="704214" h="781050">
                  <a:moveTo>
                    <a:pt x="522478" y="0"/>
                  </a:moveTo>
                  <a:lnTo>
                    <a:pt x="181736" y="0"/>
                  </a:lnTo>
                  <a:lnTo>
                    <a:pt x="181736" y="428625"/>
                  </a:lnTo>
                  <a:lnTo>
                    <a:pt x="0" y="428625"/>
                  </a:lnTo>
                  <a:lnTo>
                    <a:pt x="352043" y="780796"/>
                  </a:lnTo>
                  <a:lnTo>
                    <a:pt x="398779" y="734060"/>
                  </a:lnTo>
                  <a:lnTo>
                    <a:pt x="352043" y="734060"/>
                  </a:lnTo>
                  <a:lnTo>
                    <a:pt x="79628" y="461645"/>
                  </a:lnTo>
                  <a:lnTo>
                    <a:pt x="214756" y="461645"/>
                  </a:lnTo>
                  <a:lnTo>
                    <a:pt x="214756" y="33020"/>
                  </a:lnTo>
                  <a:lnTo>
                    <a:pt x="522478" y="33020"/>
                  </a:lnTo>
                  <a:lnTo>
                    <a:pt x="522478" y="0"/>
                  </a:lnTo>
                  <a:close/>
                </a:path>
                <a:path w="704214" h="781050">
                  <a:moveTo>
                    <a:pt x="522478" y="33020"/>
                  </a:moveTo>
                  <a:lnTo>
                    <a:pt x="489458" y="33020"/>
                  </a:lnTo>
                  <a:lnTo>
                    <a:pt x="489458" y="461645"/>
                  </a:lnTo>
                  <a:lnTo>
                    <a:pt x="624585" y="461645"/>
                  </a:lnTo>
                  <a:lnTo>
                    <a:pt x="352043" y="734060"/>
                  </a:lnTo>
                  <a:lnTo>
                    <a:pt x="398779" y="734060"/>
                  </a:lnTo>
                  <a:lnTo>
                    <a:pt x="704215" y="428625"/>
                  </a:lnTo>
                  <a:lnTo>
                    <a:pt x="522478" y="428625"/>
                  </a:lnTo>
                  <a:lnTo>
                    <a:pt x="522478" y="33020"/>
                  </a:lnTo>
                  <a:close/>
                </a:path>
                <a:path w="704214" h="781050">
                  <a:moveTo>
                    <a:pt x="478409" y="43941"/>
                  </a:moveTo>
                  <a:lnTo>
                    <a:pt x="225678" y="43941"/>
                  </a:lnTo>
                  <a:lnTo>
                    <a:pt x="225678" y="472566"/>
                  </a:lnTo>
                  <a:lnTo>
                    <a:pt x="106172" y="472566"/>
                  </a:lnTo>
                  <a:lnTo>
                    <a:pt x="352043" y="718565"/>
                  </a:lnTo>
                  <a:lnTo>
                    <a:pt x="367664" y="702945"/>
                  </a:lnTo>
                  <a:lnTo>
                    <a:pt x="352043" y="702945"/>
                  </a:lnTo>
                  <a:lnTo>
                    <a:pt x="132715" y="483615"/>
                  </a:lnTo>
                  <a:lnTo>
                    <a:pt x="236728" y="483615"/>
                  </a:lnTo>
                  <a:lnTo>
                    <a:pt x="236728" y="54990"/>
                  </a:lnTo>
                  <a:lnTo>
                    <a:pt x="478409" y="54990"/>
                  </a:lnTo>
                  <a:lnTo>
                    <a:pt x="478409" y="43941"/>
                  </a:lnTo>
                  <a:close/>
                </a:path>
                <a:path w="704214" h="781050">
                  <a:moveTo>
                    <a:pt x="478409" y="54990"/>
                  </a:moveTo>
                  <a:lnTo>
                    <a:pt x="467486" y="54990"/>
                  </a:lnTo>
                  <a:lnTo>
                    <a:pt x="467486" y="483615"/>
                  </a:lnTo>
                  <a:lnTo>
                    <a:pt x="571499" y="483615"/>
                  </a:lnTo>
                  <a:lnTo>
                    <a:pt x="352043" y="702945"/>
                  </a:lnTo>
                  <a:lnTo>
                    <a:pt x="367664" y="702945"/>
                  </a:lnTo>
                  <a:lnTo>
                    <a:pt x="598042" y="472566"/>
                  </a:lnTo>
                  <a:lnTo>
                    <a:pt x="478409" y="472566"/>
                  </a:lnTo>
                  <a:lnTo>
                    <a:pt x="478409" y="54990"/>
                  </a:lnTo>
                  <a:close/>
                </a:path>
              </a:pathLst>
            </a:custGeom>
            <a:solidFill>
              <a:srgbClr val="1E76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608189" y="1772869"/>
            <a:ext cx="2786380" cy="1120820"/>
          </a:xfrm>
          <a:prstGeom prst="rect">
            <a:avLst/>
          </a:prstGeom>
          <a:ln w="60325">
            <a:solidFill>
              <a:srgbClr val="2CA1BE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96215" marR="187325" indent="1270" algn="ctr">
              <a:spcBef>
                <a:spcPts val="100"/>
              </a:spcBef>
            </a:pPr>
            <a:r>
              <a:rPr spc="-10" dirty="0">
                <a:latin typeface="Lucida Sans Unicode"/>
                <a:cs typeface="Lucida Sans Unicode"/>
              </a:rPr>
              <a:t>Получить квалифицированную фармацевтическую помощь</a:t>
            </a:r>
            <a:endParaRPr>
              <a:latin typeface="Lucida Sans Unicode"/>
              <a:cs typeface="Lucida Sans Unicode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621904" y="953261"/>
            <a:ext cx="704215" cy="781050"/>
            <a:chOff x="7097903" y="953261"/>
            <a:chExt cx="704215" cy="781050"/>
          </a:xfrm>
        </p:grpSpPr>
        <p:sp>
          <p:nvSpPr>
            <p:cNvPr id="20" name="object 20"/>
            <p:cNvSpPr/>
            <p:nvPr/>
          </p:nvSpPr>
          <p:spPr>
            <a:xfrm>
              <a:off x="7164324" y="980693"/>
              <a:ext cx="571500" cy="714375"/>
            </a:xfrm>
            <a:custGeom>
              <a:avLst/>
              <a:gdLst/>
              <a:ahLst/>
              <a:cxnLst/>
              <a:rect l="l" t="t" r="r" b="b"/>
              <a:pathLst>
                <a:path w="571500" h="714375">
                  <a:moveTo>
                    <a:pt x="428625" y="0"/>
                  </a:moveTo>
                  <a:lnTo>
                    <a:pt x="142875" y="0"/>
                  </a:lnTo>
                  <a:lnTo>
                    <a:pt x="142875" y="428625"/>
                  </a:lnTo>
                  <a:lnTo>
                    <a:pt x="0" y="428625"/>
                  </a:lnTo>
                  <a:lnTo>
                    <a:pt x="285750" y="714375"/>
                  </a:lnTo>
                  <a:lnTo>
                    <a:pt x="571500" y="428625"/>
                  </a:lnTo>
                  <a:lnTo>
                    <a:pt x="428625" y="428625"/>
                  </a:lnTo>
                  <a:lnTo>
                    <a:pt x="428625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097903" y="953261"/>
              <a:ext cx="704215" cy="781050"/>
            </a:xfrm>
            <a:custGeom>
              <a:avLst/>
              <a:gdLst/>
              <a:ahLst/>
              <a:cxnLst/>
              <a:rect l="l" t="t" r="r" b="b"/>
              <a:pathLst>
                <a:path w="704215" h="781050">
                  <a:moveTo>
                    <a:pt x="522477" y="0"/>
                  </a:moveTo>
                  <a:lnTo>
                    <a:pt x="181737" y="0"/>
                  </a:lnTo>
                  <a:lnTo>
                    <a:pt x="181737" y="428625"/>
                  </a:lnTo>
                  <a:lnTo>
                    <a:pt x="0" y="428625"/>
                  </a:lnTo>
                  <a:lnTo>
                    <a:pt x="352171" y="780796"/>
                  </a:lnTo>
                  <a:lnTo>
                    <a:pt x="398890" y="734060"/>
                  </a:lnTo>
                  <a:lnTo>
                    <a:pt x="352171" y="734060"/>
                  </a:lnTo>
                  <a:lnTo>
                    <a:pt x="79628" y="461645"/>
                  </a:lnTo>
                  <a:lnTo>
                    <a:pt x="214756" y="461645"/>
                  </a:lnTo>
                  <a:lnTo>
                    <a:pt x="214756" y="33020"/>
                  </a:lnTo>
                  <a:lnTo>
                    <a:pt x="522477" y="33020"/>
                  </a:lnTo>
                  <a:lnTo>
                    <a:pt x="522477" y="0"/>
                  </a:lnTo>
                  <a:close/>
                </a:path>
                <a:path w="704215" h="781050">
                  <a:moveTo>
                    <a:pt x="522477" y="33020"/>
                  </a:moveTo>
                  <a:lnTo>
                    <a:pt x="489457" y="33020"/>
                  </a:lnTo>
                  <a:lnTo>
                    <a:pt x="489457" y="461645"/>
                  </a:lnTo>
                  <a:lnTo>
                    <a:pt x="624586" y="461645"/>
                  </a:lnTo>
                  <a:lnTo>
                    <a:pt x="352171" y="734060"/>
                  </a:lnTo>
                  <a:lnTo>
                    <a:pt x="398890" y="734060"/>
                  </a:lnTo>
                  <a:lnTo>
                    <a:pt x="704215" y="428625"/>
                  </a:lnTo>
                  <a:lnTo>
                    <a:pt x="522477" y="428625"/>
                  </a:lnTo>
                  <a:lnTo>
                    <a:pt x="522477" y="33020"/>
                  </a:lnTo>
                  <a:close/>
                </a:path>
                <a:path w="704215" h="781050">
                  <a:moveTo>
                    <a:pt x="478536" y="43941"/>
                  </a:moveTo>
                  <a:lnTo>
                    <a:pt x="225805" y="43941"/>
                  </a:lnTo>
                  <a:lnTo>
                    <a:pt x="225805" y="472566"/>
                  </a:lnTo>
                  <a:lnTo>
                    <a:pt x="106172" y="472566"/>
                  </a:lnTo>
                  <a:lnTo>
                    <a:pt x="352171" y="718565"/>
                  </a:lnTo>
                  <a:lnTo>
                    <a:pt x="367783" y="702945"/>
                  </a:lnTo>
                  <a:lnTo>
                    <a:pt x="352171" y="702945"/>
                  </a:lnTo>
                  <a:lnTo>
                    <a:pt x="132715" y="483615"/>
                  </a:lnTo>
                  <a:lnTo>
                    <a:pt x="236727" y="483615"/>
                  </a:lnTo>
                  <a:lnTo>
                    <a:pt x="236727" y="54990"/>
                  </a:lnTo>
                  <a:lnTo>
                    <a:pt x="478536" y="54990"/>
                  </a:lnTo>
                  <a:lnTo>
                    <a:pt x="478536" y="43941"/>
                  </a:lnTo>
                  <a:close/>
                </a:path>
                <a:path w="704215" h="781050">
                  <a:moveTo>
                    <a:pt x="478536" y="54990"/>
                  </a:moveTo>
                  <a:lnTo>
                    <a:pt x="467487" y="54990"/>
                  </a:lnTo>
                  <a:lnTo>
                    <a:pt x="467487" y="483615"/>
                  </a:lnTo>
                  <a:lnTo>
                    <a:pt x="571500" y="483615"/>
                  </a:lnTo>
                  <a:lnTo>
                    <a:pt x="352171" y="702945"/>
                  </a:lnTo>
                  <a:lnTo>
                    <a:pt x="367783" y="702945"/>
                  </a:lnTo>
                  <a:lnTo>
                    <a:pt x="598043" y="472566"/>
                  </a:lnTo>
                  <a:lnTo>
                    <a:pt x="478536" y="472566"/>
                  </a:lnTo>
                  <a:lnTo>
                    <a:pt x="478536" y="54990"/>
                  </a:lnTo>
                  <a:close/>
                </a:path>
              </a:pathLst>
            </a:custGeom>
            <a:solidFill>
              <a:srgbClr val="1E76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952600" y="1785950"/>
            <a:ext cx="3279775" cy="1120820"/>
          </a:xfrm>
          <a:prstGeom prst="rect">
            <a:avLst/>
          </a:prstGeom>
          <a:ln w="60325">
            <a:solidFill>
              <a:srgbClr val="2CA1BE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99060" marR="93345" algn="ctr">
              <a:spcBef>
                <a:spcPts val="100"/>
              </a:spcBef>
            </a:pPr>
            <a:r>
              <a:rPr dirty="0">
                <a:latin typeface="Lucida Sans Unicode"/>
                <a:cs typeface="Lucida Sans Unicode"/>
              </a:rPr>
              <a:t>Качественно</a:t>
            </a:r>
            <a:r>
              <a:rPr spc="-10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предложить</a:t>
            </a:r>
            <a:r>
              <a:rPr spc="-50" dirty="0">
                <a:latin typeface="Lucida Sans Unicode"/>
                <a:cs typeface="Lucida Sans Unicode"/>
              </a:rPr>
              <a:t> и </a:t>
            </a:r>
            <a:r>
              <a:rPr spc="-10" dirty="0">
                <a:latin typeface="Lucida Sans Unicode"/>
                <a:cs typeface="Lucida Sans Unicode"/>
              </a:rPr>
              <a:t>оказать</a:t>
            </a:r>
            <a:r>
              <a:rPr spc="50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фармацевтическую помощь</a:t>
            </a:r>
            <a:endParaRPr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12990" y="629792"/>
            <a:ext cx="15240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0" dirty="0">
                <a:solidFill>
                  <a:srgbClr val="FFFFFF"/>
                </a:solidFill>
                <a:latin typeface="Lucida Sans Unicode"/>
                <a:cs typeface="Lucida Sans Unicode"/>
              </a:rPr>
              <a:t>З</a:t>
            </a:r>
            <a:endParaRPr sz="1600">
              <a:latin typeface="Lucida Sans Unicode"/>
              <a:cs typeface="Lucida Sans Unicode"/>
            </a:endParaRPr>
          </a:p>
          <a:p>
            <a:pPr marL="12700" marR="5080" algn="just"/>
            <a:r>
              <a:rPr sz="1600" spc="-50" dirty="0">
                <a:solidFill>
                  <a:srgbClr val="FFFFFF"/>
                </a:solidFill>
                <a:latin typeface="Lucida Sans Unicode"/>
                <a:cs typeface="Lucida Sans Unicode"/>
              </a:rPr>
              <a:t>а к о н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12991" y="2093213"/>
            <a:ext cx="15303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spcBef>
                <a:spcPts val="95"/>
              </a:spcBef>
            </a:pPr>
            <a:r>
              <a:rPr sz="1600" spc="-50" dirty="0">
                <a:solidFill>
                  <a:srgbClr val="FFFFFF"/>
                </a:solidFill>
                <a:latin typeface="Lucida Sans Unicode"/>
                <a:cs typeface="Lucida Sans Unicode"/>
              </a:rPr>
              <a:t>с п р о с а</a:t>
            </a:r>
            <a:endParaRPr sz="1600">
              <a:latin typeface="Lucida Sans Unicode"/>
              <a:cs typeface="Lucida Sans Unicode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672454" y="1"/>
            <a:ext cx="490220" cy="4468495"/>
            <a:chOff x="4148454" y="0"/>
            <a:chExt cx="490220" cy="4468495"/>
          </a:xfrm>
        </p:grpSpPr>
        <p:sp>
          <p:nvSpPr>
            <p:cNvPr id="26" name="object 26"/>
            <p:cNvSpPr/>
            <p:nvPr/>
          </p:nvSpPr>
          <p:spPr>
            <a:xfrm>
              <a:off x="4214748" y="0"/>
              <a:ext cx="357505" cy="4429125"/>
            </a:xfrm>
            <a:custGeom>
              <a:avLst/>
              <a:gdLst/>
              <a:ahLst/>
              <a:cxnLst/>
              <a:rect l="l" t="t" r="r" b="b"/>
              <a:pathLst>
                <a:path w="357504" h="4429125">
                  <a:moveTo>
                    <a:pt x="267970" y="0"/>
                  </a:moveTo>
                  <a:lnTo>
                    <a:pt x="89408" y="0"/>
                  </a:lnTo>
                  <a:lnTo>
                    <a:pt x="89408" y="4250563"/>
                  </a:lnTo>
                  <a:lnTo>
                    <a:pt x="0" y="4250563"/>
                  </a:lnTo>
                  <a:lnTo>
                    <a:pt x="178688" y="4429125"/>
                  </a:lnTo>
                  <a:lnTo>
                    <a:pt x="357250" y="4250563"/>
                  </a:lnTo>
                  <a:lnTo>
                    <a:pt x="267970" y="4250563"/>
                  </a:lnTo>
                  <a:lnTo>
                    <a:pt x="267970" y="0"/>
                  </a:lnTo>
                  <a:close/>
                </a:path>
              </a:pathLst>
            </a:custGeom>
            <a:solidFill>
              <a:srgbClr val="2CA1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148454" y="0"/>
              <a:ext cx="490220" cy="4468495"/>
            </a:xfrm>
            <a:custGeom>
              <a:avLst/>
              <a:gdLst/>
              <a:ahLst/>
              <a:cxnLst/>
              <a:rect l="l" t="t" r="r" b="b"/>
              <a:pathLst>
                <a:path w="490220" h="4468495">
                  <a:moveTo>
                    <a:pt x="361696" y="0"/>
                  </a:moveTo>
                  <a:lnTo>
                    <a:pt x="128143" y="0"/>
                  </a:lnTo>
                  <a:lnTo>
                    <a:pt x="128143" y="4223004"/>
                  </a:lnTo>
                  <a:lnTo>
                    <a:pt x="0" y="4223004"/>
                  </a:lnTo>
                  <a:lnTo>
                    <a:pt x="244983" y="4467987"/>
                  </a:lnTo>
                  <a:lnTo>
                    <a:pt x="291592" y="4421378"/>
                  </a:lnTo>
                  <a:lnTo>
                    <a:pt x="244983" y="4421378"/>
                  </a:lnTo>
                  <a:lnTo>
                    <a:pt x="79629" y="4256024"/>
                  </a:lnTo>
                  <a:lnTo>
                    <a:pt x="161162" y="4256024"/>
                  </a:lnTo>
                  <a:lnTo>
                    <a:pt x="161162" y="5460"/>
                  </a:lnTo>
                  <a:lnTo>
                    <a:pt x="361696" y="5460"/>
                  </a:lnTo>
                  <a:lnTo>
                    <a:pt x="361696" y="0"/>
                  </a:lnTo>
                  <a:close/>
                </a:path>
                <a:path w="490220" h="4468495">
                  <a:moveTo>
                    <a:pt x="361696" y="5460"/>
                  </a:moveTo>
                  <a:lnTo>
                    <a:pt x="328803" y="5460"/>
                  </a:lnTo>
                  <a:lnTo>
                    <a:pt x="328803" y="4256024"/>
                  </a:lnTo>
                  <a:lnTo>
                    <a:pt x="410210" y="4256024"/>
                  </a:lnTo>
                  <a:lnTo>
                    <a:pt x="244983" y="4421378"/>
                  </a:lnTo>
                  <a:lnTo>
                    <a:pt x="291592" y="4421378"/>
                  </a:lnTo>
                  <a:lnTo>
                    <a:pt x="489966" y="4223004"/>
                  </a:lnTo>
                  <a:lnTo>
                    <a:pt x="361696" y="4223004"/>
                  </a:lnTo>
                  <a:lnTo>
                    <a:pt x="361696" y="5460"/>
                  </a:lnTo>
                  <a:close/>
                </a:path>
                <a:path w="490220" h="4468495">
                  <a:moveTo>
                    <a:pt x="317754" y="16509"/>
                  </a:moveTo>
                  <a:lnTo>
                    <a:pt x="172212" y="16509"/>
                  </a:lnTo>
                  <a:lnTo>
                    <a:pt x="172212" y="4267073"/>
                  </a:lnTo>
                  <a:lnTo>
                    <a:pt x="106172" y="4267073"/>
                  </a:lnTo>
                  <a:lnTo>
                    <a:pt x="244983" y="4405757"/>
                  </a:lnTo>
                  <a:lnTo>
                    <a:pt x="260477" y="4390263"/>
                  </a:lnTo>
                  <a:lnTo>
                    <a:pt x="244983" y="4390263"/>
                  </a:lnTo>
                  <a:lnTo>
                    <a:pt x="132715" y="4278122"/>
                  </a:lnTo>
                  <a:lnTo>
                    <a:pt x="183134" y="4278122"/>
                  </a:lnTo>
                  <a:lnTo>
                    <a:pt x="183134" y="27558"/>
                  </a:lnTo>
                  <a:lnTo>
                    <a:pt x="317754" y="27558"/>
                  </a:lnTo>
                  <a:lnTo>
                    <a:pt x="317754" y="16509"/>
                  </a:lnTo>
                  <a:close/>
                </a:path>
                <a:path w="490220" h="4468495">
                  <a:moveTo>
                    <a:pt x="317754" y="27558"/>
                  </a:moveTo>
                  <a:lnTo>
                    <a:pt x="306705" y="27558"/>
                  </a:lnTo>
                  <a:lnTo>
                    <a:pt x="306705" y="4278122"/>
                  </a:lnTo>
                  <a:lnTo>
                    <a:pt x="357124" y="4278122"/>
                  </a:lnTo>
                  <a:lnTo>
                    <a:pt x="244983" y="4390263"/>
                  </a:lnTo>
                  <a:lnTo>
                    <a:pt x="260477" y="4390263"/>
                  </a:lnTo>
                  <a:lnTo>
                    <a:pt x="383667" y="4267073"/>
                  </a:lnTo>
                  <a:lnTo>
                    <a:pt x="317754" y="4267073"/>
                  </a:lnTo>
                  <a:lnTo>
                    <a:pt x="317754" y="27558"/>
                  </a:lnTo>
                  <a:close/>
                </a:path>
              </a:pathLst>
            </a:custGeom>
            <a:solidFill>
              <a:srgbClr val="1E76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5831585" y="55626"/>
            <a:ext cx="15240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0" dirty="0">
                <a:solidFill>
                  <a:srgbClr val="FFFFFF"/>
                </a:solidFill>
                <a:latin typeface="Lucida Sans Unicode"/>
                <a:cs typeface="Lucida Sans Unicode"/>
              </a:rPr>
              <a:t>З</a:t>
            </a:r>
            <a:endParaRPr sz="1600">
              <a:latin typeface="Lucida Sans Unicode"/>
              <a:cs typeface="Lucida Sans Unicode"/>
            </a:endParaRPr>
          </a:p>
          <a:p>
            <a:pPr marL="12700" marR="5080" algn="just"/>
            <a:r>
              <a:rPr sz="1600" spc="-50" dirty="0">
                <a:solidFill>
                  <a:srgbClr val="FFFFFF"/>
                </a:solidFill>
                <a:latin typeface="Lucida Sans Unicode"/>
                <a:cs typeface="Lucida Sans Unicode"/>
              </a:rPr>
              <a:t>а к о н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31586" y="1518920"/>
            <a:ext cx="173355" cy="2708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spcBef>
                <a:spcPts val="95"/>
              </a:spcBef>
            </a:pPr>
            <a:r>
              <a:rPr sz="1600" spc="-50" dirty="0">
                <a:solidFill>
                  <a:srgbClr val="FFFFFF"/>
                </a:solidFill>
                <a:latin typeface="Lucida Sans Unicode"/>
                <a:cs typeface="Lucida Sans Unicode"/>
              </a:rPr>
              <a:t>п р е д л о ж е н и я</a:t>
            </a:r>
            <a:endParaRPr sz="1600">
              <a:latin typeface="Lucida Sans Unicode"/>
              <a:cs typeface="Lucida Sans Unicode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052316" y="5706808"/>
            <a:ext cx="5373370" cy="768350"/>
            <a:chOff x="2528316" y="5706808"/>
            <a:chExt cx="5373370" cy="768350"/>
          </a:xfrm>
        </p:grpSpPr>
        <p:sp>
          <p:nvSpPr>
            <p:cNvPr id="31" name="object 31"/>
            <p:cNvSpPr/>
            <p:nvPr/>
          </p:nvSpPr>
          <p:spPr>
            <a:xfrm>
              <a:off x="2555748" y="5733250"/>
              <a:ext cx="5318760" cy="715010"/>
            </a:xfrm>
            <a:custGeom>
              <a:avLst/>
              <a:gdLst/>
              <a:ahLst/>
              <a:cxnLst/>
              <a:rect l="l" t="t" r="r" b="b"/>
              <a:pathLst>
                <a:path w="5318759" h="715010">
                  <a:moveTo>
                    <a:pt x="5199253" y="0"/>
                  </a:moveTo>
                  <a:lnTo>
                    <a:pt x="119125" y="0"/>
                  </a:lnTo>
                  <a:lnTo>
                    <a:pt x="72759" y="9357"/>
                  </a:lnTo>
                  <a:lnTo>
                    <a:pt x="34893" y="34877"/>
                  </a:lnTo>
                  <a:lnTo>
                    <a:pt x="9362" y="72726"/>
                  </a:lnTo>
                  <a:lnTo>
                    <a:pt x="0" y="119075"/>
                  </a:lnTo>
                  <a:lnTo>
                    <a:pt x="0" y="595325"/>
                  </a:lnTo>
                  <a:lnTo>
                    <a:pt x="9362" y="641666"/>
                  </a:lnTo>
                  <a:lnTo>
                    <a:pt x="34893" y="679511"/>
                  </a:lnTo>
                  <a:lnTo>
                    <a:pt x="72759" y="705029"/>
                  </a:lnTo>
                  <a:lnTo>
                    <a:pt x="119125" y="714387"/>
                  </a:lnTo>
                  <a:lnTo>
                    <a:pt x="5199253" y="714387"/>
                  </a:lnTo>
                  <a:lnTo>
                    <a:pt x="5245619" y="705029"/>
                  </a:lnTo>
                  <a:lnTo>
                    <a:pt x="5283485" y="679511"/>
                  </a:lnTo>
                  <a:lnTo>
                    <a:pt x="5309016" y="641666"/>
                  </a:lnTo>
                  <a:lnTo>
                    <a:pt x="5318379" y="595325"/>
                  </a:lnTo>
                  <a:lnTo>
                    <a:pt x="5318379" y="119075"/>
                  </a:lnTo>
                  <a:lnTo>
                    <a:pt x="5309016" y="72726"/>
                  </a:lnTo>
                  <a:lnTo>
                    <a:pt x="5283485" y="34877"/>
                  </a:lnTo>
                  <a:lnTo>
                    <a:pt x="5245619" y="9357"/>
                  </a:lnTo>
                  <a:lnTo>
                    <a:pt x="51992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528316" y="5706808"/>
              <a:ext cx="5373370" cy="768350"/>
            </a:xfrm>
            <a:custGeom>
              <a:avLst/>
              <a:gdLst/>
              <a:ahLst/>
              <a:cxnLst/>
              <a:rect l="l" t="t" r="r" b="b"/>
              <a:pathLst>
                <a:path w="5373370" h="768350">
                  <a:moveTo>
                    <a:pt x="5240274" y="0"/>
                  </a:moveTo>
                  <a:lnTo>
                    <a:pt x="130175" y="0"/>
                  </a:lnTo>
                  <a:lnTo>
                    <a:pt x="115696" y="2539"/>
                  </a:lnTo>
                  <a:lnTo>
                    <a:pt x="75437" y="17779"/>
                  </a:lnTo>
                  <a:lnTo>
                    <a:pt x="42036" y="43179"/>
                  </a:lnTo>
                  <a:lnTo>
                    <a:pt x="17144" y="77469"/>
                  </a:lnTo>
                  <a:lnTo>
                    <a:pt x="2666" y="118109"/>
                  </a:lnTo>
                  <a:lnTo>
                    <a:pt x="0" y="623569"/>
                  </a:lnTo>
                  <a:lnTo>
                    <a:pt x="888" y="638809"/>
                  </a:lnTo>
                  <a:lnTo>
                    <a:pt x="12191" y="680719"/>
                  </a:lnTo>
                  <a:lnTo>
                    <a:pt x="34289" y="716279"/>
                  </a:lnTo>
                  <a:lnTo>
                    <a:pt x="65785" y="744219"/>
                  </a:lnTo>
                  <a:lnTo>
                    <a:pt x="104266" y="763269"/>
                  </a:lnTo>
                  <a:lnTo>
                    <a:pt x="133095" y="768349"/>
                  </a:lnTo>
                  <a:lnTo>
                    <a:pt x="5243067" y="768349"/>
                  </a:lnTo>
                  <a:lnTo>
                    <a:pt x="5285105" y="756919"/>
                  </a:lnTo>
                  <a:lnTo>
                    <a:pt x="5317762" y="736599"/>
                  </a:lnTo>
                  <a:lnTo>
                    <a:pt x="146557" y="736599"/>
                  </a:lnTo>
                  <a:lnTo>
                    <a:pt x="123443" y="734059"/>
                  </a:lnTo>
                  <a:lnTo>
                    <a:pt x="82803" y="716279"/>
                  </a:lnTo>
                  <a:lnTo>
                    <a:pt x="52196" y="685799"/>
                  </a:lnTo>
                  <a:lnTo>
                    <a:pt x="35178" y="645159"/>
                  </a:lnTo>
                  <a:lnTo>
                    <a:pt x="33076" y="623569"/>
                  </a:lnTo>
                  <a:lnTo>
                    <a:pt x="33090" y="144779"/>
                  </a:lnTo>
                  <a:lnTo>
                    <a:pt x="42036" y="101599"/>
                  </a:lnTo>
                  <a:lnTo>
                    <a:pt x="66420" y="66039"/>
                  </a:lnTo>
                  <a:lnTo>
                    <a:pt x="102615" y="41909"/>
                  </a:lnTo>
                  <a:lnTo>
                    <a:pt x="135254" y="33019"/>
                  </a:lnTo>
                  <a:lnTo>
                    <a:pt x="5320299" y="33019"/>
                  </a:lnTo>
                  <a:lnTo>
                    <a:pt x="5319013" y="31749"/>
                  </a:lnTo>
                  <a:lnTo>
                    <a:pt x="5282564" y="10159"/>
                  </a:lnTo>
                  <a:lnTo>
                    <a:pt x="5254879" y="2539"/>
                  </a:lnTo>
                  <a:lnTo>
                    <a:pt x="5240274" y="0"/>
                  </a:lnTo>
                  <a:close/>
                </a:path>
                <a:path w="5373370" h="768350">
                  <a:moveTo>
                    <a:pt x="5320299" y="33019"/>
                  </a:moveTo>
                  <a:lnTo>
                    <a:pt x="5238623" y="33019"/>
                  </a:lnTo>
                  <a:lnTo>
                    <a:pt x="5249926" y="34289"/>
                  </a:lnTo>
                  <a:lnTo>
                    <a:pt x="5260848" y="38099"/>
                  </a:lnTo>
                  <a:lnTo>
                    <a:pt x="5299202" y="58419"/>
                  </a:lnTo>
                  <a:lnTo>
                    <a:pt x="5326760" y="92709"/>
                  </a:lnTo>
                  <a:lnTo>
                    <a:pt x="5339841" y="134619"/>
                  </a:lnTo>
                  <a:lnTo>
                    <a:pt x="5340293" y="144779"/>
                  </a:lnTo>
                  <a:lnTo>
                    <a:pt x="5340286" y="623569"/>
                  </a:lnTo>
                  <a:lnTo>
                    <a:pt x="5331333" y="666749"/>
                  </a:lnTo>
                  <a:lnTo>
                    <a:pt x="5306822" y="702309"/>
                  </a:lnTo>
                  <a:lnTo>
                    <a:pt x="5270754" y="727709"/>
                  </a:lnTo>
                  <a:lnTo>
                    <a:pt x="5226431" y="736599"/>
                  </a:lnTo>
                  <a:lnTo>
                    <a:pt x="5317762" y="736599"/>
                  </a:lnTo>
                  <a:lnTo>
                    <a:pt x="5349112" y="703579"/>
                  </a:lnTo>
                  <a:lnTo>
                    <a:pt x="5367147" y="664209"/>
                  </a:lnTo>
                  <a:lnTo>
                    <a:pt x="5373312" y="623569"/>
                  </a:lnTo>
                  <a:lnTo>
                    <a:pt x="5373242" y="144779"/>
                  </a:lnTo>
                  <a:lnTo>
                    <a:pt x="5366258" y="101599"/>
                  </a:lnTo>
                  <a:lnTo>
                    <a:pt x="5347461" y="63499"/>
                  </a:lnTo>
                  <a:lnTo>
                    <a:pt x="5329301" y="41909"/>
                  </a:lnTo>
                  <a:lnTo>
                    <a:pt x="5320299" y="33019"/>
                  </a:lnTo>
                  <a:close/>
                </a:path>
                <a:path w="5373370" h="768350">
                  <a:moveTo>
                    <a:pt x="5226684" y="43179"/>
                  </a:moveTo>
                  <a:lnTo>
                    <a:pt x="147319" y="43179"/>
                  </a:lnTo>
                  <a:lnTo>
                    <a:pt x="126745" y="45719"/>
                  </a:lnTo>
                  <a:lnTo>
                    <a:pt x="89915" y="60959"/>
                  </a:lnTo>
                  <a:lnTo>
                    <a:pt x="74548" y="73659"/>
                  </a:lnTo>
                  <a:lnTo>
                    <a:pt x="67817" y="80009"/>
                  </a:lnTo>
                  <a:lnTo>
                    <a:pt x="48894" y="114299"/>
                  </a:lnTo>
                  <a:lnTo>
                    <a:pt x="44125" y="144779"/>
                  </a:lnTo>
                  <a:lnTo>
                    <a:pt x="44153" y="623569"/>
                  </a:lnTo>
                  <a:lnTo>
                    <a:pt x="51688" y="661669"/>
                  </a:lnTo>
                  <a:lnTo>
                    <a:pt x="73532" y="694689"/>
                  </a:lnTo>
                  <a:lnTo>
                    <a:pt x="105917" y="716279"/>
                  </a:lnTo>
                  <a:lnTo>
                    <a:pt x="146557" y="725169"/>
                  </a:lnTo>
                  <a:lnTo>
                    <a:pt x="5236463" y="725169"/>
                  </a:lnTo>
                  <a:lnTo>
                    <a:pt x="5256530" y="720089"/>
                  </a:lnTo>
                  <a:lnTo>
                    <a:pt x="5265928" y="717549"/>
                  </a:lnTo>
                  <a:lnTo>
                    <a:pt x="5272690" y="713739"/>
                  </a:lnTo>
                  <a:lnTo>
                    <a:pt x="135635" y="713739"/>
                  </a:lnTo>
                  <a:lnTo>
                    <a:pt x="126745" y="712469"/>
                  </a:lnTo>
                  <a:lnTo>
                    <a:pt x="87375" y="692149"/>
                  </a:lnTo>
                  <a:lnTo>
                    <a:pt x="61594" y="656589"/>
                  </a:lnTo>
                  <a:lnTo>
                    <a:pt x="55063" y="623569"/>
                  </a:lnTo>
                  <a:lnTo>
                    <a:pt x="55070" y="144779"/>
                  </a:lnTo>
                  <a:lnTo>
                    <a:pt x="66675" y="101599"/>
                  </a:lnTo>
                  <a:lnTo>
                    <a:pt x="96519" y="69849"/>
                  </a:lnTo>
                  <a:lnTo>
                    <a:pt x="138556" y="54609"/>
                  </a:lnTo>
                  <a:lnTo>
                    <a:pt x="5273378" y="54609"/>
                  </a:lnTo>
                  <a:lnTo>
                    <a:pt x="5267452" y="52069"/>
                  </a:lnTo>
                  <a:lnTo>
                    <a:pt x="5258054" y="48259"/>
                  </a:lnTo>
                  <a:lnTo>
                    <a:pt x="5248275" y="45719"/>
                  </a:lnTo>
                  <a:lnTo>
                    <a:pt x="5238114" y="44449"/>
                  </a:lnTo>
                  <a:lnTo>
                    <a:pt x="5226684" y="43179"/>
                  </a:lnTo>
                  <a:close/>
                </a:path>
                <a:path w="5373370" h="768350">
                  <a:moveTo>
                    <a:pt x="5273378" y="54609"/>
                  </a:moveTo>
                  <a:lnTo>
                    <a:pt x="5237607" y="54609"/>
                  </a:lnTo>
                  <a:lnTo>
                    <a:pt x="5246624" y="57149"/>
                  </a:lnTo>
                  <a:lnTo>
                    <a:pt x="5263641" y="62229"/>
                  </a:lnTo>
                  <a:lnTo>
                    <a:pt x="5298312" y="88899"/>
                  </a:lnTo>
                  <a:lnTo>
                    <a:pt x="5316855" y="129539"/>
                  </a:lnTo>
                  <a:lnTo>
                    <a:pt x="5318270" y="144779"/>
                  </a:lnTo>
                  <a:lnTo>
                    <a:pt x="5318252" y="621029"/>
                  </a:lnTo>
                  <a:lnTo>
                    <a:pt x="5310632" y="659129"/>
                  </a:lnTo>
                  <a:lnTo>
                    <a:pt x="5283961" y="693419"/>
                  </a:lnTo>
                  <a:lnTo>
                    <a:pt x="5276850" y="699769"/>
                  </a:lnTo>
                  <a:lnTo>
                    <a:pt x="5234812" y="713739"/>
                  </a:lnTo>
                  <a:lnTo>
                    <a:pt x="5272690" y="713739"/>
                  </a:lnTo>
                  <a:lnTo>
                    <a:pt x="5305425" y="688339"/>
                  </a:lnTo>
                  <a:lnTo>
                    <a:pt x="5324475" y="654049"/>
                  </a:lnTo>
                  <a:lnTo>
                    <a:pt x="5329244" y="623569"/>
                  </a:lnTo>
                  <a:lnTo>
                    <a:pt x="5329216" y="144779"/>
                  </a:lnTo>
                  <a:lnTo>
                    <a:pt x="5321554" y="106679"/>
                  </a:lnTo>
                  <a:lnTo>
                    <a:pt x="5299963" y="73659"/>
                  </a:lnTo>
                  <a:lnTo>
                    <a:pt x="5276341" y="55879"/>
                  </a:lnTo>
                  <a:lnTo>
                    <a:pt x="5273378" y="54609"/>
                  </a:lnTo>
                  <a:close/>
                </a:path>
              </a:pathLst>
            </a:custGeom>
            <a:solidFill>
              <a:srgbClr val="EB63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4729733" y="5771184"/>
            <a:ext cx="40170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  <a:tabLst>
                <a:tab pos="2600325" algn="l"/>
              </a:tabLst>
            </a:pPr>
            <a:r>
              <a:rPr dirty="0">
                <a:latin typeface="Lucida Sans Unicode"/>
                <a:cs typeface="Lucida Sans Unicode"/>
              </a:rPr>
              <a:t>ЦЕНА-</a:t>
            </a:r>
            <a:r>
              <a:rPr spc="-4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ВЫРАВНИВАЕТ</a:t>
            </a:r>
            <a:r>
              <a:rPr dirty="0">
                <a:latin typeface="Lucida Sans Unicode"/>
                <a:cs typeface="Lucida Sans Unicode"/>
              </a:rPr>
              <a:t>	ИНТЕРЕСЫ</a:t>
            </a:r>
            <a:r>
              <a:rPr spc="-90" dirty="0">
                <a:latin typeface="Lucida Sans Unicode"/>
                <a:cs typeface="Lucida Sans Unicode"/>
              </a:rPr>
              <a:t> </a:t>
            </a:r>
            <a:r>
              <a:rPr spc="-50" dirty="0">
                <a:latin typeface="Lucida Sans Unicode"/>
                <a:cs typeface="Lucida Sans Unicode"/>
              </a:rPr>
              <a:t>с</a:t>
            </a:r>
            <a:endParaRPr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</a:pPr>
            <a:r>
              <a:rPr dirty="0">
                <a:latin typeface="Lucida Sans Unicode"/>
                <a:cs typeface="Lucida Sans Unicode"/>
              </a:rPr>
              <a:t>экономической</a:t>
            </a:r>
            <a:r>
              <a:rPr spc="-60" dirty="0">
                <a:latin typeface="Lucida Sans Unicode"/>
                <a:cs typeface="Lucida Sans Unicode"/>
              </a:rPr>
              <a:t> </a:t>
            </a:r>
            <a:r>
              <a:rPr dirty="0">
                <a:latin typeface="Lucida Sans Unicode"/>
                <a:cs typeface="Lucida Sans Unicode"/>
              </a:rPr>
              <a:t>точки</a:t>
            </a:r>
            <a:r>
              <a:rPr spc="-40" dirty="0">
                <a:latin typeface="Lucida Sans Unicode"/>
                <a:cs typeface="Lucida Sans Unicode"/>
              </a:rPr>
              <a:t> </a:t>
            </a:r>
            <a:r>
              <a:rPr spc="-10" dirty="0">
                <a:latin typeface="Lucida Sans Unicode"/>
                <a:cs typeface="Lucida Sans Unicode"/>
              </a:rPr>
              <a:t>зрения</a:t>
            </a:r>
            <a:endParaRPr>
              <a:latin typeface="Lucida Sans Unicode"/>
              <a:cs typeface="Lucida Sans Unicode"/>
            </a:endParaRPr>
          </a:p>
        </p:txBody>
      </p:sp>
      <p:sp>
        <p:nvSpPr>
          <p:cNvPr id="34" name="Номер слайда 33">
            <a:extLst>
              <a:ext uri="{FF2B5EF4-FFF2-40B4-BE49-F238E27FC236}">
                <a16:creationId xmlns:a16="http://schemas.microsoft.com/office/drawing/2014/main" id="{75174B94-0AC3-A458-D051-8194CB440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77754-23EA-62B7-71C5-F580ACEE2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Виды цен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CF130-DB13-918A-ADD4-91496A1C9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6F2F9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</a:rPr>
              <a:t>    </a:t>
            </a:r>
            <a:r>
              <a:rPr kumimoji="0" lang="ru-RU" sz="3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</a:rPr>
              <a:t>• отпускная цена производителя</a:t>
            </a:r>
          </a:p>
          <a:p>
            <a:pPr marL="0" marR="0" lvl="0" indent="0" algn="l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• о</a:t>
            </a:r>
            <a:r>
              <a:rPr kumimoji="0" lang="ru-RU" sz="3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</a:rPr>
              <a:t>тпускная цена оптовой организации </a:t>
            </a:r>
          </a:p>
          <a:p>
            <a:pPr marL="0" marR="0" lvl="0" indent="0" algn="l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• розничная цена </a:t>
            </a:r>
            <a:endParaRPr lang="ru-RU" sz="36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4A057F-8B4F-431C-B146-B7C2A18C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4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37D01-2D85-5214-2B75-C4D7D0FF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используемые на фармацевтическом рынке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F21F9AD1-AD56-7E64-56E6-DF4EDC97331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2170174"/>
            <a:ext cx="3087624" cy="1463478"/>
          </a:xfrm>
          <a:prstGeom prst="rect">
            <a:avLst/>
          </a:prstGeom>
          <a:solidFill>
            <a:srgbClr val="E6E6EF"/>
          </a:solidFill>
        </p:spPr>
        <p:txBody>
          <a:bodyPr vert="horz" wrap="square" lIns="0" tIns="0" rIns="0" bIns="0" rtlCol="0">
            <a:spAutoFit/>
          </a:bodyPr>
          <a:lstStyle/>
          <a:p>
            <a:pPr marL="434340" indent="-342900">
              <a:lnSpc>
                <a:spcPts val="3720"/>
              </a:lnSpc>
              <a:buChar char="•"/>
              <a:tabLst>
                <a:tab pos="434340" algn="l"/>
              </a:tabLst>
            </a:pPr>
            <a:r>
              <a:rPr sz="3200" spc="-10" dirty="0">
                <a:latin typeface="Times New Roman"/>
                <a:cs typeface="Times New Roman"/>
              </a:rPr>
              <a:t>Отпускные</a:t>
            </a:r>
            <a:endParaRPr sz="3200" dirty="0">
              <a:latin typeface="Times New Roman"/>
              <a:cs typeface="Times New Roman"/>
            </a:endParaRPr>
          </a:p>
          <a:p>
            <a:pPr marL="434340" indent="-342900">
              <a:spcBef>
                <a:spcPts val="380"/>
              </a:spcBef>
              <a:buChar char="•"/>
              <a:tabLst>
                <a:tab pos="434340" algn="l"/>
              </a:tabLst>
            </a:pPr>
            <a:r>
              <a:rPr sz="3200" spc="-10" dirty="0">
                <a:latin typeface="Times New Roman"/>
                <a:cs typeface="Times New Roman"/>
              </a:rPr>
              <a:t>Оптовые</a:t>
            </a:r>
            <a:endParaRPr sz="3200" dirty="0">
              <a:latin typeface="Times New Roman"/>
              <a:cs typeface="Times New Roman"/>
            </a:endParaRPr>
          </a:p>
          <a:p>
            <a:pPr marL="434340" indent="-342900">
              <a:spcBef>
                <a:spcPts val="390"/>
              </a:spcBef>
              <a:buChar char="•"/>
              <a:tabLst>
                <a:tab pos="434340" algn="l"/>
              </a:tabLst>
            </a:pPr>
            <a:r>
              <a:rPr sz="3200" spc="-10" dirty="0">
                <a:latin typeface="Times New Roman"/>
                <a:cs typeface="Times New Roman"/>
              </a:rPr>
              <a:t>Розничные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A721A324-9F73-CF9F-8B88-C5651E55C1F3}"/>
              </a:ext>
            </a:extLst>
          </p:cNvPr>
          <p:cNvSpPr txBox="1"/>
          <p:nvPr/>
        </p:nvSpPr>
        <p:spPr>
          <a:xfrm>
            <a:off x="7400544" y="1915667"/>
            <a:ext cx="3389376" cy="1728678"/>
          </a:xfrm>
          <a:prstGeom prst="rect">
            <a:avLst/>
          </a:prstGeom>
          <a:solidFill>
            <a:srgbClr val="00CC99"/>
          </a:solidFill>
        </p:spPr>
        <p:txBody>
          <a:bodyPr vert="horz" wrap="square" lIns="0" tIns="33020" rIns="0" bIns="0" rtlCol="0">
            <a:spAutoFit/>
          </a:bodyPr>
          <a:lstStyle/>
          <a:p>
            <a:pPr marL="435609" indent="-342900">
              <a:lnSpc>
                <a:spcPct val="100000"/>
              </a:lnSpc>
              <a:spcBef>
                <a:spcPts val="260"/>
              </a:spcBef>
              <a:buChar char="•"/>
              <a:tabLst>
                <a:tab pos="435609" algn="l"/>
              </a:tabLst>
            </a:pPr>
            <a:r>
              <a:rPr sz="3200" spc="-10" dirty="0">
                <a:latin typeface="Times New Roman"/>
                <a:cs typeface="Times New Roman"/>
              </a:rPr>
              <a:t>Регулируемые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00"/>
              </a:spcBef>
              <a:buFont typeface="Times New Roman"/>
              <a:buChar char="•"/>
            </a:pPr>
            <a:endParaRPr sz="3200" dirty="0">
              <a:latin typeface="Times New Roman"/>
              <a:cs typeface="Times New Roman"/>
            </a:endParaRPr>
          </a:p>
          <a:p>
            <a:pPr marL="435609" indent="-342900">
              <a:lnSpc>
                <a:spcPct val="100000"/>
              </a:lnSpc>
              <a:buChar char="•"/>
              <a:tabLst>
                <a:tab pos="435609" algn="l"/>
              </a:tabLst>
            </a:pPr>
            <a:r>
              <a:rPr sz="3200" spc="-10" dirty="0">
                <a:latin typeface="Times New Roman"/>
                <a:cs typeface="Times New Roman"/>
              </a:rPr>
              <a:t>Свободные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B3A5CD4-9508-C12A-FB20-0020BCCDE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41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535A5-CC54-EF49-8C1D-A96C5AD3E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365126"/>
            <a:ext cx="11826240" cy="38655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7A771EF-77E3-D4C9-45EE-1A631A0A91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9F4516F-9FED-6622-9A5F-13834DA2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57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F1978526-A208-4374-8CEF-89F317483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7680" y="512064"/>
            <a:ext cx="11342216" cy="610359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Отпускная цена производителя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цена устанавливаемая заводом производителем и включающие в себя расходы на изготовление лек. средств, электроэнергию, трудозатраты + прибыль.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Отпускная цена оптовой организации </a:t>
            </a:r>
            <a:r>
              <a:rPr lang="ru-RU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формируется за счет отпускной цены производителя и предельной оптовой надбавки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Розничная цена </a:t>
            </a:r>
            <a:r>
              <a:rPr lang="ru-RU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формируется торговыми предприятиями, исходя из отпускной цены оптового предприятия и предельной розничной надбавки.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Розничная цена </a:t>
            </a:r>
            <a:r>
              <a:rPr lang="ru-RU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может формироваться за счет отпускной цены производителя и розничной надбавки при прямых поставках.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Цены на ЛП также включают НДС. На ЛП, МИ, диабетическое и детское питание 10%, на другие товары аптечного ассортимента 18-20%.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FC1C6D-3983-EA45-3729-E572D521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05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D19CA-A881-B012-F12E-05D00177B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992" y="816864"/>
            <a:ext cx="11036808" cy="5360099"/>
          </a:xfrm>
        </p:spPr>
        <p:txBody>
          <a:bodyPr>
            <a:noAutofit/>
          </a:bodyPr>
          <a:lstStyle/>
          <a:p>
            <a:pPr marL="12700" marR="0" lvl="0" indent="0" algn="just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Регулируемые</a:t>
            </a:r>
            <a:r>
              <a:rPr kumimoji="0" lang="ru-RU" b="1" i="0" u="none" strike="noStrike" kern="0" cap="none" spc="-1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цены</a:t>
            </a:r>
            <a:r>
              <a:rPr kumimoji="0" lang="ru-RU" b="1" i="0" u="none" strike="noStrike" kern="0" cap="none" spc="-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84785" lvl="0" indent="-342900" algn="just" defTabSz="914400" eaLnBrk="1" fontAlgn="auto" latinLnBrk="0" hangingPunct="1">
              <a:lnSpc>
                <a:spcPct val="80000"/>
              </a:lnSpc>
              <a:spcBef>
                <a:spcPts val="67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5600" algn="l"/>
              </a:tabLst>
              <a:defRPr/>
            </a:pP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kumimoji="0" lang="ru-RU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kumimoji="0" lang="ru-RU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цены,</a:t>
            </a:r>
            <a:r>
              <a:rPr kumimoji="0" lang="ru-RU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устанавливаемые</a:t>
            </a:r>
            <a:r>
              <a:rPr kumimoji="0" lang="ru-RU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соответствующими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kumimoji="0" lang="ru-RU" b="0" i="0" u="none" strike="noStrike" kern="0" cap="none" spc="-1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  <a:r>
              <a:rPr kumimoji="0" lang="ru-RU" b="0" i="0" u="none" strike="noStrike" kern="0" cap="none" spc="-1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(Президентом</a:t>
            </a:r>
            <a:r>
              <a:rPr kumimoji="0" lang="ru-RU" b="0" i="0" u="none" strike="noStrike" kern="0" cap="none" spc="-1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правительством</a:t>
            </a:r>
            <a:r>
              <a:rPr kumimoji="0" lang="ru-RU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РФ,</a:t>
            </a:r>
            <a:r>
              <a:rPr kumimoji="0" lang="ru-RU" b="0" i="0" u="none" strike="noStrike" kern="0" cap="none" spc="-1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Федеральными</a:t>
            </a:r>
            <a:r>
              <a:rPr kumimoji="0" lang="ru-RU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исполнительной</a:t>
            </a:r>
            <a:r>
              <a:rPr kumimoji="0" lang="ru-RU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власти,</a:t>
            </a:r>
            <a:r>
              <a:rPr kumimoji="0" lang="ru-RU" b="0" i="0" u="none" strike="noStrike" kern="0" cap="none" spc="-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kumimoji="0" lang="ru-RU" b="0" i="0" u="none" strike="noStrike" kern="0" cap="none" spc="-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</a:t>
            </a:r>
            <a:r>
              <a:rPr kumimoji="0" lang="ru-RU" b="0" i="0" u="none" strike="noStrike" kern="0" cap="none" spc="-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</a:t>
            </a:r>
            <a:r>
              <a:rPr kumimoji="0" lang="ru-RU" b="0" i="0" u="none" strike="noStrike" kern="0" cap="none" spc="-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РФ,</a:t>
            </a:r>
            <a:r>
              <a:rPr kumimoji="0" lang="ru-RU" b="0" i="0" u="none" strike="noStrike" kern="0" cap="none" spc="-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kumimoji="0" lang="ru-RU" b="0" i="0" u="none" strike="noStrike" kern="0" cap="none" spc="-1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0" lvl="0" indent="0" algn="just" defTabSz="914400" eaLnBrk="1" fontAlgn="auto" latinLnBrk="0" hangingPunct="1">
              <a:lnSpc>
                <a:spcPts val="26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самоуправления),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lvl="0" indent="-342900" algn="just" defTabSz="914400" eaLnBrk="1" fontAlgn="auto" latinLnBrk="0" hangingPunct="1">
              <a:lnSpc>
                <a:spcPct val="8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5600" algn="l"/>
                <a:tab pos="5967095" algn="l"/>
              </a:tabLst>
              <a:defRPr/>
            </a:pP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kumimoji="0" lang="ru-RU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kumimoji="0" lang="ru-RU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цены,</a:t>
            </a:r>
            <a:r>
              <a:rPr kumimoji="0" lang="ru-RU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</a:t>
            </a:r>
            <a:r>
              <a:rPr kumimoji="0" lang="ru-RU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перечисленные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органы</a:t>
            </a:r>
            <a:r>
              <a:rPr kumimoji="0" lang="ru-RU" b="0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  <a:r>
              <a:rPr kumimoji="0" lang="ru-RU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</a:t>
            </a:r>
            <a:r>
              <a:rPr kumimoji="0" lang="ru-RU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какие-либо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ограничивающие</a:t>
            </a:r>
            <a:r>
              <a:rPr kumimoji="0" lang="ru-RU" b="0" i="0" u="none" strike="noStrike" kern="0" cap="none" spc="-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kumimoji="0" lang="ru-RU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kumimoji="0" lang="ru-RU" b="0" i="0" u="none" strike="noStrike" kern="0" cap="none" spc="-8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условия.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17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6845" marR="11303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Свободные</a:t>
            </a:r>
            <a:r>
              <a:rPr kumimoji="0" lang="ru-RU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цены</a:t>
            </a:r>
            <a:r>
              <a:rPr kumimoji="0" lang="ru-RU" b="1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цены,</a:t>
            </a:r>
            <a:r>
              <a:rPr kumimoji="0" lang="ru-RU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устанавливаемые </a:t>
            </a:r>
            <a:r>
              <a:rPr kumimoji="0" lang="ru-RU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товары</a:t>
            </a:r>
            <a:r>
              <a:rPr kumimoji="0" lang="ru-RU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kumimoji="0" lang="ru-RU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основе</a:t>
            </a:r>
            <a:r>
              <a:rPr kumimoji="0" lang="ru-RU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спроса</a:t>
            </a:r>
            <a:r>
              <a:rPr kumimoji="0" lang="ru-RU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kumimoji="0" lang="ru-RU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kumimoji="0" lang="ru-RU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данном</a:t>
            </a:r>
            <a:r>
              <a:rPr kumimoji="0" lang="ru-RU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рынке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42F89A-E8AF-212A-9E6B-B91D865D7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D8CA-AF68-4B54-B21C-48EE458AE56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5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795</Words>
  <Application>Microsoft Office PowerPoint</Application>
  <PresentationFormat>Широкоэкранный</PresentationFormat>
  <Paragraphs>117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Lucida Sans Unicode</vt:lpstr>
      <vt:lpstr>Microsoft Sans Serif</vt:lpstr>
      <vt:lpstr>Times New Roman</vt:lpstr>
      <vt:lpstr>Wingdings</vt:lpstr>
      <vt:lpstr>Office Theme</vt:lpstr>
      <vt:lpstr>Презентация PowerPoint</vt:lpstr>
      <vt:lpstr>План занятия:</vt:lpstr>
      <vt:lpstr>Презентация PowerPoint</vt:lpstr>
      <vt:lpstr>Презентация PowerPoint</vt:lpstr>
      <vt:lpstr>2. Виды цен</vt:lpstr>
      <vt:lpstr>Цены используемые на фармацевтическом рынке</vt:lpstr>
      <vt:lpstr>Презентация PowerPoint</vt:lpstr>
      <vt:lpstr>Презентация PowerPoint</vt:lpstr>
      <vt:lpstr>Презентация PowerPoint</vt:lpstr>
      <vt:lpstr>Приказ МЗ РФ №647н</vt:lpstr>
      <vt:lpstr>54. При реализации лекарственных препаратов фармацевтический работник</vt:lpstr>
      <vt:lpstr>Презентация PowerPoint</vt:lpstr>
      <vt:lpstr>Ценообразование на ЛС</vt:lpstr>
      <vt:lpstr>Схема ценообразования на ГЛС</vt:lpstr>
      <vt:lpstr>Порядок формирования цен на ЛП, изготовленные по рецептам медицинских работников и требованиям медицинских организаций</vt:lpstr>
      <vt:lpstr>Структура розничной цены на экстемпоральные ЛФ и внутриаптечную заготовку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Венера</dc:creator>
  <cp:lastModifiedBy>Калинина Ольга Сергеевна</cp:lastModifiedBy>
  <cp:revision>5</cp:revision>
  <dcterms:created xsi:type="dcterms:W3CDTF">2024-09-27T19:29:11Z</dcterms:created>
  <dcterms:modified xsi:type="dcterms:W3CDTF">2025-01-13T17:47:19Z</dcterms:modified>
</cp:coreProperties>
</file>