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71" r:id="rId10"/>
    <p:sldId id="264" r:id="rId11"/>
    <p:sldId id="269" r:id="rId12"/>
    <p:sldId id="265" r:id="rId13"/>
    <p:sldId id="268" r:id="rId14"/>
    <p:sldId id="272" r:id="rId15"/>
    <p:sldId id="270" r:id="rId16"/>
    <p:sldId id="266" r:id="rId17"/>
    <p:sldId id="267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77CF7-0AFC-46E4-BB64-6D06C8289C72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4A655-BCD1-4953-ADBA-C4C4AE31CA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696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6AE44A-8D6A-4A6E-B7D0-18FA023F8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E9D3515-7B64-4EC6-85E3-22F6A75AA1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6B7922-4AE1-4975-9F4B-611D1C0FC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7B14E-713F-4B38-A6B6-07BD30EA867A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C700D7-1D2A-40E1-9985-E58061B58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369DB5-7F44-41D9-B6E6-F41319BFF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95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7173CF-E031-41F5-BDC9-CB28D685C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65E2CA-52CA-43ED-8E4B-5BA790283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BB194F-DFEE-4C8A-9939-59B6B0926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C469-BC43-45F1-9895-4E6E7D39A8D5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AB5BC3-7680-4144-844B-9FB58B531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BDAD59-708C-4565-9453-3B4F6F644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795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F8D84F7-9A29-4EE8-AA4E-EE258AAB7A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ED2FD51-2913-4436-ABC6-C8C83B437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B3561F-4789-4C5F-A310-C3D235D6B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A3244-5815-43E9-A334-DDD38A2488F8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804C2D-0BF3-461B-A612-A5FD89B15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D1AC95-89DE-4574-8AE8-258960436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528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A3C0D-1F9B-4625-9AE4-30A33BF5D5F3}" type="datetime1">
              <a:rPr lang="ru-RU" smtClean="0"/>
              <a:t>13.01.2025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661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75E1F5-CFE4-465F-A0DC-6A3363A49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C544E8-4DE8-4AD7-8EEB-2CFA97335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E8C530-F40E-4096-A094-B2AB9C449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BF906-0EB5-455F-B320-66D61C6762B5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659BAD-7B03-43E7-B77C-BE5323DCA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AB8F28-F33E-49F2-BA04-57382828F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02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6FF32-86ED-4516-BCEE-B5383FCB7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CD76F9-4AD1-4ABB-A9D0-1F099476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7FD2AF-DF6D-4958-8C58-F0C2FAC14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2316-BAA8-4537-AD92-6D1B7D453D99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484674-BDD2-4A0E-9794-44B83721B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009CA0-C8FB-428B-909D-9DD4E93B2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19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D4C984-9F49-4254-90B3-8FF6DE85A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64268B-9B1B-49D8-A9B3-7BF64CC0DD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F03096-5AF7-48AE-BD9D-015CCD0C4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2E6DC4-82F0-4470-B289-C5CE2F243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FC5E-E512-417F-8890-10C3BE391F73}" type="datetime1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AE530E-DBB6-4752-A868-6842A328D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654F42C-FD6E-40EC-BE07-2D9629B47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60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7B975A-3458-4444-8D42-B6A506911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F23766-AD99-4CC6-A8F0-CED7B31E6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B73FDB0-3437-4AB6-AB28-F362EC7C73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E980D1E-61BA-47B8-96FD-D5393C862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F1E5252-8746-4777-8C74-80F7C7CC34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D21DD8C-2D70-4EC6-86A9-53321DD38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AA971-580B-4596-AB11-CD3176216D4C}" type="datetime1">
              <a:rPr lang="ru-RU" smtClean="0"/>
              <a:t>13.01.2025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2744E8F-310B-4B28-BE3A-2E0FDFB23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989973A-5776-4234-8601-1A19DE322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296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E75A1A-7637-49AA-BE2D-0E7EC33AE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3766D85-2C76-4835-9BA5-3F22AFC2B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FF08-5B65-40A7-86D3-FFCC93C934F6}" type="datetime1">
              <a:rPr lang="ru-RU" smtClean="0"/>
              <a:t>13.01.2025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C0E3EB9-A8C5-416A-A6F8-0424E67DA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9A51563-F61A-4889-BD6C-90E5445D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53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FDC59DA-8A30-4691-BB52-A059B89B5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8806-C14B-4C2D-8C7A-CBE63F180E48}" type="datetime1">
              <a:rPr lang="ru-RU" smtClean="0"/>
              <a:t>13.01.2025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56F96F5-FC2C-4364-97D4-DC3594867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6E0C8F5-5235-4AFB-80F0-D7C9D7A2F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45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654659-0FC4-49F7-AA66-2CA0BEE45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5843C6-2502-4787-9721-04D4B9DAC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6251476-7B98-4297-9C3A-550917185A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E69D7F-A4B6-45BA-9AE6-467981CC3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618C8-5B90-4120-ADEC-1C7FA86EC1E7}" type="datetime1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1C83EC-F1D1-4D7C-B520-448981430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806F9D-005A-42FF-BAC6-A1932273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504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C84829-858F-45AD-8427-E7BECBE9B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C3738E8-8D21-40F9-BDEF-4AED18554E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4BC531-7764-40AD-B4CB-B86BBEB81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2A825A-9F46-4DE5-973B-E198ECD45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4130-AD51-4BE8-B374-AAF3A93AFDF0}" type="datetime1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5169E2-4E2C-499D-B930-85F16A5C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A48D93-6D09-4E70-9E3A-9933A027D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80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E6CCEB-A944-459D-9C8B-9D5A3D5B8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FBD2C8F-5D10-4F95-A0F9-63B55F1AB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1EE66A-BDB5-4B1B-91BC-F8832F458A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A59F6-1ABE-4C75-9865-87BE870EE5F3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E37DAE-D9FA-46D2-8F86-CC9CE04A1D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1D7908-5B37-4693-92D0-C34B4754E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41CCE-06C1-4547-8844-C0EF47E05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398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6C9114-89CE-45DD-BA33-F578CDB8AA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821" y="268940"/>
            <a:ext cx="11701803" cy="2425621"/>
          </a:xfrm>
        </p:spPr>
        <p:txBody>
          <a:bodyPr>
            <a:normAutofit fontScale="90000"/>
          </a:bodyPr>
          <a:lstStyle/>
          <a:p>
            <a:br>
              <a:rPr lang="ru-RU" sz="4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ru-RU" sz="4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ru-RU" sz="4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4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3.3  Учет реализации товаров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C4B44D3-E96B-4EE0-B420-25955FB3C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9149" y="2052536"/>
            <a:ext cx="6992124" cy="1293779"/>
          </a:xfrm>
        </p:spPr>
        <p:txBody>
          <a:bodyPr>
            <a:normAutofit/>
          </a:bodyPr>
          <a:lstStyle/>
          <a:p>
            <a:pPr marL="25400" algn="ctr">
              <a:lnSpc>
                <a:spcPts val="2855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object 3">
            <a:extLst>
              <a:ext uri="{FF2B5EF4-FFF2-40B4-BE49-F238E27FC236}">
                <a16:creationId xmlns:a16="http://schemas.microsoft.com/office/drawing/2014/main" id="{2C1F287A-7BFB-CFC7-B6B9-7898D8D85FD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23722" y="2973022"/>
            <a:ext cx="4041648" cy="39288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A2DD3F-623D-2193-75F8-4DB8CB09DAF1}"/>
              </a:ext>
            </a:extLst>
          </p:cNvPr>
          <p:cNvSpPr txBox="1"/>
          <p:nvPr/>
        </p:nvSpPr>
        <p:spPr>
          <a:xfrm>
            <a:off x="1930400" y="3680178"/>
            <a:ext cx="23214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Преп. Агишева В.С.</a:t>
            </a:r>
          </a:p>
        </p:txBody>
      </p:sp>
    </p:spTree>
    <p:extLst>
      <p:ext uri="{BB962C8B-B14F-4D97-AF65-F5344CB8AC3E}">
        <p14:creationId xmlns:p14="http://schemas.microsoft.com/office/powerpoint/2010/main" val="892549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14F4BD-849D-4BEE-9891-D056BE6E7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1994776" cy="1325563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Реализация товаров институциональным потребителям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1A6674-11DA-4554-90B7-748F37850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691" y="1401343"/>
            <a:ext cx="11156576" cy="524435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Институциональные потребители 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это потребители-организации, в качестве которых могут выступать государственные и коммерческие предприятия, приобретающие товары для дальнейшего использования в рамках организации (например, лечебно-профилактические учреждения) или перепродажи другим потребителям (оптовое и розничное звено фармацевтического рынка).</a:t>
            </a:r>
          </a:p>
          <a:p>
            <a:pPr marL="0" indent="0" algn="just">
              <a:buNone/>
            </a:pPr>
            <a:r>
              <a:rPr lang="ru-RU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Конечные потребители 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пациент, семья, приобретающие товары аптечного ассортимента для личного или семейного использования.</a:t>
            </a:r>
          </a:p>
          <a:p>
            <a:pPr marL="0" indent="0" algn="just">
              <a:buNone/>
            </a:pPr>
            <a:r>
              <a:rPr lang="ru-RU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Промежуточные потребители </a:t>
            </a:r>
            <a:r>
              <a:rPr lang="ru-RU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медицинские работники, назначающие лекарственный препарат (лечение в стационаре, клинике, санатории) или выписывающие рецепт на него (при амбулаторном лечении).</a:t>
            </a:r>
          </a:p>
          <a:p>
            <a:pPr marL="0" indent="0" algn="just">
              <a:buNone/>
            </a:pP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F7D134C-CE8C-49CA-42B1-2662E11A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101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E608470-513E-40B1-879E-668210981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859" y="618565"/>
            <a:ext cx="10936941" cy="555839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Институциональных и конечных потребителей объединяет в отличие от промежуточных наличие процесса потребления фармацевтических товаров. Они же обладают покупательной способностью. Но промежуточный потребитель - главный фактор формирования потребностей на рынке лекарственных препаратов. А ведь именно потребности и их удовлетворение - основные стимулы предпринимательской деятельности.</a:t>
            </a: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из типов покупателей имеет различные мотивы потребления фармацевтических товаров, ценностные ориентиры при их приобретении или назначении. Конечные потребители весьма различны: пациенты - по медицинским характеристикам (нозология, длительность заболевания, тяжесть и т.д.); пациенты и клиенты - по потребительским параметрам (индивидуальные предпочтения, доход).</a:t>
            </a: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Следовательно, чтобы составить объективное представление о своих покупателях, аптечной организации необходимо проводить маркетинговые исследования. Однако, учитывая ограниченные ресурсы аптек, рассчитывать на это в ближайшее время не приходится.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7DC6E8B-8071-CE75-5604-E5F6E8D7F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045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EFBCF4-CC74-4B29-8E54-794C37E93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7548"/>
            <a:ext cx="11981328" cy="887506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Реализация товаров институциональным потребителям включает 2 части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4A30F0-E004-4D2A-AED0-64302206F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672" y="750982"/>
            <a:ext cx="11353800" cy="5849470"/>
          </a:xfrm>
        </p:spPr>
        <p:txBody>
          <a:bodyPr/>
          <a:lstStyle/>
          <a:p>
            <a:pPr marL="0" lvl="0" indent="0" algn="just">
              <a:buSzPts val="1000"/>
              <a:buNone/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Оборот по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стационарной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рецептуре, где выделяют лекарственные формы, изготавливаемые по требованиям МО, и готовые лекарственные формы</a:t>
            </a:r>
          </a:p>
          <a:p>
            <a:pPr marL="0" lvl="0" indent="0" algn="just">
              <a:buSzPts val="1000"/>
              <a:buNone/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Оборот по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мелкооптовому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отпуску, который включает весовой отпуск (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ангро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т. е. отпуск в результате однократного отмеривания или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отвешивания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товара (без деления на дозы), а также прочий отпуск готовых товаров аптечного ассортимента.</a:t>
            </a:r>
          </a:p>
          <a:p>
            <a:pPr marL="0" indent="0" algn="just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основным документам учета реализации товаров институциональным потребителям относятся: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«Журнал учета оптового отпуска и расчетов с покупателями», в котором для каждого покупателя открывается отдельный лицевой счет или коллективный счет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ребование-накладная»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«Счет» или «Счет-фактура»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«Реестр выписанных покупателям требований-накладных»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«Оборотная ведомость по лицевым счетам покупателей и прочим счетам» служит для ежемесячной проверки взаиморасчетов между аптекой и потребителями-организациями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«Товарный расчет» материально-ответственного лица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E4E99D9-936B-3C99-68C1-7E978D9A2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564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275FF98-BD52-4B5B-8548-432008FE8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Приоритетный измеритель этого вида реализации –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денежный.</a:t>
            </a: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Количество стационарной рецептуры рассчитывают, приравнивая стоимость 1 амбулаторного рецепта к стоимости 1 стационарного рецепта по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экстемпоральным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готовым лекарственным формам соответственно (условный расчетный метод).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C8FDE2-C6DE-06FC-16F3-827513058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894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BE86E-B4B7-D11F-3178-232A8FED0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Минтруда России от 31.05.2021 N 349н</a:t>
            </a:r>
            <a:br>
              <a:rPr lang="ru-RU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профессионального стандарта "Фармацевт"</a:t>
            </a:r>
            <a:br>
              <a:rPr lang="ru-RU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29.06.2021 N 64003)</a:t>
            </a: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AE872B-97E1-1577-52BA-B5B5E3947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386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AEF7BC-0C65-441F-94FA-1BFE0FAE8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07576" y="161366"/>
            <a:ext cx="11246224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6FB4E2A-EE2B-44E6-A65C-D9C04F4725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75" y="45719"/>
            <a:ext cx="11967883" cy="6650915"/>
          </a:xfrm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122FBA2E-CF35-88B3-561E-690BC77FE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163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86C77F-AA3D-49AC-8988-77BE8EA27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29" y="0"/>
            <a:ext cx="10802471" cy="551329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Прочие расходные операции: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227B14-6F2D-4091-8620-9EFCA2789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899" y="599078"/>
            <a:ext cx="11219329" cy="61318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Расход товаров на хозяйственные нужды (документ – акт о списании средств, журнал учета товаров на хозяйственные нужды)</a:t>
            </a:r>
          </a:p>
          <a:p>
            <a:pPr marL="342900" lvl="0" indent="-342900" algn="just"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Расход товаров на оказание первой медицинской помощи (журнал учета медицинских товаров на оказание первой медицинской помощи, справка на оказание первой медицинской помощи)</a:t>
            </a:r>
          </a:p>
          <a:p>
            <a:pPr marL="342900" lvl="0" indent="-342900" algn="just"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Товары, пришедшие в негодность в случае отсутствия виновных лиц (акт о порче товарно-материальных ценностей)</a:t>
            </a:r>
          </a:p>
          <a:p>
            <a:pPr marL="342900" lvl="0" indent="-342900" algn="just"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Потери за счет естественной траты (акт о результатах инвентаризации, сличительная ведомость, результаты инвентаризации)</a:t>
            </a:r>
          </a:p>
          <a:p>
            <a:pPr marL="342900" lvl="0" indent="-342900" algn="just"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Недостатки сверх норм естественной убыли (акт результатов инвентаризации)</a:t>
            </a:r>
          </a:p>
          <a:p>
            <a:pPr marL="342900" lvl="0" indent="-342900" algn="just"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Уценка (акт о переоценке)</a:t>
            </a:r>
          </a:p>
          <a:p>
            <a:pPr marL="342900" lvl="0" indent="-342900" algn="just"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Изъятие на анализ в контрольно-аналитическую лабораторию (акт изъятия ЛФ для контроля в КАЛ)</a:t>
            </a:r>
          </a:p>
          <a:p>
            <a:pPr marL="342900" lvl="0" indent="-342900" algn="just"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Уценка по лабораторно-фасовочному журналу (справка по дооценке и уценке по лабораторно-фасовочным работам)</a:t>
            </a:r>
          </a:p>
          <a:p>
            <a:pPr marL="342900" lvl="0" indent="-342900" algn="just">
              <a:tabLst>
                <a:tab pos="4572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Списание из группы «товар» (акт о переводе, накладная на внутреннее перемещение)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D46D7DA-2FF1-0AE3-ED67-D88954CF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698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C4FEDF1-04BA-491C-BF7D-088DFB46D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29" y="739588"/>
            <a:ext cx="11031071" cy="5437375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Прочий документированный расход списывают на издержки обращения, кроме товарных потерь сверх норм естественной убыли).</a:t>
            </a:r>
          </a:p>
          <a:p>
            <a:pPr mar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Методический подход к учету прочего документированного расхода товаров состоит из 4 этапов:</a:t>
            </a:r>
          </a:p>
          <a:p>
            <a:pPr marL="342900" lvl="0" indent="-342900" algn="just"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редварительный и текущий контроль расхода</a:t>
            </a:r>
          </a:p>
          <a:p>
            <a:pPr marL="342900" lvl="0" indent="-342900" algn="just"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егистрация текущего дохода в учетных внутриведомственных документах</a:t>
            </a:r>
          </a:p>
          <a:p>
            <a:pPr marL="342900" lvl="0" indent="-342900" algn="just"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писание расхода по «Справкам…»</a:t>
            </a:r>
          </a:p>
          <a:p>
            <a:pPr marL="342900" lvl="0" indent="-342900" algn="just"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тражение списания в расход товарно-материальных ценностей в расходной части товарного отчета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DE03672-6CB6-3011-2DBB-C44F6C0B3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784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6EA105-377E-4FDF-95ED-17249E098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занятия: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BCA1FD-E6C1-4836-9C88-3541C12F5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7554"/>
            <a:ext cx="10515600" cy="4351338"/>
          </a:xfrm>
        </p:spPr>
        <p:txBody>
          <a:bodyPr/>
          <a:lstStyle/>
          <a:p>
            <a:pPr marL="342900" lvl="0" indent="-342900"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Реализация, определение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Учет розничной реализации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Реализация товаров институциональным потребителям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Прочие расходные операции</a:t>
            </a:r>
          </a:p>
          <a:p>
            <a:pPr marL="342900" lvl="0" indent="-342900">
              <a:buFont typeface="+mj-lt"/>
              <a:buAutoNum type="arabicPeriod"/>
            </a:pP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C596E92-97D2-1631-6F3E-D0588A261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070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467913-8A93-4421-B0ED-32BE092DE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1.Реализация, определение</a:t>
            </a:r>
            <a:b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089987-4284-476F-9A5A-0121DC89E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6" y="1169894"/>
            <a:ext cx="10923494" cy="5007069"/>
          </a:xfrm>
        </p:spPr>
        <p:txBody>
          <a:bodyPr/>
          <a:lstStyle/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Реализация – продажа товаров, возмездное выполнение работы, оказание услуг. Показателем суммы (объема) реализации является товарооборот. </a:t>
            </a:r>
          </a:p>
          <a:p>
            <a:pPr marL="0" indent="0" algn="ctr">
              <a:buNone/>
            </a:pP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Значение реализации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завершает оборот хозяйственных средств предприятия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позволяет выполнить обязательства перед бюджетом, банком, работниками и поставщиками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дает возможность возместить производственные затраты и издержки обращения</a:t>
            </a:r>
          </a:p>
          <a:p>
            <a:pPr marL="0" indent="0" algn="just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Невыполнение плана реализации вызывает замедление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товарооборачиваемости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штрафы за невыполнение договорных обязательств, задержку платежей, ухудшение финансового положения.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D8093C-397E-8A0D-DED6-439293891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186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A35AC4-55FB-4A98-91ED-874D02437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реализации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08BF97-9697-4E64-B12B-954C00039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071" y="1438835"/>
            <a:ext cx="10990729" cy="4738128"/>
          </a:xfrm>
        </p:spPr>
        <p:txBody>
          <a:bodyPr/>
          <a:lstStyle/>
          <a:p>
            <a:pPr algn="just"/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Основой оптовой реализации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договор поставки (ст. 506 ГК РФ), поставщик обязуется передать в обусловленный срок товары покупателю для использования в предпринимательской деятельности, не связанной с личным, домашним и иным подобным использованием.</a:t>
            </a:r>
          </a:p>
          <a:p>
            <a:pPr algn="just"/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Понятие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розничной реализации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определяет договор купли-продажи (ст. 492 ГК РФ). Продавец обязуется передать покупателю товар для личного, семейного, домашнего и иного использования, не связанного с предпринимательской деятельностью.</a:t>
            </a:r>
          </a:p>
          <a:p>
            <a:pPr marL="0" indent="0" algn="just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Розничный товарооборот образуется при продаже товаров конечным потребителям, т.е. при реализации товаров физическим и юридическим лицам.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E33454-D571-CAAE-D4A8-D07E77358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665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5D0907-D678-432A-8BD7-F7458FF75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918" y="365126"/>
            <a:ext cx="11205882" cy="48204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2. Учет розничной реализации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47F07F-AF2D-46B8-B581-698CD45F9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985" y="1027052"/>
            <a:ext cx="11205882" cy="532979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первичного учета используют 2 измерителя:</a:t>
            </a:r>
          </a:p>
          <a:p>
            <a:pPr marL="0" indent="0" algn="just">
              <a:buNone/>
            </a:pP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SzPts val="1000"/>
              <a:buNone/>
              <a:tabLst>
                <a:tab pos="457200" algn="l"/>
              </a:tabLst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Натуральный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количество единиц реализованного товара (ПКУ) и количество единиц рецептов, по которым отпущены ЛП. За единицу измерения принимается одна рецептурная пропись независимо от сложности состава.</a:t>
            </a:r>
          </a:p>
          <a:p>
            <a:pPr marL="0" lvl="0" indent="0" algn="just">
              <a:buSzPts val="1000"/>
              <a:buNone/>
              <a:tabLst>
                <a:tab pos="457200" algn="l"/>
              </a:tabLst>
            </a:pP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SzPts val="1000"/>
              <a:buNone/>
              <a:tabLst>
                <a:tab pos="457200" algn="l"/>
              </a:tabLst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Денежный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стоимость реализованных товаров в денежных измерителях, формируется показатель товарооборота, от величины которого зависят валовый доход аптеки, издержки обращения, прибыль аптеки, товарные запасы, штат аптеки, производительность труда, фонд оплаты труда.</a:t>
            </a:r>
          </a:p>
          <a:p>
            <a:pPr marL="0" indent="0" algn="just">
              <a:buNone/>
            </a:pP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194117A-8D6D-DB91-1C8E-3973B871E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792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C55E32-FEA9-4265-BCF3-3DB63DD25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Учет реализации товаров населению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19E3BD-4473-41FE-B642-AD8DDE841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696" y="1452282"/>
            <a:ext cx="11205882" cy="47246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Реализация производится по розничным ценам за наличный расчет или с использованием платежных карт.</a:t>
            </a:r>
          </a:p>
          <a:p>
            <a:pPr marL="0" indent="0" algn="just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Особенностью учета реализованных товаров населению является одновременный учет в документах, отражающих движение товаров у материально ответственных лиц и в кассовых документах, отражающих движение денежных средств.</a:t>
            </a:r>
          </a:p>
          <a:p>
            <a:pPr algn="just"/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Реализация товаров делится на три составные части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Оборот по амбулаторной рецептуре – сумма реализации ЛП населению по рецептам (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экстемпоральные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готовые ЛП)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Оборот по безрецептурному отпуску – сумма реализации населению ЛП без рецепта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Оборот по мелкорозничной сети – сумма реализации в аптечных пунктах, киосках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FD47E58-02F7-240D-58F1-E1C7740C8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293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C4538-BF90-40F6-8213-62620BBC5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Амбулаторный оборот.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6B3164-0D92-484A-B2FB-A2A3E0945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487" y="1715994"/>
            <a:ext cx="11017624" cy="4776881"/>
          </a:xfrm>
        </p:spPr>
        <p:txBody>
          <a:bodyPr/>
          <a:lstStyle/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Производится ежедневно по сменам в накопительных документах (журнал учета рецептуры) форма АП-71 в натуральных и денежных измерителях.</a:t>
            </a:r>
          </a:p>
          <a:p>
            <a:pPr marL="0" indent="0" algn="just">
              <a:buNone/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 принятые рецепты регистрируются в рецептурном журнале, журнале квитанций или с помощью жетонов или кассовых чеков. В конце дня подсчитывается количество принятых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экстемпоральных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рецептов, сумма тарифов, стоимость воды очищенной.</a:t>
            </a:r>
          </a:p>
          <a:p>
            <a:pPr marL="0" indent="0" algn="just">
              <a:buNone/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Данные заносятся в графы журнала учета рецептуры. Параллельно оборот по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экстемпоральному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отпуску отражается в кассовых документах в составе выручки РПО, а также в </a:t>
            </a:r>
            <a:r>
              <a:rPr lang="ru-R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расходной части товарного отчета материально ответственного лица.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A37A4EB-861A-689C-7557-EABD7F0D6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395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D65EA54-D727-4CBA-9D92-F97772C5F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9867"/>
            <a:ext cx="10515600" cy="5127096"/>
          </a:xfrm>
        </p:spPr>
        <p:txBody>
          <a:bodyPr>
            <a:normAutofit/>
          </a:bodyPr>
          <a:lstStyle/>
          <a:p>
            <a:pPr algn="just"/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Безрецептурный отпуск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учитывается в денежном измерителе. Величину оборота определяют по данным контрольно-кассовой ленты, фиксируют в «Кассовой книге» и в </a:t>
            </a:r>
            <a:r>
              <a:rPr lang="ru-R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расходной части товарного отчета.</a:t>
            </a:r>
          </a:p>
          <a:p>
            <a:pPr marL="0" indent="0" algn="just">
              <a:buNone/>
            </a:pP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Оборот по мелкорозничной сети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отпуск товаров в мелкорозничные сети проводят по требованиям-накладным, выручка ежедневно сдается в кассу аптеки, что оформляется приходным кассовым ордером и отражается в «Кассовой книге».</a:t>
            </a:r>
          </a:p>
          <a:p>
            <a:pPr marL="228600" algn="just"/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6922EF7-D9DB-C55B-845D-5B5D864D3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1CCE-06C1-4547-8844-C0EF47E05A7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746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6508" y="224790"/>
            <a:ext cx="6751320" cy="10680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112520" marR="5080" indent="-1100455">
              <a:lnSpc>
                <a:spcPts val="3890"/>
              </a:lnSpc>
              <a:spcBef>
                <a:spcPts val="585"/>
              </a:spcBef>
            </a:pPr>
            <a:r>
              <a:rPr sz="3600" spc="-10" dirty="0"/>
              <a:t>Структура </a:t>
            </a:r>
            <a:r>
              <a:rPr sz="3600" dirty="0"/>
              <a:t>розничной реализации </a:t>
            </a:r>
            <a:r>
              <a:rPr sz="3600" spc="-805" dirty="0"/>
              <a:t> </a:t>
            </a:r>
            <a:r>
              <a:rPr sz="3600" spc="-10" dirty="0"/>
              <a:t>аптечной </a:t>
            </a:r>
            <a:r>
              <a:rPr sz="3600" spc="-5" dirty="0"/>
              <a:t>организации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44139" y="1266444"/>
            <a:ext cx="8048244" cy="5152644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BAB7147-FCAE-B4B2-3305-9D78A7C3A8C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1196</Words>
  <Application>Microsoft Office PowerPoint</Application>
  <PresentationFormat>Широкоэкранный</PresentationFormat>
  <Paragraphs>103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Times New Roman</vt:lpstr>
      <vt:lpstr>Тема Office</vt:lpstr>
      <vt:lpstr>   3.3  Учет реализации товаров</vt:lpstr>
      <vt:lpstr>План занятия:</vt:lpstr>
      <vt:lpstr>1.Реализация, определение </vt:lpstr>
      <vt:lpstr>Виды реализации</vt:lpstr>
      <vt:lpstr>                2. Учет розничной реализации </vt:lpstr>
      <vt:lpstr>Учет реализации товаров населению</vt:lpstr>
      <vt:lpstr>Амбулаторный оборот. </vt:lpstr>
      <vt:lpstr>Презентация PowerPoint</vt:lpstr>
      <vt:lpstr>Структура розничной реализации  аптечной организации</vt:lpstr>
      <vt:lpstr>        Реализация товаров институциональным потребителям </vt:lpstr>
      <vt:lpstr>Презентация PowerPoint</vt:lpstr>
      <vt:lpstr>              Реализация товаров институциональным потребителям включает 2 части </vt:lpstr>
      <vt:lpstr>Презентация PowerPoint</vt:lpstr>
      <vt:lpstr>Презентация PowerPoint</vt:lpstr>
      <vt:lpstr>Презентация PowerPoint</vt:lpstr>
      <vt:lpstr> Прочие расходные операции: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Учет движения товарно-материальных ценностей</dc:title>
  <dc:creator>Венера</dc:creator>
  <cp:lastModifiedBy>Калинина Ольга Сергеевна</cp:lastModifiedBy>
  <cp:revision>7</cp:revision>
  <dcterms:created xsi:type="dcterms:W3CDTF">2021-11-26T19:28:47Z</dcterms:created>
  <dcterms:modified xsi:type="dcterms:W3CDTF">2025-01-13T17:42:18Z</dcterms:modified>
</cp:coreProperties>
</file>