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2" r:id="rId5"/>
    <p:sldId id="281" r:id="rId6"/>
    <p:sldId id="272" r:id="rId7"/>
    <p:sldId id="296" r:id="rId8"/>
    <p:sldId id="269" r:id="rId9"/>
    <p:sldId id="278" r:id="rId10"/>
    <p:sldId id="277" r:id="rId11"/>
    <p:sldId id="283" r:id="rId12"/>
    <p:sldId id="261" r:id="rId13"/>
    <p:sldId id="264" r:id="rId14"/>
    <p:sldId id="268" r:id="rId15"/>
    <p:sldId id="286" r:id="rId16"/>
    <p:sldId id="270" r:id="rId17"/>
    <p:sldId id="289" r:id="rId18"/>
    <p:sldId id="290" r:id="rId19"/>
    <p:sldId id="291" r:id="rId20"/>
    <p:sldId id="292" r:id="rId21"/>
    <p:sldId id="293" r:id="rId22"/>
    <p:sldId id="294" r:id="rId23"/>
    <p:sldId id="284" r:id="rId24"/>
    <p:sldId id="285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A6921-B7C7-4082-BDCA-253978E96EBB}" type="doc">
      <dgm:prSet loTypeId="urn:microsoft.com/office/officeart/2005/8/layout/vList5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8CF9033-9DE8-4F4E-AE28-663EC6DE51B1}">
      <dgm:prSet custT="1"/>
      <dgm:spPr/>
      <dgm:t>
        <a:bodyPr/>
        <a:lstStyle/>
        <a:p>
          <a:pPr algn="ctr" rtl="0"/>
          <a:r>
            <a:rPr lang="ru-RU" sz="2400" b="1" i="0" dirty="0">
              <a:solidFill>
                <a:schemeClr val="tx1"/>
              </a:solidFill>
            </a:rPr>
            <a:t>Этика </a:t>
          </a:r>
          <a:r>
            <a:rPr lang="ru-RU" sz="2400" b="1" dirty="0">
              <a:solidFill>
                <a:schemeClr val="tx1"/>
              </a:solidFill>
            </a:rPr>
            <a:t>— это </a:t>
          </a:r>
          <a:r>
            <a:rPr lang="ru-RU" sz="2400" b="1" u="sng" dirty="0">
              <a:solidFill>
                <a:schemeClr val="tx1"/>
              </a:solidFill>
            </a:rPr>
            <a:t>система норм нравственного поведения </a:t>
          </a:r>
          <a:r>
            <a:rPr lang="ru-RU" sz="2400" b="1" dirty="0">
              <a:solidFill>
                <a:schemeClr val="tx1"/>
              </a:solidFill>
            </a:rPr>
            <a:t>человека какой-либо общественной или профессиональной группы.</a:t>
          </a:r>
        </a:p>
      </dgm:t>
    </dgm:pt>
    <dgm:pt modelId="{2B7A2A89-E3BF-4287-9BA2-A94FAE65AFC9}" type="parTrans" cxnId="{017EA2C2-544E-4549-95CA-32CDDF6A87B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C1698C59-26CD-4F6C-87A6-7158A68347C2}" type="sibTrans" cxnId="{017EA2C2-544E-4549-95CA-32CDDF6A87B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51DE843-ED1F-4FA1-B020-D1FA679FE8EB}">
      <dgm:prSet custT="1"/>
      <dgm:spPr/>
      <dgm:t>
        <a:bodyPr/>
        <a:lstStyle/>
        <a:p>
          <a:pPr rtl="0"/>
          <a:r>
            <a:rPr lang="ru-RU" sz="2000" b="1" i="1" dirty="0">
              <a:solidFill>
                <a:schemeClr val="tx1"/>
              </a:solidFill>
            </a:rPr>
            <a:t>Фармацевтическая этика</a:t>
          </a:r>
          <a:r>
            <a:rPr lang="ru-RU" sz="2000" b="1" dirty="0">
              <a:solidFill>
                <a:schemeClr val="tx1"/>
              </a:solidFill>
            </a:rPr>
            <a:t> — это совокупность неформальных норм нравственного поведения фармацевтических работников при выполнении ими своих обязанностей по отношению к </a:t>
          </a:r>
          <a:r>
            <a:rPr lang="ru-RU" sz="2000" b="1" u="sng" dirty="0">
              <a:solidFill>
                <a:schemeClr val="tx1"/>
              </a:solidFill>
            </a:rPr>
            <a:t>обществу, конкретному пациенту, друг другу, контактным группам людей </a:t>
          </a:r>
          <a:endParaRPr lang="ru-RU" sz="2000" b="1" dirty="0">
            <a:solidFill>
              <a:schemeClr val="tx1"/>
            </a:solidFill>
          </a:endParaRPr>
        </a:p>
      </dgm:t>
    </dgm:pt>
    <dgm:pt modelId="{7231FC5C-B9B9-401A-9D84-DF43BF958B84}" type="parTrans" cxnId="{3E03DD3A-0DC4-492E-BC83-96CA9C0F441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EA950D8-2F9D-4032-BC4F-5A0344C23B7A}" type="sibTrans" cxnId="{3E03DD3A-0DC4-492E-BC83-96CA9C0F441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B42777F-127E-4BCA-9F40-5A44142426DD}">
      <dgm:prSet custT="1"/>
      <dgm:spPr/>
      <dgm:t>
        <a:bodyPr/>
        <a:lstStyle/>
        <a:p>
          <a:pPr rtl="0"/>
          <a:r>
            <a:rPr lang="ru-RU" sz="2400" b="1" dirty="0">
              <a:solidFill>
                <a:schemeClr val="tx1"/>
              </a:solidFill>
            </a:rPr>
            <a:t>Фармацевтическая этика включает в себя:</a:t>
          </a:r>
        </a:p>
        <a:p>
          <a:pPr rtl="0"/>
          <a:r>
            <a:rPr lang="ru-RU" sz="2400" b="1" dirty="0">
              <a:solidFill>
                <a:schemeClr val="tx1"/>
              </a:solidFill>
            </a:rPr>
            <a:t>- учение о долге фармацевтического работника — фармацевтическую </a:t>
          </a:r>
          <a:r>
            <a:rPr lang="ru-RU" sz="2400" b="1" i="0" u="sng" dirty="0">
              <a:solidFill>
                <a:schemeClr val="tx1"/>
              </a:solidFill>
            </a:rPr>
            <a:t>деонтологию </a:t>
          </a:r>
        </a:p>
        <a:p>
          <a:pPr rtl="0"/>
          <a:r>
            <a:rPr lang="ru-RU" sz="2400" b="1" dirty="0">
              <a:solidFill>
                <a:schemeClr val="tx1"/>
              </a:solidFill>
            </a:rPr>
            <a:t>- учение о моральных ценностях — </a:t>
          </a:r>
          <a:r>
            <a:rPr lang="ru-RU" sz="2400" b="1" u="sng" dirty="0">
              <a:solidFill>
                <a:schemeClr val="tx1"/>
              </a:solidFill>
            </a:rPr>
            <a:t>аксиологию</a:t>
          </a:r>
        </a:p>
      </dgm:t>
    </dgm:pt>
    <dgm:pt modelId="{8FD486BF-A5F1-48A7-8397-B2A81FE6D173}" type="parTrans" cxnId="{6C1C8F7A-3E40-4FAF-8F63-9E0C27C0DD2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B01C57C4-3586-4414-A28B-A305F22BE66F}" type="sibTrans" cxnId="{6C1C8F7A-3E40-4FAF-8F63-9E0C27C0DD2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DC7118D-F6B9-4AD6-AEA4-DD84A30A69E6}" type="pres">
      <dgm:prSet presAssocID="{8F5A6921-B7C7-4082-BDCA-253978E96E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DD376E-AAC2-4929-AF40-69DE8BA73E3A}" type="pres">
      <dgm:prSet presAssocID="{28CF9033-9DE8-4F4E-AE28-663EC6DE51B1}" presName="linNode" presStyleCnt="0"/>
      <dgm:spPr/>
    </dgm:pt>
    <dgm:pt modelId="{BCEF47B0-333F-420A-8499-FEEEC9D1286B}" type="pres">
      <dgm:prSet presAssocID="{28CF9033-9DE8-4F4E-AE28-663EC6DE51B1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01828-1B99-4082-BD65-7996E28E8593}" type="pres">
      <dgm:prSet presAssocID="{C1698C59-26CD-4F6C-87A6-7158A68347C2}" presName="sp" presStyleCnt="0"/>
      <dgm:spPr/>
    </dgm:pt>
    <dgm:pt modelId="{423074BF-1F00-4068-87A7-05791E0C052C}" type="pres">
      <dgm:prSet presAssocID="{D51DE843-ED1F-4FA1-B020-D1FA679FE8EB}" presName="linNode" presStyleCnt="0"/>
      <dgm:spPr/>
    </dgm:pt>
    <dgm:pt modelId="{6CC89606-8312-48BD-90ED-19BCAE7453D1}" type="pres">
      <dgm:prSet presAssocID="{D51DE843-ED1F-4FA1-B020-D1FA679FE8EB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925B6-AE0C-4DCA-B5C7-8E072809583A}" type="pres">
      <dgm:prSet presAssocID="{2EA950D8-2F9D-4032-BC4F-5A0344C23B7A}" presName="sp" presStyleCnt="0"/>
      <dgm:spPr/>
    </dgm:pt>
    <dgm:pt modelId="{E0AD8129-4D1F-4C29-9328-30D2B1C584F6}" type="pres">
      <dgm:prSet presAssocID="{7B42777F-127E-4BCA-9F40-5A44142426DD}" presName="linNode" presStyleCnt="0"/>
      <dgm:spPr/>
    </dgm:pt>
    <dgm:pt modelId="{7D887CAC-CE79-4CFF-AC35-5D4A1045DA75}" type="pres">
      <dgm:prSet presAssocID="{7B42777F-127E-4BCA-9F40-5A44142426DD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868786-3A14-4A7B-97B0-51EA95A11FAB}" type="presOf" srcId="{28CF9033-9DE8-4F4E-AE28-663EC6DE51B1}" destId="{BCEF47B0-333F-420A-8499-FEEEC9D1286B}" srcOrd="0" destOrd="0" presId="urn:microsoft.com/office/officeart/2005/8/layout/vList5"/>
    <dgm:cxn modelId="{0202319B-7B26-4336-A7AE-AC0E3F326213}" type="presOf" srcId="{7B42777F-127E-4BCA-9F40-5A44142426DD}" destId="{7D887CAC-CE79-4CFF-AC35-5D4A1045DA75}" srcOrd="0" destOrd="0" presId="urn:microsoft.com/office/officeart/2005/8/layout/vList5"/>
    <dgm:cxn modelId="{6E330A93-BF81-430A-AB31-2E5A50C0349F}" type="presOf" srcId="{D51DE843-ED1F-4FA1-B020-D1FA679FE8EB}" destId="{6CC89606-8312-48BD-90ED-19BCAE7453D1}" srcOrd="0" destOrd="0" presId="urn:microsoft.com/office/officeart/2005/8/layout/vList5"/>
    <dgm:cxn modelId="{017EA2C2-544E-4549-95CA-32CDDF6A87B3}" srcId="{8F5A6921-B7C7-4082-BDCA-253978E96EBB}" destId="{28CF9033-9DE8-4F4E-AE28-663EC6DE51B1}" srcOrd="0" destOrd="0" parTransId="{2B7A2A89-E3BF-4287-9BA2-A94FAE65AFC9}" sibTransId="{C1698C59-26CD-4F6C-87A6-7158A68347C2}"/>
    <dgm:cxn modelId="{6C1C8F7A-3E40-4FAF-8F63-9E0C27C0DD22}" srcId="{8F5A6921-B7C7-4082-BDCA-253978E96EBB}" destId="{7B42777F-127E-4BCA-9F40-5A44142426DD}" srcOrd="2" destOrd="0" parTransId="{8FD486BF-A5F1-48A7-8397-B2A81FE6D173}" sibTransId="{B01C57C4-3586-4414-A28B-A305F22BE66F}"/>
    <dgm:cxn modelId="{6FDEE336-D08B-4FAC-BACA-CC30C5BC7A3C}" type="presOf" srcId="{8F5A6921-B7C7-4082-BDCA-253978E96EBB}" destId="{8DC7118D-F6B9-4AD6-AEA4-DD84A30A69E6}" srcOrd="0" destOrd="0" presId="urn:microsoft.com/office/officeart/2005/8/layout/vList5"/>
    <dgm:cxn modelId="{3E03DD3A-0DC4-492E-BC83-96CA9C0F441A}" srcId="{8F5A6921-B7C7-4082-BDCA-253978E96EBB}" destId="{D51DE843-ED1F-4FA1-B020-D1FA679FE8EB}" srcOrd="1" destOrd="0" parTransId="{7231FC5C-B9B9-401A-9D84-DF43BF958B84}" sibTransId="{2EA950D8-2F9D-4032-BC4F-5A0344C23B7A}"/>
    <dgm:cxn modelId="{25C76BBD-5E6E-45A2-A6F9-80F30743B210}" type="presParOf" srcId="{8DC7118D-F6B9-4AD6-AEA4-DD84A30A69E6}" destId="{72DD376E-AAC2-4929-AF40-69DE8BA73E3A}" srcOrd="0" destOrd="0" presId="urn:microsoft.com/office/officeart/2005/8/layout/vList5"/>
    <dgm:cxn modelId="{37F1BAFC-640E-4364-99A6-B5E2461B685C}" type="presParOf" srcId="{72DD376E-AAC2-4929-AF40-69DE8BA73E3A}" destId="{BCEF47B0-333F-420A-8499-FEEEC9D1286B}" srcOrd="0" destOrd="0" presId="urn:microsoft.com/office/officeart/2005/8/layout/vList5"/>
    <dgm:cxn modelId="{DA48AF6B-00A0-4AB0-82D6-8D21CC8D9207}" type="presParOf" srcId="{8DC7118D-F6B9-4AD6-AEA4-DD84A30A69E6}" destId="{5B501828-1B99-4082-BD65-7996E28E8593}" srcOrd="1" destOrd="0" presId="urn:microsoft.com/office/officeart/2005/8/layout/vList5"/>
    <dgm:cxn modelId="{F157F767-8918-4D74-A535-6A233323F137}" type="presParOf" srcId="{8DC7118D-F6B9-4AD6-AEA4-DD84A30A69E6}" destId="{423074BF-1F00-4068-87A7-05791E0C052C}" srcOrd="2" destOrd="0" presId="urn:microsoft.com/office/officeart/2005/8/layout/vList5"/>
    <dgm:cxn modelId="{FDA40AA8-A8CF-438A-BA16-5121639BC3E5}" type="presParOf" srcId="{423074BF-1F00-4068-87A7-05791E0C052C}" destId="{6CC89606-8312-48BD-90ED-19BCAE7453D1}" srcOrd="0" destOrd="0" presId="urn:microsoft.com/office/officeart/2005/8/layout/vList5"/>
    <dgm:cxn modelId="{69F3E0EA-7C3B-4F38-98C1-4FC0BDBE74DA}" type="presParOf" srcId="{8DC7118D-F6B9-4AD6-AEA4-DD84A30A69E6}" destId="{27E925B6-AE0C-4DCA-B5C7-8E072809583A}" srcOrd="3" destOrd="0" presId="urn:microsoft.com/office/officeart/2005/8/layout/vList5"/>
    <dgm:cxn modelId="{9B0E6F62-8EC7-42A4-952B-0DD0DE4822F8}" type="presParOf" srcId="{8DC7118D-F6B9-4AD6-AEA4-DD84A30A69E6}" destId="{E0AD8129-4D1F-4C29-9328-30D2B1C584F6}" srcOrd="4" destOrd="0" presId="urn:microsoft.com/office/officeart/2005/8/layout/vList5"/>
    <dgm:cxn modelId="{77FDF557-C799-45CF-9A7B-B99BE1CE522E}" type="presParOf" srcId="{E0AD8129-4D1F-4C29-9328-30D2B1C584F6}" destId="{7D887CAC-CE79-4CFF-AC35-5D4A1045DA7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F47B0-333F-420A-8499-FEEEC9D1286B}">
      <dsp:nvSpPr>
        <dsp:cNvPr id="0" name=""/>
        <dsp:cNvSpPr/>
      </dsp:nvSpPr>
      <dsp:spPr>
        <a:xfrm>
          <a:off x="4015" y="2812"/>
          <a:ext cx="8221569" cy="185645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solidFill>
                <a:schemeClr val="tx1"/>
              </a:solidFill>
            </a:rPr>
            <a:t>Этика </a:t>
          </a:r>
          <a:r>
            <a:rPr lang="ru-RU" sz="2400" b="1" kern="1200" dirty="0">
              <a:solidFill>
                <a:schemeClr val="tx1"/>
              </a:solidFill>
            </a:rPr>
            <a:t>— это </a:t>
          </a:r>
          <a:r>
            <a:rPr lang="ru-RU" sz="2400" b="1" u="sng" kern="1200" dirty="0">
              <a:solidFill>
                <a:schemeClr val="tx1"/>
              </a:solidFill>
            </a:rPr>
            <a:t>система норм нравственного поведения </a:t>
          </a:r>
          <a:r>
            <a:rPr lang="ru-RU" sz="2400" b="1" kern="1200" dirty="0">
              <a:solidFill>
                <a:schemeClr val="tx1"/>
              </a:solidFill>
            </a:rPr>
            <a:t>человека какой-либо общественной или профессиональной группы.</a:t>
          </a:r>
        </a:p>
      </dsp:txBody>
      <dsp:txXfrm>
        <a:off x="94640" y="93437"/>
        <a:ext cx="8040319" cy="1675206"/>
      </dsp:txXfrm>
    </dsp:sp>
    <dsp:sp modelId="{6CC89606-8312-48BD-90ED-19BCAE7453D1}">
      <dsp:nvSpPr>
        <dsp:cNvPr id="0" name=""/>
        <dsp:cNvSpPr/>
      </dsp:nvSpPr>
      <dsp:spPr>
        <a:xfrm>
          <a:off x="4015" y="1952091"/>
          <a:ext cx="8221569" cy="185645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solidFill>
                <a:schemeClr val="tx1"/>
              </a:solidFill>
            </a:rPr>
            <a:t>Фармацевтическая этика</a:t>
          </a:r>
          <a:r>
            <a:rPr lang="ru-RU" sz="2000" b="1" kern="1200" dirty="0">
              <a:solidFill>
                <a:schemeClr val="tx1"/>
              </a:solidFill>
            </a:rPr>
            <a:t> — это совокупность неформальных норм нравственного поведения фармацевтических работников при выполнении ими своих обязанностей по отношению к </a:t>
          </a:r>
          <a:r>
            <a:rPr lang="ru-RU" sz="2000" b="1" u="sng" kern="1200" dirty="0">
              <a:solidFill>
                <a:schemeClr val="tx1"/>
              </a:solidFill>
            </a:rPr>
            <a:t>обществу, конкретному пациенту, друг другу, контактным группам людей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94640" y="2042716"/>
        <a:ext cx="8040319" cy="1675206"/>
      </dsp:txXfrm>
    </dsp:sp>
    <dsp:sp modelId="{7D887CAC-CE79-4CFF-AC35-5D4A1045DA75}">
      <dsp:nvSpPr>
        <dsp:cNvPr id="0" name=""/>
        <dsp:cNvSpPr/>
      </dsp:nvSpPr>
      <dsp:spPr>
        <a:xfrm>
          <a:off x="4015" y="3901370"/>
          <a:ext cx="8221569" cy="185645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Фармацевтическая этика включает в себя: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- учение о долге фармацевтического работника — фармацевтическую </a:t>
          </a:r>
          <a:r>
            <a:rPr lang="ru-RU" sz="2400" b="1" i="0" u="sng" kern="1200" dirty="0">
              <a:solidFill>
                <a:schemeClr val="tx1"/>
              </a:solidFill>
            </a:rPr>
            <a:t>деонтологию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- учение о моральных ценностях — </a:t>
          </a:r>
          <a:r>
            <a:rPr lang="ru-RU" sz="2400" b="1" u="sng" kern="1200" dirty="0">
              <a:solidFill>
                <a:schemeClr val="tx1"/>
              </a:solidFill>
            </a:rPr>
            <a:t>аксиологию</a:t>
          </a:r>
        </a:p>
      </dsp:txBody>
      <dsp:txXfrm>
        <a:off x="94640" y="3991995"/>
        <a:ext cx="8040319" cy="1675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41E1-D2C8-4D06-A375-C38B54E3188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0062-E5BB-404D-B13B-09C276C02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41E1-D2C8-4D06-A375-C38B54E3188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0062-E5BB-404D-B13B-09C276C02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41E1-D2C8-4D06-A375-C38B54E3188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0062-E5BB-404D-B13B-09C276C02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41E1-D2C8-4D06-A375-C38B54E3188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0062-E5BB-404D-B13B-09C276C02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41E1-D2C8-4D06-A375-C38B54E3188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0062-E5BB-404D-B13B-09C276C02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41E1-D2C8-4D06-A375-C38B54E3188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0062-E5BB-404D-B13B-09C276C02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41E1-D2C8-4D06-A375-C38B54E3188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0062-E5BB-404D-B13B-09C276C02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41E1-D2C8-4D06-A375-C38B54E3188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0062-E5BB-404D-B13B-09C276C02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41E1-D2C8-4D06-A375-C38B54E3188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0062-E5BB-404D-B13B-09C276C02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41E1-D2C8-4D06-A375-C38B54E3188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0062-E5BB-404D-B13B-09C276C02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41E1-D2C8-4D06-A375-C38B54E3188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0062-E5BB-404D-B13B-09C276C02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41E1-D2C8-4D06-A375-C38B54E3188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C0062-E5BB-404D-B13B-09C276C02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2088"/>
            <a:ext cx="9148025" cy="6093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2664296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Deflate">
              <a:avLst>
                <a:gd name="adj" fmla="val 9265"/>
              </a:avLst>
            </a:prstTxWarp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segoe-N" pitchFamily="2" charset="0"/>
              </a:rPr>
              <a:t>2.1.Основы фармацевтической этики и деонтологии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792088"/>
            <a:ext cx="9148025" cy="609329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80520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>
                <a:latin typeface="Comic Sans MS" pitchFamily="66" charset="0"/>
              </a:rPr>
              <a:t>	</a:t>
            </a:r>
            <a:r>
              <a:rPr lang="ru-RU" sz="2400" b="1" u="sng" dirty="0"/>
              <a:t>Право и долг </a:t>
            </a:r>
            <a:r>
              <a:rPr lang="ru-RU" sz="2400" b="1" dirty="0"/>
              <a:t>фармацевтического работника - хранить свою профессиональную независимость и сознавать меру </a:t>
            </a:r>
            <a:r>
              <a:rPr lang="ru-RU" sz="2400" b="1" dirty="0" smtClean="0"/>
              <a:t>ответственности </a:t>
            </a:r>
            <a:r>
              <a:rPr lang="ru-RU" sz="2400" b="1" dirty="0"/>
              <a:t>за свои поступки</a:t>
            </a:r>
            <a:r>
              <a:rPr lang="ru-RU" sz="2400" b="1" dirty="0" smtClean="0"/>
              <a:t>.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/>
              <a:t>При осуществлении фармацевтической </a:t>
            </a:r>
            <a:r>
              <a:rPr lang="ru-RU" sz="2400" b="1" dirty="0" smtClean="0"/>
              <a:t>деятельности</a:t>
            </a:r>
          </a:p>
          <a:p>
            <a:pPr algn="ctr">
              <a:buNone/>
            </a:pPr>
            <a:r>
              <a:rPr lang="ru-RU" sz="2400" b="1" dirty="0" smtClean="0"/>
              <a:t>фармацевтический </a:t>
            </a:r>
            <a:r>
              <a:rPr lang="ru-RU" sz="2400" b="1" dirty="0"/>
              <a:t>работник должен </a:t>
            </a:r>
            <a:r>
              <a:rPr lang="ru-RU" sz="2400" b="1" dirty="0" smtClean="0"/>
              <a:t>всегда</a:t>
            </a:r>
          </a:p>
          <a:p>
            <a:pPr algn="ctr">
              <a:buNone/>
            </a:pPr>
            <a:r>
              <a:rPr lang="ru-RU" sz="2400" b="1" dirty="0" smtClean="0"/>
              <a:t>придерживаться </a:t>
            </a:r>
            <a:r>
              <a:rPr lang="ru-RU" sz="2400" b="1" dirty="0"/>
              <a:t>принципов этичной </a:t>
            </a:r>
            <a:r>
              <a:rPr lang="ru-RU" sz="2400" b="1" dirty="0" smtClean="0"/>
              <a:t>конкуренции,</a:t>
            </a:r>
          </a:p>
          <a:p>
            <a:pPr algn="ctr">
              <a:buNone/>
            </a:pPr>
            <a:r>
              <a:rPr lang="ru-RU" sz="2400" b="1" dirty="0" smtClean="0"/>
              <a:t>этичного </a:t>
            </a:r>
            <a:r>
              <a:rPr lang="ru-RU" sz="2400" b="1" dirty="0"/>
              <a:t>маркетинга и рекламы.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260648"/>
            <a:ext cx="9148025" cy="662473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/>
              <a:t>Фармацевтический работник и </a:t>
            </a:r>
            <a:r>
              <a:rPr lang="ru-RU" sz="2400" b="1" dirty="0" smtClean="0"/>
              <a:t>пациент</a:t>
            </a:r>
          </a:p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dirty="0" smtClean="0"/>
              <a:t>Фармацевтический </a:t>
            </a:r>
            <a:r>
              <a:rPr lang="ru-RU" sz="2400" b="1" dirty="0"/>
              <a:t>работник должен уважать честь и </a:t>
            </a:r>
            <a:r>
              <a:rPr lang="ru-RU" sz="2400" b="1" dirty="0" smtClean="0"/>
              <a:t>достоинство </a:t>
            </a:r>
            <a:r>
              <a:rPr lang="ru-RU" sz="2400" b="1" dirty="0"/>
              <a:t>пациента</a:t>
            </a:r>
            <a:r>
              <a:rPr lang="ru-RU" sz="2400" b="1" dirty="0" smtClean="0"/>
              <a:t>.</a:t>
            </a:r>
          </a:p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dirty="0" smtClean="0"/>
              <a:t>Внимательное </a:t>
            </a:r>
            <a:r>
              <a:rPr lang="ru-RU" sz="2400" b="1" dirty="0"/>
              <a:t>отношение к пациенту, понимание и забота о нём фармацевтического работника помогут вселить уверенность в эффективности лекарственного </a:t>
            </a:r>
            <a:r>
              <a:rPr lang="ru-RU" sz="2400" b="1" dirty="0" smtClean="0"/>
              <a:t>средства </a:t>
            </a:r>
            <a:r>
              <a:rPr lang="ru-RU" sz="2400" b="1" dirty="0"/>
              <a:t>и выздоровление</a:t>
            </a:r>
            <a:r>
              <a:rPr lang="ru-RU" sz="2400" b="1" dirty="0" smtClean="0"/>
              <a:t>.</a:t>
            </a:r>
          </a:p>
          <a:p>
            <a:pPr marL="0" indent="0" algn="just">
              <a:buNone/>
            </a:pPr>
            <a:endParaRPr lang="ru-RU" sz="2400" b="1" dirty="0">
              <a:effectLst/>
            </a:endParaRPr>
          </a:p>
          <a:p>
            <a:pPr marL="0" indent="0" algn="just">
              <a:buNone/>
            </a:pPr>
            <a:r>
              <a:rPr lang="ru-RU" sz="2400" b="1" dirty="0"/>
              <a:t>Фармацевтический работник обязан сохранять в тайне всю медицинскую и доверенную ему пациентом личную информацию.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084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620688"/>
            <a:ext cx="9148025" cy="609329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  <a:prstGeom prst="roundRect">
            <a:avLst/>
          </a:prstGeom>
          <a:solidFill>
            <a:schemeClr val="lt1">
              <a:alpha val="50000"/>
            </a:schemeClr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Умение выслушать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419872" y="1528800"/>
            <a:ext cx="5266928" cy="427707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Comic Sans MS" pitchFamily="66" charset="0"/>
              </a:rPr>
              <a:t>	Умение выслушать, посочувствовать, разделить чужую боль является важным </a:t>
            </a:r>
            <a:r>
              <a:rPr lang="ru-RU" sz="2400" dirty="0" err="1">
                <a:latin typeface="Comic Sans MS" pitchFamily="66" charset="0"/>
              </a:rPr>
              <a:t>деонтологическим</a:t>
            </a:r>
            <a:r>
              <a:rPr lang="ru-RU" sz="2400" dirty="0">
                <a:latin typeface="Comic Sans MS" pitchFamily="66" charset="0"/>
              </a:rPr>
              <a:t> требованием к фармацевту. Однако слушать не значит молчать: следует выразить свое отношение, причем не формально, иначе человек почувствует неискренность.</a:t>
            </a:r>
          </a:p>
        </p:txBody>
      </p:sp>
      <p:pic>
        <p:nvPicPr>
          <p:cNvPr id="6146" name="Picture 2" descr="C:\Users\User\Downloads\img2\Fotolia_9747338_XS.jpg"/>
          <p:cNvPicPr>
            <a:picLocks noChangeAspect="1" noChangeArrowheads="1"/>
          </p:cNvPicPr>
          <p:nvPr/>
        </p:nvPicPr>
        <p:blipFill>
          <a:blip r:embed="rId3" cstate="print"/>
          <a:srcRect l="6346" r="6925"/>
          <a:stretch>
            <a:fillRect/>
          </a:stretch>
        </p:blipFill>
        <p:spPr bwMode="auto">
          <a:xfrm>
            <a:off x="244205" y="1916832"/>
            <a:ext cx="2952328" cy="2553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246610" y="5949280"/>
            <a:ext cx="4611541" cy="764704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	Фармацевт должен соблюдать врачебную тайну!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792088"/>
            <a:ext cx="9148025" cy="609329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2376264" cy="1143000"/>
          </a:xfrm>
          <a:prstGeom prst="roundRect">
            <a:avLst/>
          </a:prstGeom>
          <a:solidFill>
            <a:schemeClr val="lt1">
              <a:alpha val="50000"/>
            </a:schemeClr>
          </a:solidFill>
          <a:ln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Слух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556792"/>
            <a:ext cx="5338936" cy="5112568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>
                <a:latin typeface="Comic Sans MS" pitchFamily="66" charset="0"/>
              </a:rPr>
              <a:t>Говорить необходимо отчетливо, ясно, внятно, медленно, но не утрируя и не подчеркивая отдельных слогов. </a:t>
            </a:r>
          </a:p>
          <a:p>
            <a:pPr>
              <a:buNone/>
            </a:pPr>
            <a:r>
              <a:rPr lang="ru-RU" sz="2300" dirty="0">
                <a:latin typeface="Comic Sans MS" pitchFamily="66" charset="0"/>
              </a:rPr>
              <a:t>	При необходимости повторить название лекарства и порядок его применения.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>
                <a:latin typeface="Comic Sans MS" pitchFamily="66" charset="0"/>
              </a:rPr>
              <a:t>Говорить короткими фразами, небольшими смысловыми блоками; заканчивая каждый из них, убедится, что собеседник понял правильно</a:t>
            </a:r>
          </a:p>
          <a:p>
            <a:pPr>
              <a:buFont typeface="Wingdings" pitchFamily="2" charset="2"/>
              <a:buChar char="ü"/>
            </a:pPr>
            <a:endParaRPr lang="ru-RU" sz="2300" dirty="0">
              <a:latin typeface="Comic Sans MS" pitchFamily="66" charset="0"/>
            </a:endParaRPr>
          </a:p>
        </p:txBody>
      </p:sp>
      <p:pic>
        <p:nvPicPr>
          <p:cNvPr id="15362" name="Picture 2" descr="http://www.securitylab.ru/upload/iblock/3d8/3d8245f6d7a6266a494e96c352c85e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80928"/>
            <a:ext cx="301325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792088"/>
            <a:ext cx="9148025" cy="609329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504" y="116632"/>
            <a:ext cx="5915000" cy="3816424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>
                <a:latin typeface="Comic Sans MS" pitchFamily="66" charset="0"/>
              </a:rPr>
              <a:t>	Многие посетители третьего поколения из-за замедленной скорости реакции начинают раздражаться и волноваться, когда не понимают обращенного к ним вопроса, не сразу могут включиться в разговор, запомнить данные рекомендации и назначения, если плохо понимают смысл происходящего разговора.</a:t>
            </a: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3121496" y="3861048"/>
            <a:ext cx="5915000" cy="2880320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 этом случае необходимо быть доброжелательным к каждому посетителю, продемонстрировать свою заинтересованность и желание помочь, понимание ситуации и положения, в котором находится пожилой посетитель, прилагать все усилия к тому, чтобы наладить хороший контакт.</a:t>
            </a:r>
          </a:p>
        </p:txBody>
      </p:sp>
      <p:pic>
        <p:nvPicPr>
          <p:cNvPr id="11266" name="Picture 2" descr="http://www.transmradio.com/sites/default/files/news/15_06_12/apteka.jpg"/>
          <p:cNvPicPr>
            <a:picLocks noChangeAspect="1" noChangeArrowheads="1"/>
          </p:cNvPicPr>
          <p:nvPr/>
        </p:nvPicPr>
        <p:blipFill>
          <a:blip r:embed="rId3" cstate="print"/>
          <a:srcRect r="17921"/>
          <a:stretch>
            <a:fillRect/>
          </a:stretch>
        </p:blipFill>
        <p:spPr bwMode="auto">
          <a:xfrm>
            <a:off x="179512" y="4163144"/>
            <a:ext cx="2736304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http://medcorp.su/assets/images/content/articles/185.1.jpg"/>
          <p:cNvPicPr>
            <a:picLocks noChangeAspect="1" noChangeArrowheads="1"/>
          </p:cNvPicPr>
          <p:nvPr/>
        </p:nvPicPr>
        <p:blipFill>
          <a:blip r:embed="rId4" cstate="print"/>
          <a:srcRect l="3024" r="30449"/>
          <a:stretch>
            <a:fillRect/>
          </a:stretch>
        </p:blipFill>
        <p:spPr bwMode="auto">
          <a:xfrm>
            <a:off x="6172489" y="620688"/>
            <a:ext cx="2791999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62" y="-1917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Фармацевтический работник и врач</a:t>
            </a:r>
          </a:p>
        </p:txBody>
      </p:sp>
      <p:pic>
        <p:nvPicPr>
          <p:cNvPr id="6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792088"/>
            <a:ext cx="9148025" cy="6093296"/>
          </a:xfrm>
          <a:prstGeom prst="rect">
            <a:avLst/>
          </a:prstGeom>
          <a:noFill/>
        </p:spPr>
      </p:pic>
      <p:sp>
        <p:nvSpPr>
          <p:cNvPr id="4" name="Содержимое 5"/>
          <p:cNvSpPr txBox="1">
            <a:spLocks/>
          </p:cNvSpPr>
          <p:nvPr/>
        </p:nvSpPr>
        <p:spPr>
          <a:xfrm>
            <a:off x="179512" y="1282452"/>
            <a:ext cx="5341671" cy="5112568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75754"/>
            <a:ext cx="531653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 </a:t>
            </a:r>
            <a:endParaRPr lang="ru-RU" sz="2000" dirty="0"/>
          </a:p>
          <a:p>
            <a:pPr algn="just"/>
            <a:r>
              <a:rPr lang="ru-RU" sz="2000" dirty="0"/>
              <a:t>Отношения между фармацевтическим работником и врачом должны строиться на взаимном уважении.</a:t>
            </a:r>
          </a:p>
          <a:p>
            <a:pPr algn="just"/>
            <a:r>
              <a:rPr lang="ru-RU" sz="2000" dirty="0"/>
              <a:t>Фармацевтический работник не должен допускать бестактных высказываний в адрес врача, как и врач не имеет права умалять достоинство фармацевтического работника.</a:t>
            </a:r>
          </a:p>
          <a:p>
            <a:pPr algn="just"/>
            <a:r>
              <a:rPr lang="ru-RU" sz="2000" dirty="0"/>
              <a:t>У фармацевтического работника и врача общая задача - возвращение здоровья пациенту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Фармацевт не должен подменять врача.</a:t>
            </a:r>
            <a:endParaRPr lang="ru-RU" sz="2000" dirty="0"/>
          </a:p>
        </p:txBody>
      </p:sp>
      <p:pic>
        <p:nvPicPr>
          <p:cNvPr id="3074" name="Picture 2" descr="https://lekoboz.ru/images/news/17.06/shutterstock_151738298_________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16" y="3429000"/>
            <a:ext cx="3138087" cy="225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.depositphotos.com/2415469/4752/v/950/depositphotos_47520037-stock-illustration-cartoon-pharmacist-showing-pills-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1923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2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792088"/>
            <a:ext cx="9148025" cy="609329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3744415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>
            <a:solidFill>
              <a:srgbClr val="C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Comic Sans MS" pitchFamily="66" charset="0"/>
              </a:rPr>
              <a:t>	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/>
              <a:t>Фармацевтический работник не должен подменять врача в выборе лекарственных средств, предлагать пациенту лекарственные препараты по своему усмотрению, так как не знает индивидуальные особенности организма больного и течение заболевания.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457200" y="4437112"/>
            <a:ext cx="8229600" cy="1944216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</a:rPr>
              <a:t>	</a:t>
            </a:r>
            <a:r>
              <a:rPr lang="ru-RU" sz="2000" b="1" dirty="0"/>
              <a:t>Содружество фармацевтического работника и врача, совместный выбор наиболее эффективных, специфических лекарственных средств и их лекарственных форм, дозы препарата, рациональной схемы лечения, способа применения, времени приёма лекарственного препарата способствуют эффективному лечению.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653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/>
              <a:t>Фармацевтический работник и коллеги</a:t>
            </a:r>
          </a:p>
        </p:txBody>
      </p:sp>
      <p:pic>
        <p:nvPicPr>
          <p:cNvPr id="6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792088"/>
            <a:ext cx="9148025" cy="6093296"/>
          </a:xfrm>
          <a:prstGeom prst="rect">
            <a:avLst/>
          </a:prstGeom>
          <a:noFill/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284809" y="1140946"/>
            <a:ext cx="8507288" cy="5342283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67831"/>
            <a:ext cx="4834881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Критика в адрес коллеги всегда должна быть аргументированной и неоскорбительной. Критике подлежат профессиональные действия, но не личность коллег. Критика коллег в присутствии пациентов недопустима.</a:t>
            </a:r>
          </a:p>
          <a:p>
            <a:pPr algn="just"/>
            <a:r>
              <a:rPr lang="ru-RU" dirty="0"/>
              <a:t>Фармацевтический работник должен передавать свои опыт и знания коллегам и "младшим" по профессии.</a:t>
            </a:r>
          </a:p>
          <a:p>
            <a:pPr algn="just"/>
            <a:r>
              <a:rPr lang="ru-RU" dirty="0"/>
              <a:t>Фармацевтический работник должен осуждать некомпетентных коллег и различного рода непрофессионалов, приносящих вред здоровью населения.</a:t>
            </a:r>
          </a:p>
          <a:p>
            <a:pPr algn="just"/>
            <a:r>
              <a:rPr lang="ru-RU" dirty="0"/>
              <a:t>Фармацевтический работник несёт личную ответственность за соблюдение безупречности и незапятнанности своей профессии.</a:t>
            </a:r>
          </a:p>
          <a:p>
            <a:pPr algn="just"/>
            <a:endParaRPr lang="ru-RU" dirty="0"/>
          </a:p>
        </p:txBody>
      </p:sp>
      <p:pic>
        <p:nvPicPr>
          <p:cNvPr id="4098" name="Picture 2" descr="http://media.1777.ru/images/images_processing/154/154079357612510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335656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85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792088"/>
            <a:ext cx="9148025" cy="6093296"/>
          </a:xfrm>
          <a:prstGeom prst="rect">
            <a:avLst/>
          </a:prstGeom>
          <a:noFill/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284809" y="1140946"/>
            <a:ext cx="8507288" cy="5342283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035" y="-15909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/>
              <a:t>Фармацевтический работник и коллеги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2238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/>
              <a:t>В течение всей жизни фармацевтический работник обязан сохранять уважение, благодарность и обязательства по отношению к тому, кто научил его фармацевтическому искусству.</a:t>
            </a:r>
          </a:p>
          <a:p>
            <a:pPr algn="just"/>
            <a:r>
              <a:rPr lang="ru-RU" sz="1800" dirty="0"/>
              <a:t>Фармацевтический работник должен вести себя по отношению к своим коллегам так, как хотел бы, чтобы они относились к нему.</a:t>
            </a:r>
          </a:p>
          <a:p>
            <a:pPr algn="just"/>
            <a:r>
              <a:rPr lang="ru-RU" sz="1800" dirty="0"/>
              <a:t>Отношения в коллективе должны строиться на основе гуманизма и взаимного уважения. Все члены коллектива должны быть </a:t>
            </a:r>
            <a:r>
              <a:rPr lang="ru-RU" sz="1800" dirty="0" err="1"/>
              <a:t>взаимовежливы</a:t>
            </a:r>
            <a:r>
              <a:rPr lang="ru-RU" sz="1800" dirty="0"/>
              <a:t>, доброжелательны, порядочны, честны и справедливы в общении друг с другом.</a:t>
            </a:r>
          </a:p>
          <a:p>
            <a:pPr algn="just"/>
            <a:endParaRPr lang="ru-RU" sz="1800" dirty="0"/>
          </a:p>
        </p:txBody>
      </p:sp>
      <p:pic>
        <p:nvPicPr>
          <p:cNvPr id="8194" name="Picture 2" descr="http://www.o-krohe.ru/images/article/orig/2018/03/primenenie-stodalya-ot-kashlya-dlya-detej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81" y="3785122"/>
            <a:ext cx="3714416" cy="247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2048" y="360983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Фармацевтический работник должен уважать труд и опыт каждого члена коллектива независимо от занимаемой должности, а также быть готовым бескорыстно передать свои опыт и знания.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Моральное право руководства фармацевтическими работниками дает не административное положение, а более высокий уровень профессиональной компетенции.</a:t>
            </a:r>
          </a:p>
        </p:txBody>
      </p:sp>
    </p:spTree>
    <p:extLst>
      <p:ext uri="{BB962C8B-B14F-4D97-AF65-F5344CB8AC3E}">
        <p14:creationId xmlns:p14="http://schemas.microsoft.com/office/powerpoint/2010/main" val="3631302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/>
              <a:t>Фармацевт «7 звездочек»</a:t>
            </a:r>
          </a:p>
        </p:txBody>
      </p:sp>
      <p:pic>
        <p:nvPicPr>
          <p:cNvPr id="6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792088"/>
            <a:ext cx="9148025" cy="6093296"/>
          </a:xfrm>
          <a:prstGeom prst="rect">
            <a:avLst/>
          </a:prstGeom>
          <a:noFill/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284809" y="1140946"/>
            <a:ext cx="8507288" cy="5342283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8368077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современные требования к специалистам отрасли, получившие название «Фармацевт 7 звездочек» отражают значимость личностных характеристик. </a:t>
            </a:r>
          </a:p>
          <a:p>
            <a:pPr marL="0" indent="0" algn="just">
              <a:buNone/>
            </a:pPr>
            <a:r>
              <a:rPr lang="ru-RU" dirty="0"/>
              <a:t>Согласно этим требованиям, фармацевт (провизор):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работник системы здравоохранения, член команды;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способен принимать ответственные решения; специалист по коммуникации,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посредник между врачом и пациентом;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готов к лидерству в интересах общества;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руководитель, способный управлять ресурсами и информацией;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готов учиться всю жизнь;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наставник, участвующий в подготовке молодых фармацевтов (провизоров).</a:t>
            </a:r>
          </a:p>
        </p:txBody>
      </p:sp>
      <p:pic>
        <p:nvPicPr>
          <p:cNvPr id="7170" name="Picture 2" descr="http://clipart-library.com/img/2077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39" y="16737"/>
            <a:ext cx="1911729" cy="16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0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531668"/>
              </p:ext>
            </p:extLst>
          </p:nvPr>
        </p:nvGraphicFramePr>
        <p:xfrm>
          <a:off x="395536" y="476672"/>
          <a:ext cx="8229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2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13" y="-120143"/>
            <a:ext cx="8404003" cy="1143000"/>
          </a:xfrm>
        </p:spPr>
        <p:txBody>
          <a:bodyPr>
            <a:noAutofit/>
          </a:bodyPr>
          <a:lstStyle/>
          <a:p>
            <a:r>
              <a:rPr lang="ru-RU" sz="2400" dirty="0"/>
              <a:t>Этические аспекты взаимоотношений фармацевтов и медицинских представителей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-15921" y="839548"/>
            <a:ext cx="9148025" cy="6093296"/>
          </a:xfrm>
          <a:prstGeom prst="rect">
            <a:avLst/>
          </a:prstGeom>
          <a:noFill/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232712" y="1022857"/>
            <a:ext cx="8515751" cy="5502487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/>
              <a:t>Медицинский представитель, руководствуясь этическими нормами, должен заранее по телефону сообщить о времени и цели своего визита. Фармацевт, в свою очередь, согласившись на встречу, не должен избегать ее или переносить на другое время.</a:t>
            </a:r>
          </a:p>
          <a:p>
            <a:pPr algn="just"/>
            <a:r>
              <a:rPr lang="ru-RU" sz="1600" dirty="0"/>
              <a:t>Важным является установление доверительных отношений, не допускающих ложных обещаний, предоставление недостоверной информации, что способствует долгосрочным партнерским связям.</a:t>
            </a:r>
          </a:p>
          <a:p>
            <a:pPr algn="just"/>
            <a:r>
              <a:rPr lang="ru-RU" sz="1600" dirty="0"/>
              <a:t>Не лишним считается взаимная поддержка, укрепление ощущения правильности обоюдно принятого в ходе сделки решения</a:t>
            </a:r>
            <a:r>
              <a:rPr lang="ru-RU" sz="1400" dirty="0"/>
              <a:t>.</a:t>
            </a:r>
          </a:p>
        </p:txBody>
      </p:sp>
      <p:pic>
        <p:nvPicPr>
          <p:cNvPr id="9218" name="Picture 2" descr="https://vademec.ru/upload/iblock/7f9/7f98d434933c5965531969b128bfa6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38660"/>
            <a:ext cx="3136654" cy="20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4132" y="3501008"/>
            <a:ext cx="47880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МП не должен использовать такие не совместимые с этикой приемы, как умаление достоинств лекарственных препаратов фирм-конкурентов, рекламирование неэффективных препаратов, предоставление образцов препаратов, подарков, сувениров и другие формы материального стимулирования потенциальных клиентов. Фармацевты же не должны принимать разного рода презенты и поощрять, таким образом, медицинских представителей к их использованию при налаживании партнерских отношений</a:t>
            </a:r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16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13" y="-120143"/>
            <a:ext cx="8404003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Этическая сторона взаимоотношений между субъектами фармации и государством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-15921" y="839548"/>
            <a:ext cx="9148025" cy="6093296"/>
          </a:xfrm>
          <a:prstGeom prst="rect">
            <a:avLst/>
          </a:prstGeom>
          <a:noFill/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232712" y="1022857"/>
            <a:ext cx="8515751" cy="5502487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/>
              <a:t>На фармацевтические организации  распространяется выполнение моральных параметров в таких сферах как:</a:t>
            </a:r>
          </a:p>
          <a:p>
            <a:pPr lvl="0"/>
            <a:r>
              <a:rPr lang="ru-RU" sz="1800" dirty="0"/>
              <a:t>защита интересов потребителей;</a:t>
            </a:r>
          </a:p>
          <a:p>
            <a:pPr lvl="0"/>
            <a:r>
              <a:rPr lang="ru-RU" sz="1800" dirty="0"/>
              <a:t>недопущение дискриминации при приеме на работу;</a:t>
            </a:r>
          </a:p>
          <a:p>
            <a:pPr lvl="0"/>
            <a:r>
              <a:rPr lang="ru-RU" sz="1800" dirty="0"/>
              <a:t>защита среды обитания;</a:t>
            </a:r>
          </a:p>
          <a:p>
            <a:pPr lvl="0"/>
            <a:r>
              <a:rPr lang="ru-RU" sz="1800" dirty="0"/>
              <a:t>участие в общественных фондах и благотворительных акциях;</a:t>
            </a:r>
          </a:p>
          <a:p>
            <a:pPr lvl="0"/>
            <a:r>
              <a:rPr lang="ru-RU" sz="1800" dirty="0"/>
              <a:t>экономия природных, энергетических, сырьевых ресурсов и т. д. </a:t>
            </a:r>
          </a:p>
          <a:p>
            <a:pPr marL="0" lvl="0" indent="0" algn="just">
              <a:buNone/>
            </a:pPr>
            <a:r>
              <a:rPr lang="ru-RU" sz="1800" dirty="0"/>
              <a:t>Характерная особенность лекарственных препаратов как товаров широкого потребления накладывает на провизоров (фармацевтов) большую ответственность относительно:</a:t>
            </a:r>
          </a:p>
          <a:p>
            <a:pPr lvl="0"/>
            <a:r>
              <a:rPr lang="ru-RU" sz="1800" dirty="0"/>
              <a:t>качества и безопасности выпускаемой фармацевтической продукции;</a:t>
            </a:r>
          </a:p>
          <a:p>
            <a:pPr lvl="0"/>
            <a:r>
              <a:rPr lang="ru-RU" sz="1800" dirty="0"/>
              <a:t>строгого контроля всех процессов, связанных с созданием и производством лекарственных препаратов;</a:t>
            </a:r>
          </a:p>
          <a:p>
            <a:pPr lvl="0"/>
            <a:r>
              <a:rPr lang="ru-RU" sz="1800" dirty="0"/>
              <a:t>хранения и отпуска лекарственных препаратов и изделий медицинского назначения;</a:t>
            </a:r>
          </a:p>
          <a:p>
            <a:pPr lvl="0"/>
            <a:r>
              <a:rPr lang="ru-RU" sz="1800" dirty="0"/>
              <a:t>рекламы лекарственных препаратов и т. д.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60810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13" y="-120143"/>
            <a:ext cx="8404003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Этическая сторона взаимоотношений между субъектами фармации и государством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-15921" y="839548"/>
            <a:ext cx="9148025" cy="6093296"/>
          </a:xfrm>
          <a:prstGeom prst="rect">
            <a:avLst/>
          </a:prstGeom>
          <a:noFill/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232712" y="1022857"/>
            <a:ext cx="8515751" cy="5502487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/>
              <a:t>Организациям фармацевтического профиля в большей степени присущи такие важные с моральной и этической точек зрения виды деятельности как участие в государственных программах по:</a:t>
            </a:r>
          </a:p>
          <a:p>
            <a:pPr lvl="0" algn="just"/>
            <a:r>
              <a:rPr lang="ru-RU" sz="1800" dirty="0"/>
              <a:t>пропаганде здорового образа жизни;</a:t>
            </a:r>
          </a:p>
          <a:p>
            <a:pPr lvl="0" algn="just"/>
            <a:r>
              <a:rPr lang="ru-RU" sz="1800" dirty="0"/>
              <a:t>профилактике заболеваний;</a:t>
            </a:r>
          </a:p>
          <a:p>
            <a:pPr lvl="0" algn="just"/>
            <a:r>
              <a:rPr lang="ru-RU" sz="1800" dirty="0"/>
              <a:t>обезвреживанию и переработке отходов химико-фармацевтической промышленности;</a:t>
            </a:r>
          </a:p>
          <a:p>
            <a:pPr lvl="0" algn="just"/>
            <a:r>
              <a:rPr lang="ru-RU" sz="1800" dirty="0"/>
              <a:t>обеспечению санитарно-эпидемиологического благополучия соответствующего региона;</a:t>
            </a:r>
          </a:p>
          <a:p>
            <a:pPr lvl="0" algn="just"/>
            <a:r>
              <a:rPr lang="ru-RU" sz="1800" dirty="0"/>
              <a:t>разработке проектов законодательных актов и внесении предложений по формированию государственной политики в сфере здравоохранения;</a:t>
            </a:r>
          </a:p>
          <a:p>
            <a:pPr lvl="0" algn="just"/>
            <a:r>
              <a:rPr lang="ru-RU" sz="1800" dirty="0"/>
              <a:t>правовой защите от каких-либо незаконных форм дискриминации, связанной с состоянием здоровья человека и др.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4271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362635"/>
            <a:ext cx="9148025" cy="6093296"/>
          </a:xfrm>
          <a:prstGeom prst="rect">
            <a:avLst/>
          </a:prstGeom>
          <a:noFill/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20368" y="1345836"/>
            <a:ext cx="8507288" cy="5342283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Фармацевтический работник и прогресс фармации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257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Создание, испытание и внедрение в практику новых лекарственных препаратов должны проводиться в соответствии с международными биоэтическими нормами.</a:t>
            </a:r>
          </a:p>
          <a:p>
            <a:pPr algn="just"/>
            <a:r>
              <a:rPr lang="ru-RU" dirty="0"/>
              <a:t>Любое исследование может проводиться только при условии одобрения этическим комитетом.</a:t>
            </a:r>
          </a:p>
          <a:p>
            <a:pPr algn="just"/>
            <a:r>
              <a:rPr lang="ru-RU" dirty="0"/>
              <a:t>Привлечение пациента к участию в эксперименте и испытании осуществляется только с его добровольного согласия и после предоставления ему полной информации.</a:t>
            </a:r>
          </a:p>
          <a:p>
            <a:pPr algn="just"/>
            <a:r>
              <a:rPr lang="ru-RU" dirty="0"/>
              <a:t>В области создания лекарственных препаратов, их стандартизации и контроля качества специалист должен руководствоваться требованиями международных стандартов: </a:t>
            </a:r>
            <a:r>
              <a:rPr lang="ru-RU" dirty="0" err="1"/>
              <a:t>Good</a:t>
            </a:r>
            <a:r>
              <a:rPr lang="ru-RU" dirty="0"/>
              <a:t> </a:t>
            </a:r>
            <a:r>
              <a:rPr lang="ru-RU" dirty="0" err="1"/>
              <a:t>Clinical</a:t>
            </a:r>
            <a:r>
              <a:rPr lang="ru-RU" dirty="0"/>
              <a:t> </a:t>
            </a:r>
            <a:r>
              <a:rPr lang="ru-RU" dirty="0" err="1"/>
              <a:t>Practice</a:t>
            </a:r>
            <a:r>
              <a:rPr lang="ru-RU" dirty="0"/>
              <a:t> (добротная клиническая практика), </a:t>
            </a:r>
            <a:r>
              <a:rPr lang="ru-RU" dirty="0" err="1"/>
              <a:t>Good</a:t>
            </a:r>
            <a:r>
              <a:rPr lang="ru-RU" dirty="0"/>
              <a:t> </a:t>
            </a:r>
            <a:r>
              <a:rPr lang="ru-RU" dirty="0" err="1"/>
              <a:t>Laboratory</a:t>
            </a:r>
            <a:r>
              <a:rPr lang="ru-RU" dirty="0"/>
              <a:t> </a:t>
            </a:r>
            <a:r>
              <a:rPr lang="ru-RU" dirty="0" err="1"/>
              <a:t>Practice</a:t>
            </a:r>
            <a:r>
              <a:rPr lang="ru-RU" dirty="0"/>
              <a:t> (добротная лабораторная практика), </a:t>
            </a:r>
            <a:r>
              <a:rPr lang="ru-RU" dirty="0" err="1"/>
              <a:t>Good</a:t>
            </a:r>
            <a:r>
              <a:rPr lang="ru-RU" dirty="0"/>
              <a:t> </a:t>
            </a:r>
            <a:r>
              <a:rPr lang="ru-RU" dirty="0" err="1"/>
              <a:t>Manufacturing</a:t>
            </a:r>
            <a:r>
              <a:rPr lang="ru-RU" dirty="0"/>
              <a:t> </a:t>
            </a:r>
            <a:r>
              <a:rPr lang="ru-RU" dirty="0" err="1"/>
              <a:t>Practices</a:t>
            </a:r>
            <a:r>
              <a:rPr lang="ru-RU" dirty="0"/>
              <a:t> (правила правильного производства).</a:t>
            </a:r>
          </a:p>
          <a:p>
            <a:pPr algn="just"/>
            <a:r>
              <a:rPr lang="ru-RU" dirty="0"/>
              <a:t>При проведении медико-биологических испытаний лекарственных препаратов исследователи должны гуманно относиться к экспериментальным животным.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69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>
          <a:xfrm>
            <a:off x="323528" y="764704"/>
            <a:ext cx="8568952" cy="5472608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238026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/>
              <a:t>Кодекс действует на всей территории России и распространяется на все области фармацевтической деятельности, в том числе: </a:t>
            </a:r>
          </a:p>
          <a:p>
            <a:pPr algn="just"/>
            <a:r>
              <a:rPr lang="ru-RU" sz="2200" dirty="0"/>
              <a:t>изучение запросов потребителей фармацевтической помощи; создание лекарственных препаратов и МИ; промышленное и аптечное их изготовление; </a:t>
            </a:r>
          </a:p>
          <a:p>
            <a:pPr algn="just"/>
            <a:r>
              <a:rPr lang="ru-RU" sz="2200" dirty="0"/>
              <a:t>контроль качества; </a:t>
            </a:r>
          </a:p>
          <a:p>
            <a:pPr algn="just"/>
            <a:r>
              <a:rPr lang="ru-RU" sz="2200" dirty="0"/>
              <a:t>доведение до потребителей, </a:t>
            </a:r>
          </a:p>
          <a:p>
            <a:pPr algn="just"/>
            <a:r>
              <a:rPr lang="ru-RU" sz="2200" dirty="0"/>
              <a:t>включая систему формирования спроса и стимулирования сбыта; непрерывное фармацевтическое образование.</a:t>
            </a:r>
          </a:p>
          <a:p>
            <a:pPr marL="0" indent="0" algn="just">
              <a:buNone/>
            </a:pPr>
            <a:r>
              <a:rPr lang="ru-RU" sz="2200" dirty="0"/>
              <a:t>Если нарушение этических норм одновременно затрагивает и положение действующего законодательства РФ, фармацевтический работник несёт ответственность по закону</a:t>
            </a:r>
          </a:p>
        </p:txBody>
      </p:sp>
    </p:spTree>
    <p:extLst>
      <p:ext uri="{BB962C8B-B14F-4D97-AF65-F5344CB8AC3E}">
        <p14:creationId xmlns:p14="http://schemas.microsoft.com/office/powerpoint/2010/main" val="3139078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B3BAD3-B6D6-A0A6-2FB7-928241EB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04FA7B-C204-7CDA-7EDE-97F393CA4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50012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Дайте определения понятиям «этика», «фармацевтическая этика», «деонтология», «аксиология».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Назовите основные принципы фармацевтических этических кодексов.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Что должен и что обязан делать фармацевтический работник, согласно этическому кодексу?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На что фармацевт не имеет права?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Каковы основные требования к внешнему виду, поведению, речи фармацевта?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Этические нормы взаимоотношений между фармацевтом и врачом.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Этические нормы взаимоотношений между фармацевтом и коллегами.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Этические аспекты взаимоотношений фармацевтов и медицинских представителей.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Что представляет собой понятие фармацевт «7 звездочек»?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/>
              <a:t>Этическая сторона взаимоотношений между субъектами фармации и государством.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/>
          </a:p>
          <a:p>
            <a:pPr marL="514350" indent="-514350" algn="just">
              <a:buFont typeface="+mj-lt"/>
              <a:buAutoNum type="arabicPeriod"/>
            </a:pPr>
            <a:endParaRPr lang="ru-RU" sz="2400" dirty="0"/>
          </a:p>
          <a:p>
            <a:pPr marL="514350" indent="-514350" algn="just">
              <a:buFont typeface="+mj-lt"/>
              <a:buAutoNum type="arabicPeriod"/>
            </a:pPr>
            <a:endParaRPr lang="ru-RU" sz="2400" dirty="0"/>
          </a:p>
          <a:p>
            <a:pPr marL="514350" indent="-514350" algn="just">
              <a:buFont typeface="+mj-lt"/>
              <a:buAutoNum type="arabicPeriod"/>
            </a:pPr>
            <a:endParaRPr lang="ru-RU" sz="2400" dirty="0"/>
          </a:p>
          <a:p>
            <a:pPr marL="514350" indent="-514350" algn="just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191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армацевтическая этика возникла с открытием первых аптек и 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340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Руководствуясь принципами гуманизма и милосердия, основами законодательства Российской Федерации об охране здоровья граждан, документами Всемирной организации здравоохранения (ВОЗ) и Международной фармацевтической федерации,  а также осознавая высокую роль и моральную ответственность специалистов фармацевтической профессии перед обществом за свою деятельность, Российская фармацевтическая ассоциация приняла </a:t>
            </a:r>
          </a:p>
          <a:p>
            <a:pPr marL="0" indent="0" algn="ctr">
              <a:buNone/>
            </a:pPr>
            <a:r>
              <a:rPr lang="ru-RU" dirty="0"/>
              <a:t>в 1995 г. </a:t>
            </a:r>
          </a:p>
          <a:p>
            <a:pPr marL="0" indent="0" algn="ctr">
              <a:buNone/>
            </a:pPr>
            <a:r>
              <a:rPr lang="ru-RU" b="1" u="sng" dirty="0">
                <a:solidFill>
                  <a:srgbClr val="FF0000"/>
                </a:solidFill>
              </a:rPr>
              <a:t>«Этический кодекс российского фармацевта».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2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Принципы фармацевтических этических кодексов Основной обязанностью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5"/>
            <a:ext cx="9163938" cy="687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792088"/>
            <a:ext cx="9148025" cy="609329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57024" y="792088"/>
            <a:ext cx="5610839" cy="5616624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2200" b="1" dirty="0" smtClean="0"/>
              <a:t>Основная </a:t>
            </a:r>
            <a:r>
              <a:rPr lang="ru-RU" sz="2200" b="1" dirty="0"/>
              <a:t>задача </a:t>
            </a:r>
            <a:r>
              <a:rPr lang="ru-RU" sz="2200" b="1" dirty="0" smtClean="0"/>
              <a:t>профессиональной </a:t>
            </a:r>
          </a:p>
          <a:p>
            <a:pPr algn="just">
              <a:buNone/>
            </a:pPr>
            <a:r>
              <a:rPr lang="ru-RU" sz="2200" b="1" dirty="0" smtClean="0"/>
              <a:t>деятельности </a:t>
            </a:r>
            <a:r>
              <a:rPr lang="ru-RU" sz="2200" b="1" dirty="0"/>
              <a:t>фармацевтического </a:t>
            </a:r>
            <a:endParaRPr lang="ru-RU" sz="2200" b="1" dirty="0" smtClean="0"/>
          </a:p>
          <a:p>
            <a:pPr algn="just">
              <a:buNone/>
            </a:pPr>
            <a:r>
              <a:rPr lang="ru-RU" sz="2200" b="1" dirty="0" smtClean="0"/>
              <a:t>работника </a:t>
            </a:r>
            <a:r>
              <a:rPr lang="ru-RU" sz="2200" b="1" dirty="0"/>
              <a:t>- сохранение здоровья </a:t>
            </a:r>
            <a:endParaRPr lang="ru-RU" sz="2200" b="1" dirty="0" smtClean="0"/>
          </a:p>
          <a:p>
            <a:pPr algn="just">
              <a:buNone/>
            </a:pPr>
            <a:r>
              <a:rPr lang="ru-RU" sz="2200" b="1" dirty="0" smtClean="0"/>
              <a:t>человека.</a:t>
            </a:r>
            <a:r>
              <a:rPr lang="ru-RU" sz="2200" b="1" dirty="0"/>
              <a:t> </a:t>
            </a:r>
            <a:endParaRPr lang="ru-RU" sz="2200" b="1" dirty="0" smtClean="0"/>
          </a:p>
          <a:p>
            <a:pPr algn="just">
              <a:buNone/>
            </a:pPr>
            <a:r>
              <a:rPr lang="ru-RU" sz="2200" b="1" dirty="0"/>
              <a:t>Фармацевтический работник </a:t>
            </a:r>
            <a:r>
              <a:rPr lang="ru-RU" sz="2200" b="1" dirty="0" smtClean="0"/>
              <a:t>должен</a:t>
            </a:r>
          </a:p>
          <a:p>
            <a:pPr algn="just">
              <a:buNone/>
            </a:pPr>
            <a:r>
              <a:rPr lang="ru-RU" sz="2200" b="1" dirty="0" smtClean="0"/>
              <a:t>оказывать </a:t>
            </a:r>
            <a:r>
              <a:rPr lang="ru-RU" sz="2200" b="1" dirty="0"/>
              <a:t>фармацевтическую </a:t>
            </a:r>
            <a:r>
              <a:rPr lang="ru-RU" sz="2200" b="1" dirty="0" smtClean="0"/>
              <a:t>помощь</a:t>
            </a:r>
          </a:p>
          <a:p>
            <a:pPr algn="just">
              <a:buNone/>
            </a:pPr>
            <a:r>
              <a:rPr lang="ru-RU" sz="2200" b="1" dirty="0" smtClean="0"/>
              <a:t>любому </a:t>
            </a:r>
            <a:r>
              <a:rPr lang="ru-RU" sz="2200" b="1" dirty="0"/>
              <a:t>человеку независимо </a:t>
            </a:r>
            <a:r>
              <a:rPr lang="ru-RU" sz="2200" b="1" dirty="0" smtClean="0"/>
              <a:t>от</a:t>
            </a:r>
          </a:p>
          <a:p>
            <a:pPr algn="just">
              <a:buNone/>
            </a:pPr>
            <a:r>
              <a:rPr lang="ru-RU" sz="2200" b="1" dirty="0" smtClean="0"/>
              <a:t>национальности</a:t>
            </a:r>
            <a:r>
              <a:rPr lang="ru-RU" sz="2200" b="1" dirty="0"/>
              <a:t>, политических </a:t>
            </a:r>
            <a:r>
              <a:rPr lang="ru-RU" sz="2200" b="1" dirty="0" smtClean="0"/>
              <a:t>и</a:t>
            </a:r>
          </a:p>
          <a:p>
            <a:pPr algn="just">
              <a:buNone/>
            </a:pPr>
            <a:r>
              <a:rPr lang="ru-RU" sz="2200" b="1" dirty="0" smtClean="0"/>
              <a:t>религиозных убеждений,</a:t>
            </a:r>
          </a:p>
          <a:p>
            <a:pPr algn="just">
              <a:buNone/>
            </a:pPr>
            <a:r>
              <a:rPr lang="ru-RU" sz="2200" b="1" dirty="0" smtClean="0"/>
              <a:t>имущественного положения</a:t>
            </a:r>
            <a:r>
              <a:rPr lang="ru-RU" sz="2200" b="1" dirty="0"/>
              <a:t>, </a:t>
            </a:r>
            <a:r>
              <a:rPr lang="ru-RU" sz="2200" b="1" dirty="0" smtClean="0"/>
              <a:t>пола,</a:t>
            </a:r>
          </a:p>
          <a:p>
            <a:pPr algn="just">
              <a:buNone/>
            </a:pPr>
            <a:r>
              <a:rPr lang="ru-RU" sz="2200" b="1" dirty="0" smtClean="0"/>
              <a:t>возраста</a:t>
            </a:r>
            <a:r>
              <a:rPr lang="ru-RU" sz="2200" b="1" dirty="0"/>
              <a:t>, </a:t>
            </a:r>
            <a:r>
              <a:rPr lang="ru-RU" sz="2200" b="1" dirty="0" smtClean="0"/>
              <a:t>социального</a:t>
            </a:r>
          </a:p>
          <a:p>
            <a:pPr algn="just">
              <a:buNone/>
            </a:pPr>
            <a:r>
              <a:rPr lang="ru-RU" sz="2200" b="1" dirty="0" smtClean="0"/>
              <a:t>статуса</a:t>
            </a:r>
            <a:r>
              <a:rPr lang="ru-RU" sz="2200" b="1" dirty="0"/>
              <a:t>.</a:t>
            </a:r>
            <a:endParaRPr lang="ru-RU" sz="2200" b="1" dirty="0">
              <a:latin typeface="Comic Sans MS" pitchFamily="66" charset="0"/>
            </a:endParaRPr>
          </a:p>
        </p:txBody>
      </p:sp>
      <p:pic>
        <p:nvPicPr>
          <p:cNvPr id="4" name="Picture 2" descr="C:\Users\User\Downloads\img2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7" y="2204864"/>
            <a:ext cx="341816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75982"/>
            <a:ext cx="5722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Фармацевтический работник и общество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792088"/>
            <a:ext cx="9148025" cy="609329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59832" y="792088"/>
            <a:ext cx="5808031" cy="5616624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/>
              <a:t>Специальное фармацевтическое образование дает фармацевтическому работнику право отвечать за рациональное использование </a:t>
            </a:r>
            <a:r>
              <a:rPr lang="ru-RU" sz="2400" b="1" dirty="0" smtClean="0"/>
              <a:t>ЛС, </a:t>
            </a:r>
            <a:r>
              <a:rPr lang="ru-RU" sz="2400" b="1" dirty="0"/>
              <a:t>проявляя исключительную бдительность при </a:t>
            </a:r>
            <a:r>
              <a:rPr lang="ru-RU" sz="2400" b="1" dirty="0" smtClean="0"/>
              <a:t>отпуске.</a:t>
            </a:r>
            <a:r>
              <a:rPr lang="ru-RU" sz="2400" b="1" dirty="0"/>
              <a:t> </a:t>
            </a:r>
          </a:p>
          <a:p>
            <a:pPr algn="just"/>
            <a:r>
              <a:rPr lang="ru-RU" sz="2400" b="1" dirty="0"/>
              <a:t>Фармацевтический работник должен гарантировать </a:t>
            </a:r>
            <a:r>
              <a:rPr lang="ru-RU" sz="2400" b="1" dirty="0" smtClean="0"/>
              <a:t> </a:t>
            </a:r>
            <a:r>
              <a:rPr lang="ru-RU" sz="2400" b="1" dirty="0" smtClean="0"/>
              <a:t>контроль </a:t>
            </a:r>
            <a:r>
              <a:rPr lang="ru-RU" sz="2400" b="1" dirty="0"/>
              <a:t>за качеством, хранением, безопасностью и эффективностью лекарственных препаратов</a:t>
            </a:r>
            <a:r>
              <a:rPr lang="ru-RU" sz="2400" b="1" dirty="0" smtClean="0"/>
              <a:t>.</a:t>
            </a:r>
            <a:r>
              <a:rPr lang="ru-RU" sz="2400" b="1" dirty="0"/>
              <a:t> </a:t>
            </a:r>
          </a:p>
        </p:txBody>
      </p:sp>
      <p:pic>
        <p:nvPicPr>
          <p:cNvPr id="4" name="Picture 2" descr="C:\Users\User\Downloads\img2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7" y="2204864"/>
            <a:ext cx="341816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75982"/>
            <a:ext cx="5722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Фармацевтический работник и общество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77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792088"/>
            <a:ext cx="9148025" cy="609329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63888" y="1052736"/>
            <a:ext cx="5122912" cy="4752528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/>
              <a:t>Фармацевтический работник</a:t>
            </a:r>
          </a:p>
          <a:p>
            <a:pPr algn="just">
              <a:buNone/>
            </a:pPr>
            <a:r>
              <a:rPr lang="ru-RU" sz="2400" b="1" dirty="0" smtClean="0"/>
              <a:t>должен постоянно</a:t>
            </a:r>
          </a:p>
          <a:p>
            <a:pPr algn="just">
              <a:buNone/>
            </a:pPr>
            <a:r>
              <a:rPr lang="ru-RU" sz="2400" b="1" dirty="0" smtClean="0"/>
              <a:t>совершенствовать свои</a:t>
            </a:r>
          </a:p>
          <a:p>
            <a:pPr algn="just">
              <a:buNone/>
            </a:pPr>
            <a:r>
              <a:rPr lang="ru-RU" sz="2400" b="1" dirty="0" smtClean="0"/>
              <a:t>специальные </a:t>
            </a:r>
            <a:r>
              <a:rPr lang="ru-RU" sz="2400" b="1" dirty="0"/>
              <a:t>знания, </a:t>
            </a:r>
            <a:r>
              <a:rPr lang="ru-RU" sz="2400" b="1" dirty="0" smtClean="0"/>
              <a:t>умения,</a:t>
            </a:r>
          </a:p>
          <a:p>
            <a:pPr algn="just">
              <a:buNone/>
            </a:pPr>
            <a:r>
              <a:rPr lang="ru-RU" sz="2400" b="1" dirty="0" smtClean="0"/>
              <a:t>навыки.</a:t>
            </a:r>
          </a:p>
          <a:p>
            <a:pPr>
              <a:buNone/>
            </a:pPr>
            <a:r>
              <a:rPr lang="ru-RU" sz="2400" b="1" dirty="0" smtClean="0"/>
              <a:t>Профессиональное чувство</a:t>
            </a:r>
          </a:p>
          <a:p>
            <a:pPr>
              <a:buNone/>
            </a:pPr>
            <a:r>
              <a:rPr lang="ru-RU" sz="2400" b="1" dirty="0" smtClean="0"/>
              <a:t>долга, нравственность</a:t>
            </a:r>
          </a:p>
          <a:p>
            <a:pPr>
              <a:buNone/>
            </a:pPr>
            <a:r>
              <a:rPr lang="ru-RU" sz="2400" b="1" dirty="0" smtClean="0"/>
              <a:t>предполагают умение</a:t>
            </a:r>
          </a:p>
          <a:p>
            <a:pPr>
              <a:buNone/>
            </a:pPr>
            <a:r>
              <a:rPr lang="ru-RU" sz="2400" b="1" dirty="0" smtClean="0"/>
              <a:t>критически оценивать</a:t>
            </a:r>
          </a:p>
          <a:p>
            <a:pPr>
              <a:buNone/>
            </a:pPr>
            <a:r>
              <a:rPr lang="ru-RU" sz="2400" b="1" dirty="0" smtClean="0"/>
              <a:t>себя и </a:t>
            </a:r>
            <a:r>
              <a:rPr lang="ru-RU" sz="2400" b="1" dirty="0"/>
              <a:t>свою работу.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0242" name="Picture 2" descr="http://cs10636.vkontakte.ru/u19410603/-6/x_f2d56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56" y="1514449"/>
            <a:ext cx="2971800" cy="371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2\SMO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792088"/>
            <a:ext cx="9148025" cy="609329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65515"/>
          </a:xfrm>
          <a:prstGeom prst="roundRect">
            <a:avLst/>
          </a:prstGeom>
          <a:solidFill>
            <a:schemeClr val="lt1">
              <a:alpha val="50000"/>
            </a:schemeClr>
          </a:solidFill>
          <a:ln w="381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Фармацевтический </a:t>
            </a:r>
            <a:r>
              <a:rPr lang="ru-RU" sz="2400" b="1" dirty="0"/>
              <a:t>работник </a:t>
            </a:r>
            <a:r>
              <a:rPr lang="ru-RU" sz="2400" b="1" u="sng" dirty="0"/>
              <a:t>не имеет права</a:t>
            </a:r>
            <a:r>
              <a:rPr lang="ru-RU" sz="2400" b="1" dirty="0"/>
              <a:t>:</a:t>
            </a:r>
          </a:p>
          <a:p>
            <a:pPr algn="just"/>
            <a:r>
              <a:rPr lang="ru-RU" sz="2400" b="1" dirty="0" smtClean="0"/>
              <a:t>использовать </a:t>
            </a:r>
            <a:r>
              <a:rPr lang="ru-RU" sz="2400" b="1" dirty="0"/>
              <a:t>свои знания и навыки при незаконном производстве и отпуске лекарственных средств, особенно тех, которые могут привести к ущербу здоровья, физической или психической целостности человека;</a:t>
            </a:r>
          </a:p>
          <a:p>
            <a:pPr algn="just"/>
            <a:r>
              <a:rPr lang="ru-RU" sz="2400" b="1" dirty="0" smtClean="0"/>
              <a:t>отпускать </a:t>
            </a:r>
            <a:r>
              <a:rPr lang="ru-RU" sz="2400" b="1" dirty="0"/>
              <a:t>лекарственные средства, не разрешенные к медицинскому применению и в качестве которых он сомневается;</a:t>
            </a:r>
          </a:p>
          <a:p>
            <a:pPr algn="just"/>
            <a:r>
              <a:rPr lang="ru-RU" sz="2400" b="1" dirty="0" smtClean="0"/>
              <a:t>по </a:t>
            </a:r>
            <a:r>
              <a:rPr lang="ru-RU" sz="2400" b="1" dirty="0"/>
              <a:t>соображениям собственной выгоды оказывать влияние на свободу и независимость профессионального решения, которое должно приниматься исключительно в интересах пациента.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1276</Words>
  <Application>Microsoft Office PowerPoint</Application>
  <PresentationFormat>Экран (4:3)</PresentationFormat>
  <Paragraphs>142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2.1.Основы фармацевтической этики и деонтологии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Умение выслушать</vt:lpstr>
      <vt:lpstr>Слух</vt:lpstr>
      <vt:lpstr>Презентация PowerPoint</vt:lpstr>
      <vt:lpstr>Фармацевтический работник и врач</vt:lpstr>
      <vt:lpstr>Презентация PowerPoint</vt:lpstr>
      <vt:lpstr>Фармацевтический работник и коллеги</vt:lpstr>
      <vt:lpstr>Фармацевтический работник и коллеги</vt:lpstr>
      <vt:lpstr>Фармацевт «7 звездочек»</vt:lpstr>
      <vt:lpstr>Этические аспекты взаимоотношений фармацевтов и медицинских представителей</vt:lpstr>
      <vt:lpstr>Этическая сторона взаимоотношений между субъектами фармации и государством</vt:lpstr>
      <vt:lpstr>Этическая сторона взаимоотношений между субъектами фармации и государством</vt:lpstr>
      <vt:lpstr>Фармацевтический работник и прогресс фармации</vt:lpstr>
      <vt:lpstr>Презентация PowerPoint</vt:lpstr>
      <vt:lpstr>Контрольные вопросы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ДЕОНТОЛОГИЯ В СИСТЕМЕ ОТНОШЕНИЙ ФАРМАЦЕВТ - БОЛЬНОЙ - ОБЩЕСТВО</dc:title>
  <dc:creator>ЯрославИК</dc:creator>
  <cp:lastModifiedBy>Pharmacy</cp:lastModifiedBy>
  <cp:revision>51</cp:revision>
  <dcterms:created xsi:type="dcterms:W3CDTF">2012-12-12T18:52:55Z</dcterms:created>
  <dcterms:modified xsi:type="dcterms:W3CDTF">2025-01-13T11:27:31Z</dcterms:modified>
</cp:coreProperties>
</file>