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</p:sldMasterIdLst>
  <p:notesMasterIdLst>
    <p:notesMasterId r:id="rId27"/>
  </p:notes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81" r:id="rId15"/>
    <p:sldId id="282" r:id="rId16"/>
    <p:sldId id="280" r:id="rId17"/>
    <p:sldId id="264" r:id="rId18"/>
    <p:sldId id="283" r:id="rId19"/>
    <p:sldId id="266" r:id="rId20"/>
    <p:sldId id="270" r:id="rId21"/>
    <p:sldId id="271" r:id="rId22"/>
    <p:sldId id="272" r:id="rId23"/>
    <p:sldId id="273" r:id="rId24"/>
    <p:sldId id="274" r:id="rId25"/>
    <p:sldId id="284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2FC17-74A3-48D7-BE2D-3F4E30E1AB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93A88E-F3FB-4A74-A086-94FA3AB5530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Потенциальные покупатели</a:t>
          </a:r>
        </a:p>
      </dgm:t>
    </dgm:pt>
    <dgm:pt modelId="{DCF234D8-C648-4205-9C4C-D9BA21CB6866}" type="parTrans" cxnId="{036FCF99-0794-451C-A90D-7A8A4198CCC7}">
      <dgm:prSet/>
      <dgm:spPr/>
      <dgm:t>
        <a:bodyPr/>
        <a:lstStyle/>
        <a:p>
          <a:endParaRPr lang="ru-RU"/>
        </a:p>
      </dgm:t>
    </dgm:pt>
    <dgm:pt modelId="{26994FD3-71A0-4200-BEB8-11BE7B02C77C}" type="sibTrans" cxnId="{036FCF99-0794-451C-A90D-7A8A4198CCC7}">
      <dgm:prSet/>
      <dgm:spPr/>
      <dgm:t>
        <a:bodyPr/>
        <a:lstStyle/>
        <a:p>
          <a:endParaRPr lang="ru-RU"/>
        </a:p>
      </dgm:t>
    </dgm:pt>
    <dgm:pt modelId="{9CB27E44-F37E-4E76-8B75-162C312E0F9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Посетители</a:t>
          </a:r>
        </a:p>
      </dgm:t>
    </dgm:pt>
    <dgm:pt modelId="{4BED3EA8-1DE3-479D-B2C8-7325B10F8133}" type="parTrans" cxnId="{1B69B4FB-88AB-4BA9-BDC7-A5D4B551992E}">
      <dgm:prSet/>
      <dgm:spPr/>
      <dgm:t>
        <a:bodyPr/>
        <a:lstStyle/>
        <a:p>
          <a:endParaRPr lang="ru-RU"/>
        </a:p>
      </dgm:t>
    </dgm:pt>
    <dgm:pt modelId="{C173AB9D-5515-4EFC-9EE8-AF5C0142EAB7}" type="sibTrans" cxnId="{1B69B4FB-88AB-4BA9-BDC7-A5D4B551992E}">
      <dgm:prSet/>
      <dgm:spPr/>
      <dgm:t>
        <a:bodyPr/>
        <a:lstStyle/>
        <a:p>
          <a:endParaRPr lang="ru-RU"/>
        </a:p>
      </dgm:t>
    </dgm:pt>
    <dgm:pt modelId="{29C2CF69-B449-4691-8D8C-C1A5E4C2324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Покупатели</a:t>
          </a:r>
        </a:p>
      </dgm:t>
    </dgm:pt>
    <dgm:pt modelId="{2F3DAF1F-6E73-4D74-9EB8-171F0EFE4E27}" type="parTrans" cxnId="{0EAA5836-C16D-4E60-9881-F92A481638A3}">
      <dgm:prSet/>
      <dgm:spPr/>
      <dgm:t>
        <a:bodyPr/>
        <a:lstStyle/>
        <a:p>
          <a:endParaRPr lang="ru-RU"/>
        </a:p>
      </dgm:t>
    </dgm:pt>
    <dgm:pt modelId="{8EF4A8AE-8DD8-4C50-993E-F542A49C200A}" type="sibTrans" cxnId="{0EAA5836-C16D-4E60-9881-F92A481638A3}">
      <dgm:prSet/>
      <dgm:spPr/>
      <dgm:t>
        <a:bodyPr/>
        <a:lstStyle/>
        <a:p>
          <a:endParaRPr lang="ru-RU"/>
        </a:p>
      </dgm:t>
    </dgm:pt>
    <dgm:pt modelId="{FD0A0FDC-5AE7-4BA6-8C5B-F34AC122D0E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Постоянные клиенты</a:t>
          </a:r>
        </a:p>
      </dgm:t>
    </dgm:pt>
    <dgm:pt modelId="{B1055961-5614-40EC-9356-EF76ED782FA9}" type="parTrans" cxnId="{9E546A54-5A75-4D91-9B5E-C17CE952A9EF}">
      <dgm:prSet/>
      <dgm:spPr/>
      <dgm:t>
        <a:bodyPr/>
        <a:lstStyle/>
        <a:p>
          <a:endParaRPr lang="ru-RU"/>
        </a:p>
      </dgm:t>
    </dgm:pt>
    <dgm:pt modelId="{D9DDF60C-BA4D-4FD6-AE6B-66A6994A5340}" type="sibTrans" cxnId="{9E546A54-5A75-4D91-9B5E-C17CE952A9EF}">
      <dgm:prSet/>
      <dgm:spPr/>
      <dgm:t>
        <a:bodyPr/>
        <a:lstStyle/>
        <a:p>
          <a:endParaRPr lang="ru-RU"/>
        </a:p>
      </dgm:t>
    </dgm:pt>
    <dgm:pt modelId="{95E4336F-044B-430F-90C5-8A43B955B54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Приверженцы</a:t>
          </a:r>
        </a:p>
      </dgm:t>
    </dgm:pt>
    <dgm:pt modelId="{BBDECE57-D179-4B10-A1E1-C1429620C842}" type="parTrans" cxnId="{9E69C36A-A418-4015-AE1E-4FD2D6F75222}">
      <dgm:prSet/>
      <dgm:spPr/>
      <dgm:t>
        <a:bodyPr/>
        <a:lstStyle/>
        <a:p>
          <a:endParaRPr lang="ru-RU"/>
        </a:p>
      </dgm:t>
    </dgm:pt>
    <dgm:pt modelId="{1ADF6B26-76B5-42B6-A670-91746D1EB5AF}" type="sibTrans" cxnId="{9E69C36A-A418-4015-AE1E-4FD2D6F75222}">
      <dgm:prSet/>
      <dgm:spPr/>
      <dgm:t>
        <a:bodyPr/>
        <a:lstStyle/>
        <a:p>
          <a:endParaRPr lang="ru-RU"/>
        </a:p>
      </dgm:t>
    </dgm:pt>
    <dgm:pt modelId="{E900A219-B4D0-4241-A75D-052906BD5B3D}" type="pres">
      <dgm:prSet presAssocID="{6132FC17-74A3-48D7-BE2D-3F4E30E1AB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76EE2-7661-4F0E-BA81-FA56CAFB04DD}" type="pres">
      <dgm:prSet presAssocID="{F293A88E-F3FB-4A74-A086-94FA3AB5530D}" presName="node" presStyleLbl="node1" presStyleIdx="0" presStyleCnt="5" custScaleX="14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6CC53-FD34-4FF9-A2EA-187439DA241C}" type="pres">
      <dgm:prSet presAssocID="{26994FD3-71A0-4200-BEB8-11BE7B02C77C}" presName="sibTrans" presStyleCnt="0"/>
      <dgm:spPr/>
    </dgm:pt>
    <dgm:pt modelId="{0141B9E5-BBB6-4631-B191-C7130E3A51FA}" type="pres">
      <dgm:prSet presAssocID="{9CB27E44-F37E-4E76-8B75-162C312E0F92}" presName="node" presStyleLbl="node1" presStyleIdx="1" presStyleCnt="5" custScaleX="15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4CE60-A7C2-4087-A2A2-D24A186BFBB8}" type="pres">
      <dgm:prSet presAssocID="{C173AB9D-5515-4EFC-9EE8-AF5C0142EAB7}" presName="sibTrans" presStyleCnt="0"/>
      <dgm:spPr/>
    </dgm:pt>
    <dgm:pt modelId="{07121D65-7390-421F-B2ED-CEB607B89BF1}" type="pres">
      <dgm:prSet presAssocID="{29C2CF69-B449-4691-8D8C-C1A5E4C2324C}" presName="node" presStyleLbl="node1" presStyleIdx="2" presStyleCnt="5" custScaleX="159584" custLinFactNeighborX="77168" custLinFactNeighborY="-6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54213-7943-4A62-890E-24D429DF1053}" type="pres">
      <dgm:prSet presAssocID="{8EF4A8AE-8DD8-4C50-993E-F542A49C200A}" presName="sibTrans" presStyleCnt="0"/>
      <dgm:spPr/>
    </dgm:pt>
    <dgm:pt modelId="{6A39C971-3439-4562-84DA-C672C9F9568E}" type="pres">
      <dgm:prSet presAssocID="{FD0A0FDC-5AE7-4BA6-8C5B-F34AC122D0E9}" presName="node" presStyleLbl="node1" presStyleIdx="3" presStyleCnt="5" custScaleX="152211" custLinFactX="-70740" custLinFactY="19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81ACB-A0F5-42B8-A27D-1219F9169ED1}" type="pres">
      <dgm:prSet presAssocID="{D9DDF60C-BA4D-4FD6-AE6B-66A6994A5340}" presName="sibTrans" presStyleCnt="0"/>
      <dgm:spPr/>
    </dgm:pt>
    <dgm:pt modelId="{090C11D3-760C-404E-9585-E1C4B62D167A}" type="pres">
      <dgm:prSet presAssocID="{95E4336F-044B-430F-90C5-8A43B955B54D}" presName="node" presStyleLbl="node1" presStyleIdx="4" presStyleCnt="5" custScaleX="163223" custLinFactNeighborX="86546" custLinFactNeighborY="-16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261E4-FBD2-4A9B-A069-6BF39570FA44}" type="presOf" srcId="{29C2CF69-B449-4691-8D8C-C1A5E4C2324C}" destId="{07121D65-7390-421F-B2ED-CEB607B89BF1}" srcOrd="0" destOrd="0" presId="urn:microsoft.com/office/officeart/2005/8/layout/default"/>
    <dgm:cxn modelId="{9E546A54-5A75-4D91-9B5E-C17CE952A9EF}" srcId="{6132FC17-74A3-48D7-BE2D-3F4E30E1AB19}" destId="{FD0A0FDC-5AE7-4BA6-8C5B-F34AC122D0E9}" srcOrd="3" destOrd="0" parTransId="{B1055961-5614-40EC-9356-EF76ED782FA9}" sibTransId="{D9DDF60C-BA4D-4FD6-AE6B-66A6994A5340}"/>
    <dgm:cxn modelId="{B650A710-6CAE-4D32-B593-53DF83EB72CF}" type="presOf" srcId="{9CB27E44-F37E-4E76-8B75-162C312E0F92}" destId="{0141B9E5-BBB6-4631-B191-C7130E3A51FA}" srcOrd="0" destOrd="0" presId="urn:microsoft.com/office/officeart/2005/8/layout/default"/>
    <dgm:cxn modelId="{A71D02F5-8AAF-430E-9490-33CFC3F37C4B}" type="presOf" srcId="{6132FC17-74A3-48D7-BE2D-3F4E30E1AB19}" destId="{E900A219-B4D0-4241-A75D-052906BD5B3D}" srcOrd="0" destOrd="0" presId="urn:microsoft.com/office/officeart/2005/8/layout/default"/>
    <dgm:cxn modelId="{036FCF99-0794-451C-A90D-7A8A4198CCC7}" srcId="{6132FC17-74A3-48D7-BE2D-3F4E30E1AB19}" destId="{F293A88E-F3FB-4A74-A086-94FA3AB5530D}" srcOrd="0" destOrd="0" parTransId="{DCF234D8-C648-4205-9C4C-D9BA21CB6866}" sibTransId="{26994FD3-71A0-4200-BEB8-11BE7B02C77C}"/>
    <dgm:cxn modelId="{3ED7B81C-F7D2-40EB-863F-5449DC036B5A}" type="presOf" srcId="{95E4336F-044B-430F-90C5-8A43B955B54D}" destId="{090C11D3-760C-404E-9585-E1C4B62D167A}" srcOrd="0" destOrd="0" presId="urn:microsoft.com/office/officeart/2005/8/layout/default"/>
    <dgm:cxn modelId="{13F71559-2DBF-42EF-B81B-5F39C934B8E8}" type="presOf" srcId="{FD0A0FDC-5AE7-4BA6-8C5B-F34AC122D0E9}" destId="{6A39C971-3439-4562-84DA-C672C9F9568E}" srcOrd="0" destOrd="0" presId="urn:microsoft.com/office/officeart/2005/8/layout/default"/>
    <dgm:cxn modelId="{9E69C36A-A418-4015-AE1E-4FD2D6F75222}" srcId="{6132FC17-74A3-48D7-BE2D-3F4E30E1AB19}" destId="{95E4336F-044B-430F-90C5-8A43B955B54D}" srcOrd="4" destOrd="0" parTransId="{BBDECE57-D179-4B10-A1E1-C1429620C842}" sibTransId="{1ADF6B26-76B5-42B6-A670-91746D1EB5AF}"/>
    <dgm:cxn modelId="{224F97AE-4E69-4ECE-A62E-BCD210F371A9}" type="presOf" srcId="{F293A88E-F3FB-4A74-A086-94FA3AB5530D}" destId="{3D876EE2-7661-4F0E-BA81-FA56CAFB04DD}" srcOrd="0" destOrd="0" presId="urn:microsoft.com/office/officeart/2005/8/layout/default"/>
    <dgm:cxn modelId="{1B69B4FB-88AB-4BA9-BDC7-A5D4B551992E}" srcId="{6132FC17-74A3-48D7-BE2D-3F4E30E1AB19}" destId="{9CB27E44-F37E-4E76-8B75-162C312E0F92}" srcOrd="1" destOrd="0" parTransId="{4BED3EA8-1DE3-479D-B2C8-7325B10F8133}" sibTransId="{C173AB9D-5515-4EFC-9EE8-AF5C0142EAB7}"/>
    <dgm:cxn modelId="{0EAA5836-C16D-4E60-9881-F92A481638A3}" srcId="{6132FC17-74A3-48D7-BE2D-3F4E30E1AB19}" destId="{29C2CF69-B449-4691-8D8C-C1A5E4C2324C}" srcOrd="2" destOrd="0" parTransId="{2F3DAF1F-6E73-4D74-9EB8-171F0EFE4E27}" sibTransId="{8EF4A8AE-8DD8-4C50-993E-F542A49C200A}"/>
    <dgm:cxn modelId="{805C52D4-7682-4DB7-AF19-310F621A8DE2}" type="presParOf" srcId="{E900A219-B4D0-4241-A75D-052906BD5B3D}" destId="{3D876EE2-7661-4F0E-BA81-FA56CAFB04DD}" srcOrd="0" destOrd="0" presId="urn:microsoft.com/office/officeart/2005/8/layout/default"/>
    <dgm:cxn modelId="{EFD11956-E4D3-40FD-A192-8FD02AAA0749}" type="presParOf" srcId="{E900A219-B4D0-4241-A75D-052906BD5B3D}" destId="{8016CC53-FD34-4FF9-A2EA-187439DA241C}" srcOrd="1" destOrd="0" presId="urn:microsoft.com/office/officeart/2005/8/layout/default"/>
    <dgm:cxn modelId="{C786CA01-E78B-4BD9-9BB9-5EC6324C9921}" type="presParOf" srcId="{E900A219-B4D0-4241-A75D-052906BD5B3D}" destId="{0141B9E5-BBB6-4631-B191-C7130E3A51FA}" srcOrd="2" destOrd="0" presId="urn:microsoft.com/office/officeart/2005/8/layout/default"/>
    <dgm:cxn modelId="{389C136B-B182-44CC-8C8A-50EEB7D96F67}" type="presParOf" srcId="{E900A219-B4D0-4241-A75D-052906BD5B3D}" destId="{34E4CE60-A7C2-4087-A2A2-D24A186BFBB8}" srcOrd="3" destOrd="0" presId="urn:microsoft.com/office/officeart/2005/8/layout/default"/>
    <dgm:cxn modelId="{AF9648D2-92F8-40B4-88D8-20A734E0654F}" type="presParOf" srcId="{E900A219-B4D0-4241-A75D-052906BD5B3D}" destId="{07121D65-7390-421F-B2ED-CEB607B89BF1}" srcOrd="4" destOrd="0" presId="urn:microsoft.com/office/officeart/2005/8/layout/default"/>
    <dgm:cxn modelId="{52B23B4E-30B6-433F-8A1A-8BA906D75A91}" type="presParOf" srcId="{E900A219-B4D0-4241-A75D-052906BD5B3D}" destId="{17D54213-7943-4A62-890E-24D429DF1053}" srcOrd="5" destOrd="0" presId="urn:microsoft.com/office/officeart/2005/8/layout/default"/>
    <dgm:cxn modelId="{321CCA7B-2D32-46BA-A74E-022F48C6893D}" type="presParOf" srcId="{E900A219-B4D0-4241-A75D-052906BD5B3D}" destId="{6A39C971-3439-4562-84DA-C672C9F9568E}" srcOrd="6" destOrd="0" presId="urn:microsoft.com/office/officeart/2005/8/layout/default"/>
    <dgm:cxn modelId="{0C65458C-BA49-477C-9C23-3BE034422AED}" type="presParOf" srcId="{E900A219-B4D0-4241-A75D-052906BD5B3D}" destId="{A5F81ACB-A0F5-42B8-A27D-1219F9169ED1}" srcOrd="7" destOrd="0" presId="urn:microsoft.com/office/officeart/2005/8/layout/default"/>
    <dgm:cxn modelId="{D0FA5C2C-35F2-4361-8BBB-8B8D21B96418}" type="presParOf" srcId="{E900A219-B4D0-4241-A75D-052906BD5B3D}" destId="{090C11D3-760C-404E-9585-E1C4B62D16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76EE2-7661-4F0E-BA81-FA56CAFB04DD}">
      <dsp:nvSpPr>
        <dsp:cNvPr id="0" name=""/>
        <dsp:cNvSpPr/>
      </dsp:nvSpPr>
      <dsp:spPr>
        <a:xfrm>
          <a:off x="311691" y="827"/>
          <a:ext cx="2953243" cy="121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Потенциальные покупатели</a:t>
          </a:r>
        </a:p>
      </dsp:txBody>
      <dsp:txXfrm>
        <a:off x="311691" y="827"/>
        <a:ext cx="2953243" cy="1218703"/>
      </dsp:txXfrm>
    </dsp:sp>
    <dsp:sp modelId="{0141B9E5-BBB6-4631-B191-C7130E3A51FA}">
      <dsp:nvSpPr>
        <dsp:cNvPr id="0" name=""/>
        <dsp:cNvSpPr/>
      </dsp:nvSpPr>
      <dsp:spPr>
        <a:xfrm>
          <a:off x="3468052" y="827"/>
          <a:ext cx="3084680" cy="121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Посетители</a:t>
          </a:r>
        </a:p>
      </dsp:txBody>
      <dsp:txXfrm>
        <a:off x="3468052" y="827"/>
        <a:ext cx="3084680" cy="1218703"/>
      </dsp:txXfrm>
    </dsp:sp>
    <dsp:sp modelId="{07121D65-7390-421F-B2ED-CEB607B89BF1}">
      <dsp:nvSpPr>
        <dsp:cNvPr id="0" name=""/>
        <dsp:cNvSpPr/>
      </dsp:nvSpPr>
      <dsp:spPr>
        <a:xfrm>
          <a:off x="1731521" y="1340215"/>
          <a:ext cx="3241426" cy="121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Покупатели</a:t>
          </a:r>
        </a:p>
      </dsp:txBody>
      <dsp:txXfrm>
        <a:off x="1731521" y="1340215"/>
        <a:ext cx="3241426" cy="1218703"/>
      </dsp:txXfrm>
    </dsp:sp>
    <dsp:sp modelId="{6A39C971-3439-4562-84DA-C672C9F9568E}">
      <dsp:nvSpPr>
        <dsp:cNvPr id="0" name=""/>
        <dsp:cNvSpPr/>
      </dsp:nvSpPr>
      <dsp:spPr>
        <a:xfrm>
          <a:off x="140626" y="2643764"/>
          <a:ext cx="3091667" cy="121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Постоянные клиенты</a:t>
          </a:r>
        </a:p>
      </dsp:txBody>
      <dsp:txXfrm>
        <a:off x="140626" y="2643764"/>
        <a:ext cx="3091667" cy="1218703"/>
      </dsp:txXfrm>
    </dsp:sp>
    <dsp:sp modelId="{090C11D3-760C-404E-9585-E1C4B62D167A}">
      <dsp:nvSpPr>
        <dsp:cNvPr id="0" name=""/>
        <dsp:cNvSpPr/>
      </dsp:nvSpPr>
      <dsp:spPr>
        <a:xfrm>
          <a:off x="3532440" y="2643760"/>
          <a:ext cx="3315340" cy="121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Приверженцы</a:t>
          </a:r>
        </a:p>
      </dsp:txBody>
      <dsp:txXfrm>
        <a:off x="3532440" y="2643760"/>
        <a:ext cx="3315340" cy="12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1F6D4-3EB5-4F8F-994E-44EC61097AC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FAF6-84C3-4A24-97C1-B3EDECDB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2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3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9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5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4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03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1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6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5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6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2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8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9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3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62AB55-3A3A-F7E8-F58E-F0DCB58D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6753B5D-52B7-4F08-586A-16EC5A738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E97F238D-B576-208A-F310-6D7841618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475F84-257B-C568-1523-CA8700DEE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FAF6-84C3-4A24-97C1-B3EDECDB15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9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A1F86-B118-40A6-BA50-416E1A68323F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60B6F-299C-447B-A075-6E67C9152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1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62D17-3E13-4030-A990-F738D54C0792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27EC-A179-4C80-86A9-1B11F9DC3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40AE6-FAFA-48DC-ACAE-4C60284DCF3E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D5D82-207F-422E-AAA7-D436DEEE9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7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66817-D429-4505-B11E-DF1C1F4E17AA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5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E540E-F89F-4D87-BF4E-57F42D8C3A3B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1E30A-966F-4627-9A8D-920ADCE22F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5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3697-4557-44E1-887D-3783F6255B88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404C1-0BF4-4918-A2D1-A14806CA1E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8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25C59-9B0B-4839-855C-0A216EF83B31}" type="datetime1">
              <a:rPr lang="ru-RU" smtClean="0"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3051-4EAD-479F-B1CF-A50F3E1B8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52DAC-89D1-40FC-A597-222D20A43175}" type="datetime1">
              <a:rPr lang="ru-RU" smtClean="0"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F8596-88D8-4CC7-ADDB-6CE7BFB5FE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5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6AAA1F-D230-488D-8EB0-CE915C6BD692}" type="datetime1">
              <a:rPr lang="ru-RU" smtClean="0"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236F6-17A2-4964-9C50-47669B9710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5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B6E81FA-2410-4C9B-85C4-E98300CFF3A1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48734F-C4FE-4083-9840-EFDE12039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8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C8A26-46D9-4390-9A36-86075ED614AC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CBA2-CC71-4342-B2EC-E6079FAB2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665B7E-70BD-45B7-9EB0-40DD2CD31286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1BFE10-E65D-4D64-BB6C-649BDBDFC6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62" y="188640"/>
            <a:ext cx="7407275" cy="1471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  <a:t>Тема 2.2. Техника продаж в аптеке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FFD912-CE1D-4E24-713B-1C445275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4" y="1660253"/>
            <a:ext cx="6724650" cy="447675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71" y="548680"/>
            <a:ext cx="7499350" cy="1511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Способы установления личного контакта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822325" y="1822698"/>
            <a:ext cx="7499350" cy="4819650"/>
          </a:xfrm>
        </p:spPr>
        <p:txBody>
          <a:bodyPr/>
          <a:lstStyle/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Зрительный контакт</a:t>
            </a:r>
          </a:p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Улыбка и выражение лица</a:t>
            </a:r>
          </a:p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Приветствие</a:t>
            </a:r>
          </a:p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Интонация</a:t>
            </a:r>
          </a:p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Темп речи</a:t>
            </a:r>
          </a:p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Комплимент</a:t>
            </a:r>
          </a:p>
          <a:p>
            <a:pPr eaLnBrk="1" hangingPunct="1"/>
            <a:r>
              <a:rPr lang="ru-RU" u="sng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Поза и жесты</a:t>
            </a:r>
          </a:p>
          <a:p>
            <a:pPr eaLnBrk="1" hangingPunct="1"/>
            <a:endParaRPr lang="ru-RU" u="sng" dirty="0">
              <a:latin typeface="Calibri" panose="020F050202020403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2D67135-DF3C-E081-99C1-FB93EBD0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="" xmlns:a16="http://schemas.microsoft.com/office/drawing/2014/main" id="{6895A281-1C58-D2EC-D6DB-0EB38DEA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184068" cy="3456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Способы установления личного контакта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2800" b="1" dirty="0">
                <a:solidFill>
                  <a:srgbClr val="FF0000"/>
                </a:solidFill>
              </a:rPr>
              <a:t>Недопустимо</a:t>
            </a:r>
            <a:endParaRPr lang="en-US" sz="28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sz="2800" dirty="0"/>
              <a:t>1.     что-то крутить в руках;</a:t>
            </a:r>
          </a:p>
          <a:p>
            <a:pPr eaLnBrk="1" hangingPunct="1"/>
            <a:r>
              <a:rPr lang="ru-RU" sz="2800" dirty="0"/>
              <a:t>2.     щелкать ручкой;</a:t>
            </a:r>
          </a:p>
          <a:p>
            <a:pPr eaLnBrk="1" hangingPunct="1"/>
            <a:r>
              <a:rPr lang="ru-RU" sz="2800" dirty="0"/>
              <a:t>3.     постукивать пальцами или ручкой по прилавку;</a:t>
            </a:r>
          </a:p>
          <a:p>
            <a:pPr eaLnBrk="1" hangingPunct="1"/>
            <a:r>
              <a:rPr lang="ru-RU" sz="2800" dirty="0"/>
              <a:t>4.     собирать пылинки у себя на одежде;</a:t>
            </a:r>
          </a:p>
          <a:p>
            <a:pPr eaLnBrk="1" hangingPunct="1"/>
            <a:r>
              <a:rPr lang="ru-RU" sz="2800" dirty="0"/>
              <a:t>5.     поправлять прическу.</a:t>
            </a:r>
          </a:p>
          <a:p>
            <a:pPr eaLnBrk="1" hangingPunct="1"/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5EA2BF1-A205-C299-83D3-ED3C34CB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977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Обстоятельства, препятствующие быстрому установлению контакта с посетителем аптеки</a:t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59277"/>
            <a:ext cx="8537242" cy="4800600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1.     очередь, недостаток времени для общения с отдельным посетителем;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2.     усталость, плохое самочувствие, настроение фармацевта;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3.     неблагоприятная атмосфера в аптеке (слишком жарко, холодно, шумно, тесно);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4.     нежелание покупателя идти на контакт;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5.     агрессия со стороны покупателя;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6.     конфликты в коллективе аптеки.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03E8935-CC31-8887-8820-4F37597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50" y="586259"/>
            <a:ext cx="7497762" cy="1797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satMod val="130000"/>
                  </a:schemeClr>
                </a:solidFill>
              </a:rPr>
              <a:t>Выявление потребности покупателя с помощью вопросов</a:t>
            </a:r>
            <a:r>
              <a:rPr lang="ru-RU" sz="4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2ADBD1C-E9BE-393C-E0C6-A801CA61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="" xmlns:a16="http://schemas.microsoft.com/office/drawing/2014/main" id="{4230928B-C90E-6E9D-068F-A9125BBC1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6"/>
          <a:stretch/>
        </p:blipFill>
        <p:spPr bwMode="auto">
          <a:xfrm>
            <a:off x="133462" y="1484784"/>
            <a:ext cx="9010538" cy="41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9F15DCD0-7ED6-B8CD-49C5-69AE619D5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660223"/>
              </p:ext>
            </p:extLst>
          </p:nvPr>
        </p:nvGraphicFramePr>
        <p:xfrm>
          <a:off x="467544" y="1012507"/>
          <a:ext cx="8424936" cy="547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="" xmlns:a16="http://schemas.microsoft.com/office/drawing/2014/main" val="3485505727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269412666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199130804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273304321"/>
                    </a:ext>
                  </a:extLst>
                </a:gridCol>
              </a:tblGrid>
              <a:tr h="522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Вид вопроса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Чего можно достичь с его помощью?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Как его задавать?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Когда его следует задавать?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3758714829"/>
                  </a:ext>
                </a:extLst>
              </a:tr>
              <a:tr h="2101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Открытый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 Завладеть и удерживать инициативу.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 Получить максимум информации.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 Разговорить покупателя. 4. Выяснить потребность. 5. Вернуть инициативу.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6. Помогает построить партнерские отношения.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 помощью вопросов: «что?» «где?» «когда?» «в связи с чем?»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начале продажи или в процессе разговора. «Какие лекарства вы принимали до этого?» «Что у вас болит?»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250980518"/>
                  </a:ext>
                </a:extLst>
              </a:tr>
              <a:tr h="2101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Закрытый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 Добиться определенности.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 Уточнить смысл слов.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 Помогает прервать пространное сообщение.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4. Получить от покупателя согласие или подтверждение.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Вопрос формулируется так, чтобы можно было ответить «да» или «нет».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конце продажи. В процессе беседы, чтобы добиться определенности. «Обращались ли вы к врачу?» «Есть ли у вас аллергия?»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62814949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95FFB2A-8FA0-2E32-CE33-E8E2275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051F837-5A1E-4C1A-B1A1-88F7826C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57489"/>
            <a:ext cx="7543800" cy="20882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satMod val="130000"/>
                  </a:schemeClr>
                </a:solidFill>
              </a:rPr>
              <a:t>Выявление потребности покупателя с помощью вопросов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8420AE-A941-EE39-E9F6-1FD6D541D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4EBD83F0-EC9A-2A45-0CF1-A870B0411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727307"/>
              </p:ext>
            </p:extLst>
          </p:nvPr>
        </p:nvGraphicFramePr>
        <p:xfrm>
          <a:off x="395536" y="812618"/>
          <a:ext cx="8424936" cy="5787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344">
                  <a:extLst>
                    <a:ext uri="{9D8B030D-6E8A-4147-A177-3AD203B41FA5}">
                      <a16:colId xmlns="" xmlns:a16="http://schemas.microsoft.com/office/drawing/2014/main" val="3485505727"/>
                    </a:ext>
                  </a:extLst>
                </a:gridCol>
                <a:gridCol w="2407124">
                  <a:extLst>
                    <a:ext uri="{9D8B030D-6E8A-4147-A177-3AD203B41FA5}">
                      <a16:colId xmlns="" xmlns:a16="http://schemas.microsoft.com/office/drawing/2014/main" val="2269412666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199130804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273304321"/>
                    </a:ext>
                  </a:extLst>
                </a:gridCol>
              </a:tblGrid>
              <a:tr h="498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Вид вопроса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Чего можно достичь с его помощью?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Как его задавать?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Когда его следует задавать?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3758714829"/>
                  </a:ext>
                </a:extLst>
              </a:tr>
              <a:tr h="1762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Альтернативный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 Перевести беседу в новое русло.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 Добиться большей определенности.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 Предоставить выбор из заготовленных альтернатив.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 помощью перечисления, использования разделительных союзов «или», «либо».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процессе и в последней трети продажи. «Вы предпочитаете лекарства российских или зарубежных производителей?»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3616029376"/>
                  </a:ext>
                </a:extLst>
              </a:tr>
              <a:tr h="1762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 для получения подтверждения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 Создать атмосферу взаимопонимания.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 Получить согласие или подтверждение.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 Подчеркнуть очевидные преимущества препарата.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«Вы согласны?», «Я правильно вас поняла?», «Считаете ли вы что…?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Во второй половине процесса продажи. «Вы согласны, что качество и эффективность лекарства гарантирован ны производителем?»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779255495"/>
                  </a:ext>
                </a:extLst>
              </a:tr>
              <a:tr h="1762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Уточняющий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 Помогают прояснить неясные моменты.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 Помогают установлению партнерских отношений.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 Подчеркивают значимость клиента.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вопросе используются слова «расскажите», «уточните», «проясните».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процессе продажи. «Пожалуйста, расскажите подробнее…», «Уточните детали…»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" marR="5181" marT="5181" marB="5181" anchor="ctr"/>
                </a:tc>
                <a:extLst>
                  <a:ext uri="{0D108BD9-81ED-4DB2-BD59-A6C34878D82A}">
                    <a16:rowId xmlns="" xmlns:a16="http://schemas.microsoft.com/office/drawing/2014/main" val="374252803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066EE7-D2BB-A3D1-CC05-ED523437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1A3E50C-16F9-CAD9-78D9-14D436E7BD8A}"/>
              </a:ext>
            </a:extLst>
          </p:cNvPr>
          <p:cNvSpPr txBox="1">
            <a:spLocks/>
          </p:cNvSpPr>
          <p:nvPr/>
        </p:nvSpPr>
        <p:spPr>
          <a:xfrm>
            <a:off x="800100" y="476672"/>
            <a:ext cx="7543800" cy="108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  <a:t>Выявление потребности покупателя с помощью вопросов</a:t>
            </a: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40A73D-3932-582F-A8A0-5F2DF555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C589D2-E507-40D3-0B82-089760DB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53" y="548680"/>
            <a:ext cx="7497762" cy="1797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Выявление потребности покупателя с помощью вопросов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217E6A3-2049-7E59-0419-9679E7CB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="" xmlns:a16="http://schemas.microsoft.com/office/drawing/2014/main" id="{BAF025C4-1805-E174-2455-D6C30890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3" y="1340768"/>
            <a:ext cx="8932954" cy="46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42960"/>
      </p:ext>
    </p:extLst>
  </p:cSld>
  <p:clrMapOvr>
    <a:masterClrMapping/>
  </p:clrMapOvr>
  <p:transition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3089"/>
            <a:ext cx="7543800" cy="145075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Презентация товара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B541D1B-A332-2C93-323C-BB2EFCE2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1F84F66A-CBE1-1EF1-9887-F7757459C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40" b="10067"/>
          <a:stretch/>
        </p:blipFill>
        <p:spPr bwMode="auto">
          <a:xfrm>
            <a:off x="539552" y="980728"/>
            <a:ext cx="8347578" cy="52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754607-CC26-89C9-1FCB-7C417623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возражениями клиента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A9D4D9A-BB0B-2097-48FB-05B6B8D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7C1588FE-2BDF-CBBA-60AE-F8326D956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21274"/>
          <a:stretch/>
        </p:blipFill>
        <p:spPr bwMode="auto">
          <a:xfrm>
            <a:off x="87771" y="1916832"/>
            <a:ext cx="8968458" cy="39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5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8F3C42-28A1-3EBB-769E-B1247F78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A4F42869-7A31-F265-B8F1-2A9F8C7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53" y="3499580"/>
            <a:ext cx="7543800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="" xmlns:a16="http://schemas.microsoft.com/office/drawing/2014/main" id="{03796A1A-3704-ED14-0032-A8DD8BCE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9225A3-8424-DA18-7413-96B9AE11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клиентов по степени лояльности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44F3D95-08F5-EA3C-F9ED-322DE59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5C1E86F3-F22F-F917-A44B-B7DBEBCAF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151847"/>
              </p:ext>
            </p:extLst>
          </p:nvPr>
        </p:nvGraphicFramePr>
        <p:xfrm>
          <a:off x="1187624" y="1916832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7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01662"/>
            <a:ext cx="7499350" cy="796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  <a:t>Завершение продажи в аптеке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483" y="1149367"/>
            <a:ext cx="4386783" cy="51879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/>
              <a:t>Невербальные: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внимательно разглядывает товар;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внимательно читает аннотацию;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делает утвердительные жесты;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внимательно слушает фармацевта;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кивает головой в знак согласия;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тянется за кошельком.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499" y="1178005"/>
            <a:ext cx="3657600" cy="51879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/>
              <a:t>Вербальные: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«Какая цена?»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«Есть ли скидки?»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«Звучит убедительно»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BBBD5E1-13F3-6454-58D3-0DF64A5A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404C1-0BF4-4918-A2D1-A14806CA1ED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Способы завершения продажи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684CD0-E593-2E51-03DF-BFCEF5D7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1B758B-BE4E-40E8-E2A6-C4D36A8A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потерянное преимущество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подведение итога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подразумевая согласие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беспроигрышная альтернатива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согласие нарастающим итогом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последнее возражение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преимущество последней минуты</a:t>
            </a:r>
            <a:endParaRPr lang="ru-RU" sz="28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29663"/>
            <a:ext cx="7543800" cy="145075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10 типичных ошибок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/>
              </a:rPr>
              <a:t>первостольника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792914" y="1772816"/>
            <a:ext cx="7543801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/>
              <a:t>Неприветливость, необщительность, неопрятность и другие «не» в работе с покупателями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/>
              <a:t>Грубость и хамство при обслуживании покупателей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/>
              <a:t>Язык мой – враг мой</a:t>
            </a:r>
            <a:endParaRPr lang="ru-RU" sz="2400" dirty="0"/>
          </a:p>
          <a:p>
            <a:pPr eaLnBrk="1" hangingPunct="1"/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2A1CCA3-2870-AC23-934B-9DB2F24D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43B532-F4C4-A445-18AA-7706FC7D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724128" y="3951070"/>
            <a:ext cx="3169869" cy="235405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63" y="529663"/>
            <a:ext cx="7543800" cy="145075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10 типичных ошибок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/>
              </a:rPr>
              <a:t>первостольника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41916" y="2132856"/>
            <a:ext cx="7543801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/>
              <a:t>«Что сам пью – то и вам советую»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/>
              <a:t>«А вот это покупать не стоит!»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/>
              <a:t>Навязчивость в общении с   потенциальным покупателем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 err="1"/>
              <a:t>Первостольник</a:t>
            </a:r>
            <a:r>
              <a:rPr lang="ru-RU" sz="2400" b="1" dirty="0"/>
              <a:t> – не врач</a:t>
            </a:r>
            <a:endParaRPr lang="ru-RU" sz="2400" dirty="0"/>
          </a:p>
          <a:p>
            <a:pPr eaLnBrk="1" hangingPunct="1"/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4A47453-6272-2AE6-C981-C407269F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D2A715-F596-9F15-655C-67B25723F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05" y="1556792"/>
            <a:ext cx="3902279" cy="241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29663"/>
            <a:ext cx="7543800" cy="145075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10 типичных ошибок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/>
              </a:rPr>
              <a:t>первостольника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b="1" dirty="0"/>
              <a:t>Отсутствие дополнительных продаж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/>
              <a:t>Подбор лекарства наугад, или «Поле Чудес» в рецепте доктора</a:t>
            </a:r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b="1" dirty="0"/>
              <a:t>Вопрос постоянного клиента: а почему у вас нет валидола?</a:t>
            </a:r>
            <a:endParaRPr lang="ru-RU" sz="2400" dirty="0"/>
          </a:p>
          <a:p>
            <a:pPr eaLnBrk="1" hangingPunct="1"/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324E3C1-D5F3-5A1C-B30B-2F85D762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5F02F-3786-664C-DFBD-47D23C2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177971-E95D-CB35-A7AF-FE8B8500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772816"/>
            <a:ext cx="7543801" cy="4686970"/>
          </a:xfrm>
        </p:spPr>
        <p:txBody>
          <a:bodyPr>
            <a:normAutofit lnSpcReduction="10000"/>
          </a:bodyPr>
          <a:lstStyle/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каких случаях постоянные клиенты отказываются от аптеки?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психографические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типы клиентов Вам известны?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относят к вербальным и невербальным способам общения?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основные барьеры вербального общения?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основные этапы продажи.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Опишите способы установления контакта.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виды вопросов используются в диалоге с покупателем. Приведите примеры.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чем заключается задача фармацевта при презентации товара?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чем заключается технология работы с возражениями?</a:t>
            </a:r>
          </a:p>
          <a:p>
            <a:pPr marL="342900" marR="201930" lvl="0" indent="-342900" algn="just">
              <a:lnSpc>
                <a:spcPct val="115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основные приемы завершения продажи?</a:t>
            </a:r>
          </a:p>
          <a:p>
            <a:endParaRPr lang="ru-RU" sz="7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B2A0B1-B611-99D0-8390-58B31D08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2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B024B-5A4F-2597-D6CE-053F25BD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8640"/>
            <a:ext cx="7543800" cy="145075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Клиенты по </a:t>
            </a:r>
            <a:r>
              <a:rPr lang="ru-RU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психографическому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868EAE-DB06-D27B-0D8F-7F6BF476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Подражатели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как у соседки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Карьеристы: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 превыше всего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Интеллигенты: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 адекватность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Обыватели: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привык лечиться так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Гедонисты: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шопинг под настроение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Индивидуалисты: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нужно влиять на мой выбор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ACF4305-1D9A-84A8-87CA-9E10D308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7DED62-268E-CC7F-03A8-9FF5DECD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" y="-447777"/>
            <a:ext cx="9865096" cy="1450757"/>
          </a:xfrm>
        </p:spPr>
        <p:txBody>
          <a:bodyPr>
            <a:normAutofit/>
          </a:bodyPr>
          <a:lstStyle/>
          <a:p>
            <a:pPr algn="just"/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клиентов по У. </a:t>
            </a:r>
            <a:r>
              <a:rPr lang="ru-RU" sz="5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Морстону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29192FD-F431-3F6F-A2BB-12700D0F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7B781A4D-7762-283B-46C8-AAE7E5F351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8" y="1002980"/>
            <a:ext cx="8657443" cy="50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F208A-BDBA-8FE0-0005-293CFF7F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722578-89FB-D1C1-CA97-9CAA0A3B3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50C452-EF3E-096C-5B54-F3B746B2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180A1DA5-AD3A-22C2-229E-2030CF91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B3E044-1CBC-222D-7334-10DEBE53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CC4522-A62F-AE81-29EC-21008A04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E4A31D-2323-AB0A-5BAC-B1C909C3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72E89B-70E1-5939-B1E9-B1CD995D62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99350" cy="1797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Этапы продаж в аптеке и установление личного контакта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499350" cy="4391025"/>
          </a:xfrm>
        </p:spPr>
        <p:txBody>
          <a:bodyPr/>
          <a:lstStyle/>
          <a:p>
            <a:pPr algn="ctr" eaLnBrk="1" hangingPunct="1"/>
            <a:r>
              <a:rPr lang="en-US" sz="7200" b="1" dirty="0"/>
              <a:t>AIDA</a:t>
            </a:r>
          </a:p>
          <a:p>
            <a:pPr eaLnBrk="1" hangingPunct="1"/>
            <a:r>
              <a:rPr lang="ru-RU" sz="3000" dirty="0"/>
              <a:t>1. </a:t>
            </a:r>
            <a:r>
              <a:rPr lang="ru-RU" sz="3000" b="1" dirty="0"/>
              <a:t>А</a:t>
            </a:r>
            <a:r>
              <a:rPr lang="ru-RU" sz="3000" dirty="0"/>
              <a:t> (</a:t>
            </a:r>
            <a:r>
              <a:rPr lang="en-US" sz="3000" dirty="0"/>
              <a:t>Attention</a:t>
            </a:r>
            <a:r>
              <a:rPr lang="ru-RU" sz="3000" dirty="0"/>
              <a:t>) - привлечение внимания; </a:t>
            </a:r>
          </a:p>
          <a:p>
            <a:pPr eaLnBrk="1" hangingPunct="1"/>
            <a:r>
              <a:rPr lang="ru-RU" sz="3000" dirty="0"/>
              <a:t>2.  </a:t>
            </a:r>
            <a:r>
              <a:rPr lang="en-US" sz="3000" b="1" dirty="0"/>
              <a:t>I </a:t>
            </a:r>
            <a:r>
              <a:rPr lang="ru-RU" sz="3000" dirty="0"/>
              <a:t> (</a:t>
            </a:r>
            <a:r>
              <a:rPr lang="en-US" sz="3000" dirty="0"/>
              <a:t>Interest</a:t>
            </a:r>
            <a:r>
              <a:rPr lang="ru-RU" sz="3000" dirty="0"/>
              <a:t>) - возбуждение интереса;</a:t>
            </a:r>
          </a:p>
          <a:p>
            <a:pPr eaLnBrk="1" hangingPunct="1"/>
            <a:r>
              <a:rPr lang="ru-RU" sz="3000" dirty="0"/>
              <a:t>3.  </a:t>
            </a:r>
            <a:r>
              <a:rPr lang="en-US" sz="3000" b="1" dirty="0"/>
              <a:t>D</a:t>
            </a:r>
            <a:r>
              <a:rPr lang="ru-RU" sz="3000" dirty="0"/>
              <a:t> (</a:t>
            </a:r>
            <a:r>
              <a:rPr lang="en-US" sz="3000" dirty="0"/>
              <a:t>Desire</a:t>
            </a:r>
            <a:r>
              <a:rPr lang="ru-RU" sz="3000" dirty="0"/>
              <a:t>) - желание совершить покупку; </a:t>
            </a:r>
          </a:p>
          <a:p>
            <a:pPr eaLnBrk="1" hangingPunct="1"/>
            <a:r>
              <a:rPr lang="ru-RU" sz="3000" dirty="0"/>
              <a:t>4.  </a:t>
            </a:r>
            <a:r>
              <a:rPr lang="en-US" sz="3000" b="1" dirty="0"/>
              <a:t>A </a:t>
            </a:r>
            <a:r>
              <a:rPr lang="ru-RU" sz="3000" dirty="0"/>
              <a:t>(</a:t>
            </a:r>
            <a:r>
              <a:rPr lang="en-US" sz="3000" dirty="0"/>
              <a:t>Action</a:t>
            </a:r>
            <a:r>
              <a:rPr lang="ru-RU" sz="3000" dirty="0"/>
              <a:t>) - действие.</a:t>
            </a:r>
          </a:p>
          <a:p>
            <a:pPr eaLnBrk="1" hangingPunct="1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FD99C1D-9904-90B0-05FA-CA16CED9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836712"/>
            <a:ext cx="74977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Последовательность этапов продажи: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ru-RU" sz="2800" dirty="0"/>
              <a:t>1  этап продажи - </a:t>
            </a:r>
            <a:r>
              <a:rPr lang="ru-RU" sz="2800" dirty="0">
                <a:solidFill>
                  <a:srgbClr val="00B050"/>
                </a:solidFill>
              </a:rPr>
              <a:t>Установление личного контакта.</a:t>
            </a:r>
          </a:p>
          <a:p>
            <a:pPr algn="just" eaLnBrk="1" hangingPunct="1"/>
            <a:r>
              <a:rPr lang="ru-RU" sz="2800" dirty="0"/>
              <a:t>2 этап продажи - </a:t>
            </a:r>
            <a:r>
              <a:rPr lang="ru-RU" sz="2800" dirty="0">
                <a:solidFill>
                  <a:srgbClr val="00B050"/>
                </a:solidFill>
              </a:rPr>
              <a:t>Выявление потребностей покупателя с помощью вопросов.</a:t>
            </a:r>
          </a:p>
          <a:p>
            <a:pPr algn="just" eaLnBrk="1" hangingPunct="1"/>
            <a:r>
              <a:rPr lang="ru-RU" sz="2800" dirty="0"/>
              <a:t>3 этап продажи - </a:t>
            </a:r>
            <a:r>
              <a:rPr lang="ru-RU" sz="2800" dirty="0">
                <a:solidFill>
                  <a:srgbClr val="00B050"/>
                </a:solidFill>
              </a:rPr>
              <a:t>Презентация товара.</a:t>
            </a:r>
          </a:p>
          <a:p>
            <a:pPr algn="just" eaLnBrk="1" hangingPunct="1"/>
            <a:r>
              <a:rPr lang="ru-RU" sz="2800" dirty="0"/>
              <a:t>4 этап продажи - </a:t>
            </a:r>
            <a:r>
              <a:rPr lang="ru-RU" sz="2800" dirty="0">
                <a:solidFill>
                  <a:srgbClr val="00B050"/>
                </a:solidFill>
              </a:rPr>
              <a:t>Преодоление возражений.</a:t>
            </a:r>
          </a:p>
          <a:p>
            <a:pPr algn="just" eaLnBrk="1" hangingPunct="1"/>
            <a:r>
              <a:rPr lang="ru-RU" sz="2800" dirty="0"/>
              <a:t>5 этап продажи - </a:t>
            </a:r>
            <a:r>
              <a:rPr lang="ru-RU" sz="2800" dirty="0">
                <a:solidFill>
                  <a:srgbClr val="00B050"/>
                </a:solidFill>
              </a:rPr>
              <a:t>Завершение продажи</a:t>
            </a:r>
            <a:r>
              <a:rPr lang="ru-RU" sz="2800" dirty="0"/>
              <a:t>.</a:t>
            </a:r>
          </a:p>
          <a:p>
            <a:pPr algn="just" eaLnBrk="1" hangingPunct="1"/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9B5198-AC5B-5FAB-57BD-D49F7979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Установление личного контакта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Существуют </a:t>
            </a:r>
            <a:r>
              <a:rPr lang="ru-RU" sz="2800" i="1" dirty="0"/>
              <a:t>три компонента </a:t>
            </a:r>
            <a:r>
              <a:rPr lang="ru-RU" sz="2800" dirty="0"/>
              <a:t>первого впечатления: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1.     10% -  вербальное воздействие (значение слов);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2.     30% -  голосовое воздействие (тембр голоса, мелодика и рит­мика речи);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3.     60% -  визуальное воздействие (движение, взгляд, одежда, мимика, жесты, манера поведения).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2D14C0E-990D-092F-65FA-05807336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236F-C195-412E-B1F3-D137C730DA4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6C74E51-BBFB-45CD-8B55-39E3F1ADFACE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AZfhkjNULEa1QUAAFMWAAAdAAAAdW5pdmVyc2FsL2NvbW1vbl9tZXNzYWdlcy5sbmfNWG1P21YU/l6p/8GKVGmTVtpOalVNvMhJLsGqY1PbAbppstBACIkGaWxTPybQrUxshaEiGCt0Y9O+dB88SEogL/yFe//CfsnOOddO7EBlG4S2D0GxyX3uOc99znPPvYMjz54uKN/Mfrk0v1geytwbuJtRZstfLM7Ml+eGMiVn9PbDjLL01XR5ZnphsTw7lCkvZpSR4Zs3Bhemy3NfT8/NwvebNxRl8Ons0hI8Lg3jU+9ZmZ8Zyoxn3ZxZHFeNJ65uFkw3qxUyw/wX3uFHvCOWeYOfKfwUHlv8jHu8DS8aH3z84OGze/cffDh4x4dKgmwXVV2PxVYI/P7dBNiGY5m6CxMw3TXYlAPYr/gG4G/xrXSjzZKjawYDgN9g+Ab/GYDepoMYt9gEjN+D0dvweRU7umRZzHBcW9fyzNVs1zAd4ktnDstTKk2xrvAzUQGCavBp8ne8jiTh6zZ87fC/xbf0zwYw2PF/K6r4IJbhex3+/qDAiyawe8JrCuJIxtviO+7FxZg3i6pmuBazHUvLOZppQFwb/BCWriMqCj8G2DM5D4TQPBeAfFGH30Hc8BsPJsUlhug9RfyIMLxFQcEITK0+EBuSpU5qRsF1TFO3XWbkgzcQ2TaEcwjBVMQqkESpV+BLFeAPfXnVU+Jbqs0s0qwnqpTl6SUQXCn8ffECw0EYig6IrKaNaEwrjOnwcSis1xBWBdYTck4HM85wKf8AYSD1MrcEICBYZoHgbXvStFCkm0g4ChDHK1jFJNcmZlcLCTgkSu89qoibWzNyJpRMzgnPvwcYtOSAtMZPIhHEARaZbasF5mbNKSg+AtviB2lGmY9wVflumjFPmC19Km6QoU5oBRWLDt0hqEGyhk2xpiCfaAg+8RdX/rJkAiseqcFf1MX3VGrIVz3kDWJtIF1ENntcAj1oqk622YUJImtHHcmjuBpYiRfHJgOsiHUQzqlYiY0GDDfH8ijpxyXtU3dU1XSWd0HjeXPSdeR2QES1ewStQpgNhbQOivd9qEsB/O6Wb8dGnk3dUqRV1ZNxjTBQCmJFvASKG2nJ7Usnshv0ZRXsDKT7ur8FeDIb/Oav7knE+S/cMI7PO2ZCbi6TD9bt9SUDxFcJZjUkPX6CbnsdWdk5ZqiWZsYIT+oE+h0SXl+I5+mnbDyy5aP/qTy7iV9WopdQZRpaLptKanWmFeT1p2XL/Tmr4W72E2ADLu644jk2jckBGLR94Ors9tPp+YXkwzRj1CTOOmDqmEYNG574jqmHYJgByB7qFhQOxf8ctwXaQfzusSNbxsgc8X1Ub5YJYNWk5qWBPF+M5yXHm2RZW3Pk6cFDx4kbSo4oFzcqt710Jv1R0Eq9I71A5HXsp321+t7nOykMX8FjV8RJY0UVav0jXYyjOTqj5ocERqeSF/J0gh7UppAbMF/C5g7mKRVZwKnsMc47KvIiu2ec5BCSOUa6sLxwOllTCc8gotojD6v3CKluSV65N3KVgH1u3kRObqHo+oIRL+Mm6/rUFTQT9prr143NVCs35uZUI8fk0WfZP+J5CYeCFSDHumO7upplssnEZcabgpovtRN/A2wHnolSSDiBPLbn2agKkwRkvoEp8MR4+k/lz4Q4/VH+CqeIbf47HBn/4gdwWj7gbxXA3ec7kMAu3/gkFS74Ie5OrIv/GR1zW7Tbn/LG53FojpqNAtD1xGs86kA0O0mG+7cjoXVIfEfiaFAk0fuDTVouKrOOWKfTCBYzKa91wYGx2wWSBt9/o1BXyImOaaNexf8rEtoLLizwrDsQHzFUry8O1XHU3FgRCtymhUVzWIGCqIq1NDBF1XoE2wSdvAFnByKvYmZQWC2ZB3pb31VF/H4dnoJW2L8C6WojDUDvBmyfmlW0j2Zg6GmArt4OIE+ONu6q+TxdHALGLrbPgNIOvN+/W6iR/YdixZfN8P0ieljfDWPS+XNjqgHb3X8RAnUogc+DE8rnoP783ugwaF+iaN2nJbr+HbwTug3+F1BLAwQUAAIACAAGX4ZIlGpGdqgEAADlEwAAJwAAAHVuaXZlcnNhbC9mbGFzaF9wdWJsaXNoaW5nX3NldHRpbmdzLnhtbNVYW08bRxR+968YbZW3xgsJaai1NorAVlDNRfVWSlVVaOwd8Ch7sXbHJfTJBCWhIkpQFZQ0aUObSn1JH1zwNuZi5y/M/oX+kp7Ziy9g3CUBRIUW7JlzvvnON9/OHlaZuGfo6DtiO9Qy09JockRCxCxZGjWX0tJXau7quIQchk0N65ZJ0pJpSWgik1Aq1aJOnXKBMAahDgIY00lVWFoqM1ZJyfLy8nKSOhVbzFp6lQG+kyxZhlyxiUNMRmy5ouMV+MNWKsSRQoQYAHAZlhmmZRIJhJQAacbSqjpBVAPmJhVFYT2nY6csyUFYEZfuLtlW1dQmLd2ykb1UTEufjN8SP1FMADVFDWIKTZwMDIphlsKaRgULrBfo9wSVCV0qA92bYxJaphorp6XrI9cEDITLx2F88KB2LGAmLRDBZCG+QRjWMMPB12BBRu4xJxoIhrQVExu0pMIMEgKkpSl1oZCfnsouzM6p2cLCbXUmH3A4RZKavaOeIkmdVvPZ08THhb/99Xz2y/z07BcL6txcXp2e72aBon2CKHK/Ygooa1XtEukIpmDGcKkMGwA5i1h3iCL3DkVhi5bZp7L4joqWDi7ys+CGMIpEm8UG6fFV4S41cxA5KqFFKERfSUu3bIp1CVGGdVrqJDvVosMo8/2b641EgAU3GkEzBam7fKBOqYxth/TSimYcYZ5S5hv+nNf5IXe9+3yfN7/15QnnTsrhP3obyHvA25DThMtFfIe3+Tu4/uIt+L0jhr3HiL/3ahC1CvgQ69WCARciXd6CxLr3kDd5E3mr0czfkO/yXd5GPqdVETQRi9MvkAfrC1q8AaiHAuMd1LYDODVvPaQk6ArYT7srNqAA7xF8PIQxEQwf90RpCMjUEW9A+prgxPeAKT8AzD3eSMZi9YwfeE87sCG5egQMSC0QYqMPGPkSHC3FW4MIAbMuFA6VDWlGNQWwXSSo60pw40zPTmXvXLlgykPUPxumwoZi5chn6wAXXw0UbLArnNYGG7iBk49YVgwL4gLGBSuseU+8H6BAtwfZ20iepUX9uTqAt/nuJbDpaZ05vKDz9+gH2PLsCXasGTgJtsW35plKdfEGjmT3z54GXAdiWeDQFMMDxR7CJtyjhgjbh5wWPA3q8dWNU/R9wdF7LOCFW0SEC9W74Rn2IRr81k2IOLT6C637DJqws/XBLAIqNe8p1L7vrcVad2T02vWxG5/dHP88lZT/qf1xdWhS2BTN65iaUVc0eWLXFS/rSO/1H0lDOrBjuTnLNqChItqxRQd3lWETd7y3UWTRcw1uwZhdvZwdGP+Vb0ET9jt/xf/kb/gmXG8R3+av+Qsw20u+mYrpS9F3vQdvNoJbEh4DwenQio4PYdSYWK+Ax09wv7+NFf8con+GKt4A3RcxH4WbftazmOfOJjDa4ltxo2NyAMaxIl/zl7HitvsOxp4e+EjL6z2Juewu5Nb98/VRuKnhfkKHDc+UsH/+X5wfJ93KH3/0XMjx8VH/wQVnzzkdH9tgtyY8ePZhV8/NCZf+iD5PiS+TYsG3zruLvpcVijzwtZCYMahJDdBRpxrpvEvK3BgbUeTBU4kEoPW/mssk/gVQSwMEFAACAAgABl+GSLL7bqy4AgAAVgoAACEAAAB1bml2ZXJzYWwvZmxhc2hfc2tpbl9zZXR0aW5ncy54bWyVVm1P2zAQ/r5fUXXfCXstk0wlKJ2ExAYaiO9Ock2sOnZkO2X99/MrsdukzWoh1XfPc3e+t4LklrDlh9kMFZxy8QxKEVZJIwmyGSmv53mnFGcXBWcKmLpgXDSYzpcff9oPyizyHIvvQEzlbHABvZuF/UyheB/fFuaMEQretJjtH3jFL3JcbCvBO1aeDa3etyAoYVuNvPyxWK1HHVAi1b2CJolpfWXONEorQEowIX1fm3OWRXEONHi6tJ+JnN7V6dcf0HZEEmVpN5/MGaO1uII0yVc35ozjmbaeVmVhzmmCgr9KQ798NmcUSvEeRGr87qs5owzedu3/9EgreGUSmnJOF/GdQzku9fiZqC7NOUswDzKOzlbBp8e+9S4C+a/x3CMzroLTJ5PXg4Vgip5TWCrRAcrCzelkzd8eO6XnA5YbTKUGxKIe9KSDfsKdDGZSWY/7A2+ElbEtL+khr5x2DaxcwJG5VN7jV6tbuytio++yKEIBOy+MQuyFPfK3zusRMhL2yGdKSnhkdH8EP9Q4TqjxLfbVPJ1+rQWG9bX02nALWuPpwUyujFx7QcA0vISlNOG8kAZM2VBmZS6k7CgmxPCOVFgRzn4ZXL63j5EoO1D4VhtuLKSIojDUbzZGvaXjetl72o5em/aj+1XoH+fuM6WX+PUcK4WLutG/SnI+8zw9JTox82yYYdakhoO4ZxsecazvMVKDxRbEC+dUTqUwrmAymLvhGoOjLEoCyobTjLyRofyzrslBrHXZCIS+SWUOV5OqpvpPvRJ4gzIofV1GtI6qam2PYULf4ZHEdwFgUdShbd3FaZqOKkJhB2H4I4F98tjbkNRtOtZxN+oBNiruOS+Z1JR+V/TNEuNSxQDhVcc1zHCa83tY4VzalyWjH9ZwP/vJYg7rzDRf7N0JfDMllrX+OIVaaP6f/AdQSwMEFAACAAgABl+GSFDCQJV8BAAA9hIAACYAAAB1bml2ZXJzYWwvaHRtbF9wdWJsaXNoaW5nX3NldHRpbmdzLnhtbNVYX0/bVhR/z6e48tS3NYa2W1mUBFUQBFoKaHhSp2lCl9gk1hw7sm9G2VMo2spE1aKpqF27la2T9tI9ZBCv4U/Sr3DvV9gn2Tm+dkIgZKZLaStkEt97zu/+zrm/e3zi9PjtskW+MVzPdOyMMpocUYhhFxzdtIsZ5XNt6vKYQjxGbZ1ajm1kFNtRyHg2ka5UlyzTKy0YjIGpRwDG9lIVllFKjFVSqrqyspI0vYqLs45VZYDvJQtOWa24hmfYzHDVikVX4YOtVgxPCRFiAMBVduzQLZtIEJKWSDcdvWoZxNSBuW1iUNSaZmVLUaXVEi18XXSdqq1POJbjEre4lFE+GLuBf5GNRJo0y4aNKfGyMIjDLEV13UQS1FowvzVIyTCLJWB7/ZpCVkydlTLK1ZErCAPm6mmYAFyGThFmwoEc2CzELxuM6pRReSsXZMZt5kUDckhftWnZLGgwQzD+jDKpLS7kZyZzi7NzWm5hcVq7mZcczuGk5W5p53DSZrR87jz2ceGnv5jPfZafmf10UZuby2sz810vyGhPQtJqb8bSkFmn6haMTsLSlDFaKMEGgM8ytTwjrR4fisyWHbsny3hPlhwLRBR4KWQZmFqrGeWGa1JLISajllnozDLqFg02ZVoQA/qOJpdtpnQBZbyFEnU94/hC0YyHcihkv+SPeJ0fcV/c4Qe8+VUQcDh3lg//UWwS8R1vg08TLp/wXd7mL+H6i7fg/y4Oi3uEvxI1sFoDfLAVNTngg6XPW+BYF9/zJm8SsRbN/A3+Pt/jbRJwWkOj8VicfgE/WB9p8QagHiHGS4htF3BqYiOkhHQR9sPuig0IQNyFr0cwhsbwdR9DI0CmTngD3NeRE98HpvwQMPd5IxmL1UN+KB50YENy9QgYkFqQiM0eYBKk4GQoYh0sEGYDMxxmNqQZxSRhu0gQ1yV5FGZmJ3O3Ll0w5QHZHw5TlCGuHOlsA+DiZ4PIDfZRaW2QgS+VfEKyOIzEEcYHKayL++IHCNA/hiw2k8OUaDBXB/A233sHZHpeZQ4O6M1r9DVkOXyCHWlKJcG2BNIcaqouXsBR2oPa04DrEJcFDk0c7pvsAWzCPWqg2QH4tOBpUI+f3ThB30GO4h7Co1rQwofo/bCGvU4Ofus6RBxavYHWAwZN2Nl6fxaSSk08gNgPxHqsdUdGr1y99tHH18c+SSXVf2p/XB7oFLY58xY17ajPmTizj4rndaKb+g+nAT3VKd8pxy1Di2Topxbt3yeGbdnp3iatYifUv6libvWieir+K9+Gtup3/pT/yZ/zLbheEL7Dn/HHIJ8nfCsVU2nYSb0CtTXkIYPCLs97KyoIKL2YWE+Bx09wgl/Esn8E1j9DFM+B7uOYD7etwOthzEqyBYy2+XZc65gcgHEsy2f8SSy7nZ5Sd6yrPdHEivsxl90D33pQMe+GmxruJ/TM8JQIO+L3oiKcdTj/fzG5kIIw+FeWLBfDKgg7IKAmPBwOYJ/e2N6+/TI61KS9SzmQd513AD0/+tNq39crCRjvfVeVTfwLUEsDBBQAAgAIAAZfhki36M4ljwEAABAGAAAfAAAAdW5pdmVyc2FsL2h0bWxfc2tpbl9zZXR0aW5ncy5qc42Uy27CMBBF93xF5G4rRJ+h3aFCpUosKrW7qgsThhDh2JbtpKSIf2/GvGLHgXo2+HJ85xHZm15UL5KQ6Dna2N92/+7urQaoGVXAtauzDj1HnWiWzeEzy4FlHIiHlIejR3l7IkLGhFvTWfWBtrrhRwT+s6BMN3EZsFABTYcOlwHwJ6CtQ4d/ndb2be1aasx5VhgjeD8R3AA3fS5UTi1Drl7tanbowaIEdQFd0AQc09iuLvLk+BBjNLlE5JLyaipS0Z/RZJUqUfB5V/5lJUHVX3y1AwZP8cvEsWOZNm8Gcj/xZIjRTUoFWsM+7+MEIwgzOgPW8B3YdQZ1jNsNeXSZ6cwc6NENRpOWNIXWlIYjDBfjtVdrmjFGmzOwNjvi7hbDIRitQLWsxvcYDihkIf/xAaUSKU6khbZnfkSZoPOMp/vUA4wgh8Wibdf0To3a8sfEuULCu0LL0O3Lu56O0L33NHM0dPJqL+80lJeFRB4SRSCzPPsKOdUY/yHB/VdEqDE0Web1+1DX+32pstJrtbf9A1BLAwQUAAIACAAGX4Z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GX4ZIsSPNkmAAAABiAAAAHAAAAHVuaXZlcnNhbC9sb2NhbF9zZXR0aW5ncy54bWyzsa/IzVEoSy0qzszPs1Uy1DNQUkjNS85PycxLt1UKDXHTtVBSKC5JzEtJzMnPS7VVystXUrC347LJyU9OzAlOLSkBKixWKMhJrEwtCknNBTJKUv0Sc4EqAwJClPTtuABQSwMEFAACAAgAO5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Bl+GSK9Te7yiCgAAlUgAACkAAAB1bml2ZXJzYWwvc2tpbl9jdXN0b21pemF0aW9uX3NldHRpbmdzLnhtbO1cW2/b2BF+768gXCzQAq11v7hQXFDksUOsLGklxsm2KATaYmwhFGlQVBIXerCTbTdF2k0abJA03WTbtGgftg9qYm0c3/IXyL+wv6Qzh6RESrJMOpduUVpQIM45882cOTNzLhyk0LnWUrlux9DarV9LRktT67JhtNSNzuIPGKawrimaXtXljmx0YiPK5Zba1G4I6lUNaUDtGJLalPQmh62dxTizRP+YfI7N83l4ShfTSSaXJkmSZ3iS4aBtIcUvpDho45MJrhAbg7BxdXldVo3pqIWYr3WSQVA7sm4IalO+uZjy9/Y2+UewrEvNFvTrLGbT+Om5Unt8Gj9MOpHJZUgvyaZSqSzDZfgEH+/lcgs5NsGQeDoTT/WK+WQqmWISmUxiIdtL5JKZFDwtLWQBJU0Wskw6l04n+V6SJIGbYdkin+R6udRCIsGCNJJf4HpLS8VcPM4kEolUmu9lsqmlYpyB3inAYFN5NGCKTxVT2R5bZBP5FLPELRWX0j3CkyyXYfJJko3He+liMRWPj4w7Gp3XXCNq4OG45jwDcOoUTG1F34pNca7CelfXobMot7cUyZAZVWrLF+aqVXHOcUjqvG6zq4efahOBjMyLwFuI0V8umcr1Or6XzrSaF+bWuoahqfPrmmqAMvOqprclZW7xh7ZvOJoH4dSuy3oYvqvSujwSl6N/QdkcWeCv8JnFtK61tyR1u6RtaPNr0vq1DV3rqs1Aam5ub8m60lKvQe/4Qo4jMwUprY4hGHLbpx/J4yc42xbko46M6mUJfgJxKtKarLgS4/QvBN9I5NkWGWO93uq0DMrKJvAzi3VL2pD9E5Bn8TObRwUp/lnL4edsJkO+aUD3FIZ3cmZ3RdqWdb8QOx3O5NK2ulth/WlL1zbQ2H6+syd6yKdokF3UDdQwjp9ATDhAFBholhyz0fHzYx2dx/FcUmiDFJhcb3JxSBSyWmxwlZUqW/60UaosVxpFYXlu0fyzeWK+NE+sW+a++YYxD+DxyHxj9s1jIOz/KJnN30xksj8uxByogOD1FbZUOhOeofiZeDD4slirlBogg5QaZXJFBPgvzfsg4qH5MDRA5ZJYEsoEMP4KCPfNPwHWN6FRqjWyChBPAeARfL8MAnCpViNlsVEvCTxpCPVGuSJS25WISHg6pkPrHmO+sXbAWHvwPTS/NQdoMCQfw88T89/Wb2jjPljzxOlr7eKDdQt+D+Df3zNAOARLvzb3GMSxrX9s/dbsB1CTr6ywQrlRI3WxJnCiUCmDavfNFzCTJ9YOY74C5De2KNDicEIHmzCAfqA69OmDXJxxGECfsf6AMOYR1Qs4cHSD+SBa1djLQnm5IVYqpXqDlHmXAso9Ao1egD471h0wFTXADvzYBQkvHIcbhBdRY+ukRh25b+3SsR6cD6RhB8Qz63NUCpGojmDR3XPodVFYvliCr0iV+wqU24HphcGHRqoSnNm/g6vgTNiDDIYDXkxqEAj1+uVKDT33AdofvRIhGAxz6sOHOMw9j1d7PLV/ip8EEC+UuQqEEid6VXgKMNQJAOyu+dqnRADMFVKvs8ukUaxcgbikeA/N5yEZKx/jPJtPQrJ9Sup2RgvAV2ZXhWUWoxIziBukNH08sO4yaF5MGs48TM8Ot2yrYFZAM2GPgfU7Gotou4Enf1h350MrVSefXAIPEdgSzbFDJFe5Y3/i6lPV9jFUp6tn67hj3QNXOrBuB1EIsjNHeHT1Ty4Jv2gssUKJ8A3wfb5yuSHaKwg11/HITHdA032GxgBEgpOuhoaAfh85ibvMkysfMXZGGwSzOMJAfFi3rS/A0PvnMPHYiHxLx9jA3GWEBsPAWS/69oDwlzPNr33LxNTV5dVkYg1onnMOCeP5/Y0HzL9LYe54fNB8jRn5PQ2szpEyWxMqZ3ig7TCwXaIeOKbl5CTQAfVp3n75/fXT4djP66vncM8wlnmL0YR207Ce+UFGVreX8aKAy90fAR6gcWG2PsMNZygMAltGyPbkp22ppYTiFMpLFWq8E8j3OJ493CYF2mqNQMoVF+cpejL4PGSEz3DRoOuLs/88sTedPjGBNmAjQatg5Ard7+yj2adD9kNBXibFuiDax5E+JqMA3DRf2jPu98Gn4bL4T9w92LfUiUD/AW7NHRd2MqOTZ4H9Nh7ofHk2iKd5DhK+XY8oiCVC90vU6+gx53P7uIMZ6phqvQ8ig28MQdSlFeIa196QTKZctI69C0c5L2BIr9BoGHko0Q63gIcaa3dkQgzsl2jwI9u6Zv/nb6mzY6GvfQdCj4Jj+lhfBJA3TGRv4T/eZPRBfKhO2Bp3scGxZY7YZ6lbzuGxH5wbsgQauyTWGyW2SOzdKU453krsOZ732lktj93Uim4RXIZ9OcCTJRbkuFb9GqTgcfTgu51/BIca1/UvcCB5ZP4NzqP/Mp/Dgfy5+Q0D0M/MxzCMJ+b9n4WFhpyJqxkZivglPUkf0T3Cgbn/qwCAIlv0Y9DbkK/w7AQ6PQ6I4FzJeKYlzMWMKED8+K8rHtAJpEF4Yt2jZxsMdeqRR1NOo8N9JPXN0y8wBgxNVa/oCn8H2xkbuu/ej+BZej6Q0hDbjruwoshyF1cg/Ot0njF73IZY2bXuhkRaYWsfw5pCz/cA9Rj038XxQdgd2aPB/Dd2ORJorfdKoRPu3LsMvSUkxugW7hnd92KKOXSzf0isd7KbQJuJQrXB8jy9yASYJ7gfB6Bjd61wrjL26HLh0RiJh977Tsx2YzeeIVTgLrJlWCT/S1rQPY67LkDOtJ/d0HQ2WC/cDdAE4JAwup5WpG2ta/huu1VD15QqvieYfDEGHfC1xpoiLxp6Vy7E3Cdvj86mdqPSNZSWKi9elZQOdPOSxrtWQYeq1O24kH7aeO+afKOlNr24DmW846qmdNsyZw/HA+2nj3NxXJG+R/MKGNImNNfl606TR/URcbx/Wb5pTPT3EMf715VWU66oyvYE03iLl9N9t1GUdC89yNRBH1mVgNh0+rhP/j6oQQnfcXU8KjkEf8+21pQXO6is2GrLOP3gg0jzKhw7ReOCKl1vbdDahBXkWdumw+7gO1xfw8h7Y7Pdt2C0DEU+3bfpOLQNzTv79HlaADh9pkWA/S523Bg2lTG2t+QLc5JhSOubbXwbPsc4GBfm0Jz26+3T+PCFJDDJOr4n93BSbWaztiX9mqyLmqZ0wjGqmiGHZNHsYJ/NVIhNGKoQmzVFBQf29BlUu+01WSfgBC3Z9U4/zdt7s7WxqcDXWG3JN+Sm28WZ2VNavQDGJmCrcLAeMnkoPs+SJX190w0X+8Hb3u4qRkuRr8tuqvIQPMaZPf5CB8JjtnezRkm+anj926GEDgMn142c0dvb33Aq2yroO53Pbgm37hjSWoeOfkq6chefUb6ashy5aRrd3auVTfA57hRZ0Pc08xdi3nUWstSUIpWZlSv0nDl+pIQ9xT+d11YnUV1LVNcS1bVEdS1RXUtU1xLVtUR1LVFdS1TXEtW1RHUtUV1LVNcS1bVEdS1RXUtU1xLVtUR1LVFdS1TXEtW1RHUtUV1LVNcS1bVEdS3fi7oWj05RYUtU2PKOClvOFvk/W9fizNCHKWyxI+H/uK7FlwPfV1nLjKB7t3Utngz9/staxmnACnin/s9D/wFQSwMEFAACAAgABl+GSD3144NfHQAAvDwAABcAAAB1bml2ZXJzYWwvdW5pdmVyc2FsLnBuZ+17fVzSV/+37VprzW1u+bSWyqqrhxniqmtlKrLa7Mma00IBFUojKp8ih6IIdK25EkqurYJaKcsy85EADUKBVhIrTLImRIpsMDUFJVQeAoEb7Fpt+933/bp/1+t133/cL//wxfv7PZxzPk/n/fkcOaf8i883vfXG+2/4+Pi8tWXzZ8k+Pq82+Pi88uT11zxveJmFBz0fswqSN23wae4KGfY8vIpZv329jw+b5ju1e7bnee7BzfACH5+3b3n/Zknzr+zx8YlN2vLZ+p145KjaTR2wQm2mqe2uWa5ZG8jzLh0Tbyb5l0P27w8UX2uZvSTl68wW2PrkpISmDQns7wFT371RdmA5fd/DqfsKxftr95171HG3NA4jYE22Gs+vwwx2do2pK6X+YYZOoZFgNKjPnqzkGmOKtTl6sxIFcTxWigotp1mlA33BYlu8RzgfPksx9qHlCzbtMSEbbs53W/KHT8zyvP9lqQR5ACdqFBQMfV7ygfebsa+zmdGoFKHp9oJh7zd8nn4gqRopx+fuKlwy3b6ZXVuilQSjtrFe9TwenvOhZWfinlRv041bu+BeU9y4c7XxFe/ge2Ap3iEOrgI2eNuj5tOh3s/zb8rCPR/NAzKUa1xVGVPUJZqoNJ7fktz51Zm5Kxdwznazvf13GZjuZ0x5P153ok1TvfWBH0X1zupF50IDp3vfdunFLv0Yr+a7SUvmxj3ci5neuW+c+TsO/d/Bjy4+Imgc/W35lZXgic7VGM3U4FqjaNnw0rt7N0k4nnA4zN7ELhI71JhEsPnnNPFWgYqjSvq3fNGS+dsj25/eTKsgOno1oiG7OiFS+KX1CiFNiRlVSkZ1o86VKQxiHw7eYwcjJ01beRdyCndOG+O9c0GRYoI0ph9LK/Jon5/2WigNrm28kuUwqebtz+BZVXKSJZeBsmCVaKg8zmHozVumvvZi6pwHog8oTECgbyVssMORGPfsN/VF0tV/UGTaM08nHyai+FNwZRne8UiQF4j5QvKVAf8MDbDi2xr5o6bCB7krXhhxqWTe8qAoKZepHbfNT9Yb6lv/8TgYrEInAau043wazo1VIdODUqTcNq8eulEOsOHv0z3DfmgIol6B9XdsqNOHy+oTSeMnhxhSVvbcwHyjBL2QwlwSmM+SKASxghFOeLOvSl7DafxuWnP84ebH8bLLjTLQiWpnTj01KBMLP6a1mCwTcghZPtBdchxfrg0n9OHaLuL37wZ2LpKF35l2xJwn9eoOzgExsP9tPSZJ0tuAhzTO7kFsbJKl6u2wfzRxpBk8qm5DH6r9ODYjDJMPT9kyHW+xn6TmOnPqYEtDqYxRyaFl9Nikax/cBfWSr9q7XUcUSjT2NjTWVXIe9yycMH93a2N0kLRjwHTkt4gXqm7JPsuNPKKtIUi5FxRfXSlZ148gleG+ecgBoSD7iEJxRUaTLEWve0R+rQfNgJpg+iXl2c8K2yu/7H0ZRVscmeH0qN1kCIV7TvEAgwKGMjay36FYrWWKcBBVr0j2qGVKFgpxz1yFaHBhoZrT1ffSZJcl8zezb6gYMabvhLggTwhp7VeRzcGS6hWgNMiN2Dx/o1R+NjqIIcHpaw7rXYqzaQ244pY4Ok7VLcJHI3kd3+UQO03JN/g5xPYHucAX/g/jCbg/CPRLhMIXgUnwTjtGVhmuTK/ej5Zuyfj/BqeYB8/lVwntIw2YorG+dQ4r2V30y0p/VK/p4zCUHvqH7wHcJgCGJbQ8Vi3Ib8da522h7TC1hqJ0plbk6XsVFHSgx1RZUOxg2SWpeCwb/MKg9cCGS73fTjcvu3iXs1UQCveOeHDV/3FDtFPkUBurhE9v+mLIpmCyiS4vHVyNiRTZtOrF9mkfRc2HKuEpkrX3UW67MnJS43Zqimin/hEhqoizd9OqvERWB3E+hAgJeyr/PfBItKw+qmGxqLxfboFpzz1pOG9eODwq2RBFTzKZJ5/Jya4pJxTI1hrq+WPXh6raCMOS3+Vr5jZS8v/Fzf9Od+6J7TX76VTkdUL5pS3sH+rpSY5VK7r2NnK8nPTLnp0ZGHig5u9Sefc6y7gskkmeaKcMQEOCNfijxPJApQRNwG5UuE5Y7cVgbB/pWkpIQSkkLK0kvcSiwsjlyD75leggppWxru3u9JI5mfRxhkdJeXDlvXcTavAf7gqQStb2mg7V8GNFFyrybyjXathfR7s6K/mkiEqtS2fBtvGJsYOCPDUmQCl17gHQJq8EMY367LqRVdLflbksq9epdhBM2ye8VmOKQ31rrvKY3wYqQ+WvlztOrG5WVGdD0sK7LiGsQjoi+wK0krgITJnu/RRW/z2oQXv8MiwILdEup2/VY1IlLM9Q5ujFB0LbENTa5SBIFa4VgSmUOEOCEQ90yaUu6VBx67EMqq61Q7h8OkI+39jzJTzQt1Y3f0c3YpFEXkOR7GgnAj0UoD2DM4TTE/Uk3fEGqmgWSvMDixFo3z1WEkJlHTUXVwWi8rMv9BDfgr1UxTaIrwxt5UVeUaw6kJ8RpNmDkTVGJRxQG0mvpQRg9knQ2F5+qdDwIeHDC5P8FnqSvoAciEpgXzmh3xDCQ5E7f7czPKWpbAfwXMVowqV9qDgJ50PRBaSRhe4pObsLeF5rw4mxKT0ldb8idjbV7GwXji1Dgt6zcskXwxijgE0BVl6ev8SE3Va0kTL5EVX+EPZTc83OGgTsd5MvldXj5yKBxZx8Stb8FhK+JID6Q9Qa0bcV8T+TMlpEc1GRA1Sr0tmMfmDfWCoG9fcz0FKrThdVlRtobXXnNETFgU6GlSmU6nlMDfvUCVaD+eN5oD8OH76ldgew2FoGba+sjNg3ndbvXPGQWJhTcXOkOh665+WrvE3TKeH88XBZ+HDhf97gqZe6VNksYaEVvIWW9V/Yw8syRH2aJhqifwUfK1HiS5tS0f9pifL/EsOUepaYZEklm1MxYitBXGTxVlkY8VNfsU+sVpu9TnRZlx0jut32ohJpHPEQwjqCsq0fZ/l5R+IsWp3tfRrLXP8inzTYb0Gmbk2eS/vFNO9PVhpoDOeHarOF4S/Jk5N/4J/SHdA1MeHTRj8ORWvuv0Kr/cNgd0UXZocl/mGU08RPfWOr6l/KE+74xrLIRPZvM7jBT1GuAVSyHGxNL5k68g7AYXSNGavEzuty4liuUnPKBpb68d4GuG3Sh1m/rL/yMlnXGxY83gaEVycSR3YMmzd15zsV+erFQZ+xr96tIL+TCW+J+6a1peSdONuPfiIz31RY+Gbs63+WiTCZ6J5MxKCcI6lysvAuZwQP7ytEpUi0eyM4md+2AIKNAJZjwCPehH4D8JzW6VyjH1ULStVKQWweuRueiRXrbcTrLWEEXjNVp0A7nLd7HdL5CWIz1iBmoiFBY7w/GwWM8D3X+sU6JPPOWExeGx3KbikebVV2oRYFM6SrcsCfB0ibpGm88iXyFaz2ccWAyYJ4M96k7/bMuLS/ouyLWIsoKi1zZZB1AWaDZy33IejxetKGAIZUq6+mrQjLiqjV8pdXlFu5Gnl0UN6GP3sIuScCytFXcBwVvc2zu0X357JD3jAVtjB3B/hehE12LMKgPmqKVwruCUp5IA3EEvUpcGxZWopkpUMaSGuL7FYMOBz6rDSGkdbqkfsppSwdpgwlQ/SPzHF9+X+x6rfEuQ+fa7ga7sA5Rj1Fai7wkGJ+0kKErHI5iIq+H00Ss8xsaeb+DIC4WQrTcqhBG/UijlW3jc3PPabQsRxp1FY8OSOYwZqtJhlKAH+1pHAzEK6orjmptiIU6V865zUx+stgn0hUn7N/gvP8sGQs/WePKrF5CyTzk7qj1wRtxG5U2uFJDmKEtCypndid8JbSodf9hATNtwZTG/F9ZpcARDqh147iPLl4bd2fon1fJCdy902E3SAFqohSdvb6FhLMgdgq2RBO3+Kx4Nha+lr90MZQBtQzKeKVeP04lQ7FQvQkKw0dLLtoe6SQvaM89GEYQa3k9NOyFA8+DIsJwziRWgGeHHFB4ZT0ZmOD8ll6YAN/y18NGXVrn7v4c/ablNkyUud3GWG8jITzsJGO5H2tIL+k9lgQJV4enbUf3J+XUdReGkHTjto+DovpR8rYzqx1CFroaEItLkjJGYuh722ACSRZLIZVMmpl2CUeV975TA/ja/6yJHfH9ND0JIpkZ+GzXJtw4unOl5wDtbw1equwHqB0tjAvXEuLfPfrc1/8ochSrW3xO8fsfXXtxT/b7s9M0QSIeju2X+FeMlH9B26qZla+Gov8M8kgiwcCMak/ZoFEt3V/bBCI7D0s+4XBp2corFHb+8YXdLByy8j/VczWW+7lkyYMXKbToOLK4whjNQykgHBPIvQUgqSEvsGTzKnf1NlhOfLYiU4VT+wcLfAbyTo2hAGnTL1Pi6gseeHaQnVV6fidCXSPb2T7QRGeMnunMqbfVDGhY9RWlYxMXfMTwELAzsmHQ4AJND3H2gBLlmTd5mwrCfiDLAHUyzCLQbKoXo/v9GzJ3B7ygSMSzgsDJfDN2T+2dm321jcsvSBLP46DdAvuhQdtVuVehO0JNS4mgUnnscwGG7hJplwEzOMC/BlSc4POSISklJx5ueV2AukrTq5uUKi2dyMedcxPwxa3C4M+xaoQv3UQG5c8iNE86+J1dSF45QqcnsN3lsxFxiLTAU1olUCNDOGGre36GgEYIhU/IvuZSO3CZqqjQvNp395Qf4m0nf5lUjovTuF0XTqa8SI21KxMbIDsHC4oCQrcl/muv3YUtjw0P1jZhE4OsAq7DlAUGzARJ1KwkOxZAUojZpmEbYJ1C9xRn66gbwwWBqysiIkbi761ojlt1Chd6cjVinR25xlz8g0dJ7yivMIaCe58+S8BUoDvBRmovpq43r9p9kPXrdtWyfYv2+8hBvckVEYVikn5arkA1EWnDCS3MyMaKmht0XFjLtJUnOJskt5QxyeF+ns4Q2RhQDbqBU/w7ge3Xu7VmtOA9dqcGue26uacWQHUs7D7jRVGaa4FnQIs6Xf0W6sA/r4XoCH+0ttSf+u70iatwNlZH9W2v/J0oBG1Fx4o1uA7dav2k8lqa8nn3oxjwrIcKiOZmNNtctUchb+wV0Yt7HYHB+08OI7OYESQq/n3SKV9JNTPn2X/yKXMlgvEsGjJV+FBSdhtfRrE1ibupWq+hq9GvO/hSL37RrC0I6tZeszKpVltfOw5fCPfSDwbYOX202iYSvQ1cqmpsI8U6klrmcWBAM0BMWR4N+PFYlfuj8ipqIYpGnm0UBptyT3SazsDEmqc6LLs9YGyyqtBm9k/l8uUOFN2SBvFgeSVSx4KQGNk1NsSB/uj6GuQPOD32jNmAlXjDgelUa/acOROG0z3CNdmO3PR6Yy6lQ0GJKTTI+5fmvMyOsAj4LcxH0iMC9O2StB0aHTZS2cmGbGwFIksQKlKIWDhhdcnf5C9/K+QEH+233Vo/Rar+EX6OHmpeQbP4Bk8g2fwDJ7BM3gGz+AZPINn8AyewTN4Bs/gGTyDZ/AMnsEzeAb/b7Cjq0hUYO1N2lJCWLn45c8y08eGrSKrsE1D/+ux4OYBSTAqluA0K40kQvgWzNDqhXs/XbM6+k8nj30+/2b65yafZbe8P+b4HD65+79zcPm/djd1uKfk7vPePjc+/A/H+KsIx+lQlsg+oqqFOIe5fmTbLYyR7HbI+83NRZXnbXytjkpbHddvsHon+c1idHKNbYC1JsebTFvHsuaWTceydGv0FhURkqe1Fp900FdENohMJ/LPOx9EOpPtP1bV2/A6XRcJ4p1TiCQ9GzgJXjew/hh4Q+wcVQGXmhXWGnrHGcBczCiuah65K6unEQ1Zw3PwI1pvJ6XZRCNPpRequ+UexZnEgRWo4t4BsrWIXGTpFTt7h7znEEWjJXldvpHtTxUF7rPy0sEqvQXCiMoT5wWT9+r5+UR9mjWdBxIbmPp45mKrbqVAF/f0n36nxHL9Yzd0kDS1Kb/E8ltdaYjHhvXaPTSHqWhgk9rodhlr5XJQxZ08wrmOobvOuPVPPNJtwmW9ByiyOK5X2C67j5KeHO0K9lGZN3kPRveCqPGp6WHUb58uhowvHhKH0XR7OwoACfX4LvIghjTYVAYFfq1gxtvYAAfbN/gEts32cd4CaZNeO7Eo6BOsuoQgzl3qCLkOoCWFBouVfLctvUJv7VVHriVu3NtnRX+j+11GwC4myT48aWzjJVlCRjm9fRtN6wogbpPLI6DhSMnOPWJmnW0wjv6aKbt0ghnKpcZvurb52Or9ltnr+5ToMZqeOkRETXXA49k/UHg030rYtttMaHuo720z5ho9Q8+3lcIwjyXjGIjvyFGy7ejDMuWh7qGfJldqrVf7myuomgl7qagO3XMkavHEKkxi1V2pJzRqw5Er/+UEW6/drbqYUXiuNzyuiDO07ybnwD5h+ghHVgMrNPgepUZxR34sh5zUMTOAOK1SN29lPxIDlmzYH0HNHOZWzNVPLAxaL+Ve0jpH5JZq+bfDWR29puLHoTx6igNt7d1eda+lI2sPTRhzmvY3T2QnTRkuGIx8HtwS67VCikl432l/BqVDlS1Bc1S4tqgCNIS7xN/3O5zl7bWRDm6arF6nXdofByq9GU2CW8+GaiKOgOwh18ey0i38MV1bhUFvWuoZXpZX4M+RvuZzeEdQ5K/jBfX9IEJzoSo3j4tft8sSm3Ea3fNxk2R9oXqMD3wk+WpRM+9KyVUOpO3o9ca7YxBYSgbS8qjNsCbYLCVPSYdNjG/BazzLcRVkeSwDnOpp4KmXxZnKJ68L3pDVZyOoRwyCJcjHuO6V7CsUZuApZ+OivJT2U/mod8Yg3HAQKtLs65A3PpaY9Ogvdztj6/g5amWys7N+pOA3AQ2r0gEbSPdxQdCFhBzP2ofKIe5SuxUBbLgseloWeUmuRINb0D1sGbIoVGUcEoC4jZT4n+3zUzexfeCQRyXrQO/y55tipQ/2OlUdTAlis2TVcld65ll+ECW7OFDcXNNFOsdnEucG+FY710jLupsdIWdjN5YikQNZ61rRPd5Tb5cZqasXEgwen2cFg8ege2hveYLhyWU3TUUTGNb1onm/2t21X3o0peRPKef9skjK2BWhHyBvUjux7o6C0Eiub/a61mbq7G4BqGsvgmGE7CJGcBRYB1ONAEoGTNmtr1MgVsP4R8TjfHmrT1unNDmis3mFo6R985utDGTJ8E2WkwryU2UZOb0hXjqWkybWkleDLZznHgyAZC13xIyiOyCTYajTT2PEEzHe+wOOAZNzY+EUJ4/XgVXNiwDR9DpXhbLMGVcYHKq5U8X1qNNVAloVHEronihsd3IqWGHZzvlNQ//gQhTQjKGhVHjKrLUgR0lnx9Xj6O4D4jyhmHRvOnS49qkhCNnaZIxsbJ5gJaiy/uZzo66cGXHKSbRwqm1HB50c2MHPpPFSl3VUp33i5TUjsiCf/HQO+aAci22D9mlI6kNJ0gEVGi3vBbVtXxZHp0aHpYHzf61WMBPMML18XyXwX60QRcfkCzHS6yuko+K9HGk/mleuEEd3sBpYZKdeVwa1PPJQxlbRZE1kDZkhpDzhyOqdgJpIxJ6m1KhGMQNgJKAOZEz6dXaT2sym81rOAXKY4uY+CGinPA3WZFUSWUMfEBovUsMcpHJ5q+F6A+z3CRVmFeusgV2kylVUHyh3f3Kb/M7NyYHD0/p+eB3gtoqf8L9AyC4Q13Hoiewc70HW6841m9hfUyowiZJRrXFY76ogM/y6dZxGQefENYSRqeWExyk5Q82Z8Nl9fIMeW4dQYv6t1J2O70aiIbzw6ShfotJkseoPoCpKTVRUrBhI/0JvuKJLmKLzM9rvLgxa7tDc0Y0+yXcN5ndpaDXQEF6znx79Va2oEZFwJQ+OOzuU29ov3gc/3Vp10vxIahkyCaYnhdqUZKeSi6kqHpzyJwUzJDhV7mGeTBTGqMcRLdlLp4NcRmE5DePbnpuVI5YioQEJF2EHgFhLYkvQSpP1yfKgSBMJiFTkWhwIxahOSVxZUFq369rXCOrZ1vuCJ/yGn6ravNFlP2PRoGIB3SVujrz3gFBcdQTXVwKpkvNzeFUyfEw0UgyhKU+DiwJl9Z8Bq7X+urraqmjHL3MgeMsFP+KTMCNB4+gijdSSRqbeS1jxBI2iJfQI4hwfnwRbQG330B3k93SQN6Xcpgpj5HOfFLsdGqYrwxJeDTtgYDTFdyJSRiGYkUfx7g/agz7utscUTRFjs8l1v5Q0mh/9GsCA6o/XObMoQysRRpSlOK3JGunpIL/TbWIbebZ0WVUbBd3zI9k1RK5yGuQuw7MN4dfOBz/7aVPcIdK2kAW8O2O+NpHXidFhPPf3d8IIDPVl7jeElshGrRLvxpf+FLbAQ+F3CuRgxrRQefDWrlMUHR3/DNnS1Vcu6Yw+sg8uq7M5bCWqPpPhB9y287gA3h36J7X8RgTASoJPkSwy0ER7WU8JmeieJzUaIZ1oaGkzWp4h4Yx80HW+RE7oPwm6sgqb07e0LfIXB4cl7bT73fnjWi2Yr4dUJE0dXdIvd/2N+5y6Bm8BXAftVpWMokjeo2JATX7t3aYzMFC8qWgETxZ25EdcVCQvbaZlcZfsPFazPUDWbC4MsLIbaxL7huJZx6/smV60aLdwFDBkdy3qF3VOBEk7zN2iJ2374Lj0ybLWSQrvos68e/z8qLYASOj3lIzngpH4X6cGiKrk+nF/iMkfQ7ZgyIUWmttGi810/Zbo+m1qoCod+M0Oi/lQoEqpi88807y+MoPcPfCceWWPg1MIKvZzrik296RqolfsX0Sf74DHLXT1h3j4jv0ZhadzDDrPvCNr5INcLnFQcjY7oGkgOT1YGipvf8N0iM8H0TNMeuyslsbZ3VgVbr5q4posb0c5R5IEE7tlsfn6MzpsdnmrK13hOIvbNvV9BsB7YQPSZguRVfEq0D1LSQdLpo7Xt36N0J781XvzTy7plerJo0rSqCGVNJD6AP16bWTa/YMsg34g3OOMu3a/5MKMj/2n1/d1is0OoYcyplNldSRxOGFYsx/wcfb17zJ4XaDo0x7Por7N4Ik0PzUTAoi/+qI2M7ky/D5Z/dGFDqeBZK8l26dOFqE+k1wb5/cdk1mytC3XvFdryL3Y2Pc5A29a74qQzYs8WWPudKZIT5mi3ozWZUfGrHmeN5muydqHYmXcVq3hBx0cKYtu23eI/oWl1FNX7NTqjnG7OHoFfL8KR/t+uj6dwME9XlvGLB2vWrLzJ/qCX/F9NNcT2mUp1v4/mex2PLV+eUzc9EzoRIjzS3tRb++/a4o2m9i9HeXiwVJygQ15tTnrbgk5LEbDT6Kw/A3TZcTa55kdrbHdXttsnmgIS1UVtHpCt1c4NS4bLsAFegQxoA+bvu/WHdLZChra33zaTY/A8FO9seKnhZSY3vNI8fmAzudFNhzLpYMTvYWIakIOYcYlpqLhrc/uH4075TpsFrv0YlI2+918AIsGuOqqsrYPVc1+nVbxu2DHlCswqJPWh2ikPzEcMMfjrfo5pqLBTVueV6Ip1gnCBc8WIKzn4SuRBdduDcVZr0/kd9JkV7o8UZxY5ewGOJMEr//a4vQe1u8NWt2nHyKNDT3wjMwf3kHRiXQrPfFQ+bykBCLBnqxpvVbOFJ4CQ9qilraN5vozV6smVuMG0D0XBWih4RtjMNkULO/37NJqEup+551/4tXj26c2RY5NhLPK454Xi6eZKDORoVoc5T+619XtLZU3mU5awhP7lCJL6wQzw9wgtjcMHzrwJwbz3sqLN/mxecW7cSrwzVyUQWJ0Ln3e/eAOzNK+r++o3maXUpiowEgyBUWj1mtsJzRR5OKd6Zgk7xlU3ZMke7+bJBgJ+3HiFCRSuRKRog6Sg619qjmeTQjXG0FhWHg6Q+29/nt43f9y2+e9GTrpffDB/ysz0dxxLl90FjnX++yXbKir8gSRQzy59WW7yi1XTW8DY7exmZQuBrTbs59xX57j3fLd2E4R/jzShIZOCo1Eo+HE2v7N+d4rtj7WHYYLmQDzka4uF2DWgoGD6MjQ1d73W+I//6x5w66v/gdQSwMEFAACAAgABl+GSLE0Q2lKAAAAagAAABsAAAB1bml2ZXJzYWwvdW5pdmVyc2FsLnBuZy54bWyzsa/IzVEoSy0qzszPs1Uy1DNQsrfj5bIpKEoty0wtV6gAihnpGUCAkkIlKrc8M6Ukw1bJwtIYIZaRmpmeUWKrZGZuABfUBxoJAFBLAQIAABQAAgAIAAZfhkjNULEa1QUAAFMWAAAdAAAAAAAAAAEAAAAAAAAAAAB1bml2ZXJzYWwvY29tbW9uX21lc3NhZ2VzLmxuZ1BLAQIAABQAAgAIAAZfhkiUakZ2qAQAAOUTAAAnAAAAAAAAAAEAAAAAABAGAAB1bml2ZXJzYWwvZmxhc2hfcHVibGlzaGluZ19zZXR0aW5ncy54bWxQSwECAAAUAAIACAAGX4ZIsvturLgCAABWCgAAIQAAAAAAAAABAAAAAAD9CgAAdW5pdmVyc2FsL2ZsYXNoX3NraW5fc2V0dGluZ3MueG1sUEsBAgAAFAACAAgABl+GSFDCQJV8BAAA9hIAACYAAAAAAAAAAQAAAAAA9A0AAHVuaXZlcnNhbC9odG1sX3B1Ymxpc2hpbmdfc2V0dGluZ3MueG1sUEsBAgAAFAACAAgABl+GSLfoziWPAQAAEAYAAB8AAAAAAAAAAQAAAAAAtBIAAHVuaXZlcnNhbC9odG1sX3NraW5fc2V0dGluZ3MuanNQSwECAAAUAAIACAAGX4ZIPTwv0cEAAADlAQAAGgAAAAAAAAABAAAAAACAFAAAdW5pdmVyc2FsL2kxOG5fcHJlc2V0cy54bWxQSwECAAAUAAIACAAGX4ZIsSPNkmAAAABiAAAAHAAAAAAAAAABAAAAAAB5FQAAdW5pdmVyc2FsL2xvY2FsX3NldHRpbmdzLnhtbFBLAQIAABQAAgAIADuUV0cjtE77+wIAALAIAAAUAAAAAAAAAAEAAAAAABMWAAB1bml2ZXJzYWwvcGxheWVyLnhtbFBLAQIAABQAAgAIAAZfhkivU3u8ogoAAJVIAAApAAAAAAAAAAEAAAAAAEAZAAB1bml2ZXJzYWwvc2tpbl9jdXN0b21pemF0aW9uX3NldHRpbmdzLnhtbFBLAQIAABQAAgAIAAZfhkg99eODXx0AALw8AAAXAAAAAAAAAAAAAAAAACkkAAB1bml2ZXJzYWwvdW5pdmVyc2FsLnBuZ1BLAQIAABQAAgAIAAZfhkixNENpSgAAAGoAAAAbAAAAAAAAAAEAAAAAAL1BAAB1bml2ZXJzYWwvdW5pdmVyc2FsLnBuZy54bWxQSwUGAAAAAAsACwBJAwAAQEIAAAAA"/>
  <p:tag name="ISPRING_PRESENTATION_TITLE" val="9.2. Методы работы с клиентами в аптеке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User\Desktop\флэш файлы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520</TotalTime>
  <Words>769</Words>
  <Application>Microsoft Office PowerPoint</Application>
  <PresentationFormat>Экран (4:3)</PresentationFormat>
  <Paragraphs>191</Paragraphs>
  <Slides>25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Ретро</vt:lpstr>
      <vt:lpstr>Тема 2.2. Техника продаж в аптеке</vt:lpstr>
      <vt:lpstr>Типы клиентов по степени лояльности</vt:lpstr>
      <vt:lpstr>Клиенты по психографическому типу</vt:lpstr>
      <vt:lpstr>Типы клиентов по У. Морстону</vt:lpstr>
      <vt:lpstr>Презентация PowerPoint</vt:lpstr>
      <vt:lpstr>Презентация PowerPoint</vt:lpstr>
      <vt:lpstr>Этапы продаж в аптеке и установление личного контакта </vt:lpstr>
      <vt:lpstr>Последовательность этапов продажи: </vt:lpstr>
      <vt:lpstr>Установление личного контакта</vt:lpstr>
      <vt:lpstr>Способы установления личного контакта </vt:lpstr>
      <vt:lpstr>Способы установления личного контакта </vt:lpstr>
      <vt:lpstr>Обстоятельства, препятствующие быстрому установлению контакта с посетителем аптеки </vt:lpstr>
      <vt:lpstr> Выявление потребности покупателя с помощью вопросов  </vt:lpstr>
      <vt:lpstr> Выявление потребности покупателя с помощью вопросов  </vt:lpstr>
      <vt:lpstr>Презентация PowerPoint</vt:lpstr>
      <vt:lpstr> Выявление потребности покупателя с помощью вопросов  </vt:lpstr>
      <vt:lpstr>Презентация товара </vt:lpstr>
      <vt:lpstr>Работа с возражениями клиента</vt:lpstr>
      <vt:lpstr>Презентация PowerPoint</vt:lpstr>
      <vt:lpstr>Завершение продажи в аптеке </vt:lpstr>
      <vt:lpstr>Способы завершения продажи </vt:lpstr>
      <vt:lpstr>10 типичных ошибок первостольника </vt:lpstr>
      <vt:lpstr>10 типичных ошибок первостольника </vt:lpstr>
      <vt:lpstr>10 типичных ошибок первостольника </vt:lpstr>
      <vt:lpstr>Контрольные вопросы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9.2. Методы работы с клиентами в аптеке</dc:title>
  <dc:creator>Серик</dc:creator>
  <cp:lastModifiedBy>Pharmacy</cp:lastModifiedBy>
  <cp:revision>32</cp:revision>
  <dcterms:created xsi:type="dcterms:W3CDTF">2013-02-06T07:58:59Z</dcterms:created>
  <dcterms:modified xsi:type="dcterms:W3CDTF">2025-01-16T07:54:13Z</dcterms:modified>
</cp:coreProperties>
</file>