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6D5D-6673-42B7-99FD-0019155647C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7F04-F587-4B1C-A350-F26BDBA42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cgi\online.cgi%3freq=doc&amp;base=LAW&amp;n=200566&amp;rnd=228224.1885317048&amp;dst=100959&amp;fld=1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Учёт движения товарно-материальных ценностей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36815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Учет, виды учета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9F5BE-BA13-C258-4662-443D1538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013176"/>
            <a:ext cx="2176461" cy="1584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0DB65-B454-DF54-152C-CD115792A6FE}"/>
              </a:ext>
            </a:extLst>
          </p:cNvPr>
          <p:cNvSpPr txBox="1"/>
          <p:nvPr/>
        </p:nvSpPr>
        <p:spPr>
          <a:xfrm>
            <a:off x="3131840" y="42478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Преп. Агишева В.С.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Статья 7. Организация ведения бухгалтерского учета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Ведение бухгалтерского учета и хранение документов бухгалтерского учета организуются руководителем экономического субъекта, за исключением случаев, если иное установлено бюджетным законодательством Российской Федерации.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случае, если индивидуальный предприниматель, лицо, занимающееся частной практикой, ведут бухгалтерский учет в соответствии с настоящим Федеральным законом, они сами организуют ведение бухгалтерского учета и хранение документов бухгалтерского учета, а также несут иные обязанности, установленные настоящим Федеральным законом для руководителя экономического субъекта.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EAE3E0-0560-510C-E336-0535C87B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Глава 2. ОБЩИЕ ТРЕБОВАНИЯ К БУХГАЛТЕРСКОМУ УЧЕТУ (ФЗ-402)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22" y="1006435"/>
            <a:ext cx="8543956" cy="57150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Ответственность за ведение бух.учета на предприятии несет руководитель. И в каждой аптечной оргинизации принимается учетная политика, которая утверждается приказом руководителя.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Объектами бухгалтерского учета экономического субъекта являются:</a:t>
            </a:r>
          </a:p>
          <a:p>
            <a:pPr algn="jus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(ст.5 глава 2 ФЗ-402)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факты хозяйственной жизни;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активы;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обязательства;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источники финансирования его деятельности;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 доходы;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6) расходы;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7) иные объекты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F04AF6-8B72-B87C-AD3B-51D9BBC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Ст.12 ФЗ-402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Денежное измерение объектов бухгалтерского учета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Объекты бухгалтерского учета подлежат денежному измерению.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Денежное измерение объектов бухгалтерского учета производится в валюте Российской Федерации.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Если иное не установлено законодательством Российской Федерации, стоимость объектов бухгалтерского учета, выраженная в иностранной валюте, подлежит пересчету в валюту Российской Федерации.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CF4EF-6FB2-14D1-5F1C-9E1A2DF5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Учетная политика включает следующие разделы: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1.Первичные учетные документы;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2.Порядок проведения инвентаризации;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3.Правила проведения документооборота;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4.Порядок контроля за хозяйственными операциями.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8E2773-C21A-A3CC-1240-ABB88266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3.Первичные учетные документы: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9 ФЗ-402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факт хозяйственной жизни подлежит оформлению первичным учетным документом. Не допускается принятие к бухгалтерскому учету документов, которыми оформляются не имевшие места факты хозяйственной жизни, в том числе лежащие в основе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мнимых и притворных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сделок.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   Первичные учетные документы имеют обязательные реквизиты: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-наименование документа (формы)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-дата составления и № документа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-наименование организации, от имени которой составлен документ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-содержание хозяйственной операции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-измерители хозяйственной операции (натуральные или денежные)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-наименование должностных лиц, ответственных за совершение хозяйственной операции и ответственных правильности ее оформления.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-личные подписи и их расшифровка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766A22-7553-AD56-127A-3D3D65B6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543956" cy="54832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Первичные учетные документы заполняются в момент совершения операции, если это невозможно, то непосредственно по окончании операции.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Работники предприятия несут ответственность за некачественное оформление документов, за несвоевременную передачу документов в бухгалтерию, за недостоверные сведения в документах, за составление документов, отражающих незаконные операции.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Первичный учетный документ составляется на бумажном носителе и (или) в виде электронного документа, подписанного электронной подписью.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Методическое руководство организации бух. учета осуществляется Министерством финансов РФ и Центробанком РФ, и соответствующими органами исполнительской власти субъектов РФ (Мин. фин. РТ).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E4E000-FD56-84BB-BEA5-3173EA44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4.Виды учетных документов: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1.Первичные сводные документы (оправдательные документы).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2.Сводные учетные документы.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3.Отчетные документы (включают данные из сводных документов по приходным и расходным операциям).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Составление отчетных документов осуществляется на основании формулы   торгового баланса: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ОН + П = Р + ОК		    ОК= (ОН + П) – Р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1941A4-DA5E-6ED1-45E1-111BB790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571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Учет. Виды учета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Федеральный закон о бухгалтерском учете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Первичные учетные документы.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Виды учетных документов.</a:t>
            </a:r>
          </a:p>
        </p:txBody>
      </p:sp>
      <p:sp>
        <p:nvSpPr>
          <p:cNvPr id="4" name="AutoShape 2" descr="учет товарно материальных ценностей">
            <a:extLst>
              <a:ext uri="{FF2B5EF4-FFF2-40B4-BE49-F238E27FC236}">
                <a16:creationId xmlns:a16="http://schemas.microsoft.com/office/drawing/2014/main" id="{57B4B373-1E97-D89A-07E2-C9DFBC1B7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77256-697E-A575-C31C-07D08E15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76600"/>
            <a:ext cx="5544616" cy="355699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C6EF2-D8CE-132C-0294-EE29EDB6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1.Учет, виды учета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Учет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динамическая, открытая система переработки и передачи информации о функционировании внешней среды для управления предприятием.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Виды учета: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бухгалтерский учет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оперативный или оперативно-технический учет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статистический учет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налоговый учет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67E8C0-3D3F-4C82-FB03-304C433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41" y="598059"/>
            <a:ext cx="8472518" cy="578647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Бухгалтерский учет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формирование документированной систематизированной информации об объектах, в соответствии с требованиями, установленными Федеральным законом о бухгалтерском учете, и составление на ее основе бухгалтерской (финансовой) отчетности.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Оперативный, или оперативно-технический учет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Применяется в целях текущего управления в качестве системы наблюдения и контроля за отдельными фактами хозяйственной жизни организации, измеряемыми как, по стоимостной оценке, так и в натуральных величинах. Оперативный учет используется для повседневного текущего руководства и управления предприятием и дает информацию об отдельных фактах хозяйственной деятельности.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BFDF6-47B7-3769-4930-B69DD496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• Статистический учет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это наблюдение и подсчет явлений, происходящих в обществе, для раскрытия их качественного состояния.</a:t>
            </a:r>
          </a:p>
          <a:p>
            <a:pPr algn="just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Налоговый учет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- система обобщения информации для определения налоговой базы по налогу на основе данных первичных документов, сгруппированных в соответствии с порядком, предусмотренным Налоговым Кодексом РФ (НК РФ).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DE9E2B-34CF-779D-AD8D-1A79C32D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4" y="205614"/>
            <a:ext cx="8928992" cy="800059"/>
          </a:xfrm>
          <a:prstGeom prst="rect">
            <a:avLst/>
          </a:prstGeom>
        </p:spPr>
        <p:txBody>
          <a:bodyPr vert="horz" wrap="square" lIns="0" tIns="55721" rIns="0" bIns="0" rtlCol="0" anchor="ctr">
            <a:spAutoFit/>
          </a:bodyPr>
          <a:lstStyle/>
          <a:p>
            <a:pPr marL="48101" marR="3810">
              <a:lnSpc>
                <a:spcPts val="2918"/>
              </a:lnSpc>
              <a:spcBef>
                <a:spcPts val="439"/>
              </a:spcBef>
            </a:pPr>
            <a:r>
              <a:rPr sz="2700" spc="-8" dirty="0"/>
              <a:t>Хозяйственный учет </a:t>
            </a:r>
            <a:r>
              <a:rPr sz="2700" dirty="0"/>
              <a:t>– </a:t>
            </a:r>
            <a:r>
              <a:rPr sz="2700" spc="-8" dirty="0"/>
              <a:t>система </a:t>
            </a:r>
            <a:r>
              <a:rPr sz="2700" spc="-15" dirty="0"/>
              <a:t>наблюдения, </a:t>
            </a:r>
            <a:r>
              <a:rPr sz="2700" spc="-600" dirty="0"/>
              <a:t> </a:t>
            </a:r>
            <a:r>
              <a:rPr sz="2700" dirty="0"/>
              <a:t>измерения, </a:t>
            </a:r>
            <a:r>
              <a:rPr sz="2700" spc="-4" dirty="0"/>
              <a:t>регистрации хозяйственных </a:t>
            </a:r>
            <a:r>
              <a:rPr sz="2700" dirty="0"/>
              <a:t> </a:t>
            </a:r>
            <a:r>
              <a:rPr sz="2700" spc="-8" dirty="0"/>
              <a:t>процессов</a:t>
            </a:r>
            <a:r>
              <a:rPr sz="2700" spc="-4" dirty="0"/>
              <a:t> </a:t>
            </a:r>
            <a:r>
              <a:rPr sz="2700" dirty="0"/>
              <a:t>и</a:t>
            </a:r>
            <a:r>
              <a:rPr sz="2700" spc="-8" dirty="0"/>
              <a:t> явлений</a:t>
            </a:r>
            <a:endParaRPr sz="27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0775"/>
              </p:ext>
            </p:extLst>
          </p:nvPr>
        </p:nvGraphicFramePr>
        <p:xfrm>
          <a:off x="0" y="1124744"/>
          <a:ext cx="9144000" cy="5866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1215390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84910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39825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791">
                <a:tc>
                  <a:txBody>
                    <a:bodyPr/>
                    <a:lstStyle/>
                    <a:p>
                      <a:pPr marL="91440" marR="1135380">
                        <a:lnSpc>
                          <a:spcPts val="216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</a:t>
                      </a:r>
                      <a:r>
                        <a:rPr sz="18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учетных </a:t>
                      </a:r>
                      <a:r>
                        <a:rPr sz="1800" spc="-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процедур,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которая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455930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фазу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</a:t>
                      </a:r>
                      <a:r>
                        <a:rPr sz="1800" spc="-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контроля, 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оперативного</a:t>
                      </a:r>
                      <a:r>
                        <a:rPr sz="18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руководства: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r>
                        <a:rPr sz="1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наличия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3370">
                        <a:lnSpc>
                          <a:spcPts val="216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сбора,</a:t>
                      </a:r>
                      <a:r>
                        <a:rPr sz="18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800" spc="-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обобщения</a:t>
                      </a:r>
                      <a:r>
                        <a:rPr sz="1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marL="92075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денежном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выражении</a:t>
                      </a: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</a:t>
                      </a:r>
                      <a:r>
                        <a:rPr sz="1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обязательствах: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160"/>
                        </a:lnSpc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-сплошной</a:t>
                      </a:r>
                      <a:r>
                        <a:rPr sz="18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непрерывный;</a:t>
                      </a:r>
                    </a:p>
                    <a:p>
                      <a:pPr marL="9207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-строго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документирован;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marR="544195">
                        <a:lnSpc>
                          <a:spcPts val="216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-специфические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 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</a:t>
                      </a:r>
                      <a:r>
                        <a:rPr sz="18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обработки</a:t>
                      </a:r>
                      <a:r>
                        <a:rPr sz="18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4745">
                        <a:lnSpc>
                          <a:spcPts val="216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</a:t>
                      </a:r>
                      <a:r>
                        <a:rPr sz="18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учетных </a:t>
                      </a:r>
                      <a:r>
                        <a:rPr sz="1800" spc="-4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процедур,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marR="229870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обеспечивают</a:t>
                      </a:r>
                      <a:r>
                        <a:rPr sz="18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информацией</a:t>
                      </a:r>
                      <a:r>
                        <a:rPr sz="18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sz="1800" spc="-43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количественной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010"/>
                        </a:lnSpc>
                      </a:pP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одинаковых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marR="674370">
                        <a:lnSpc>
                          <a:spcPts val="216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Изучает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явления,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носящие </a:t>
                      </a:r>
                      <a:r>
                        <a:rPr sz="1800" spc="-43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8FAEA8-16B5-4A62-A1B6-D9D0BB92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Учету подлежат: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4768865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Основные средства имущество и ценности, стоимость которых превышает 100 минимальных размеров оплаты труда - здание, техника,</a:t>
            </a:r>
          </a:p>
          <a:p>
            <a:pPr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автотранспорт.</a:t>
            </a:r>
          </a:p>
          <a:p>
            <a:pPr algn="just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2. Малоценные предметы и быстро изнашивающийся инвентарь (стоимость которого менее 100 МРОТ, имеющие срок эксплуатации менее 1 года). Например, санитарная одежда.</a:t>
            </a:r>
          </a:p>
          <a:p>
            <a:pPr algn="just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 Оборотные средства (товары, вспомогательные материалы, тара - ценности, которые используются при осуществлении фармацевтической деятельности по изготовлению лекарственных средств и их реализации). Эти средства имеют способность оборачиваться в течение года.</a:t>
            </a:r>
          </a:p>
          <a:p>
            <a:pPr algn="just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4.  Наличные деньги и безналичные расчеты с покупателями.</a:t>
            </a:r>
          </a:p>
          <a:p>
            <a:pPr algn="just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0FE1A-EF2D-8869-463A-17557466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08266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2.ФЕДЕРАЛЬНЫЙ ЗАКОН  РФ "О бухгалтерском учете" №402-ФЗ от 06.12.11.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62598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бух.учета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являются: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полной и достоверной информации о деятельности    организации, и ее имущественном положении.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информацией всех участников хозяйствования для контроля за соблюдением законодательства РФ; наличием и движением имущества; исполнение обязательств в соответствии с нормами и сметами.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предотвращение отрицательных результатов хозяйственной деятельности, выявление резервов обеспечения финансовой устойчивости организации.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30A135-AF70-F112-3C77-8FBB0C97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1072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Учёт движения товарно-материальных ценностей</vt:lpstr>
      <vt:lpstr>Презентация PowerPoint</vt:lpstr>
      <vt:lpstr>План занятия:</vt:lpstr>
      <vt:lpstr>1.Учет, виды учета </vt:lpstr>
      <vt:lpstr>Презентация PowerPoint</vt:lpstr>
      <vt:lpstr>Презентация PowerPoint</vt:lpstr>
      <vt:lpstr>Хозяйственный учет – система наблюдения,  измерения, регистрации хозяйственных  процессов и явлений</vt:lpstr>
      <vt:lpstr>Учету подлежат:</vt:lpstr>
      <vt:lpstr>2.ФЕДЕРАЛЬНЫЙ ЗАКОН  РФ "О бухгалтерском учете" №402-ФЗ от 06.12.11.</vt:lpstr>
      <vt:lpstr> Статья 7. Организация ведения бухгалтерского учета </vt:lpstr>
      <vt:lpstr> Глава 2. ОБЩИЕ ТРЕБОВАНИЯ К БУХГАЛТЕРСКОМУ УЧЕТУ (ФЗ-402) </vt:lpstr>
      <vt:lpstr>Ст.12 ФЗ-402</vt:lpstr>
      <vt:lpstr> Учетная политика включает следующие разделы: </vt:lpstr>
      <vt:lpstr>3.Первичные учетные документы: </vt:lpstr>
      <vt:lpstr>Презентация PowerPoint</vt:lpstr>
      <vt:lpstr>4.Виды учетных документов: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Учёт движения товарно-материальных ценностей</dc:title>
  <dc:creator>ЕВА ПЛЮС</dc:creator>
  <cp:lastModifiedBy>Калинина Ольга Сергеевна</cp:lastModifiedBy>
  <cp:revision>19</cp:revision>
  <dcterms:created xsi:type="dcterms:W3CDTF">2021-11-23T15:18:13Z</dcterms:created>
  <dcterms:modified xsi:type="dcterms:W3CDTF">2025-01-16T13:36:25Z</dcterms:modified>
</cp:coreProperties>
</file>