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54FCB-5CC7-4D4B-8921-ACCC0A7261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28C878-4FA0-48BA-81D8-75B160CB560D}">
      <dgm:prSet custT="1"/>
      <dgm:spPr/>
      <dgm:t>
        <a:bodyPr/>
        <a:lstStyle/>
        <a:p>
          <a:pPr algn="ctr"/>
          <a:r>
            <a:rPr lang="ru-RU" sz="1800" b="1">
              <a:solidFill>
                <a:schemeClr val="tx1"/>
              </a:solidFill>
              <a:latin typeface="Book Antiqua" panose="02040602050305030304" pitchFamily="18" charset="0"/>
            </a:rPr>
            <a:t>Сочные плоды </a:t>
          </a:r>
          <a:r>
            <a:rPr lang="ru-RU" sz="1800">
              <a:solidFill>
                <a:schemeClr val="tx1"/>
              </a:solidFill>
              <a:latin typeface="Book Antiqua" panose="02040602050305030304" pitchFamily="18" charset="0"/>
            </a:rPr>
            <a:t>сушат в сушилках, некоторые плоды рекомендуется сначала подвялить при более низкой температуре (например, плоды малины, черной смородины, черники). </a:t>
          </a:r>
          <a:endParaRPr lang="ru-RU" sz="1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37FC1BB-5490-4FF3-B9D9-C0621AE611A7}" type="parTrans" cxnId="{83CE5EA6-2149-4785-BD28-642FD066419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D5D3C230-B511-44F5-A93A-E3A200641A3B}" type="sibTrans" cxnId="{83CE5EA6-2149-4785-BD28-642FD066419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4FD579B-1730-4445-B78D-570542F96EBF}">
      <dgm:prSet custT="1"/>
      <dgm:spPr/>
      <dgm:t>
        <a:bodyPr/>
        <a:lstStyle/>
        <a:p>
          <a:pPr algn="ctr"/>
          <a:r>
            <a:rPr lang="ru-RU" sz="1800" b="1">
              <a:solidFill>
                <a:schemeClr val="tx1"/>
              </a:solidFill>
              <a:latin typeface="Book Antiqua" panose="02040602050305030304" pitchFamily="18" charset="0"/>
            </a:rPr>
            <a:t>Листья</a:t>
          </a:r>
          <a:r>
            <a:rPr lang="ru-RU" sz="1800">
              <a:solidFill>
                <a:schemeClr val="tx1"/>
              </a:solidFill>
              <a:latin typeface="Book Antiqua" panose="02040602050305030304" pitchFamily="18" charset="0"/>
            </a:rPr>
            <a:t> сушат, разложив тонким слоем на бумаге или ткани, на открытом воздухе в тени или в сушилках, периодически перемешивая.</a:t>
          </a:r>
          <a:endParaRPr lang="ru-RU" sz="1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2997D597-EAC2-4797-8ACC-822F836DFB00}" type="parTrans" cxnId="{AD1F8DF1-4C7A-4852-BED1-15088098AD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D79971C3-BD38-45D6-9EB0-A838D4A275D5}" type="sibTrans" cxnId="{AD1F8DF1-4C7A-4852-BED1-15088098AD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EF74974C-ECFC-4848-A27A-BEAC85A5A6B7}">
      <dgm:prSet custT="1"/>
      <dgm:spPr/>
      <dgm:t>
        <a:bodyPr/>
        <a:lstStyle/>
        <a:p>
          <a:pPr algn="ctr"/>
          <a:r>
            <a:rPr lang="ru-RU" sz="1800" b="1">
              <a:solidFill>
                <a:schemeClr val="tx1"/>
              </a:solidFill>
              <a:latin typeface="Book Antiqua" panose="02040602050305030304" pitchFamily="18" charset="0"/>
            </a:rPr>
            <a:t>Траву</a:t>
          </a:r>
          <a:r>
            <a:rPr lang="ru-RU" sz="1800">
              <a:solidFill>
                <a:schemeClr val="tx1"/>
              </a:solidFill>
              <a:latin typeface="Book Antiqua" panose="02040602050305030304" pitchFamily="18" charset="0"/>
            </a:rPr>
            <a:t> раскладывают тонким слоем на брезенте, бумаге или ткани, помещают на чердак, под навес или в тень и ежедневно переворачивают. Для трав можно проводить сушку с искусственным нагревом, сушка на солнце недопустима.</a:t>
          </a:r>
          <a:endParaRPr lang="ru-RU" sz="1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AD25E3C1-05C9-49C5-A199-98814C05E634}" type="parTrans" cxnId="{96F31519-A906-41DF-A0ED-8517CB75B1D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F146603-2976-4DAC-830D-EB98B1760759}" type="sibTrans" cxnId="{96F31519-A906-41DF-A0ED-8517CB75B1D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D040B71-7575-44C2-B9FE-FA8C3A0DF046}">
      <dgm:prSet custT="1"/>
      <dgm:spPr/>
      <dgm:t>
        <a:bodyPr/>
        <a:lstStyle/>
        <a:p>
          <a:pPr algn="ctr"/>
          <a:r>
            <a:rPr lang="ru-RU" sz="1800" b="1">
              <a:solidFill>
                <a:schemeClr val="tx1"/>
              </a:solidFill>
              <a:latin typeface="Book Antiqua" panose="02040602050305030304" pitchFamily="18" charset="0"/>
            </a:rPr>
            <a:t>Подземные органы </a:t>
          </a:r>
          <a:r>
            <a:rPr lang="ru-RU" sz="1800">
              <a:solidFill>
                <a:schemeClr val="tx1"/>
              </a:solidFill>
              <a:latin typeface="Book Antiqua" panose="02040602050305030304" pitchFamily="18" charset="0"/>
            </a:rPr>
            <a:t>сушат после подвяливания на чердаках с хорошей вентиляцией или под навесами, разложив слоем определенной толщины; возможна сушка в сушилках, а в сухую погоду - на открытом воздухе.</a:t>
          </a:r>
          <a:endParaRPr lang="ru-RU" sz="1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98D7EA9-7543-40A7-AFC9-54BDC3C0D4DE}" type="parTrans" cxnId="{7EC95197-89D3-4C8A-853B-A618A632F3C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FCA8DE4B-C69D-4F55-AC80-4385B0D2A68E}" type="sibTrans" cxnId="{7EC95197-89D3-4C8A-853B-A618A632F3C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786DAC42-7D79-4C88-9C70-DFE62D783758}">
      <dgm:prSet custT="1"/>
      <dgm:spPr/>
      <dgm:t>
        <a:bodyPr/>
        <a:lstStyle/>
        <a:p>
          <a:pPr algn="ctr"/>
          <a:r>
            <a:rPr lang="ru-RU" sz="1800" b="1">
              <a:solidFill>
                <a:schemeClr val="tx1"/>
              </a:solidFill>
              <a:latin typeface="Book Antiqua" panose="02040602050305030304" pitchFamily="18" charset="0"/>
            </a:rPr>
            <a:t>Кору</a:t>
          </a:r>
          <a:r>
            <a:rPr lang="ru-RU" sz="1800">
              <a:solidFill>
                <a:schemeClr val="tx1"/>
              </a:solidFill>
              <a:latin typeface="Book Antiqua" panose="02040602050305030304" pitchFamily="18" charset="0"/>
            </a:rPr>
            <a:t> сушат, разложив тонким слоем на ткани, под навесами или на проветриваемых чердаках, ежедневно перемешивая. Кору можно сушить на солнце.</a:t>
          </a:r>
          <a:endParaRPr lang="ru-RU" sz="18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D9F08D39-7E3B-4283-9C7C-33F9BE1E097C}" type="parTrans" cxnId="{A8875CF3-56F8-4DB1-BF76-F55E8E672F2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7C66006-4B2F-42D1-A9F9-5A121E604DA0}" type="sibTrans" cxnId="{A8875CF3-56F8-4DB1-BF76-F55E8E672F2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EC76EE2C-33DB-48C9-B50B-D9974DAB5285}" type="pres">
      <dgm:prSet presAssocID="{A4B54FCB-5CC7-4D4B-8921-ACCC0A726101}" presName="linear" presStyleCnt="0">
        <dgm:presLayoutVars>
          <dgm:animLvl val="lvl"/>
          <dgm:resizeHandles val="exact"/>
        </dgm:presLayoutVars>
      </dgm:prSet>
      <dgm:spPr/>
    </dgm:pt>
    <dgm:pt modelId="{5FC6CF56-1925-4480-A9EF-92DCCAD21BA1}" type="pres">
      <dgm:prSet presAssocID="{4728C878-4FA0-48BA-81D8-75B160CB560D}" presName="parentText" presStyleLbl="node1" presStyleIdx="0" presStyleCnt="5" custLinFactNeighborX="-142" custLinFactNeighborY="-82080">
        <dgm:presLayoutVars>
          <dgm:chMax val="0"/>
          <dgm:bulletEnabled val="1"/>
        </dgm:presLayoutVars>
      </dgm:prSet>
      <dgm:spPr/>
    </dgm:pt>
    <dgm:pt modelId="{5B4AA064-F463-4242-AD82-2C45D042EDA3}" type="pres">
      <dgm:prSet presAssocID="{D5D3C230-B511-44F5-A93A-E3A200641A3B}" presName="spacer" presStyleCnt="0"/>
      <dgm:spPr/>
    </dgm:pt>
    <dgm:pt modelId="{83D41A8F-DF0B-4BA2-8813-023D56EB0356}" type="pres">
      <dgm:prSet presAssocID="{A4FD579B-1730-4445-B78D-570542F96E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6E6D5E-6F12-4318-B637-D4B5ADD63533}" type="pres">
      <dgm:prSet presAssocID="{D79971C3-BD38-45D6-9EB0-A838D4A275D5}" presName="spacer" presStyleCnt="0"/>
      <dgm:spPr/>
    </dgm:pt>
    <dgm:pt modelId="{732780C1-1D93-43D0-A849-95C60F4EBE44}" type="pres">
      <dgm:prSet presAssocID="{EF74974C-ECFC-4848-A27A-BEAC85A5A6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8FC055-A9BD-4A1B-8097-938478F303AD}" type="pres">
      <dgm:prSet presAssocID="{CF146603-2976-4DAC-830D-EB98B1760759}" presName="spacer" presStyleCnt="0"/>
      <dgm:spPr/>
    </dgm:pt>
    <dgm:pt modelId="{EF862DC0-49E0-4B5E-AC3B-532CE17E0811}" type="pres">
      <dgm:prSet presAssocID="{6D040B71-7575-44C2-B9FE-FA8C3A0DF0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F34E2C-B25D-4FFD-876B-4ADFFA5209F1}" type="pres">
      <dgm:prSet presAssocID="{FCA8DE4B-C69D-4F55-AC80-4385B0D2A68E}" presName="spacer" presStyleCnt="0"/>
      <dgm:spPr/>
    </dgm:pt>
    <dgm:pt modelId="{0AA7E068-D244-4EAC-AD5E-3D6856AC93E2}" type="pres">
      <dgm:prSet presAssocID="{786DAC42-7D79-4C88-9C70-DFE62D78375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F31519-A906-41DF-A0ED-8517CB75B1D1}" srcId="{A4B54FCB-5CC7-4D4B-8921-ACCC0A726101}" destId="{EF74974C-ECFC-4848-A27A-BEAC85A5A6B7}" srcOrd="2" destOrd="0" parTransId="{AD25E3C1-05C9-49C5-A199-98814C05E634}" sibTransId="{CF146603-2976-4DAC-830D-EB98B1760759}"/>
    <dgm:cxn modelId="{53800E1F-61EF-416B-A6DF-0AF2E062F1B2}" type="presOf" srcId="{A4FD579B-1730-4445-B78D-570542F96EBF}" destId="{83D41A8F-DF0B-4BA2-8813-023D56EB0356}" srcOrd="0" destOrd="0" presId="urn:microsoft.com/office/officeart/2005/8/layout/vList2"/>
    <dgm:cxn modelId="{E1E92225-79F6-46E7-8FD6-0E625D7BB050}" type="presOf" srcId="{4728C878-4FA0-48BA-81D8-75B160CB560D}" destId="{5FC6CF56-1925-4480-A9EF-92DCCAD21BA1}" srcOrd="0" destOrd="0" presId="urn:microsoft.com/office/officeart/2005/8/layout/vList2"/>
    <dgm:cxn modelId="{00DDD146-36D8-4DDE-B87E-12B4592ABA93}" type="presOf" srcId="{A4B54FCB-5CC7-4D4B-8921-ACCC0A726101}" destId="{EC76EE2C-33DB-48C9-B50B-D9974DAB5285}" srcOrd="0" destOrd="0" presId="urn:microsoft.com/office/officeart/2005/8/layout/vList2"/>
    <dgm:cxn modelId="{CCD6344F-E655-4174-83CA-5997F108BF25}" type="presOf" srcId="{786DAC42-7D79-4C88-9C70-DFE62D783758}" destId="{0AA7E068-D244-4EAC-AD5E-3D6856AC93E2}" srcOrd="0" destOrd="0" presId="urn:microsoft.com/office/officeart/2005/8/layout/vList2"/>
    <dgm:cxn modelId="{6E6C1B7E-1F88-4AC7-AD52-AF7F8CD07999}" type="presOf" srcId="{6D040B71-7575-44C2-B9FE-FA8C3A0DF046}" destId="{EF862DC0-49E0-4B5E-AC3B-532CE17E0811}" srcOrd="0" destOrd="0" presId="urn:microsoft.com/office/officeart/2005/8/layout/vList2"/>
    <dgm:cxn modelId="{7EC95197-89D3-4C8A-853B-A618A632F3C5}" srcId="{A4B54FCB-5CC7-4D4B-8921-ACCC0A726101}" destId="{6D040B71-7575-44C2-B9FE-FA8C3A0DF046}" srcOrd="3" destOrd="0" parTransId="{898D7EA9-7543-40A7-AFC9-54BDC3C0D4DE}" sibTransId="{FCA8DE4B-C69D-4F55-AC80-4385B0D2A68E}"/>
    <dgm:cxn modelId="{83CE5EA6-2149-4785-BD28-642FD066419E}" srcId="{A4B54FCB-5CC7-4D4B-8921-ACCC0A726101}" destId="{4728C878-4FA0-48BA-81D8-75B160CB560D}" srcOrd="0" destOrd="0" parTransId="{837FC1BB-5490-4FF3-B9D9-C0621AE611A7}" sibTransId="{D5D3C230-B511-44F5-A93A-E3A200641A3B}"/>
    <dgm:cxn modelId="{6ADC12EA-35DA-4445-A799-198CB5493721}" type="presOf" srcId="{EF74974C-ECFC-4848-A27A-BEAC85A5A6B7}" destId="{732780C1-1D93-43D0-A849-95C60F4EBE44}" srcOrd="0" destOrd="0" presId="urn:microsoft.com/office/officeart/2005/8/layout/vList2"/>
    <dgm:cxn modelId="{AD1F8DF1-4C7A-4852-BED1-15088098AD37}" srcId="{A4B54FCB-5CC7-4D4B-8921-ACCC0A726101}" destId="{A4FD579B-1730-4445-B78D-570542F96EBF}" srcOrd="1" destOrd="0" parTransId="{2997D597-EAC2-4797-8ACC-822F836DFB00}" sibTransId="{D79971C3-BD38-45D6-9EB0-A838D4A275D5}"/>
    <dgm:cxn modelId="{A8875CF3-56F8-4DB1-BF76-F55E8E672F26}" srcId="{A4B54FCB-5CC7-4D4B-8921-ACCC0A726101}" destId="{786DAC42-7D79-4C88-9C70-DFE62D783758}" srcOrd="4" destOrd="0" parTransId="{D9F08D39-7E3B-4283-9C7C-33F9BE1E097C}" sibTransId="{37C66006-4B2F-42D1-A9F9-5A121E604DA0}"/>
    <dgm:cxn modelId="{694EE45E-6C37-479C-ACA4-7FDA78164FE4}" type="presParOf" srcId="{EC76EE2C-33DB-48C9-B50B-D9974DAB5285}" destId="{5FC6CF56-1925-4480-A9EF-92DCCAD21BA1}" srcOrd="0" destOrd="0" presId="urn:microsoft.com/office/officeart/2005/8/layout/vList2"/>
    <dgm:cxn modelId="{ECAFD0E3-0DD0-47D4-8DB7-6145DDC1555B}" type="presParOf" srcId="{EC76EE2C-33DB-48C9-B50B-D9974DAB5285}" destId="{5B4AA064-F463-4242-AD82-2C45D042EDA3}" srcOrd="1" destOrd="0" presId="urn:microsoft.com/office/officeart/2005/8/layout/vList2"/>
    <dgm:cxn modelId="{67DF7EF9-AE80-4A16-BD0B-D177BC367871}" type="presParOf" srcId="{EC76EE2C-33DB-48C9-B50B-D9974DAB5285}" destId="{83D41A8F-DF0B-4BA2-8813-023D56EB0356}" srcOrd="2" destOrd="0" presId="urn:microsoft.com/office/officeart/2005/8/layout/vList2"/>
    <dgm:cxn modelId="{F56672B8-F45D-4357-83A9-A9A3FE657D3F}" type="presParOf" srcId="{EC76EE2C-33DB-48C9-B50B-D9974DAB5285}" destId="{EE6E6D5E-6F12-4318-B637-D4B5ADD63533}" srcOrd="3" destOrd="0" presId="urn:microsoft.com/office/officeart/2005/8/layout/vList2"/>
    <dgm:cxn modelId="{939F0B20-77C8-4E53-BB0B-637B77B08AC0}" type="presParOf" srcId="{EC76EE2C-33DB-48C9-B50B-D9974DAB5285}" destId="{732780C1-1D93-43D0-A849-95C60F4EBE44}" srcOrd="4" destOrd="0" presId="urn:microsoft.com/office/officeart/2005/8/layout/vList2"/>
    <dgm:cxn modelId="{6A60BFA4-8C8B-4C4A-8577-CD03B18CBABC}" type="presParOf" srcId="{EC76EE2C-33DB-48C9-B50B-D9974DAB5285}" destId="{018FC055-A9BD-4A1B-8097-938478F303AD}" srcOrd="5" destOrd="0" presId="urn:microsoft.com/office/officeart/2005/8/layout/vList2"/>
    <dgm:cxn modelId="{37F7C371-AB65-4C7D-B118-47A61B54CD3B}" type="presParOf" srcId="{EC76EE2C-33DB-48C9-B50B-D9974DAB5285}" destId="{EF862DC0-49E0-4B5E-AC3B-532CE17E0811}" srcOrd="6" destOrd="0" presId="urn:microsoft.com/office/officeart/2005/8/layout/vList2"/>
    <dgm:cxn modelId="{265D0928-02CE-4695-AB56-3869F26B1F15}" type="presParOf" srcId="{EC76EE2C-33DB-48C9-B50B-D9974DAB5285}" destId="{22F34E2C-B25D-4FFD-876B-4ADFFA5209F1}" srcOrd="7" destOrd="0" presId="urn:microsoft.com/office/officeart/2005/8/layout/vList2"/>
    <dgm:cxn modelId="{0275DD06-3B6A-4FCE-9E79-72DA76292F37}" type="presParOf" srcId="{EC76EE2C-33DB-48C9-B50B-D9974DAB5285}" destId="{0AA7E068-D244-4EAC-AD5E-3D6856AC93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6CF56-1925-4480-A9EF-92DCCAD21BA1}">
      <dsp:nvSpPr>
        <dsp:cNvPr id="0" name=""/>
        <dsp:cNvSpPr/>
      </dsp:nvSpPr>
      <dsp:spPr>
        <a:xfrm>
          <a:off x="0" y="0"/>
          <a:ext cx="7941731" cy="11935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Book Antiqua" panose="02040602050305030304" pitchFamily="18" charset="0"/>
            </a:rPr>
            <a:t>Сочные плоды </a:t>
          </a:r>
          <a:r>
            <a:rPr lang="ru-RU" sz="1800" kern="1200">
              <a:solidFill>
                <a:schemeClr val="tx1"/>
              </a:solidFill>
              <a:latin typeface="Book Antiqua" panose="02040602050305030304" pitchFamily="18" charset="0"/>
            </a:rPr>
            <a:t>сушат в сушилках, некоторые плоды рекомендуется сначала подвялить при более низкой температуре (например, плоды малины, черной смородины, черники). 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8262" y="58262"/>
        <a:ext cx="7825207" cy="1076987"/>
      </dsp:txXfrm>
    </dsp:sp>
    <dsp:sp modelId="{83D41A8F-DF0B-4BA2-8813-023D56EB0356}">
      <dsp:nvSpPr>
        <dsp:cNvPr id="0" name=""/>
        <dsp:cNvSpPr/>
      </dsp:nvSpPr>
      <dsp:spPr>
        <a:xfrm>
          <a:off x="0" y="1209932"/>
          <a:ext cx="7941731" cy="119351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Book Antiqua" panose="02040602050305030304" pitchFamily="18" charset="0"/>
            </a:rPr>
            <a:t>Листья</a:t>
          </a:r>
          <a:r>
            <a:rPr lang="ru-RU" sz="1800" kern="1200">
              <a:solidFill>
                <a:schemeClr val="tx1"/>
              </a:solidFill>
              <a:latin typeface="Book Antiqua" panose="02040602050305030304" pitchFamily="18" charset="0"/>
            </a:rPr>
            <a:t> сушат, разложив тонким слоем на бумаге или ткани, на открытом воздухе в тени или в сушилках, периодически перемешивая.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8262" y="1268194"/>
        <a:ext cx="7825207" cy="1076987"/>
      </dsp:txXfrm>
    </dsp:sp>
    <dsp:sp modelId="{732780C1-1D93-43D0-A849-95C60F4EBE44}">
      <dsp:nvSpPr>
        <dsp:cNvPr id="0" name=""/>
        <dsp:cNvSpPr/>
      </dsp:nvSpPr>
      <dsp:spPr>
        <a:xfrm>
          <a:off x="0" y="2416774"/>
          <a:ext cx="7941731" cy="119351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Book Antiqua" panose="02040602050305030304" pitchFamily="18" charset="0"/>
            </a:rPr>
            <a:t>Траву</a:t>
          </a:r>
          <a:r>
            <a:rPr lang="ru-RU" sz="1800" kern="1200">
              <a:solidFill>
                <a:schemeClr val="tx1"/>
              </a:solidFill>
              <a:latin typeface="Book Antiqua" panose="02040602050305030304" pitchFamily="18" charset="0"/>
            </a:rPr>
            <a:t> раскладывают тонким слоем на брезенте, бумаге или ткани, помещают на чердак, под навес или в тень и ежедневно переворачивают. Для трав можно проводить сушку с искусственным нагревом, сушка на солнце недопустима.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8262" y="2475036"/>
        <a:ext cx="7825207" cy="1076987"/>
      </dsp:txXfrm>
    </dsp:sp>
    <dsp:sp modelId="{EF862DC0-49E0-4B5E-AC3B-532CE17E0811}">
      <dsp:nvSpPr>
        <dsp:cNvPr id="0" name=""/>
        <dsp:cNvSpPr/>
      </dsp:nvSpPr>
      <dsp:spPr>
        <a:xfrm>
          <a:off x="0" y="3623617"/>
          <a:ext cx="7941731" cy="1193511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Book Antiqua" panose="02040602050305030304" pitchFamily="18" charset="0"/>
            </a:rPr>
            <a:t>Подземные органы </a:t>
          </a:r>
          <a:r>
            <a:rPr lang="ru-RU" sz="1800" kern="1200">
              <a:solidFill>
                <a:schemeClr val="tx1"/>
              </a:solidFill>
              <a:latin typeface="Book Antiqua" panose="02040602050305030304" pitchFamily="18" charset="0"/>
            </a:rPr>
            <a:t>сушат после подвяливания на чердаках с хорошей вентиляцией или под навесами, разложив слоем определенной толщины; возможна сушка в сушилках, а в сухую погоду - на открытом воздухе.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8262" y="3681879"/>
        <a:ext cx="7825207" cy="1076987"/>
      </dsp:txXfrm>
    </dsp:sp>
    <dsp:sp modelId="{0AA7E068-D244-4EAC-AD5E-3D6856AC93E2}">
      <dsp:nvSpPr>
        <dsp:cNvPr id="0" name=""/>
        <dsp:cNvSpPr/>
      </dsp:nvSpPr>
      <dsp:spPr>
        <a:xfrm>
          <a:off x="0" y="4830460"/>
          <a:ext cx="7941731" cy="119351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Book Antiqua" panose="02040602050305030304" pitchFamily="18" charset="0"/>
            </a:rPr>
            <a:t>Кору</a:t>
          </a:r>
          <a:r>
            <a:rPr lang="ru-RU" sz="1800" kern="1200">
              <a:solidFill>
                <a:schemeClr val="tx1"/>
              </a:solidFill>
              <a:latin typeface="Book Antiqua" panose="02040602050305030304" pitchFamily="18" charset="0"/>
            </a:rPr>
            <a:t> сушат, разложив тонким слоем на ткани, под навесами или на проветриваемых чердаках, ежедневно перемешивая. Кору можно сушить на солнце.</a:t>
          </a:r>
          <a:endParaRPr lang="ru-RU" sz="18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8262" y="4888722"/>
        <a:ext cx="7825207" cy="1076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BB5-1600-4EA0-BA5E-4BA800DD3D92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E909A-02D2-4C25-BD4A-93A1AFC0B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4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5088E-FDE9-C510-F007-5D289CF5F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BFDB22-3D74-9B2E-FAE6-84B404DE6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C46BA-2166-B347-7B50-B0219B2A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78AF-A79F-4370-BFB5-F9B49725C523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EC7A8-058A-C07F-44C1-C1CD9382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90366-20DE-C7CC-573F-308A11C5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A28E5-F65E-0A95-8F21-08560287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9F0000-1E5B-E49D-8BCA-FBE636606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261CCE-3DD2-0158-A965-3B8A9570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DE1E-542F-417D-8819-FC1BB021E2BA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16B32-2D5F-68B5-2CFB-CEA40CDA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8EBC9-A1A7-D198-B30C-18A63CA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3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3C621A-C687-92B9-DE99-0C04D9DA5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A0509F-A68C-5DDF-FDEC-3D418304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5D390-B355-3D9F-31F1-0132EE7F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DC0-502B-4481-9A88-607014ABEB36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6B7DB-A828-2F1F-388A-45F0BA5E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D14B7-8663-63FE-CCAF-32926E54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EA7F5-CA6C-DF3D-96F7-89BF1F75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7FAB4-B3ED-3708-55FC-86DFD55F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2EE5B-F64A-1302-7E63-1EDE5516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1FB1-AC3C-4FC2-9A58-2485612E8D84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65C68-EA30-0A17-F0FA-653602C9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2C9FC-898C-4CB4-D4E4-4069FF6E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E5DFA-AECD-89C8-575C-7333525B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547442-331C-C0D8-43A8-4C57786D8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01208-5089-0D00-FE19-75C435BC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1224-D7FE-46E1-B9BC-DDF513239D66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60896-73E0-4F52-8922-DE8F63BB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43FFA-27DE-A4BB-75AA-D1D8A7AC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5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C30C8-2F0E-5746-C1F8-44678815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8FA1C-BF99-8FC9-0DB1-C08146B8E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C7F47-D22D-C612-E740-B36FCF206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E5B848-CFDF-3A1F-CF06-4542ED2E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949-9BF5-45F2-8FAC-DCFE33E2D807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EDE9A6-CD06-38FB-4E86-83EB76F3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0CA27-80E5-D711-3DBD-7B1FB5CC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7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2B7D-9A64-B83D-9A59-BEE6F914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DAEC0-E162-C9DD-303B-E86264B3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C8F56-C299-C87A-D730-FE9D1093B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1623C3-BE42-4F81-A91A-100ED212A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54E6B5-0F82-E444-07C2-A0809CFC7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6B9992-C4CF-4BB1-4267-27EBA500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C15F-7303-4D15-B3C6-D1C0477F20E0}" type="datetime1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1B51C5-D9F1-7A43-2BEA-372B35A1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9BA284-4753-981E-4FC9-CE53D0E1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6212D-D344-90AE-1ED5-567B922F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8CB06D-97C1-CACE-B60F-97E77DFE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97C5-2498-4380-B6B3-A9C5D6835011}" type="datetime1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AC7155-1F0C-F062-FD90-8C119556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4B2695-79CE-4E97-0183-817088EA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8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61975B-080E-DF03-BCC6-9967D737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8A0-3700-459F-A7B1-2C7C0AACA3E8}" type="datetime1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119053-DC6C-1E4B-23BA-796003C1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A90B58-F508-E5BF-C42D-DBCE0AF1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F58AD-70C0-E1A7-BB07-E01D4298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63D28-D1B5-5933-5E50-A1ED6DE6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1DCCC4-E7E2-4DDA-7947-2F2311E04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9078CB-538C-82DB-C409-A1883835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CD0F-7E46-48EC-8B8D-F1C806ACCECC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6744F-FF61-75A2-AB02-7C46A57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2D71A-1CE4-70E0-6F80-62FF68FB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C0B41-08D8-E197-672B-F9A32DBD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9DC2A0-6A5D-AB22-C7EB-E0CFC8333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0646BF-A9A2-01C1-D45F-2182BD2B4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841BB-2E48-3D07-5E8B-26EB747D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B01-DA10-4C9C-B72C-2ECD8797DC08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E541A5-2ED7-8961-97FE-114AA7A4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6C2757-A012-2421-E9CF-460EE4BC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88942-0C17-945B-44A2-9BACF05F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617E27-9D8C-7005-FA04-2FC817AC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D027-5477-A46A-0F33-6E30EBA9F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9DB6-AD28-4B04-83B5-59DB9F3527DB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91D6B-8513-944E-4A2B-3B7DB69AE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B7ABE-DB49-7828-874B-40CF05338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BA49-227C-4D1C-94E1-EE1A584F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8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F8042-7D25-B8A5-5310-012B7F884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132BB5-9E3E-4DA2-E3B1-DBC795D38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DAE203-190D-031E-B261-32162E74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2BB57-10C8-985B-B488-6505ED058DAE}"/>
              </a:ext>
            </a:extLst>
          </p:cNvPr>
          <p:cNvSpPr txBox="1"/>
          <p:nvPr/>
        </p:nvSpPr>
        <p:spPr>
          <a:xfrm>
            <a:off x="4148666" y="3509963"/>
            <a:ext cx="6096000" cy="246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 fontAlgn="base">
              <a:lnSpc>
                <a:spcPct val="107000"/>
              </a:lnSpc>
              <a:spcAft>
                <a:spcPts val="800"/>
              </a:spcAft>
              <a:buSzPts val="1100"/>
            </a:pPr>
            <a:r>
              <a:rPr lang="ru-RU" sz="2800" b="1" u="none" strike="noStrike" kern="10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1.1.1. Введение Основные понятия и термины. </a:t>
            </a:r>
          </a:p>
          <a:p>
            <a:pPr lvl="2" algn="ctr" fontAlgn="base">
              <a:lnSpc>
                <a:spcPct val="107000"/>
              </a:lnSpc>
              <a:spcAft>
                <a:spcPts val="800"/>
              </a:spcAft>
              <a:buSzPts val="1100"/>
            </a:pPr>
            <a:r>
              <a:rPr lang="ru-RU" sz="2800" b="1" u="none" strike="noStrike" kern="10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1.1.2. Заготовка и сушка лекарственного растительного сырья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16B8C-7500-9407-141A-4050CB335D75}"/>
              </a:ext>
            </a:extLst>
          </p:cNvPr>
          <p:cNvSpPr txBox="1"/>
          <p:nvPr/>
        </p:nvSpPr>
        <p:spPr>
          <a:xfrm>
            <a:off x="5096276" y="2036821"/>
            <a:ext cx="4735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МДК 01.05. Лекарствоведение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 основами фармакогнозии</a:t>
            </a:r>
          </a:p>
        </p:txBody>
      </p:sp>
    </p:spTree>
    <p:extLst>
      <p:ext uri="{BB962C8B-B14F-4D97-AF65-F5344CB8AC3E}">
        <p14:creationId xmlns:p14="http://schemas.microsoft.com/office/powerpoint/2010/main" val="396116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F2DC3-BA9B-2A81-10CB-890A6A3CB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3EB1B1-6411-E6E1-4683-EBAA64552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390FA5-A0AB-088F-9F0E-D05474FBD38E}"/>
              </a:ext>
            </a:extLst>
          </p:cNvPr>
          <p:cNvSpPr txBox="1"/>
          <p:nvPr/>
        </p:nvSpPr>
        <p:spPr>
          <a:xfrm>
            <a:off x="3804357" y="334790"/>
            <a:ext cx="8015111" cy="6859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Плоды</a:t>
            </a: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Fructus</a:t>
            </a: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- в зависимости от характера околоплодника различают сухие (фенхель, анис, кориандр и др.) и сочные (малина, черника, черная смородина и др.) плоды. 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1800" kern="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Сухие плоды заготавливают при созревании 60-70 % плодов во избежание их массового осыпания. Надземную часть скашивают, сушат и обмолачивают, а плоды отсеивают.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1800" kern="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Сочные плоды собирают без плодоножек в период полного созревания аккуратно вручную, по возможности не нарушая целостности оболочки плодов или счесывают специальными совками. Нельзя срезать или обламывать ветви с плодами.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9FA7BB6-A4EE-C1D9-022D-C1C99C1C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694CC8-EA46-0246-BAF2-B2D6485390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489" y="1501605"/>
            <a:ext cx="2810932" cy="15003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3E1C65-32F6-E153-E8C2-CAC2FC40A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1197783"/>
            <a:ext cx="2125623" cy="18545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8FBB90-6E3F-5E42-E647-66E76FDC28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528" y="4084082"/>
            <a:ext cx="1669432" cy="12520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489A62-1904-14D5-20AE-62D682E66C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963" y="4084082"/>
            <a:ext cx="1995027" cy="12723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75C069-02A3-9A1C-0F20-A3A03893E5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498" y="4042747"/>
            <a:ext cx="2669070" cy="12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D4296-9739-F86F-D6A6-38B49BA4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2B0CF8-3153-F464-9EE0-D4843250B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3F6276-26C3-5801-9DDD-C7169B8E2D20}"/>
              </a:ext>
            </a:extLst>
          </p:cNvPr>
          <p:cNvSpPr txBox="1"/>
          <p:nvPr/>
        </p:nvSpPr>
        <p:spPr>
          <a:xfrm>
            <a:off x="3793069" y="515412"/>
            <a:ext cx="8015111" cy="3695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Подземные органы: обычно заготавливают осенью, в период увядания растения, реже - весной, до начала вегетации. 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Выкапывают лопатами, на плантациях - плугами. 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После сбора отделяют остатки растения, отряхивают от земли, промывают, рыхло сложив в корзину, в проточной холодной воде.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Сырье, содержащее слизи, сапонины, промывают быстро из-за высокой растворимости действующих веществ или очищают от пробки (алтей, солодка). Очень крупные подземные органы режут на куски. К месту сушки сырье переносят в плетеных корзинах, ящиках, мешках.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A19E6A-FD87-BFFA-DD6F-035DA6F5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11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F8F8F-1C8B-09E0-0003-261615EE5D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311" y="3817332"/>
            <a:ext cx="3801891" cy="25252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3DE71C-824E-9B9F-A7B4-BC9A8698B1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1554" y="3895255"/>
            <a:ext cx="3402325" cy="25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563AC-632C-0940-1FAC-0D38C178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65527C-BA3F-FD95-CDC0-B0CBB84FC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06935-6DDF-46E1-7713-334AAEC7A073}"/>
              </a:ext>
            </a:extLst>
          </p:cNvPr>
          <p:cNvSpPr txBox="1"/>
          <p:nvPr/>
        </p:nvSpPr>
        <p:spPr>
          <a:xfrm>
            <a:off x="5336823" y="526701"/>
            <a:ext cx="6547553" cy="665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C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сборе ядовитых растений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работе с ними необходимо соблюдать определенные </a:t>
            </a:r>
            <a:r>
              <a:rPr lang="ru-RU" sz="1800" u="sng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меры предосторожности</a:t>
            </a: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время работы запрещается прикасаться руками к слизистым оболочкам глаз, носа, рта.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переработке ядовитого сырья используют респираторы или увлажненные многослойные марлевые повязки.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После работы с ядовитым сырьем необходимо вымыть руки и лицо, выстирать одежду.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 следует заготавливать одновременно с ядовитым сырьем другие виды ЛРС.</a:t>
            </a:r>
          </a:p>
          <a:p>
            <a:pPr marL="285750" indent="-285750" algn="just" fontAlgn="base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отравлении необходимо вызвать СМП.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Собранное сырье доставляют к месту сушки за 2-3 часа. За это время необходимо провести первичную обработку сырья.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1800" kern="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1BD4846-D903-5345-8EEE-1202A0D0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4901A-F0F9-BAF6-27A1-2B3AE567EE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3" y="0"/>
            <a:ext cx="539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0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15E4-D4D0-50D0-E5FB-F8AEA32FF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04C28D-9172-F209-1854-447886A9C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99994B6-4AA5-93AC-A8FD-982E4449C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429763"/>
              </p:ext>
            </p:extLst>
          </p:nvPr>
        </p:nvGraphicFramePr>
        <p:xfrm>
          <a:off x="3886202" y="700206"/>
          <a:ext cx="7941731" cy="602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BD9AEA-4648-B6EB-1F77-8341CF85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5F8AC-1CAE-DFB1-4E48-4D971B428EF5}"/>
              </a:ext>
            </a:extLst>
          </p:cNvPr>
          <p:cNvSpPr txBox="1"/>
          <p:nvPr/>
        </p:nvSpPr>
        <p:spPr>
          <a:xfrm>
            <a:off x="4885268" y="294304"/>
            <a:ext cx="6175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Сушка лекарственного растительного сырья</a:t>
            </a:r>
          </a:p>
        </p:txBody>
      </p:sp>
    </p:spTree>
    <p:extLst>
      <p:ext uri="{BB962C8B-B14F-4D97-AF65-F5344CB8AC3E}">
        <p14:creationId xmlns:p14="http://schemas.microsoft.com/office/powerpoint/2010/main" val="419419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6C75-C60E-0C7C-7711-AEFAFDAD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755010-A918-2DF1-C6A3-E28DBDD17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087D73-D2B8-F36E-C1FE-D808894B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C4B14-B5EA-A724-EAAF-2BE1DBF202B8}"/>
              </a:ext>
            </a:extLst>
          </p:cNvPr>
          <p:cNvSpPr txBox="1"/>
          <p:nvPr/>
        </p:nvSpPr>
        <p:spPr>
          <a:xfrm>
            <a:off x="4278490" y="663855"/>
            <a:ext cx="72474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Общие правила сушки 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Book Antiqua" panose="02040602050305030304" pitchFamily="18" charset="0"/>
              </a:rPr>
              <a:t>Сырье, содержащее </a:t>
            </a:r>
            <a:r>
              <a:rPr lang="ru-RU" b="1" dirty="0">
                <a:solidFill>
                  <a:srgbClr val="7030A0"/>
                </a:solidFill>
                <a:latin typeface="Book Antiqua" panose="02040602050305030304" pitchFamily="18" charset="0"/>
              </a:rPr>
              <a:t>эфирные масла</a:t>
            </a:r>
            <a:r>
              <a:rPr lang="ru-RU" dirty="0">
                <a:latin typeface="Book Antiqua" panose="02040602050305030304" pitchFamily="18" charset="0"/>
              </a:rPr>
              <a:t>, сушат при температуре 30-35(40) °С, разложив довольно толстым слоем (10-15 см), чтобы предотвратить испарение эфирного масла. Предварительно сырье рекомендуется завялить, а затем досушивать в сушилке.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Book Antiqua" panose="02040602050305030304" pitchFamily="18" charset="0"/>
              </a:rPr>
              <a:t>Сырье, содержащее </a:t>
            </a:r>
            <a:r>
              <a:rPr lang="ru-RU" b="1" dirty="0">
                <a:solidFill>
                  <a:srgbClr val="7030A0"/>
                </a:solidFill>
                <a:latin typeface="Book Antiqua" panose="02040602050305030304" pitchFamily="18" charset="0"/>
              </a:rPr>
              <a:t>гликозиды</a:t>
            </a:r>
            <a:r>
              <a:rPr lang="ru-RU" dirty="0">
                <a:latin typeface="Book Antiqua" panose="02040602050305030304" pitchFamily="18" charset="0"/>
              </a:rPr>
              <a:t>, сушат быстро, при температуре 50-60 °С. Такой режим позволяет быстро инактивировать ферменты, разрушающие гликозиды.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Book Antiqua" panose="02040602050305030304" pitchFamily="18" charset="0"/>
              </a:rPr>
              <a:t>Сырье, содержащее </a:t>
            </a:r>
            <a:r>
              <a:rPr lang="ru-RU" b="1" dirty="0">
                <a:solidFill>
                  <a:srgbClr val="7030A0"/>
                </a:solidFill>
                <a:latin typeface="Book Antiqua" panose="02040602050305030304" pitchFamily="18" charset="0"/>
              </a:rPr>
              <a:t>алкалоиды</a:t>
            </a:r>
            <a:r>
              <a:rPr lang="ru-RU" dirty="0">
                <a:latin typeface="Book Antiqua" panose="02040602050305030304" pitchFamily="18" charset="0"/>
              </a:rPr>
              <a:t>, сушат при температуре 50-60 °С (сырье, содержащее </a:t>
            </a:r>
            <a:r>
              <a:rPr lang="ru-RU" dirty="0" err="1">
                <a:latin typeface="Book Antiqua" panose="02040602050305030304" pitchFamily="18" charset="0"/>
              </a:rPr>
              <a:t>тропановые</a:t>
            </a:r>
            <a:r>
              <a:rPr lang="ru-RU" dirty="0">
                <a:latin typeface="Book Antiqua" panose="02040602050305030304" pitchFamily="18" charset="0"/>
              </a:rPr>
              <a:t> алкалоиды, - не более 50 °С).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Book Antiqua" panose="02040602050305030304" pitchFamily="18" charset="0"/>
              </a:rPr>
              <a:t>Сырье, содержащее </a:t>
            </a:r>
            <a:r>
              <a:rPr lang="ru-RU" b="1" dirty="0">
                <a:solidFill>
                  <a:srgbClr val="7030A0"/>
                </a:solidFill>
                <a:latin typeface="Book Antiqua" panose="02040602050305030304" pitchFamily="18" charset="0"/>
              </a:rPr>
              <a:t>аскорбиновую кислоту</a:t>
            </a:r>
            <a:r>
              <a:rPr lang="ru-RU" dirty="0">
                <a:latin typeface="Book Antiqua" panose="02040602050305030304" pitchFamily="18" charset="0"/>
              </a:rPr>
              <a:t>, сушат при температуре 80-90 °С. При таком режиме сохраняется 80-90% исходного количества витамина С. Каротиноиды сушат при температуре 50-60 °С.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Book Antiqua" panose="02040602050305030304" pitchFamily="18" charset="0"/>
              </a:rPr>
              <a:t>Сырье, содержащее </a:t>
            </a:r>
            <a:r>
              <a:rPr lang="ru-RU" b="1" dirty="0">
                <a:solidFill>
                  <a:srgbClr val="7030A0"/>
                </a:solidFill>
                <a:latin typeface="Book Antiqua" panose="02040602050305030304" pitchFamily="18" charset="0"/>
              </a:rPr>
              <a:t>фенольные соединения</a:t>
            </a:r>
            <a:r>
              <a:rPr lang="ru-RU" dirty="0">
                <a:latin typeface="Book Antiqua" panose="02040602050305030304" pitchFamily="18" charset="0"/>
              </a:rPr>
              <a:t>, сушат при температуре 50-60 °С или используют воздушную сушку.</a:t>
            </a:r>
          </a:p>
        </p:txBody>
      </p:sp>
    </p:spTree>
    <p:extLst>
      <p:ext uri="{BB962C8B-B14F-4D97-AF65-F5344CB8AC3E}">
        <p14:creationId xmlns:p14="http://schemas.microsoft.com/office/powerpoint/2010/main" val="25475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7F1BB-F8D8-0189-CE43-DF88C563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7DBF0C-20DB-7805-45C9-E73755899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3D3412-D61C-58D9-2065-EFB0D6DD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F6969-7467-6356-5B98-8EA3C32D2C44}"/>
              </a:ext>
            </a:extLst>
          </p:cNvPr>
          <p:cNvSpPr txBox="1"/>
          <p:nvPr/>
        </p:nvSpPr>
        <p:spPr>
          <a:xfrm>
            <a:off x="3894667" y="2663031"/>
            <a:ext cx="7890933" cy="36933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Далее сырье приводят в стандартное состояние: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удаление побуревших, почерневших частей сырья;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удаление посторонних растений, частей растения, не подлежащих заготовке;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отсев измельченных частей, образовавшихся при перемешивании сырья;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удаление минеральных примесей (песок, комки земли, камни);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доведение влаги до нормы (примерно 8-14 %): если сырье очень пересушено, то оно будет легко измельчаться, повышенная влажность способствует ферментативной и микробиологической порче сырья, что в свою очередь ведет к потере БАВ и товарного вида сырья;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составление однородной партии.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661C7-F97B-D33B-1584-78754C2BECE6}"/>
              </a:ext>
            </a:extLst>
          </p:cNvPr>
          <p:cNvSpPr txBox="1"/>
          <p:nvPr/>
        </p:nvSpPr>
        <p:spPr>
          <a:xfrm>
            <a:off x="4233333" y="751344"/>
            <a:ext cx="7552267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Окончание сушки определяют следующим образом: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травы - по стеблям: они легко ломаются;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листья - должны легко ломаться жилки;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кора, подземные органы - должны ломаться с треском;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сочные плоды - при сжатии в руке не должны образовывать комки и окрашивать кожу ладоней.</a:t>
            </a:r>
          </a:p>
        </p:txBody>
      </p:sp>
    </p:spTree>
    <p:extLst>
      <p:ext uri="{BB962C8B-B14F-4D97-AF65-F5344CB8AC3E}">
        <p14:creationId xmlns:p14="http://schemas.microsoft.com/office/powerpoint/2010/main" val="117734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40D6A-B29E-74DC-2F5B-D10410AF7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004D14-6A13-649B-68DD-1DC8CA83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106460-2B4B-770E-A350-9C2EFCBF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4FB98-523C-9F37-E10D-DAD8ACA79E05}"/>
              </a:ext>
            </a:extLst>
          </p:cNvPr>
          <p:cNvSpPr txBox="1"/>
          <p:nvPr/>
        </p:nvSpPr>
        <p:spPr>
          <a:xfrm>
            <a:off x="4018845" y="474345"/>
            <a:ext cx="7247466" cy="617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Контрольные</a:t>
            </a:r>
            <a:r>
              <a:rPr lang="ru-RU" sz="20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</a:t>
            </a:r>
            <a:endParaRPr lang="ru-RU" sz="20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изучает фармакогнозия? Что такое лекарственное растительное сырье?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органы растений используются в качестве ЛРС? На основе чего формируется сырьевая база ЛРС?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растения вводятся в культуру? Приведите примеры.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каких этапов состоит заготовка ЛРС?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правила гарантируют воспроизводство растений?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заготавливают надземные части растений?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заготавливают подземные части растений?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меры предосторожности следует соблюдать при заготовке ядовитых растений?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общие правила сушки ЛРС?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приведение ЛРС в стандартное состояние? Из каких этапов состоит эта процедура?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3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75FC4D-4CCB-D422-653D-7F8E1F419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70F54F-A66D-52C9-8489-B73A1C2EA82B}"/>
              </a:ext>
            </a:extLst>
          </p:cNvPr>
          <p:cNvSpPr txBox="1"/>
          <p:nvPr/>
        </p:nvSpPr>
        <p:spPr>
          <a:xfrm>
            <a:off x="3860800" y="746942"/>
            <a:ext cx="7924799" cy="579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Фармакогнозия</a:t>
            </a:r>
            <a:r>
              <a:rPr lang="ru-RU" sz="20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(от греч. </a:t>
            </a:r>
            <a:r>
              <a:rPr lang="ru-RU" sz="20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pharmacon</a:t>
            </a:r>
            <a:r>
              <a:rPr lang="ru-RU" sz="20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лекарство, яд и </a:t>
            </a:r>
            <a:r>
              <a:rPr lang="ru-RU" sz="20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gnosis</a:t>
            </a:r>
            <a:r>
              <a:rPr lang="ru-RU" sz="20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знание) - наука, изучающая лекарственное сырье растительного и животного происхождения и его продукты.</a:t>
            </a:r>
            <a:endParaRPr lang="ru-RU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Фармакогнозия рассматривает растения </a:t>
            </a:r>
            <a:r>
              <a:rPr lang="ru-RU" sz="20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источник лекарственного сырья.</a:t>
            </a:r>
            <a:r>
              <a:rPr lang="ru-RU" sz="1800" i="1" kern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2000" b="1" i="1" kern="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Лекарственное растительное сырье (ЛРС) </a:t>
            </a:r>
            <a:r>
              <a:rPr lang="ru-RU" sz="2000" i="1" kern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000" kern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цельные лекарственные растения или их части, не подвергнутые химической переработке и разрешенные для применения в медицинской практике. ЛРС используется в высушенном, реже в свежем виде в качестве ЛП или для получения комплексных фитопрепаратов, а также для выделения лекарственных веществ. </a:t>
            </a:r>
            <a:endParaRPr lang="ru-RU" sz="20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CA9250-5782-A54D-CA9E-D8ED9093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2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05AF-931E-2D7B-975E-E22B94D6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A3563B-CCC6-F68B-A092-F1027DEAE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6290D-8A36-D45C-2F3B-A7721BB36B70}"/>
              </a:ext>
            </a:extLst>
          </p:cNvPr>
          <p:cNvSpPr txBox="1"/>
          <p:nvPr/>
        </p:nvSpPr>
        <p:spPr>
          <a:xfrm>
            <a:off x="3883378" y="765546"/>
            <a:ext cx="7924799" cy="541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качестве ЛРС используются: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кора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высушенная наружная часть стволов, ветвей деревьев и кустарников, расположенная к периферии от камбия;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цветки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Flores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высушенные отдельные цветки или соцветия, а также их части;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Folia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высушенные или свежие листья или отдельные листочки сложного листа с черешком или без черешка;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плоды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Fructus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высушенные или свежие, сухие или сочные плоды, соплодия и их части;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семена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Semina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высушенные цельные семена и отдельные семядоли.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ED3EC8-FEEF-3042-AAEB-69E21C17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6629-755C-EDA2-94E7-C3E3B1BBA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F3879-C710-EC13-9D6B-53E2B7A8E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3D9C1-3613-AFCB-3D8A-EC4F0799C828}"/>
              </a:ext>
            </a:extLst>
          </p:cNvPr>
          <p:cNvSpPr txBox="1"/>
          <p:nvPr/>
        </p:nvSpPr>
        <p:spPr>
          <a:xfrm>
            <a:off x="3826934" y="584923"/>
            <a:ext cx="7924799" cy="575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трава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высушенные или свежие надземные части травянистых растений, состоящие из стеблей с листьями и цветками, отчасти с бутонами и незрелыми плодами;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побеги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Cormi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высушенные или свежие </a:t>
            </a:r>
            <a:r>
              <a:rPr lang="ru-RU" sz="1900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олиственные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стебли текущего года травянистых растений, кустарников или полукустарников;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почки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Gemmae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высушенные зачатки побегов древесных растений;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корни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Radices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корневища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Rhizomata</a:t>
            </a:r>
            <a:r>
              <a:rPr lang="ru-RU" sz="1900" b="1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корневища и корни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Rhizomata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radices</a:t>
            </a:r>
            <a:r>
              <a:rPr lang="ru-RU" sz="1900" b="1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1900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корневища с корнями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Rhizomata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rаdicibus</a:t>
            </a:r>
            <a:r>
              <a:rPr lang="ru-RU" sz="1900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9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высушенные или свежие подземные органы многолетних растений, освобожденные от отмерших частей, остатков стеблей и листьев.</a:t>
            </a:r>
            <a:endParaRPr lang="ru-RU" sz="1900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BF85CD-7B14-2280-3291-1492987E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93C3-904E-5C97-751C-60D649E51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1BC87B-8870-3C92-3F69-2EB6B5BE1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1667B-3A19-5C4B-BB32-055DAC8542BD}"/>
              </a:ext>
            </a:extLst>
          </p:cNvPr>
          <p:cNvSpPr txBox="1"/>
          <p:nvPr/>
        </p:nvSpPr>
        <p:spPr>
          <a:xfrm>
            <a:off x="3704520" y="477804"/>
            <a:ext cx="7958666" cy="4823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сырья 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из двух слов: </a:t>
            </a: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именительном падеже множественного числа) обозначает </a:t>
            </a:r>
            <a:r>
              <a:rPr lang="ru-RU" u="sng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органов 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растений, которые заготавливают в качестве лекарственного сырья, </a:t>
            </a: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(в родительном падеже) - </a:t>
            </a:r>
            <a:r>
              <a:rPr lang="ru-RU" u="sng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u="sng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растения. </a:t>
            </a: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 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Leonuri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трава пустырника (название сырья по роду растения - 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Leonurus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cardiaca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Rhizomata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Bistortae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корневища змеевика </a:t>
            </a: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(название сырья по виду растения - </a:t>
            </a:r>
          </a:p>
          <a:p>
            <a:pPr indent="450215"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Polygonum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bistorta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DBD8CD-3B3F-0A9D-5C7F-A786B0E6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2A8805-17E6-C34B-4A96-E90DD557F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951" y="3559021"/>
            <a:ext cx="1655235" cy="2609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405CFB-143C-BB6F-87A0-4BCB2FC23B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34" y="4294544"/>
            <a:ext cx="1655235" cy="220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977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5D292-BC1A-C3DA-448E-73E76AC2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83C5DF-1027-B171-3468-BFF854EA2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0B5688-DAE4-750F-DAE9-1661B53A058D}"/>
              </a:ext>
            </a:extLst>
          </p:cNvPr>
          <p:cNvSpPr txBox="1"/>
          <p:nvPr/>
        </p:nvSpPr>
        <p:spPr>
          <a:xfrm>
            <a:off x="3911600" y="333409"/>
            <a:ext cx="8173155" cy="2355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</a:pPr>
            <a:r>
              <a:rPr lang="ru-RU" sz="2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Сырьевая база </a:t>
            </a: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ЛРС формируется на основе: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заготовок от естественно произрастающих (дикорастущих) ЛР;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заготовок от культивируемых ЛР;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сырья, закупаемого по импорту;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сырья, получаемого путем культуры клеток и тканей ЛР.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A434D0-2EA8-C4CB-30D4-E6CB7F65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F8381-1903-C014-B454-BE105007BA66}"/>
              </a:ext>
            </a:extLst>
          </p:cNvPr>
          <p:cNvSpPr txBox="1"/>
          <p:nvPr/>
        </p:nvSpPr>
        <p:spPr>
          <a:xfrm>
            <a:off x="4188177" y="2688541"/>
            <a:ext cx="7461956" cy="3790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Заготовительный процесс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ЛРС состоит из следующих этапов: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1) сбор сырья;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2) первичная обработка;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3) сушка;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4) приведение сырья в стандартное состояние;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5) упаковка;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6) маркировка;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7) транспортирование;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8) хранение.</a:t>
            </a:r>
          </a:p>
        </p:txBody>
      </p:sp>
    </p:spTree>
    <p:extLst>
      <p:ext uri="{BB962C8B-B14F-4D97-AF65-F5344CB8AC3E}">
        <p14:creationId xmlns:p14="http://schemas.microsoft.com/office/powerpoint/2010/main" val="30439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C9F7D-9D68-E44E-2D92-F2A2746CA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9A4CBE-2CB3-8D22-0BB3-86B5B0853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37F217-C318-B3C4-2687-227604F21DB6}"/>
              </a:ext>
            </a:extLst>
          </p:cNvPr>
          <p:cNvSpPr txBox="1"/>
          <p:nvPr/>
        </p:nvSpPr>
        <p:spPr>
          <a:xfrm>
            <a:off x="4159956" y="547898"/>
            <a:ext cx="72869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заготовки: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заготовка почек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без согласования 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с лесхозами, в парковых зонах;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нельзя соскабливать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кору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ножом. Заготовку коры осуществляют в местах, отведенных лесничеством;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листья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при заготовке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срезают ножом 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аккуратно обрывают 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с черешком или без черешка, оставляя часть старых и все молодые листья;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травы нельзя выдергивать с корнем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, их срезают или скашивают;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цветки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, соцветия собирают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выборочно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, оставляя часть для обсеменения;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подземные органы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лучше заготавливать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после созревания плодов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. Для сохранения зарослей не следует выкапывать более 1/3 растений;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повторные заготовки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одном и том же участке возможны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через 5 лет 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и более - для подземных органов, </a:t>
            </a:r>
            <a:r>
              <a:rPr lang="ru-RU" sz="20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через 2-3 года </a:t>
            </a: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>- для трав.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A82ED4-1E15-99EC-F3A6-4052F2D1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54B5E-66D9-1C0D-1294-D27FA41C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511938-32A5-30AD-5C26-BA3C4C193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4291C-F6C8-35CF-3A02-322E40CC6FC5}"/>
              </a:ext>
            </a:extLst>
          </p:cNvPr>
          <p:cNvSpPr txBox="1"/>
          <p:nvPr/>
        </p:nvSpPr>
        <p:spPr>
          <a:xfrm>
            <a:off x="3815644" y="804671"/>
            <a:ext cx="77893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Почки </a:t>
            </a:r>
            <a:r>
              <a:rPr lang="ru-RU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Gemmae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собирают в конце зимы или ранней весной, когда они набухли, но не тронулись в рост. </a:t>
            </a:r>
          </a:p>
          <a:p>
            <a:pPr algn="just" fontAlgn="base"/>
            <a:r>
              <a:rPr lang="ru-RU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Дефекты сырья: 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почки, тронувшиеся </a:t>
            </a:r>
          </a:p>
          <a:p>
            <a:pPr algn="just" fontAlgn="base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в рост и слегка распустившиеся, </a:t>
            </a:r>
          </a:p>
          <a:p>
            <a:pPr algn="just" fontAlgn="base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переросшие почки, примеси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Кора 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- </a:t>
            </a:r>
            <a:r>
              <a:rPr lang="ru-RU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Cortices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собирают весной, в период сокодвижения, в это время она легко отделяется от древесины. Кору собирают с молодых ветвей и стволов, предварительно </a:t>
            </a:r>
          </a:p>
          <a:p>
            <a:pPr algn="just" fontAlgn="base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очистив от лишайников.</a:t>
            </a:r>
          </a:p>
          <a:p>
            <a:pPr algn="just" fontAlgn="base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Ножами делают кольцевые надрезы на </a:t>
            </a:r>
          </a:p>
          <a:p>
            <a:pPr algn="just" fontAlgn="base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расстоянии 20-30 см один от другого, </a:t>
            </a:r>
          </a:p>
          <a:p>
            <a:pPr algn="just" fontAlgn="base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соединяют двумя продольными надрезами </a:t>
            </a:r>
          </a:p>
          <a:p>
            <a:pPr algn="just" fontAlgn="base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и снимают в виде желобков. 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E1FE83-61D9-3F14-007D-BD388716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A77257-9B2D-B6C4-7E68-AA4266FD57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422" y="1214778"/>
            <a:ext cx="3499556" cy="233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037B3C-77CE-C3A1-F669-EF38B69963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4043" y="4075815"/>
            <a:ext cx="2520935" cy="23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363A3-BB7B-803D-6F95-868DAAF8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B95691-F662-5A69-30F4-E7634D12D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D343B-FCA8-5A93-9F51-2E52E6811EEE}"/>
              </a:ext>
            </a:extLst>
          </p:cNvPr>
          <p:cNvSpPr txBox="1"/>
          <p:nvPr/>
        </p:nvSpPr>
        <p:spPr>
          <a:xfrm>
            <a:off x="3589867" y="579017"/>
            <a:ext cx="8015111" cy="6363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 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Folia</a:t>
            </a:r>
            <a:r>
              <a:rPr lang="ru-RU" i="1" kern="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собирают, когда они полностью сформировались, обычно в период бутонизации и цветения. </a:t>
            </a:r>
            <a:endParaRPr lang="ru-RU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b="1" kern="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Цветки 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kern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Flores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отдельные цветки или цельные соцветия собирают в начале или во время полного цветения. </a:t>
            </a:r>
            <a:r>
              <a:rPr lang="ru-RU" kern="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ккуратно обрывают руками (ромашка пахучая, календула), срезают ножницами, секаторами (боярышник, липа), на плантациях используют специальные уборочные машины.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Сырье аккуратно укладывают в тару и 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доставляют к месту сушки </a:t>
            </a: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переработки.</a:t>
            </a:r>
            <a:endParaRPr lang="ru-RU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800"/>
              </a:spcAft>
            </a:pPr>
            <a:endParaRPr lang="ru-RU" sz="20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4679A66-1608-4A0C-0344-214D5863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49-227C-4D1C-94E1-EE1A584FA329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B472B-C36A-C671-7787-D2BC8F11B6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978" y="994303"/>
            <a:ext cx="2619022" cy="22489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E031B9-33B5-4F7B-456F-05983E230F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907" y="4657190"/>
            <a:ext cx="2940071" cy="18817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8209C3-1D11-C5B4-7B73-268EF42C5E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955" y="1360703"/>
            <a:ext cx="3183467" cy="178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8251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1558</Words>
  <Application>Microsoft Office PowerPoint</Application>
  <PresentationFormat>Широкоэкранный</PresentationFormat>
  <Paragraphs>143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Калинина Ольга Сергеевна</dc:creator>
  <cp:lastModifiedBy>Калинина Ольга Сергеевна</cp:lastModifiedBy>
  <cp:revision>14</cp:revision>
  <dcterms:created xsi:type="dcterms:W3CDTF">2024-12-01T04:43:43Z</dcterms:created>
  <dcterms:modified xsi:type="dcterms:W3CDTF">2025-01-23T16:27:06Z</dcterms:modified>
</cp:coreProperties>
</file>