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E262C-12A7-4CBF-A7D4-DAE2EA9A77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A53F1-D3FC-43E1-8B28-178E4EE42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C895-A7BD-45AD-92D6-33DCA94176F5}" type="datetime1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91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3A64-17BE-42B7-9A94-3E51089487CF}" type="datetime1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32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502F-3E83-4412-A421-5EFDAB774EF7}" type="datetime1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16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C9805-E1A4-43DD-B334-E279BB9C8A57}" type="datetime1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7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6344B39-381B-4C08-959E-5408BE35CF1B}" type="datetime1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27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67AE-C007-4D95-AA8E-3DD4F49B7300}" type="datetime1">
              <a:rPr lang="ru-RU" smtClean="0"/>
              <a:t>26.11.2024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8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09D-1B10-4AA9-9A6A-5172A88DCEB5}" type="datetime1">
              <a:rPr lang="ru-RU" smtClean="0"/>
              <a:t>26.11.2024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22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B84F-8C98-4053-8B6A-EEF9270160AE}" type="datetime1">
              <a:rPr lang="ru-RU" smtClean="0"/>
              <a:t>26.11.2024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5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5562-BED7-4B62-858A-7857A5F433EC}" type="datetime1">
              <a:rPr lang="ru-RU" smtClean="0"/>
              <a:t>26.11.2024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2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A254B-18F3-4871-AD3F-E0C9DF95DFA0}" type="datetime1">
              <a:rPr lang="ru-RU" smtClean="0"/>
              <a:t>26.11.2024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31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6572-955D-4162-B3E9-019264E73542}" type="datetime1">
              <a:rPr lang="ru-RU" smtClean="0"/>
              <a:t>26.11.2024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26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95C0365-B317-4FE1-BCF0-4ABDA33D7C1B}" type="datetime1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5250ED4-1613-4E32-9F68-C906F84F3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0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8F9BF-892E-7920-13A6-A126BADCE4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Тема 1.1.4. Нормативно-правовые основы регулирования отношений в сфере обращения лекарственных средств. </a:t>
            </a:r>
            <a:b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ФЗ 2300-I «О защите прав потребителей». </a:t>
            </a:r>
            <a:b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ПП РФ №2463 «Об утверждении правил продажи товаров»</a:t>
            </a:r>
            <a:endParaRPr lang="ru-RU" sz="13800" dirty="0"/>
          </a:p>
        </p:txBody>
      </p:sp>
    </p:spTree>
    <p:extLst>
      <p:ext uri="{BB962C8B-B14F-4D97-AF65-F5344CB8AC3E}">
        <p14:creationId xmlns:p14="http://schemas.microsoft.com/office/powerpoint/2010/main" val="27347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3E6513-07BB-B45E-8916-010366101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315" y="-192701"/>
            <a:ext cx="10058400" cy="1609344"/>
          </a:xfrm>
        </p:spPr>
        <p:txBody>
          <a:bodyPr/>
          <a:lstStyle/>
          <a:p>
            <a:r>
              <a:rPr lang="ru-RU" dirty="0"/>
              <a:t>Общие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421205-43B2-E196-6A59-6ECB29C3B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8" y="970844"/>
            <a:ext cx="11029244" cy="5576712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Продавец обязан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наличие ценников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реализуемые товары с указанием наименования товара, цены за единицу товара.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поступления претензии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потребителя продавец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направляет ему ответ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отношении заявленных требований.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Кассовый или товарный чек могут быть электронными.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осуществлении розничной торговли в месте нахождения потребителя вне торговых объектов не допускается продажа лекарственных препаратов, медицинских изделий.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Продажа товаров осуществляется с применением контрольно-кассовой техники в соответствии с Федеральным законом "О применении контрольно-кассовой техники при осуществлении расчетов в Российской Федерации".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дистанционном способе продажи товара продавец обязан заключить договор розничной купли-продажи с любым лицом, выразившим намерение приобрести товар на условиях </a:t>
            </a:r>
            <a:r>
              <a:rPr lang="ru-RU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оферты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(предложение о заключении сделки, в котором изложены существенные условия договора, адресованное определённому лицу, ограниченному или неограниченному кругу лиц).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022B864-096E-5334-ACC8-3AF7B37F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36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024D9A-45D8-2970-7E81-8A0B049E6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4A7DA-107F-569B-DE71-838AAF60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315" y="-192701"/>
            <a:ext cx="10058400" cy="1609344"/>
          </a:xfrm>
        </p:spPr>
        <p:txBody>
          <a:bodyPr/>
          <a:lstStyle/>
          <a:p>
            <a:r>
              <a:rPr lang="ru-RU" dirty="0"/>
              <a:t>Общие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04F84-3447-3E8A-FCAE-DC80FA1EB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8" y="970844"/>
            <a:ext cx="11029244" cy="5576712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 розничной купли-продажи считается заключенным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момента выдачи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продавцом потребителю кассового или товарного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чека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дистанционном способе продажи товара продавец предоставляет потребителю подтверждение заключения договора розничной купли-продажи и указанное подтверждение должно содержать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номер заказа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иной способ идентификации заказа, который позволяет потребителю получить информацию о заключенном договоре розничной купли-продажи и его условиях.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Продавец вправе ознакомить потребителя, заключившего договор розничной купли-продажи дистанционным способом продажи товара, с приобретаемым товаром до его передачи потребителю.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Доставленный товар передается потребителю по указанному им адресу, а при отсутствии потребителя - любому лицу, предъявившему информацию о номере заказа.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подлежат продаже бывшие в употреблении медицинские изделия, лекарственные препараты, предметы личной гигиены, парфюмерно-косметические товары, товары бытовой химии, бельевые изделия швейные и трикотажные, чулочно-носочные изделия, а также посуда разового использования.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14D180-1FCD-B319-FDD7-4019EB48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52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412D9-F2B2-4F10-D090-B28EE0897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04" y="-23298"/>
            <a:ext cx="11008924" cy="1609344"/>
          </a:xfrm>
        </p:spPr>
        <p:txBody>
          <a:bodyPr>
            <a:noAutofit/>
          </a:bodyPr>
          <a:lstStyle/>
          <a:p>
            <a:r>
              <a:rPr lang="ru-RU" sz="3600" dirty="0"/>
              <a:t>Правила продажи отдельных видов товаров по договору розничной купли-продажи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43996B-829B-9EED-E927-FA7889C8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43" y="1512711"/>
            <a:ext cx="11008923" cy="5125198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Лицо, осуществляющее продажу технически сложных товаров бытового назначения, по требованию потребителя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проверяет в его присутствии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комплектность товара, наличие относящихся к нему технических и (или) эксплуатационных документов, правильность цены.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продаже парфюмерно-косметических товаров потребителю должна быть предоставлена возможность ознакомиться с запахом с использованием для этого специальных образцов.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Электробытовые приборы, используемые как предметы туалета и в медицинских целях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 в </a:t>
            </a:r>
            <a:r>
              <a:rPr lang="ru-RU" sz="18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товаров длительного пользования, на которые не распространяется требование потребителя о безвозмездном предоставлении ему товара, обладающего этими же основными потребительскими свойствами, на период ремонта или замены такого товара.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Товары для профилактики и лечения заболеваний в домашних условиях (предметы санитарии и гигиены из металла, резины, текстиля и других материалов, медицинские изделия, средства гигиены полости рта, линзы очковые, предметы по уходу за детьми), лекарственные препараты, предметы личной гигиены (зубные щетки и другие аналогичные товары), парфюмерно-косметические товары надлежащего качества обмену не подлежат.</a:t>
            </a:r>
            <a:endParaRPr lang="ru-RU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99C07B-978E-5619-FBD1-49CC7413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326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7D960-7E10-BCAC-3FBD-136FB532F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A867D-DC3C-2065-9E16-B47AC2F1B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04" y="-23298"/>
            <a:ext cx="11008924" cy="1609344"/>
          </a:xfrm>
        </p:spPr>
        <p:txBody>
          <a:bodyPr>
            <a:noAutofit/>
          </a:bodyPr>
          <a:lstStyle/>
          <a:p>
            <a:r>
              <a:rPr lang="ru-RU" sz="3600" dirty="0"/>
              <a:t>Правила продажи отдельных видов товаров по договору розничной купли-продажи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3074D8-46A5-1EBA-A546-9D01EB577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538" y="1417573"/>
            <a:ext cx="11008923" cy="5125198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ЛП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относятся к </a:t>
            </a:r>
            <a:r>
              <a:rPr lang="ru-RU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Перечню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непродовольственных товаров надлежащего качества, не подлежащих обмену. 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если качество ненадлежащее? 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Одной из проблем является (не)возможность возврата маркированных лекарственных препаратов в систему ИС МДЛП после выбытия. Как быть, если ЛП выбыл из аптечной организации, а посетитель принес его обратно?</a:t>
            </a:r>
            <a:endParaRPr lang="ru-RU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 два вида ситуаций: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578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Виноват </a:t>
            </a:r>
            <a:r>
              <a:rPr lang="ru-RU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первостольник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(отпустил ЛП с нарушениями) и возврат необходим, согласно закону о защите прав потребителей.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578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Виноват производитель, и информация о товаре ненадлежащего качества должна отправиться в Роспотребнадзор.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1D2F32-942C-DD40-59DF-2105C045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693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B581CF-406F-6F90-C601-7C2999F9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6" y="225778"/>
            <a:ext cx="11040533" cy="6310489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первом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случае возврат препарата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покрывается самим работником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 ЛП в систему ИС МДЛП, конечно, не возвращается.</a:t>
            </a:r>
          </a:p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втором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случае, если товары аптечного ассортимента оказались ненадлежащего качества, согласно Закону РФ №2300-1 “О защите прав потребителей”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посетитель оформляет заявление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котором раскрываются полностью все детали.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товарам ненадлежащего качества относятся </a:t>
            </a:r>
            <a:r>
              <a:rPr lang="ru-RU" sz="18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недоброкачественные, контрафактные и фальсифицированные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ЛП.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покупатель сталкивается с ненадлежащим качеством ЛП (например, нежелательные реакции, не указанные в инструкции, серьезные нежелательные реакции, взаимодействие с другими ЛП), он вправе обратиться в аптечную организацию, где фармацевтический работник заполняет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о прецеденте и отправляет в Росздравнадзор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Далее, согласно Приказу №777н Росздравнадзор рассматривает вопрос о приостановлении применения ЛП, а аптека тем временем возвращает деньги покупателю, т.к. согласно Закону РФ №2300-1 “О защите прав потребителей” ст. 25 потребитель вправе потребовать возврат денежных средств в течение 3 дней.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E40761E-6738-BB4C-E4F3-08327053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935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71A21-B966-3C88-E33B-7E2B82E2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 какими товарами наиболее часто возможны нарушения?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6E1D2B-77E6-065D-B8C3-B82F2E730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241280" cy="4050792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ЛП и товары, имеющие созвучные наименования или похожее написание (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предуктал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престариум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ранитидин 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римантадин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фенистил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фенистил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пенцивир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тест-полоски для различных глюкометров и др.);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ЛП с различными дозировками (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эналаприл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5, 10, 20 мг;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називин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капли 0,01%, 0,025%, 0,05%);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ЛП с большим разнообразием лекарственных форм (крема, мази и гели; раствор для приема внутрь и раствор для инъекции и пр.);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Монопрепараты и комбинированные ЛП, выпускаемые с похожими торговыми наименованиями (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цефекон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цефекон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Н;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энап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энап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НL,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энап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энап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Р);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Рецептурные ЛП (антибиотики, дипиридамол, варфарин и др.).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C1D229-04EA-3B95-81CE-8D3E125BC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754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E6D6A5-AC2A-04A7-ECA2-695C27232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383821"/>
            <a:ext cx="10568996" cy="6254087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Избежать нарушений прав потребителей аптечным работникам помогут следующие 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Знание и соблюдение требований законодательства о защите прав потребителей, что поможет быстро сориентироваться в конкретной ситуации.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Строгое соблюдение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фармпорядка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аптеке и правил отпуска товаров аптечного ассортимента. Порядок на витринах, полках и стеллажах.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Регулярный анализ ошибок фармацевтических работников для предупреждения повторов.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Минимизация факторов, влияющих на возникновение ошибок (невнимательность, усталость, конфликтные ситуации на рабочем месте, временное или хроническое заболевание фармацевтического работника).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Систематическое совершенствование знаний, повышение квалификации.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Некоторых фармацевтов смущает, что в названии перечня отсутствует термин «возврат», в связи с чем возникает вопрос — нельзя обменять товар, а можно ли вернуть лекарство в аптеку? </a:t>
            </a: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Роспотребнадзор представил пояснения, в которых указал, что в соответствии со ст. 25 Закона РФ N 2300-1 «О защите прав потребителей» от 07.02.1992 «возврат» товара является «обменом» на деньги. Таким образом,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и возврат лекарственных препаратов является синонимичными действиями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6C2C3-4A62-6D63-ABA5-DA9858AA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303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3EEFF2-2CD9-FABB-FDB1-0C016BABE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3" y="-118872"/>
            <a:ext cx="10058400" cy="1609344"/>
          </a:xfrm>
        </p:spPr>
        <p:txBody>
          <a:bodyPr/>
          <a:lstStyle/>
          <a:p>
            <a:r>
              <a:rPr lang="ru-RU" dirty="0"/>
              <a:t>Контрольные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892CF-0C8D-522E-770B-F2BDFE1C8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51467"/>
            <a:ext cx="10058400" cy="5020733"/>
          </a:xfrm>
        </p:spPr>
        <p:txBody>
          <a:bodyPr>
            <a:normAutofit/>
          </a:bodyPr>
          <a:lstStyle/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Приведите основные понятия из Закона о защите прав потребителя.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обязанности продавца при продаже товаров в розничной торговле?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права потребителя в случае обнаружения недостатков товара?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Назовите сроки замены товара.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работники аптеки могут нарушить требования закона «О защите прав потребителей»?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санкции могут грозить аптеке при нарушении закона «О защите прав потребителей»?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дистанционной продажи товаров?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Назовите особенности продажи парфюмерно-косметических товаров.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товары надлежащего качества не подлежат обмену и возврату?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 порядок действий фармацевтических работников при массовом обращении граждан с жалобами на ненадлежащее качество лекарственных препаратов?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7F21DE-2EC0-DDF3-6293-7CD35C48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78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A17A4-57D1-CFE7-F19E-EDB6EF205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47476"/>
            <a:ext cx="10058400" cy="42115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Закон РФ от 7 февраля 1992 г. N 2300-I </a:t>
            </a:r>
            <a:br>
              <a:rPr lang="ru-RU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«О защите прав потребителей» </a:t>
            </a:r>
            <a:br>
              <a:rPr lang="ru-RU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(в ред. 5 декабря 2022 г.)</a:t>
            </a:r>
            <a:endParaRPr lang="ru-RU" sz="8000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15653F-FB76-8673-FFF9-31D6D1A5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9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9DDAD-8ADE-2C36-FE96-4F92293E2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58" y="-288546"/>
            <a:ext cx="10058400" cy="1609344"/>
          </a:xfrm>
        </p:spPr>
        <p:txBody>
          <a:bodyPr/>
          <a:lstStyle/>
          <a:p>
            <a:r>
              <a:rPr lang="ru-RU" dirty="0"/>
              <a:t>Основные понятия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87D6F3-D259-539C-ED30-97C78550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959557"/>
            <a:ext cx="11054419" cy="5678352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потребитель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гражданин,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имеющий намерение заказать или приобрести либо заказывающий, приобретающий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использующий товары (работы, услуги)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исключительно для личных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семейных, домашних и иных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нужд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связанных с осуществлением предпринимательской деятельности;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продавец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независимо от ее ОПФ или ИП,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реализующая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товары потребителям по договору купли-продажи;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недостаток товара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(работы, услуги) -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несоответствие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товара (работы, услуги)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обязательным требованиям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целям, для которых товар такого рода обычно используется, или образцу и (или) описанию при продаже товара по образцу и (или) по описанию;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владелец агрегатора информации о товарах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(услугах) - организация независимо от ОПФ или ИП, которые являются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владельцами программы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ЭВМ и (или)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владельцами сайта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 которые предоставляют потребителю в отношении товара (услуги) возможность одновременно ознакомиться с предложением продавца (исполнителя) о заключении договора купли-продажи товара, заключить с продавцом (исполнителем) договор купли-продажи, а также произвести предварительную оплату указанного товара.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162DDE-D5A1-52C8-E9C9-8BB8954C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10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0BB3F-52F3-626A-25F1-CD41F055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37" y="-118872"/>
            <a:ext cx="10058400" cy="1609344"/>
          </a:xfrm>
        </p:spPr>
        <p:txBody>
          <a:bodyPr/>
          <a:lstStyle/>
          <a:p>
            <a:r>
              <a:rPr lang="ru-RU" dirty="0"/>
              <a:t>Общие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B03BCC-0C99-78D8-0FCD-D831A5B5D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3" y="1298222"/>
            <a:ext cx="11119556" cy="4873978"/>
          </a:xfrm>
        </p:spPr>
        <p:txBody>
          <a:bodyPr>
            <a:normAutofit lnSpcReduction="10000"/>
          </a:bodyPr>
          <a:lstStyle/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Продавец обязан передать потребителю товар, качество которого соответствует договору.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товар, предназначенный для длительного использования, изготовитель (исполнитель) вправе устанавливать </a:t>
            </a:r>
            <a:r>
              <a:rPr lang="ru-RU" sz="18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 службы</a:t>
            </a:r>
            <a:r>
              <a:rPr lang="ru-RU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период, в течение которого изготовитель (исполнитель) обязуется обеспечивать потребителю возможность использования товара (работы) по назначению и нести ответственность за существенные недостатки.</a:t>
            </a:r>
          </a:p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парфюмерно-косметические товары, медикаменты изготовитель обязан устанавливать </a:t>
            </a:r>
            <a:r>
              <a:rPr lang="ru-RU" sz="18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 годности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период, по истечении которого товар считается непригодным для использования по назначению.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Изготовитель (исполнитель) вправе устанавливать на товар (работу) </a:t>
            </a:r>
            <a:r>
              <a:rPr lang="ru-RU" sz="18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гарантийный срок</a:t>
            </a:r>
            <a:r>
              <a:rPr lang="ru-RU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период, в течение которого в случае обнаружения в товаре (работе) недостатка изготовитель (исполнитель) или продавец обязаны удовлетворить требования потребителя. </a:t>
            </a: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Гарантийный срок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товара, а также срок его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службы исчисляется со дня передачи товара потребителю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иное не предусмотрено договором. Если день передачи установить невозможно, эти сроки исчисляются со дня изготовления товара.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DEDFF8-98C6-2809-A222-F9D18274E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5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991391-8CDC-47DC-E155-C87EBF42E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F02E51-F801-62F8-CE01-63E9B5083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37" y="-118872"/>
            <a:ext cx="10058400" cy="1609344"/>
          </a:xfrm>
        </p:spPr>
        <p:txBody>
          <a:bodyPr/>
          <a:lstStyle/>
          <a:p>
            <a:r>
              <a:rPr lang="ru-RU" dirty="0"/>
              <a:t>Общие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375BD3-25B7-AE13-7A92-32103495E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3" y="1298221"/>
            <a:ext cx="11119556" cy="5136445"/>
          </a:xfrm>
        </p:spPr>
        <p:txBody>
          <a:bodyPr>
            <a:normAutofit lnSpcReduction="10000"/>
          </a:bodyPr>
          <a:lstStyle/>
          <a:p>
            <a:pPr marL="457200" indent="450215" algn="just">
              <a:lnSpc>
                <a:spcPct val="107000"/>
              </a:lnSpc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Изготовитель обязан обеспечить возможность использования товара в течение его срока службы. Для этой цели изготовитель </a:t>
            </a: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обеспечивает ремонт и техническое обслуживание товара</a:t>
            </a:r>
            <a:r>
              <a:rPr lang="ru-RU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450215" algn="just">
              <a:lnSpc>
                <a:spcPct val="107000"/>
              </a:lnSpc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изготовитель (исполнитель) не установил на товар (работу) срок службы, он обязан обеспечить безопасность товара (работы) в течение </a:t>
            </a: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десяти лет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 дня передачи товара (работы) потребителю.</a:t>
            </a:r>
          </a:p>
          <a:p>
            <a:pPr marL="457200" indent="450215" algn="just">
              <a:lnSpc>
                <a:spcPct val="107000"/>
              </a:lnSpc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товар причиняет вред, его производство приостанавливают, а имеющийся изымают из продажи.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</a:pP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Вред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причиненный жизни, здоровью или имуществу потребителя вследствие необеспечения безопасности товара (работы),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подлежит возмещению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для безопасного использования товара (работы, услуги) необходимо соблюдать </a:t>
            </a: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специальные правила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изготовитель (исполнитель) обязан указать эти правила в сопроводительной документации на товар (работу, услугу), на этикетке, маркировкой или иным способом, а </a:t>
            </a: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продавец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(исполнитель) обязан </a:t>
            </a:r>
            <a:r>
              <a:rPr lang="ru-RU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довести эти правила до сведения потребителя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894EBA-D049-0CF2-E3E8-06F87F2D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65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A3F21-0626-8C6E-A7E9-1F5C7C3B6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781" y="179832"/>
            <a:ext cx="10058400" cy="1609344"/>
          </a:xfrm>
        </p:spPr>
        <p:txBody>
          <a:bodyPr>
            <a:normAutofit/>
          </a:bodyPr>
          <a:lstStyle/>
          <a:p>
            <a:r>
              <a:rPr lang="ru-RU" sz="4400" dirty="0"/>
              <a:t>Защита прав потребителей при продаже товаров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7D1F3A-077C-3EDF-C3A5-28ED8005A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94463"/>
            <a:ext cx="10058400" cy="4888992"/>
          </a:xfrm>
        </p:spPr>
        <p:txBody>
          <a:bodyPr>
            <a:normAutofit/>
          </a:bodyPr>
          <a:lstStyle/>
          <a:p>
            <a:pPr marL="457200" indent="0" algn="just">
              <a:lnSpc>
                <a:spcPct val="107000"/>
              </a:lnSpc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Потребитель в случае обнаружения в товаре недостатков, если они не были оговорены продавцом, по своему выбору вправе: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потребовать замены на товар этой же марки;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потребовать замены на такой же товар другой марки с соответствующим перерасчетом покупной цены;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потребовать соразмерного уменьшения покупной цены;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потребовать незамедлительного безвозмездного устранения недостатков товара или возмещения расходов на их исправление потребителем или третьим лицом;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отказаться от исполнения договора купли-продажи и потребовать возврата уплаченной за товар суммы. По требованию продавца и за его счет потребитель должен возвратить товар с недостатками.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потребитель вправе потребовать также полного возмещения убытков, причиненных ему вследствие продажи товара ненадлежащего качества.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8C725F-AD40-24DA-9F13-533FCEB1F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9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29E1B-260A-AB57-D0B9-7E2D2B7F3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68358-B189-78FD-F82E-0C5C86E3A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781" y="179832"/>
            <a:ext cx="10058400" cy="1609344"/>
          </a:xfrm>
        </p:spPr>
        <p:txBody>
          <a:bodyPr>
            <a:normAutofit/>
          </a:bodyPr>
          <a:lstStyle/>
          <a:p>
            <a:r>
              <a:rPr lang="ru-RU" sz="4400" dirty="0"/>
              <a:t>Защита прав потребителей при продаже товаров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BC171B-75E4-E5F4-5F9C-FC11BD6F6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781" y="1789176"/>
            <a:ext cx="11302775" cy="4888992"/>
          </a:xfrm>
        </p:spPr>
        <p:txBody>
          <a:bodyPr>
            <a:normAutofit fontScale="92500" lnSpcReduction="20000"/>
          </a:bodyPr>
          <a:lstStyle/>
          <a:p>
            <a:pPr marL="457200" indent="450215" algn="just">
              <a:lnSpc>
                <a:spcPct val="107000"/>
              </a:lnSpc>
            </a:pP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у потребителя кассового или товарного чека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либо иного документа, удостоверяющих факт и условия покупки товара,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является основанием для отказа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удовлетворении его требований.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Продавец (изготовитель) обязан принять товар ненадлежащего качества у потребителя и в случае необходимости провести проверку качества товара. Потребитель вправе участвовать в проверке качества товара.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устранения недостатков товара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гарантийный срок на него продлевается </a:t>
            </a: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период, в течение которого товар не использовался. Указанный период исчисляется со дня обращения потребителя с требованием об устранении недостатков товара до дня выдачи его по окончании ремонта. </a:t>
            </a:r>
          </a:p>
          <a:p>
            <a:pPr marL="457200"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выдаче товара изготовитель (продавец) обязан предоставить в письменной форме потребителю информацию о дате обращения потребителя с требованием об устранении обнаруженных им недостатков товара, о дате передачи товара потребителем для устранения недостатков товара, о дате устранения недостатков товара с их описанием, об использованных запасных частях (деталях, материалах) и о дате выдачи товара потребителю по окончании устранения недостатков товара.</a:t>
            </a:r>
            <a:endParaRPr lang="ru-R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56A17F-9AC0-2055-7A66-9565E16C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69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3BE52-4384-9480-6E69-7CAFFD211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B8C2FA-0E3B-2CA2-D883-4C4790CE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781" y="179832"/>
            <a:ext cx="10058400" cy="1609344"/>
          </a:xfrm>
        </p:spPr>
        <p:txBody>
          <a:bodyPr>
            <a:normAutofit/>
          </a:bodyPr>
          <a:lstStyle/>
          <a:p>
            <a:r>
              <a:rPr lang="ru-RU" sz="4400" dirty="0"/>
              <a:t>Защита прав потребителей при продаже товаров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0390AC-4D97-D57E-4AA4-FB459BCAF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781" y="1789176"/>
            <a:ext cx="11302775" cy="4888992"/>
          </a:xfrm>
        </p:spPr>
        <p:txBody>
          <a:bodyPr>
            <a:normAutofit fontScale="92500" lnSpcReduction="20000"/>
          </a:bodyPr>
          <a:lstStyle/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обнаружения потребителем недостатков товара и предъявления требования о его замене продавец обязан заменить такой товар </a:t>
            </a:r>
            <a:r>
              <a:rPr lang="ru-RU" sz="1800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семи дней</a:t>
            </a:r>
            <a:r>
              <a:rPr lang="ru-RU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дня предъявления указанного требования потребителем, а при необходимости дополнительной проверки качества такого товара продавцом - </a:t>
            </a:r>
            <a:r>
              <a:rPr lang="ru-RU" sz="1800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двадцати дней</a:t>
            </a:r>
            <a:r>
              <a:rPr lang="ru-RU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дня предъявления указанного требования.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у продавца в момент предъявления требования отсутствует необходимый для замены товар, замена должна быть проведена </a:t>
            </a:r>
            <a:r>
              <a:rPr lang="ru-RU" sz="1800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месяца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дня предъявления такого требования.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 ненадлежащего качества должен быть заменен на новый товар, то есть на товар, не бывший в употреблении.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замене товара ненадлежащего качества на товар этой же марки перерасчет цены товара не производится.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замене товара ненадлежащего качества на такой же товар другой марки в случае, если цена товара, подлежащего замене, ниже цены товара, предоставленного взамен, потребитель должен доплатить разницу в ценах. </a:t>
            </a:r>
          </a:p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случае, если цена товара, подлежащего замене, выше цены товара, предоставленного взамен, разница в ценах выплачивается потребителю. </a:t>
            </a:r>
          </a:p>
          <a:p>
            <a:pPr marL="457200" indent="450215" algn="just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государственный контроль (надзор) в области защиты прав потребителей осуществляется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Роспотребнадзором.</a:t>
            </a:r>
            <a:endParaRPr lang="ru-RU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57F490-3847-D0B3-E28D-736505D3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62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1FECC-0B56-8C29-CDD4-36EA3D571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22" y="1670811"/>
            <a:ext cx="10058400" cy="351637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Правительства РФ от 31 декабря 2020 г. </a:t>
            </a:r>
            <a:r>
              <a:rPr lang="ru-RU" sz="24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2463 </a:t>
            </a:r>
            <a:br>
              <a:rPr lang="ru-RU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"Об утверждении Правил продажи товаров по договору розничной купли-продажи, перечня товаров длительного пользования, на которые не распространяется требование потребителя о безвозмездном предоставлении ему товара, обладающего этими же основными потребительскими свойствами, на период ремонта или замены такого товара, и перечня непродовольственных товаров надлежащего качества, не подлежащих обмену"</a:t>
            </a:r>
            <a:br>
              <a:rPr lang="ru-RU" sz="24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DDFB15-1D34-5A6A-1A59-BC6C8F247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0ED4-1613-4E32-9F68-C906F84F3F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50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49</TotalTime>
  <Words>2202</Words>
  <Application>Microsoft Office PowerPoint</Application>
  <PresentationFormat>Широкоэкранный</PresentationFormat>
  <Paragraphs>115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Calibri</vt:lpstr>
      <vt:lpstr>Cambria</vt:lpstr>
      <vt:lpstr>Rockwell</vt:lpstr>
      <vt:lpstr>Rockwell Condensed</vt:lpstr>
      <vt:lpstr>Symbol</vt:lpstr>
      <vt:lpstr>Times New Roman</vt:lpstr>
      <vt:lpstr>Wingdings</vt:lpstr>
      <vt:lpstr>Дерево</vt:lpstr>
      <vt:lpstr>Тема 1.1.4. Нормативно-правовые основы регулирования отношений в сфере обращения лекарственных средств.  ФЗ 2300-I «О защите прав потребителей».  ПП РФ №2463 «Об утверждении правил продажи товаров»</vt:lpstr>
      <vt:lpstr>Закон РФ от 7 февраля 1992 г. N 2300-I  «О защите прав потребителей»  (в ред. 5 декабря 2022 г.)</vt:lpstr>
      <vt:lpstr>Основные понятия</vt:lpstr>
      <vt:lpstr>Общие положения</vt:lpstr>
      <vt:lpstr>Общие положения</vt:lpstr>
      <vt:lpstr>Защита прав потребителей при продаже товаров</vt:lpstr>
      <vt:lpstr>Защита прав потребителей при продаже товаров</vt:lpstr>
      <vt:lpstr>Защита прав потребителей при продаже товаров</vt:lpstr>
      <vt:lpstr>Постановление Правительства РФ от 31 декабря 2020 г. N 2463   "Об утверждении Правил продажи товаров по договору розничной купли-продажи, перечня товаров длительного пользования, на которые не распространяется требование потребителя о безвозмездном предоставлении ему товара, обладающего этими же основными потребительскими свойствами, на период ремонта или замены такого товара, и перечня непродовольственных товаров надлежащего качества, не подлежащих обмену" </vt:lpstr>
      <vt:lpstr>Общие положения</vt:lpstr>
      <vt:lpstr>Общие положения</vt:lpstr>
      <vt:lpstr>Правила продажи отдельных видов товаров по договору розничной купли-продажи</vt:lpstr>
      <vt:lpstr>Правила продажи отдельных видов товаров по договору розничной купли-продажи</vt:lpstr>
      <vt:lpstr>Презентация PowerPoint</vt:lpstr>
      <vt:lpstr>С какими товарами наиболее часто возможны нарушения?</vt:lpstr>
      <vt:lpstr>Презентация PowerPoint</vt:lpstr>
      <vt:lpstr>Контрольные вопросы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Калинина Ольга Сергеевна</dc:creator>
  <cp:lastModifiedBy>Калинина Ольга Сергеевна</cp:lastModifiedBy>
  <cp:revision>5</cp:revision>
  <dcterms:created xsi:type="dcterms:W3CDTF">2024-11-26T16:56:13Z</dcterms:created>
  <dcterms:modified xsi:type="dcterms:W3CDTF">2024-11-26T17:45:54Z</dcterms:modified>
</cp:coreProperties>
</file>