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89" r:id="rId3"/>
    <p:sldId id="392" r:id="rId4"/>
    <p:sldId id="390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A934"/>
    <a:srgbClr val="1B97C8"/>
    <a:srgbClr val="479F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E45A7-90F5-4579-8A85-A93A8DE59432}" type="datetimeFigureOut">
              <a:rPr lang="ru-RU" smtClean="0"/>
              <a:pPr/>
              <a:t>25.01.2025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7E1250-CFED-419D-B58E-03A45C59C7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00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0"/>
            <a:ext cx="6098400" cy="6858000"/>
          </a:xfrm>
          <a:prstGeom prst="rect">
            <a:avLst/>
          </a:prstGeom>
          <a:solidFill>
            <a:srgbClr val="1B9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>
              <a:latin typeface="Book Antiqua" panose="0204060205030503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90828" y="1514217"/>
            <a:ext cx="5026644" cy="2380691"/>
          </a:xfrm>
        </p:spPr>
        <p:txBody>
          <a:bodyPr anchor="b"/>
          <a:lstStyle>
            <a:lvl1pPr algn="ctr">
              <a:defRPr sz="6000">
                <a:latin typeface="Book Antiqua" panose="02040602050305030304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90828" y="4141878"/>
            <a:ext cx="5026644" cy="2013150"/>
          </a:xfrm>
        </p:spPr>
        <p:txBody>
          <a:bodyPr/>
          <a:lstStyle>
            <a:lvl1pPr marL="0" indent="0" algn="ctr">
              <a:buNone/>
              <a:defRPr sz="2400">
                <a:latin typeface="Blogger Sans Light" panose="02000506030000020004" pitchFamily="50" charset="0"/>
                <a:ea typeface="Blogger Sans Light" panose="0200050603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838200" y="643943"/>
            <a:ext cx="469971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Book Antiqua" panose="02040602050305030304" pitchFamily="18" charset="0"/>
              </a:rPr>
              <a:t>КАЗАНСКИЙ</a:t>
            </a:r>
            <a:r>
              <a:rPr lang="ru-RU" sz="3200" baseline="0" dirty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</a:p>
          <a:p>
            <a:r>
              <a:rPr lang="ru-RU" sz="3200" baseline="0" dirty="0">
                <a:solidFill>
                  <a:schemeClr val="bg1"/>
                </a:solidFill>
                <a:latin typeface="Book Antiqua" panose="02040602050305030304" pitchFamily="18" charset="0"/>
              </a:rPr>
              <a:t>ГОСУДАРСТВЕННЫЙ</a:t>
            </a:r>
            <a:br>
              <a:rPr lang="ru-RU" sz="3200" baseline="0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ru-RU" sz="3200" baseline="0" dirty="0">
                <a:solidFill>
                  <a:schemeClr val="bg1"/>
                </a:solidFill>
                <a:latin typeface="Book Antiqua" panose="02040602050305030304" pitchFamily="18" charset="0"/>
              </a:rPr>
              <a:t>МЕДИЦИНСКИЙ </a:t>
            </a:r>
          </a:p>
          <a:p>
            <a:r>
              <a:rPr lang="ru-RU" sz="3200" baseline="0" dirty="0">
                <a:solidFill>
                  <a:schemeClr val="bg1"/>
                </a:solidFill>
                <a:latin typeface="Book Antiqua" panose="02040602050305030304" pitchFamily="18" charset="0"/>
              </a:rPr>
              <a:t>УНИВЕРСИТЕТ</a:t>
            </a:r>
            <a:endParaRPr lang="ru-RU" sz="32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 userDrawn="1"/>
        </p:nvCxnSpPr>
        <p:spPr>
          <a:xfrm>
            <a:off x="619930" y="656823"/>
            <a:ext cx="0" cy="204774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3" t="24722" r="68312" b="37500"/>
          <a:stretch/>
        </p:blipFill>
        <p:spPr>
          <a:xfrm>
            <a:off x="1653363" y="3349989"/>
            <a:ext cx="257175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644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3" b="3603"/>
          <a:stretch/>
        </p:blipFill>
        <p:spPr>
          <a:xfrm>
            <a:off x="-956" y="-21771"/>
            <a:ext cx="12192956" cy="6879771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25.01.2025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697920" y="4331380"/>
            <a:ext cx="8795203" cy="2207532"/>
          </a:xfrm>
          <a:prstGeom prst="rect">
            <a:avLst/>
          </a:prstGeom>
          <a:solidFill>
            <a:srgbClr val="1B97C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latin typeface="Book Antiqua" panose="02040602050305030304" pitchFamily="18" charset="0"/>
                <a:ea typeface="Blogger Sans" panose="02000506030000020004" pitchFamily="50" charset="0"/>
              </a:rPr>
              <a:t>Благодарю</a:t>
            </a:r>
            <a:r>
              <a:rPr lang="ru-RU" sz="6000" baseline="0" dirty="0">
                <a:latin typeface="Book Antiqua" panose="02040602050305030304" pitchFamily="18" charset="0"/>
                <a:ea typeface="Blogger Sans" panose="02000506030000020004" pitchFamily="50" charset="0"/>
              </a:rPr>
              <a:t> </a:t>
            </a:r>
          </a:p>
          <a:p>
            <a:pPr algn="ctr"/>
            <a:r>
              <a:rPr lang="ru-RU" sz="6000" baseline="0" dirty="0">
                <a:latin typeface="Book Antiqua" panose="02040602050305030304" pitchFamily="18" charset="0"/>
                <a:ea typeface="Blogger Sans" panose="02000506030000020004" pitchFamily="50" charset="0"/>
              </a:rPr>
              <a:t>за внимание!</a:t>
            </a:r>
            <a:endParaRPr lang="ru-RU" sz="6000" dirty="0">
              <a:latin typeface="Book Antiqua" panose="02040602050305030304" pitchFamily="18" charset="0"/>
              <a:ea typeface="Blogger Sans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236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 userDrawn="1"/>
        </p:nvSpPr>
        <p:spPr>
          <a:xfrm>
            <a:off x="1" y="0"/>
            <a:ext cx="12191999" cy="682534"/>
          </a:xfrm>
          <a:prstGeom prst="rect">
            <a:avLst/>
          </a:prstGeom>
          <a:solidFill>
            <a:srgbClr val="1B9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25.01.2025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9" name="Группа 18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7" name="Прямоугольный треугольник 6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" name="Прямая соединительная линия 7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 userDrawn="1"/>
        </p:nvSpPr>
        <p:spPr>
          <a:xfrm>
            <a:off x="838199" y="156601"/>
            <a:ext cx="4445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solidFill>
                  <a:schemeClr val="bg1"/>
                </a:solidFill>
                <a:latin typeface="Book Antiqua" panose="02040602050305030304" pitchFamily="18" charset="0"/>
              </a:rPr>
              <a:t>КАЗАНСКИЙ ГОСУДАРСТВЕННЫЙ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6908800" y="156601"/>
            <a:ext cx="4444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1" dirty="0">
                <a:solidFill>
                  <a:schemeClr val="bg1"/>
                </a:solidFill>
                <a:latin typeface="Book Antiqua" panose="02040602050305030304" pitchFamily="18" charset="0"/>
              </a:rPr>
              <a:t>МЕДИЦИНСКИЙ УНИВЕРСИТЕТ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1" t="25164" r="68316" b="37465"/>
          <a:stretch/>
        </p:blipFill>
        <p:spPr>
          <a:xfrm>
            <a:off x="5729308" y="0"/>
            <a:ext cx="682582" cy="67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326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25.01.2025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3" name="Группа 12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14" name="Прямоугольный треугольник 13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5" name="Прямая соединительная линия 14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93333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25.01.2025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Группа 10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12" name="Прямоугольный треугольник 11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3" name="Прямая соединительная линия 12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11874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25.01.2025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9" name="Группа 8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10" name="Прямоугольный треугольник 9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" name="Прямая соединительная линия 10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69863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25.01.2025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Группа 7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9" name="Прямоугольный треугольник 8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" name="Прямая соединительная линия 9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73674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25.01.2025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6" name="Группа 5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7" name="Прямоугольный треугольник 6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" name="Прямая соединительная линия 7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1836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3" b="3603"/>
          <a:stretch/>
        </p:blipFill>
        <p:spPr>
          <a:xfrm>
            <a:off x="-956" y="-21771"/>
            <a:ext cx="12192956" cy="6879771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25.01.2025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697920" y="4331380"/>
            <a:ext cx="8795203" cy="2207532"/>
          </a:xfrm>
          <a:prstGeom prst="rect">
            <a:avLst/>
          </a:prstGeom>
          <a:solidFill>
            <a:srgbClr val="1B97C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baseline="0" dirty="0">
              <a:latin typeface="Book Antiqua" panose="02040602050305030304" pitchFamily="18" charset="0"/>
              <a:ea typeface="Blogger Sans" panose="02000506030000020004" pitchFamily="50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8399" y="4331380"/>
            <a:ext cx="8795203" cy="220753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898875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25.01.2025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697920" y="4331380"/>
            <a:ext cx="8795203" cy="2207532"/>
          </a:xfrm>
          <a:prstGeom prst="rect">
            <a:avLst/>
          </a:prstGeom>
          <a:solidFill>
            <a:srgbClr val="1B97C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Book Antiqua" panose="02040602050305030304" pitchFamily="18" charset="0"/>
              <a:ea typeface="Blogger Sans" panose="02000506030000020004" pitchFamily="50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97920" y="4331380"/>
            <a:ext cx="8795203" cy="220753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846524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65915"/>
            <a:ext cx="10515600" cy="7247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737600" y="6356350"/>
            <a:ext cx="130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Blogger Sans" panose="02000506030000020004" pitchFamily="50" charset="0"/>
                <a:ea typeface="Blogger Sans" panose="02000506030000020004" pitchFamily="50" charset="0"/>
              </a:defRPr>
            </a:lvl1pPr>
          </a:lstStyle>
          <a:p>
            <a:fld id="{007BCCCA-D0D7-4190-95BA-5D08F8F72979}" type="datetimeFigureOut">
              <a:rPr lang="ru-RU" smtClean="0"/>
              <a:pPr/>
              <a:t>25.01.2025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391774" y="6356350"/>
            <a:ext cx="96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3DC6B-32C4-4B33-B068-5484795C40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896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ook Antiqua" panose="0204060205030503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8720" y="2285066"/>
            <a:ext cx="6093279" cy="1395535"/>
          </a:xfrm>
        </p:spPr>
        <p:txBody>
          <a:bodyPr>
            <a:noAutofit/>
          </a:bodyPr>
          <a:lstStyle/>
          <a:p>
            <a:pPr marL="4445">
              <a:tabLst>
                <a:tab pos="1823720" algn="l"/>
              </a:tabLst>
            </a:pPr>
            <a:br>
              <a:rPr lang="ru-RU" sz="3200" b="1" dirty="0"/>
            </a:br>
            <a:br>
              <a:rPr lang="ru-RU" sz="3200" b="1" dirty="0"/>
            </a:br>
            <a:r>
              <a:rPr lang="ru-RU" sz="2400" b="1" dirty="0"/>
              <a:t>Лекция 3</a:t>
            </a:r>
            <a:br>
              <a:rPr lang="en-US" sz="2400" b="1" dirty="0"/>
            </a:br>
            <a:r>
              <a:rPr lang="ru-RU" sz="2400" b="1" dirty="0"/>
              <a:t>на тему: «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Региональные социальные информационные системы</a:t>
            </a:r>
            <a:r>
              <a:rPr lang="ru-RU" sz="2400" b="1" dirty="0"/>
              <a:t>»</a:t>
            </a:r>
            <a:br>
              <a:rPr lang="ru-RU" sz="2400" dirty="0"/>
            </a:b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178730" y="700172"/>
            <a:ext cx="6013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ook Antiqua" panose="02040602050305030304" pitchFamily="18" charset="0"/>
              </a:rPr>
              <a:t>Кафедра цифровых технологий в здравоохранении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A3B4FA96-85AE-44BB-B536-6AC4322BA3A2}"/>
              </a:ext>
            </a:extLst>
          </p:cNvPr>
          <p:cNvSpPr txBox="1">
            <a:spLocks/>
          </p:cNvSpPr>
          <p:nvPr/>
        </p:nvSpPr>
        <p:spPr>
          <a:xfrm>
            <a:off x="6138724" y="1069504"/>
            <a:ext cx="6093279" cy="139553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Book Antiqua" panose="02040602050305030304" pitchFamily="18" charset="0"/>
                <a:ea typeface="+mj-ea"/>
                <a:cs typeface="+mj-cs"/>
              </a:defRPr>
            </a:lvl1pPr>
          </a:lstStyle>
          <a:p>
            <a:pPr marL="4445">
              <a:tabLst>
                <a:tab pos="1823720" algn="l"/>
              </a:tabLst>
            </a:pPr>
            <a:r>
              <a:rPr lang="ru-RU" sz="2800" b="1" dirty="0"/>
              <a:t>«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Цифровые технологии в социальной сфере</a:t>
            </a:r>
            <a:r>
              <a:rPr lang="ru-RU" sz="2800" b="1" dirty="0"/>
              <a:t>» </a:t>
            </a:r>
            <a:br>
              <a:rPr lang="ru-RU" sz="3200" b="1" dirty="0"/>
            </a:br>
            <a:br>
              <a:rPr lang="ru-RU" sz="3200" b="1" dirty="0"/>
            </a:b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65064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697502" y="869032"/>
            <a:ext cx="11244943" cy="724773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sz="3600" b="1" dirty="0"/>
              <a:t>Содержание лекционного курса</a:t>
            </a:r>
            <a:br>
              <a:rPr lang="ru-RU" dirty="0"/>
            </a:b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88FEB6-E361-49A7-9CD2-FA8B1A0F06A5}"/>
              </a:ext>
            </a:extLst>
          </p:cNvPr>
          <p:cNvSpPr txBox="1"/>
          <p:nvPr/>
        </p:nvSpPr>
        <p:spPr>
          <a:xfrm>
            <a:off x="987639" y="1869580"/>
            <a:ext cx="9667109" cy="1022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HiddenHorzOCR"/>
              </a:rPr>
              <a:t>Электронный документооборот. Автоматизированная система «Адресная социальная помощь» (Единый социальный регистр населения). Социальный личный кабинет. Интеграция с Порталом государственных услуг.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748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22ABCE60-EFD6-4769-ADF8-2D69333967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9934" y="1359676"/>
            <a:ext cx="10254018" cy="4021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HiddenHorzOCR"/>
              </a:rPr>
              <a:t>Вопросы для самоконтроля: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Автоматизированная система «Адресная социальная помощь 2.0» (Единый социальный регистр населения).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Базовые требования к обеспечению региональной цифровой экосистемы в соответствии с федеральными НПА.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Соответствие требованиям защиты информации.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  Технологическое партнерство.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5. Реализованные возможности, обеспечивающие автоматизацию процессов социальной сферы, труда и занятости, ЖКХ и финансов. Возможности модулей расширения.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6. Единые базы данных.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000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4880" y="2977595"/>
            <a:ext cx="10515600" cy="724773"/>
          </a:xfrm>
        </p:spPr>
        <p:txBody>
          <a:bodyPr/>
          <a:lstStyle/>
          <a:p>
            <a:pPr algn="ctr"/>
            <a:r>
              <a:rPr lang="ru-RU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4198903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140</Words>
  <Application>Microsoft Office PowerPoint</Application>
  <PresentationFormat>Широкоэкранный</PresentationFormat>
  <Paragraphs>13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1" baseType="lpstr">
      <vt:lpstr>Arial</vt:lpstr>
      <vt:lpstr>Blogger Sans</vt:lpstr>
      <vt:lpstr>Blogger Sans Light</vt:lpstr>
      <vt:lpstr>Book Antiqua</vt:lpstr>
      <vt:lpstr>Calibri</vt:lpstr>
      <vt:lpstr>Times New Roman</vt:lpstr>
      <vt:lpstr>Тема Office</vt:lpstr>
      <vt:lpstr>  Лекция 3 на тему: «Региональные социальные информационные системы» </vt:lpstr>
      <vt:lpstr> Содержание лекционного курса 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Dmitriy</dc:creator>
  <cp:lastModifiedBy>Пользователь Gigabyte</cp:lastModifiedBy>
  <cp:revision>58</cp:revision>
  <dcterms:created xsi:type="dcterms:W3CDTF">2020-04-23T06:28:02Z</dcterms:created>
  <dcterms:modified xsi:type="dcterms:W3CDTF">2025-01-25T18:32:29Z</dcterms:modified>
</cp:coreProperties>
</file>