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07" r:id="rId2"/>
    <p:sldId id="257" r:id="rId3"/>
    <p:sldId id="296" r:id="rId4"/>
    <p:sldId id="297" r:id="rId5"/>
    <p:sldId id="298" r:id="rId6"/>
    <p:sldId id="279" r:id="rId7"/>
    <p:sldId id="258" r:id="rId8"/>
    <p:sldId id="271" r:id="rId9"/>
    <p:sldId id="299" r:id="rId10"/>
    <p:sldId id="300" r:id="rId11"/>
    <p:sldId id="301" r:id="rId12"/>
    <p:sldId id="303" r:id="rId13"/>
    <p:sldId id="304" r:id="rId14"/>
    <p:sldId id="305" r:id="rId15"/>
    <p:sldId id="311" r:id="rId16"/>
    <p:sldId id="259" r:id="rId17"/>
    <p:sldId id="318" r:id="rId18"/>
    <p:sldId id="315" r:id="rId19"/>
    <p:sldId id="308" r:id="rId20"/>
    <p:sldId id="319" r:id="rId21"/>
    <p:sldId id="322" r:id="rId22"/>
    <p:sldId id="320" r:id="rId23"/>
    <p:sldId id="321" r:id="rId24"/>
    <p:sldId id="284" r:id="rId25"/>
    <p:sldId id="316" r:id="rId26"/>
    <p:sldId id="272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73" r:id="rId35"/>
    <p:sldId id="269" r:id="rId36"/>
    <p:sldId id="270" r:id="rId37"/>
    <p:sldId id="323" r:id="rId38"/>
    <p:sldId id="324" r:id="rId39"/>
    <p:sldId id="276" r:id="rId40"/>
    <p:sldId id="277" r:id="rId41"/>
    <p:sldId id="317" r:id="rId42"/>
    <p:sldId id="326" r:id="rId43"/>
    <p:sldId id="278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325" r:id="rId54"/>
    <p:sldId id="29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1" d="100"/>
          <a:sy n="101" d="100"/>
        </p:scale>
        <p:origin x="1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511-3DFA-4193-BAC2-30180E0C6F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302A2-7E03-4157-9001-C367B719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2A2-7E03-4157-9001-C367B719ACD9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086D02B-D335-42C8-B0F4-6075888DCAE0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D9174EF-36D0-4F03-9855-B1F95D5221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960440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      Сахарный диабет </a:t>
            </a:r>
          </a:p>
          <a:p>
            <a:pPr marL="18288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            2 </a:t>
            </a:r>
            <a:r>
              <a:rPr lang="ru-RU" sz="4800" b="1" dirty="0" smtClean="0">
                <a:solidFill>
                  <a:srgbClr val="FFFF00"/>
                </a:solidFill>
              </a:rPr>
              <a:t>типа </a:t>
            </a:r>
          </a:p>
          <a:p>
            <a:pPr marL="18288" indent="0" algn="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Кафедра эндокринологии - 2015</a:t>
            </a:r>
            <a:endParaRPr lang="ru-RU" sz="11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89" y="308706"/>
            <a:ext cx="2925763" cy="1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4" y="4437113"/>
            <a:ext cx="308978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58253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7" y="260648"/>
            <a:ext cx="295232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 smtClean="0"/>
              <a:t>Схема образования инсулина из </a:t>
            </a:r>
            <a:r>
              <a:rPr lang="ru-RU" dirty="0" err="1" smtClean="0"/>
              <a:t>препроинсулина</a:t>
            </a:r>
            <a:endParaRPr lang="ru-RU" dirty="0"/>
          </a:p>
        </p:txBody>
      </p:sp>
      <p:grpSp>
        <p:nvGrpSpPr>
          <p:cNvPr id="4" name="Group 2059"/>
          <p:cNvGrpSpPr>
            <a:grpSpLocks/>
          </p:cNvGrpSpPr>
          <p:nvPr/>
        </p:nvGrpSpPr>
        <p:grpSpPr bwMode="auto">
          <a:xfrm>
            <a:off x="251520" y="1484785"/>
            <a:ext cx="8640960" cy="5040560"/>
            <a:chOff x="667" y="1343"/>
            <a:chExt cx="4218" cy="2450"/>
          </a:xfrm>
        </p:grpSpPr>
        <p:pic>
          <p:nvPicPr>
            <p:cNvPr id="5" name="Picture 1027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" t="1813" r="4164" b="2637"/>
            <a:stretch>
              <a:fillRect/>
            </a:stretch>
          </p:blipFill>
          <p:spPr bwMode="auto">
            <a:xfrm>
              <a:off x="667" y="1343"/>
              <a:ext cx="4218" cy="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048"/>
            <p:cNvSpPr txBox="1">
              <a:spLocks noChangeArrowheads="1"/>
            </p:cNvSpPr>
            <p:nvPr/>
          </p:nvSpPr>
          <p:spPr bwMode="auto">
            <a:xfrm>
              <a:off x="848" y="2750"/>
              <a:ext cx="51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rgbClr val="000000"/>
                  </a:solidFill>
                </a:rPr>
                <a:t>12 кДа</a:t>
              </a:r>
            </a:p>
          </p:txBody>
        </p:sp>
        <p:sp>
          <p:nvSpPr>
            <p:cNvPr id="7" name="Text Box 2050"/>
            <p:cNvSpPr txBox="1">
              <a:spLocks noChangeArrowheads="1"/>
            </p:cNvSpPr>
            <p:nvPr/>
          </p:nvSpPr>
          <p:spPr bwMode="auto">
            <a:xfrm>
              <a:off x="2345" y="2749"/>
              <a:ext cx="441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rgbClr val="000000"/>
                  </a:solidFill>
                </a:rPr>
                <a:t>9 кДа</a:t>
              </a:r>
            </a:p>
          </p:txBody>
        </p:sp>
        <p:sp>
          <p:nvSpPr>
            <p:cNvPr id="8" name="Text Box 2051"/>
            <p:cNvSpPr txBox="1">
              <a:spLocks noChangeArrowheads="1"/>
            </p:cNvSpPr>
            <p:nvPr/>
          </p:nvSpPr>
          <p:spPr bwMode="auto">
            <a:xfrm>
              <a:off x="3343" y="2749"/>
              <a:ext cx="547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rgbClr val="000000"/>
                  </a:solidFill>
                </a:rPr>
                <a:t>5,8 кДа</a:t>
              </a:r>
            </a:p>
          </p:txBody>
        </p:sp>
        <p:sp>
          <p:nvSpPr>
            <p:cNvPr id="9" name="Text Box 2053"/>
            <p:cNvSpPr txBox="1">
              <a:spLocks noChangeArrowheads="1"/>
            </p:cNvSpPr>
            <p:nvPr/>
          </p:nvSpPr>
          <p:spPr bwMode="auto">
            <a:xfrm>
              <a:off x="884" y="3113"/>
              <a:ext cx="486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chemeClr val="accent2"/>
                  </a:solidFill>
                </a:rPr>
                <a:t>1 мин.</a:t>
              </a:r>
            </a:p>
          </p:txBody>
        </p:sp>
        <p:sp>
          <p:nvSpPr>
            <p:cNvPr id="10" name="Text Box 2054"/>
            <p:cNvSpPr txBox="1">
              <a:spLocks noChangeArrowheads="1"/>
            </p:cNvSpPr>
            <p:nvPr/>
          </p:nvSpPr>
          <p:spPr bwMode="auto">
            <a:xfrm>
              <a:off x="2290" y="3102"/>
              <a:ext cx="813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chemeClr val="accent2"/>
                  </a:solidFill>
                </a:rPr>
                <a:t>30 - 60 мин.</a:t>
              </a:r>
            </a:p>
          </p:txBody>
        </p:sp>
        <p:sp>
          <p:nvSpPr>
            <p:cNvPr id="11" name="Text Box 2057"/>
            <p:cNvSpPr txBox="1">
              <a:spLocks noChangeArrowheads="1"/>
            </p:cNvSpPr>
            <p:nvPr/>
          </p:nvSpPr>
          <p:spPr bwMode="auto">
            <a:xfrm>
              <a:off x="4283" y="2750"/>
              <a:ext cx="441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rgbClr val="000000"/>
                  </a:solidFill>
                </a:rPr>
                <a:t>3 кДа</a:t>
              </a:r>
            </a:p>
          </p:txBody>
        </p:sp>
        <p:sp>
          <p:nvSpPr>
            <p:cNvPr id="12" name="Text Box 2058"/>
            <p:cNvSpPr txBox="1">
              <a:spLocks noChangeArrowheads="1"/>
            </p:cNvSpPr>
            <p:nvPr/>
          </p:nvSpPr>
          <p:spPr bwMode="auto">
            <a:xfrm>
              <a:off x="3606" y="3385"/>
              <a:ext cx="1267" cy="3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ru-RU" sz="1400">
                  <a:solidFill>
                    <a:schemeClr val="accent2"/>
                  </a:solidFill>
                </a:rPr>
                <a:t>эндопептидазы,</a:t>
              </a:r>
            </a:p>
            <a:p>
              <a:r>
                <a:rPr lang="ru-RU" sz="1400">
                  <a:solidFill>
                    <a:schemeClr val="accent2"/>
                  </a:solidFill>
                </a:rPr>
                <a:t>карбоксипептидаза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3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ru-RU" dirty="0" smtClean="0"/>
              <a:t>Схема образования инсулина из </a:t>
            </a:r>
            <a:r>
              <a:rPr lang="ru-RU" dirty="0" err="1" smtClean="0"/>
              <a:t>препроинсулина</a:t>
            </a:r>
            <a:endParaRPr lang="ru-RU" dirty="0"/>
          </a:p>
        </p:txBody>
      </p:sp>
      <p:pic>
        <p:nvPicPr>
          <p:cNvPr id="4" name="Picture 1028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1165" r="52205" b="24664"/>
          <a:stretch>
            <a:fillRect/>
          </a:stretch>
        </p:blipFill>
        <p:spPr bwMode="auto">
          <a:xfrm>
            <a:off x="683568" y="1628800"/>
            <a:ext cx="7848872" cy="38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5969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1 -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</a:rPr>
              <a:t>эндопептидаза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I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типа; 2 -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</a:rPr>
              <a:t>эндопептидаза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типа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3 -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</a:rPr>
              <a:t>карбоксипептидаза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</a:rPr>
              <a:t>1. Влияние на углеводный обмен:</a:t>
            </a:r>
          </a:p>
          <a:p>
            <a:pPr marL="18288" indent="0">
              <a:buNone/>
            </a:pPr>
            <a:r>
              <a:rPr lang="ru-RU" sz="3200" dirty="0">
                <a:latin typeface="Times New Roman" pitchFamily="18" charset="0"/>
              </a:rPr>
              <a:t>   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- увеличивает утилизацию глюкозы мышечной и жировой тканями;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- увеличивает синтез гликогена печенью и мышцами;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- повышает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</a:rPr>
              <a:t>фосфорилирование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 глюкозы;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- уменьшает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</a:rPr>
              <a:t>глюконеогенез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- уменьшает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</a:rPr>
              <a:t>гликогенолиз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dirty="0" smtClean="0"/>
              <a:t>Биологические эффекты инсулина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000" i="1" dirty="0">
                <a:solidFill>
                  <a:srgbClr val="FF0000"/>
                </a:solidFill>
              </a:rPr>
              <a:t>2. Влияние на жировой обмен:</a:t>
            </a:r>
          </a:p>
          <a:p>
            <a:pPr marL="18288" indent="0">
              <a:buNone/>
            </a:pPr>
            <a:r>
              <a:rPr lang="ru-RU" sz="3000" dirty="0"/>
              <a:t>  </a:t>
            </a:r>
            <a:r>
              <a:rPr lang="ru-RU" sz="3000" dirty="0" smtClean="0">
                <a:solidFill>
                  <a:srgbClr val="FFFF00"/>
                </a:solidFill>
              </a:rPr>
              <a:t>- </a:t>
            </a:r>
            <a:r>
              <a:rPr lang="ru-RU" sz="3000" dirty="0">
                <a:solidFill>
                  <a:srgbClr val="FFFF00"/>
                </a:solidFill>
              </a:rPr>
              <a:t>повышает </a:t>
            </a:r>
            <a:r>
              <a:rPr lang="ru-RU" sz="3000" dirty="0" err="1">
                <a:solidFill>
                  <a:srgbClr val="FFFF00"/>
                </a:solidFill>
              </a:rPr>
              <a:t>липогенез</a:t>
            </a:r>
            <a:r>
              <a:rPr lang="ru-RU" sz="3000" dirty="0" smtClean="0">
                <a:solidFill>
                  <a:srgbClr val="FFFF00"/>
                </a:solidFill>
              </a:rPr>
              <a:t>;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- </a:t>
            </a:r>
            <a:r>
              <a:rPr lang="ru-RU" sz="3000" dirty="0">
                <a:solidFill>
                  <a:srgbClr val="FFFF00"/>
                </a:solidFill>
              </a:rPr>
              <a:t>увеличивает синтез жирных кислот;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- </a:t>
            </a:r>
            <a:r>
              <a:rPr lang="ru-RU" sz="3000" dirty="0">
                <a:solidFill>
                  <a:srgbClr val="FFFF00"/>
                </a:solidFill>
              </a:rPr>
              <a:t>увеличивает образование </a:t>
            </a:r>
            <a:r>
              <a:rPr lang="ru-RU" sz="3000" dirty="0" err="1">
                <a:solidFill>
                  <a:srgbClr val="FFFF00"/>
                </a:solidFill>
              </a:rPr>
              <a:t>глицеринфосфата</a:t>
            </a:r>
            <a:r>
              <a:rPr lang="ru-RU" sz="3000" dirty="0">
                <a:solidFill>
                  <a:srgbClr val="FFFF00"/>
                </a:solidFill>
              </a:rPr>
              <a:t>;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- </a:t>
            </a:r>
            <a:r>
              <a:rPr lang="ru-RU" sz="3000" dirty="0">
                <a:solidFill>
                  <a:srgbClr val="FFFF00"/>
                </a:solidFill>
              </a:rPr>
              <a:t>увеличивает </a:t>
            </a:r>
            <a:r>
              <a:rPr lang="ru-RU" sz="3000" dirty="0" err="1">
                <a:solidFill>
                  <a:srgbClr val="FFFF00"/>
                </a:solidFill>
              </a:rPr>
              <a:t>эстерификацию</a:t>
            </a:r>
            <a:r>
              <a:rPr lang="ru-RU" sz="3000" dirty="0">
                <a:solidFill>
                  <a:srgbClr val="FFFF00"/>
                </a:solidFill>
              </a:rPr>
              <a:t> жирных кислот в ТГ;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- </a:t>
            </a:r>
            <a:r>
              <a:rPr lang="ru-RU" sz="3000" dirty="0">
                <a:solidFill>
                  <a:srgbClr val="FFFF00"/>
                </a:solidFill>
              </a:rPr>
              <a:t>уменьшает </a:t>
            </a:r>
            <a:r>
              <a:rPr lang="ru-RU" sz="3000" dirty="0" err="1">
                <a:solidFill>
                  <a:srgbClr val="FFFF00"/>
                </a:solidFill>
              </a:rPr>
              <a:t>липолиз</a:t>
            </a:r>
            <a:r>
              <a:rPr lang="ru-RU" sz="3000" dirty="0">
                <a:solidFill>
                  <a:srgbClr val="FFFF00"/>
                </a:solidFill>
              </a:rPr>
              <a:t>;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</a:t>
            </a:r>
            <a:r>
              <a:rPr lang="ru-RU" sz="3000" dirty="0">
                <a:solidFill>
                  <a:srgbClr val="FFFF00"/>
                </a:solidFill>
              </a:rPr>
              <a:t>- уменьшает </a:t>
            </a:r>
            <a:r>
              <a:rPr lang="ru-RU" sz="3000" dirty="0" err="1">
                <a:solidFill>
                  <a:srgbClr val="FFFF00"/>
                </a:solidFill>
              </a:rPr>
              <a:t>кетогенез</a:t>
            </a:r>
            <a:r>
              <a:rPr lang="ru-RU" sz="3000" dirty="0">
                <a:solidFill>
                  <a:srgbClr val="FFFF00"/>
                </a:solidFill>
              </a:rPr>
              <a:t>.</a:t>
            </a:r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dirty="0"/>
              <a:t>Биологические эффекты инсулина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3. Влияние на белковый обмен:</a:t>
            </a:r>
          </a:p>
          <a:p>
            <a:pPr marL="18288" indent="0">
              <a:buNone/>
            </a:pPr>
            <a:r>
              <a:rPr lang="ru-RU" sz="3200" dirty="0" smtClean="0"/>
              <a:t>  </a:t>
            </a:r>
            <a:r>
              <a:rPr lang="ru-RU" sz="3200" dirty="0">
                <a:solidFill>
                  <a:srgbClr val="FFFF00"/>
                </a:solidFill>
              </a:rPr>
              <a:t>- увеличивает поступление аминокислот в клетку;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   - увеличивает синтез нуклеиновых кислот;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   - увеличивает синтез белка;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</a:t>
            </a:r>
            <a:r>
              <a:rPr lang="ru-RU" sz="3200" dirty="0">
                <a:solidFill>
                  <a:srgbClr val="FFFF00"/>
                </a:solidFill>
              </a:rPr>
              <a:t>- уменьшает катаболизм белка.</a:t>
            </a:r>
          </a:p>
          <a:p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6100"/>
          </a:xfrm>
        </p:spPr>
        <p:txBody>
          <a:bodyPr/>
          <a:lstStyle/>
          <a:p>
            <a:r>
              <a:rPr lang="ru-RU" dirty="0"/>
              <a:t>Биологические эффекты инсулина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3392"/>
            <a:ext cx="2664296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7574"/>
            <a:ext cx="9138140" cy="68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1) </a:t>
            </a:r>
            <a:r>
              <a:rPr lang="ru-RU" sz="3000" i="1" dirty="0" err="1" smtClean="0">
                <a:solidFill>
                  <a:srgbClr val="FF0000"/>
                </a:solidFill>
              </a:rPr>
              <a:t>Инсулинорезистентность</a:t>
            </a:r>
            <a:endParaRPr lang="ru-RU" sz="3000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2)Дефект секреции инсулина</a:t>
            </a: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3)Снижение секреции инсулина</a:t>
            </a: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4)Сниженный </a:t>
            </a:r>
            <a:r>
              <a:rPr lang="ru-RU" sz="3000" i="1" dirty="0" err="1" smtClean="0">
                <a:solidFill>
                  <a:srgbClr val="FF0000"/>
                </a:solidFill>
              </a:rPr>
              <a:t>инкретиновый</a:t>
            </a:r>
            <a:r>
              <a:rPr lang="ru-RU" sz="3000" i="1" dirty="0" smtClean="0">
                <a:solidFill>
                  <a:srgbClr val="FF0000"/>
                </a:solidFill>
              </a:rPr>
              <a:t> эффект</a:t>
            </a: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5)Дефект секреции глюкагона</a:t>
            </a: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6)</a:t>
            </a:r>
            <a:r>
              <a:rPr lang="ru-RU" sz="3000" i="1" dirty="0" err="1" smtClean="0">
                <a:solidFill>
                  <a:srgbClr val="FF0000"/>
                </a:solidFill>
              </a:rPr>
              <a:t>Гиперпродукция</a:t>
            </a:r>
            <a:r>
              <a:rPr lang="ru-RU" sz="3000" i="1" dirty="0" smtClean="0">
                <a:solidFill>
                  <a:srgbClr val="FF0000"/>
                </a:solidFill>
              </a:rPr>
              <a:t> глюкозы печенью</a:t>
            </a:r>
          </a:p>
          <a:p>
            <a:pPr marL="18288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7)</a:t>
            </a:r>
            <a:r>
              <a:rPr lang="ru-RU" sz="3000" i="1" dirty="0" err="1" smtClean="0">
                <a:solidFill>
                  <a:srgbClr val="FF0000"/>
                </a:solidFill>
              </a:rPr>
              <a:t>Глюкозотоксичность</a:t>
            </a:r>
            <a:endParaRPr lang="ru-RU" sz="3000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dirty="0" smtClean="0"/>
              <a:t>Патогенетические механизмы         </a:t>
            </a:r>
            <a:br>
              <a:rPr lang="ru-RU" dirty="0" smtClean="0"/>
            </a:br>
            <a:r>
              <a:rPr lang="ru-RU" dirty="0" smtClean="0"/>
              <a:t>              СД 2 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1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17646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СД </a:t>
            </a:r>
            <a:r>
              <a:rPr lang="ru-RU" sz="3200" b="1" i="1" dirty="0">
                <a:solidFill>
                  <a:srgbClr val="FFFF00"/>
                </a:solidFill>
              </a:rPr>
              <a:t>2 типа – нарушение углеводного обмена, вызванное преимущественной </a:t>
            </a:r>
            <a:r>
              <a:rPr lang="ru-RU" sz="3200" b="1" i="1" dirty="0" err="1">
                <a:solidFill>
                  <a:srgbClr val="FFFF00"/>
                </a:solidFill>
              </a:rPr>
              <a:t>инсулинорезистентностью</a:t>
            </a:r>
            <a:r>
              <a:rPr lang="ru-RU" sz="3200" b="1" i="1" dirty="0">
                <a:solidFill>
                  <a:srgbClr val="FFFF00"/>
                </a:solidFill>
              </a:rPr>
              <a:t> и относительной инсулиновой недостаточностью или преимущественным нарушением секреции инсулина с </a:t>
            </a:r>
            <a:r>
              <a:rPr lang="ru-RU" sz="3200" b="1" i="1" dirty="0" err="1">
                <a:solidFill>
                  <a:srgbClr val="FFFF00"/>
                </a:solidFill>
              </a:rPr>
              <a:t>инсулинорезистентностью</a:t>
            </a:r>
            <a:r>
              <a:rPr lang="ru-RU" sz="3200" b="1" i="1" dirty="0">
                <a:solidFill>
                  <a:srgbClr val="FFFF00"/>
                </a:solidFill>
              </a:rPr>
              <a:t> или без нее.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 smtClean="0"/>
              <a:t>    Сахарный диабет 2 типа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73449"/>
            <a:ext cx="2390775" cy="17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1320"/>
            <a:ext cx="2640013" cy="17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09634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000" dirty="0" err="1" smtClean="0">
                <a:solidFill>
                  <a:srgbClr val="FF0000"/>
                </a:solidFill>
              </a:rPr>
              <a:t>Пререцепторная</a:t>
            </a:r>
            <a:r>
              <a:rPr lang="ru-RU" sz="3000" dirty="0" smtClean="0">
                <a:solidFill>
                  <a:srgbClr val="FF0000"/>
                </a:solidFill>
              </a:rPr>
              <a:t> ИР </a:t>
            </a:r>
            <a:r>
              <a:rPr lang="ru-RU" sz="3000" dirty="0" smtClean="0"/>
              <a:t>может быть связана </a:t>
            </a:r>
            <a:r>
              <a:rPr lang="ru-RU" sz="3000" dirty="0" smtClean="0">
                <a:solidFill>
                  <a:srgbClr val="FFFF00"/>
                </a:solidFill>
              </a:rPr>
              <a:t>с генетически обусловленной продукцией измененной, неактивной молекулы инсулина </a:t>
            </a:r>
            <a:r>
              <a:rPr lang="ru-RU" sz="3000" dirty="0" smtClean="0"/>
              <a:t>или </a:t>
            </a:r>
            <a:r>
              <a:rPr lang="ru-RU" sz="3000" dirty="0" smtClean="0">
                <a:solidFill>
                  <a:srgbClr val="FFFF00"/>
                </a:solidFill>
              </a:rPr>
              <a:t>неполной конверсией </a:t>
            </a:r>
            <a:r>
              <a:rPr lang="ru-RU" sz="3000" dirty="0" err="1" smtClean="0">
                <a:solidFill>
                  <a:srgbClr val="FFFF00"/>
                </a:solidFill>
              </a:rPr>
              <a:t>проинсулина</a:t>
            </a:r>
            <a:r>
              <a:rPr lang="ru-RU" sz="3000" dirty="0" smtClean="0">
                <a:solidFill>
                  <a:srgbClr val="FFFF00"/>
                </a:solidFill>
              </a:rPr>
              <a:t> в инсулин</a:t>
            </a:r>
            <a:r>
              <a:rPr lang="ru-RU" sz="3000" dirty="0" smtClean="0"/>
              <a:t>. В основе молекулы инсулина лежит нарушение </a:t>
            </a:r>
            <a:r>
              <a:rPr lang="ru-RU" sz="3000" dirty="0" err="1" smtClean="0"/>
              <a:t>последоватеоьности</a:t>
            </a:r>
            <a:r>
              <a:rPr lang="ru-RU" sz="3000" dirty="0"/>
              <a:t> </a:t>
            </a:r>
            <a:r>
              <a:rPr lang="ru-RU" sz="3000" dirty="0" smtClean="0"/>
              <a:t>аминокислот в молекуле инсулина.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smtClean="0"/>
              <a:t>                Виды ИР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8296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667000" cy="1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Рецепторная </a:t>
            </a:r>
            <a:r>
              <a:rPr lang="ru-RU" sz="2800" dirty="0" smtClean="0">
                <a:solidFill>
                  <a:srgbClr val="FF0000"/>
                </a:solidFill>
              </a:rPr>
              <a:t>ИР. </a:t>
            </a:r>
            <a:r>
              <a:rPr lang="ru-RU" sz="2800" dirty="0"/>
              <a:t>Основными органами-мишенями для инсулина является печень, жировая и мышечная ткани. Инсулин начинает свое действие на клетку посредством связывания (взаимодействия)  со специфическими </a:t>
            </a:r>
            <a:r>
              <a:rPr lang="ru-RU" sz="2800" dirty="0" smtClean="0"/>
              <a:t>молекулами рецепторами</a:t>
            </a:r>
            <a:r>
              <a:rPr lang="ru-RU" sz="2800" dirty="0"/>
              <a:t>, расположенными на наружной поверхности мембраны клетки.</a:t>
            </a:r>
          </a:p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r>
              <a:rPr lang="ru-RU" sz="2800" dirty="0" smtClean="0"/>
              <a:t>Инсулиновый </a:t>
            </a:r>
            <a:r>
              <a:rPr lang="ru-RU" sz="2800" dirty="0"/>
              <a:t>рецептор представляет собой гликопротеин, </a:t>
            </a:r>
            <a:r>
              <a:rPr lang="ru-RU" sz="2800" dirty="0">
                <a:solidFill>
                  <a:srgbClr val="FFFF00"/>
                </a:solidFill>
              </a:rPr>
              <a:t>состоящий из 2 </a:t>
            </a:r>
            <a:r>
              <a:rPr lang="ru-RU" sz="2800" dirty="0" smtClean="0">
                <a:solidFill>
                  <a:srgbClr val="FFFF00"/>
                </a:solidFill>
              </a:rPr>
              <a:t>альфа-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субъединиц </a:t>
            </a:r>
            <a:r>
              <a:rPr lang="ru-RU" sz="2800" dirty="0">
                <a:solidFill>
                  <a:srgbClr val="FFFF00"/>
                </a:solidFill>
              </a:rPr>
              <a:t>и двух </a:t>
            </a:r>
            <a:r>
              <a:rPr lang="ru-RU" sz="2800" dirty="0" err="1">
                <a:solidFill>
                  <a:srgbClr val="FFFF00"/>
                </a:solidFill>
              </a:rPr>
              <a:t>бетта</a:t>
            </a:r>
            <a:r>
              <a:rPr lang="ru-RU" sz="2800" dirty="0">
                <a:solidFill>
                  <a:srgbClr val="FFFF00"/>
                </a:solidFill>
              </a:rPr>
              <a:t>-субъединиц. После взаимодействия инсулина с рецептором происходит </a:t>
            </a:r>
            <a:r>
              <a:rPr lang="ru-RU" sz="2800" dirty="0" err="1">
                <a:solidFill>
                  <a:srgbClr val="FFFF00"/>
                </a:solidFill>
              </a:rPr>
              <a:t>фосфорилирование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бетта</a:t>
            </a:r>
            <a:r>
              <a:rPr lang="ru-RU" sz="2800" dirty="0">
                <a:solidFill>
                  <a:srgbClr val="FFFF00"/>
                </a:solidFill>
              </a:rPr>
              <a:t> субъединицы и активация </a:t>
            </a:r>
            <a:r>
              <a:rPr lang="ru-RU" sz="2800" dirty="0" err="1">
                <a:solidFill>
                  <a:srgbClr val="FFFF00"/>
                </a:solidFill>
              </a:rPr>
              <a:t>тирозинкиназы</a:t>
            </a:r>
            <a:r>
              <a:rPr lang="ru-RU" sz="2800" dirty="0">
                <a:solidFill>
                  <a:srgbClr val="FFFF00"/>
                </a:solidFill>
              </a:rPr>
              <a:t>  (второй </a:t>
            </a:r>
            <a:r>
              <a:rPr lang="ru-RU" sz="2800" dirty="0" err="1">
                <a:solidFill>
                  <a:srgbClr val="FFFF00"/>
                </a:solidFill>
              </a:rPr>
              <a:t>мессенджер</a:t>
            </a:r>
            <a:r>
              <a:rPr lang="ru-RU" sz="2800" dirty="0">
                <a:solidFill>
                  <a:srgbClr val="FFFF00"/>
                </a:solidFill>
              </a:rPr>
              <a:t>-посредник действия инсулина) и проявляются метаболические эффекты инсулина. </a:t>
            </a:r>
            <a:r>
              <a:rPr lang="ru-RU" sz="2800" dirty="0"/>
              <a:t>Уменьшается количество рецепторов инсулина.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                Виды ИР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920"/>
            <a:ext cx="20162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Пострецепторные</a:t>
            </a:r>
            <a:r>
              <a:rPr lang="ru-RU" sz="2400" dirty="0" smtClean="0">
                <a:solidFill>
                  <a:srgbClr val="FF0000"/>
                </a:solidFill>
              </a:rPr>
              <a:t> нарушения </a:t>
            </a:r>
            <a:r>
              <a:rPr lang="ru-RU" sz="2400" dirty="0" smtClean="0"/>
              <a:t>приводят к уменьшению максимальной метаболической активности инсулина в клетке</a:t>
            </a:r>
          </a:p>
          <a:p>
            <a:pPr marL="18288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1) Снижение активности </a:t>
            </a:r>
            <a:r>
              <a:rPr lang="ru-RU" sz="2400" dirty="0" err="1" smtClean="0">
                <a:solidFill>
                  <a:srgbClr val="FFFF00"/>
                </a:solidFill>
              </a:rPr>
              <a:t>тирозинкиназы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2) Уменьшение числа транспортеров глюкозы: </a:t>
            </a:r>
            <a:r>
              <a:rPr lang="ru-RU" sz="2400" dirty="0" smtClean="0"/>
              <a:t>снижение количества и </a:t>
            </a:r>
            <a:r>
              <a:rPr lang="ru-RU" sz="2400" dirty="0" err="1" smtClean="0"/>
              <a:t>активноститранспортера</a:t>
            </a:r>
            <a:r>
              <a:rPr lang="ru-RU" sz="2400" dirty="0" smtClean="0"/>
              <a:t> глюкозы  ГЛЮТ-4 в мышечной и жировой ткани, уменьшение ГЛЮТ-2 в </a:t>
            </a:r>
            <a:r>
              <a:rPr lang="ru-RU" sz="2400" dirty="0" err="1" smtClean="0"/>
              <a:t>бетта</a:t>
            </a:r>
            <a:r>
              <a:rPr lang="ru-RU" sz="2400" dirty="0" smtClean="0"/>
              <a:t>-клетках , что способствует уменьшению секреции инсулина.</a:t>
            </a:r>
          </a:p>
          <a:p>
            <a:pPr marL="18288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3) Уменьшение активности </a:t>
            </a:r>
            <a:r>
              <a:rPr lang="ru-RU" sz="2400" dirty="0" err="1" smtClean="0">
                <a:solidFill>
                  <a:srgbClr val="FFFF00"/>
                </a:solidFill>
              </a:rPr>
              <a:t>пируватдегидрогиназы</a:t>
            </a:r>
            <a:r>
              <a:rPr lang="ru-RU" sz="2400" dirty="0" smtClean="0">
                <a:solidFill>
                  <a:srgbClr val="FFFF00"/>
                </a:solidFill>
              </a:rPr>
              <a:t> и </a:t>
            </a:r>
            <a:r>
              <a:rPr lang="ru-RU" sz="2400" dirty="0" err="1" smtClean="0">
                <a:solidFill>
                  <a:srgbClr val="FFFF00"/>
                </a:solidFill>
              </a:rPr>
              <a:t>гликогенсинтетазы</a:t>
            </a:r>
            <a:r>
              <a:rPr lang="ru-RU" sz="2400" dirty="0" smtClean="0">
                <a:solidFill>
                  <a:srgbClr val="FFFF00"/>
                </a:solidFill>
              </a:rPr>
              <a:t>  в мышечной ткани. </a:t>
            </a:r>
            <a:r>
              <a:rPr lang="ru-RU" sz="2400" dirty="0" smtClean="0"/>
              <a:t>Окисление глюкозы в мышцах  катализируется ферментом </a:t>
            </a:r>
            <a:r>
              <a:rPr lang="ru-RU" sz="2400" dirty="0" err="1" smtClean="0"/>
              <a:t>пируватдегидрогиназой</a:t>
            </a:r>
            <a:r>
              <a:rPr lang="ru-RU" sz="2400" dirty="0" smtClean="0"/>
              <a:t> и регулируется инсулином. Активность этого фермента снижена в связи с конкурентным влиянием СЖК, концентрация которых значительно увеличена. Установлено снижение активности </a:t>
            </a:r>
            <a:r>
              <a:rPr lang="ru-RU" sz="2400" dirty="0" err="1" smtClean="0"/>
              <a:t>инсулинзависимого</a:t>
            </a:r>
            <a:r>
              <a:rPr lang="ru-RU" sz="2400" dirty="0" smtClean="0"/>
              <a:t> фермента </a:t>
            </a:r>
            <a:r>
              <a:rPr lang="ru-RU" sz="2400" dirty="0" err="1" smtClean="0"/>
              <a:t>гликогенсинтетазы</a:t>
            </a:r>
            <a:r>
              <a:rPr lang="ru-RU" sz="2400" dirty="0" smtClean="0"/>
              <a:t> , что ум</a:t>
            </a:r>
            <a:r>
              <a:rPr lang="ru-RU" sz="2200" dirty="0" smtClean="0"/>
              <a:t>еньшает синтез гликогена из глюкозы в мышечной ткани.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 smtClean="0"/>
              <a:t>                  Виды 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2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528392"/>
          </a:xfrm>
        </p:spPr>
        <p:txBody>
          <a:bodyPr/>
          <a:lstStyle/>
          <a:p>
            <a:pPr marL="18288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При СД 2 типа наибольшее значение имеет потеря чувствительности в инсулине </a:t>
            </a:r>
            <a:r>
              <a:rPr lang="ru-RU" sz="3600" b="1" dirty="0">
                <a:solidFill>
                  <a:srgbClr val="FF0000"/>
                </a:solidFill>
              </a:rPr>
              <a:t>мышечной, жировой и печеночной тканей.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Инсулинорезистентность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3136"/>
            <a:ext cx="2016223" cy="161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160240" cy="152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304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ИР мышечной ткани </a:t>
            </a:r>
            <a:r>
              <a:rPr lang="ru-RU" sz="2800" dirty="0">
                <a:solidFill>
                  <a:srgbClr val="FFFF00"/>
                </a:solidFill>
              </a:rPr>
              <a:t>проявляется в снижении поступления глюкозы из крови в </a:t>
            </a:r>
            <a:r>
              <a:rPr lang="ru-RU" sz="2800" dirty="0" err="1">
                <a:solidFill>
                  <a:srgbClr val="FFFF00"/>
                </a:solidFill>
              </a:rPr>
              <a:t>миоциты</a:t>
            </a:r>
            <a:r>
              <a:rPr lang="ru-RU" sz="2800" dirty="0">
                <a:solidFill>
                  <a:srgbClr val="FFFF00"/>
                </a:solidFill>
              </a:rPr>
              <a:t> и ее утилизации в мышечных клетках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18288" indent="0">
              <a:buNone/>
            </a:pPr>
            <a:endParaRPr lang="ru-RU" sz="2800" dirty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ИР жировой ткани </a:t>
            </a:r>
            <a:r>
              <a:rPr lang="ru-RU" sz="2800" dirty="0">
                <a:solidFill>
                  <a:srgbClr val="FFFF00"/>
                </a:solidFill>
              </a:rPr>
              <a:t>проявляется в резистентности к </a:t>
            </a:r>
            <a:r>
              <a:rPr lang="ru-RU" sz="2800" dirty="0" err="1">
                <a:solidFill>
                  <a:srgbClr val="FFFF00"/>
                </a:solidFill>
              </a:rPr>
              <a:t>антилиполитическому</a:t>
            </a:r>
            <a:r>
              <a:rPr lang="ru-RU" sz="2800" dirty="0">
                <a:solidFill>
                  <a:srgbClr val="FFFF00"/>
                </a:solidFill>
              </a:rPr>
              <a:t> действию инсулина, приводящему к накоплению СЖК и глицерина. СЖК поступают в печень, где становятся основным источником формирования атерогенных ЛПНП.</a:t>
            </a:r>
          </a:p>
          <a:p>
            <a:pPr marL="18288" indent="0"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ИР </a:t>
            </a:r>
            <a:r>
              <a:rPr lang="ru-RU" sz="2800" b="1" i="1" dirty="0">
                <a:solidFill>
                  <a:srgbClr val="FF0000"/>
                </a:solidFill>
              </a:rPr>
              <a:t>ткани печени </a:t>
            </a:r>
            <a:r>
              <a:rPr lang="ru-RU" sz="2800" dirty="0">
                <a:solidFill>
                  <a:srgbClr val="FFFF00"/>
                </a:solidFill>
              </a:rPr>
              <a:t>характеризуется снижением синтеза гликогена и активацией </a:t>
            </a:r>
            <a:r>
              <a:rPr lang="ru-RU" sz="2800" dirty="0" err="1">
                <a:solidFill>
                  <a:srgbClr val="FFFF00"/>
                </a:solidFill>
              </a:rPr>
              <a:t>гликогенолиза</a:t>
            </a:r>
            <a:r>
              <a:rPr lang="ru-RU" sz="2800" dirty="0">
                <a:solidFill>
                  <a:srgbClr val="FFFF00"/>
                </a:solidFill>
              </a:rPr>
              <a:t> и </a:t>
            </a:r>
            <a:r>
              <a:rPr lang="ru-RU" sz="2800" dirty="0" err="1">
                <a:solidFill>
                  <a:srgbClr val="FFFF00"/>
                </a:solidFill>
              </a:rPr>
              <a:t>глюконеогенеза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err="1" smtClean="0"/>
              <a:t>Инсулинорезистентность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Жировая ткань </a:t>
            </a:r>
            <a:r>
              <a:rPr lang="ru-RU" sz="3200" dirty="0" smtClean="0">
                <a:solidFill>
                  <a:srgbClr val="FFFF00"/>
                </a:solidFill>
              </a:rPr>
              <a:t>обладает минимальной степенью ИР, </a:t>
            </a:r>
            <a:r>
              <a:rPr lang="ru-RU" sz="3200" b="1" i="1" dirty="0" smtClean="0">
                <a:solidFill>
                  <a:srgbClr val="FF0000"/>
                </a:solidFill>
              </a:rPr>
              <a:t>ткань печени</a:t>
            </a:r>
            <a:r>
              <a:rPr lang="ru-RU" sz="3200" dirty="0" smtClean="0">
                <a:solidFill>
                  <a:srgbClr val="FFFF00"/>
                </a:solidFill>
              </a:rPr>
              <a:t>-промежуточной, а </a:t>
            </a:r>
            <a:r>
              <a:rPr lang="ru-RU" sz="3200" b="1" i="1" dirty="0" smtClean="0">
                <a:solidFill>
                  <a:srgbClr val="FF0000"/>
                </a:solidFill>
              </a:rPr>
              <a:t>мышечная ткань</a:t>
            </a:r>
            <a:r>
              <a:rPr lang="ru-RU" sz="3200" dirty="0" smtClean="0">
                <a:solidFill>
                  <a:srgbClr val="FFFF00"/>
                </a:solidFill>
              </a:rPr>
              <a:t>-максимальной.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Поэтому при СД 2 типа вначале падает функция захвата глюкозы мышечной тканью, затем страдает </a:t>
            </a:r>
            <a:r>
              <a:rPr lang="ru-RU" sz="3200" dirty="0" err="1" smtClean="0">
                <a:solidFill>
                  <a:srgbClr val="FFFF00"/>
                </a:solidFill>
              </a:rPr>
              <a:t>гликогенсинтетическая</a:t>
            </a:r>
            <a:r>
              <a:rPr lang="ru-RU" sz="3200" dirty="0" smtClean="0">
                <a:solidFill>
                  <a:srgbClr val="FFFF00"/>
                </a:solidFill>
              </a:rPr>
              <a:t> функция печени и в последнюю очередь происходит снижение </a:t>
            </a:r>
            <a:r>
              <a:rPr lang="ru-RU" sz="3200" dirty="0" err="1" smtClean="0">
                <a:solidFill>
                  <a:srgbClr val="FFFF00"/>
                </a:solidFill>
              </a:rPr>
              <a:t>липолиза</a:t>
            </a:r>
            <a:r>
              <a:rPr lang="ru-RU" sz="3200" dirty="0" smtClean="0">
                <a:solidFill>
                  <a:srgbClr val="FFFF00"/>
                </a:solidFill>
              </a:rPr>
              <a:t> в жировой ткани.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Инсулинорезистентность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2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Дефект секреции инсулина и снижение секреции инсулина: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А) Снижение секреции инсулина в ответ на глюкозу и другие стимуляторы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Б) Нарушение </a:t>
            </a:r>
            <a:r>
              <a:rPr lang="ru-RU" sz="3200" dirty="0" err="1" smtClean="0">
                <a:solidFill>
                  <a:srgbClr val="FFFF00"/>
                </a:solidFill>
              </a:rPr>
              <a:t>пульсаторной</a:t>
            </a:r>
            <a:r>
              <a:rPr lang="ru-RU" sz="3200" dirty="0" smtClean="0">
                <a:solidFill>
                  <a:srgbClr val="FFFF00"/>
                </a:solidFill>
              </a:rPr>
              <a:t> секреции инсулина</a:t>
            </a: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В) Нарушение превращения </a:t>
            </a:r>
            <a:r>
              <a:rPr lang="ru-RU" sz="3200" dirty="0" err="1" smtClean="0">
                <a:solidFill>
                  <a:srgbClr val="FFFF00"/>
                </a:solidFill>
              </a:rPr>
              <a:t>проинсулина</a:t>
            </a:r>
            <a:r>
              <a:rPr lang="ru-RU" sz="3200" dirty="0" smtClean="0">
                <a:solidFill>
                  <a:srgbClr val="FFFF00"/>
                </a:solidFill>
              </a:rPr>
              <a:t> в инсулин, что приводит к повышению содержания </a:t>
            </a:r>
            <a:r>
              <a:rPr lang="ru-RU" sz="3200" dirty="0" err="1" smtClean="0">
                <a:solidFill>
                  <a:srgbClr val="FFFF00"/>
                </a:solidFill>
              </a:rPr>
              <a:t>проинсулина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/>
              <a:t>Дефект секреции инсулина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97868"/>
            <a:ext cx="9144000" cy="39033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36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Наблюдается снижение секреции инсулина в ответ на пероральную нагрузку при сохранной секреции инсулина на внутривенную нагрузку глюкозой.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/>
          <a:lstStyle/>
          <a:p>
            <a:r>
              <a:rPr lang="ru-RU" dirty="0" smtClean="0"/>
              <a:t> Сниженный </a:t>
            </a:r>
            <a:r>
              <a:rPr lang="ru-RU" dirty="0" err="1" smtClean="0"/>
              <a:t>инкретиновый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эффект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581128"/>
            <a:ext cx="3745607" cy="14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8334"/>
            <a:ext cx="3086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-</a:t>
            </a:r>
            <a:r>
              <a:rPr lang="ru-RU" sz="3200" b="1" dirty="0" err="1">
                <a:solidFill>
                  <a:srgbClr val="FF0000"/>
                </a:solidFill>
              </a:rPr>
              <a:t>Глюкагоноподобный</a:t>
            </a:r>
            <a:r>
              <a:rPr lang="ru-RU" sz="3200" b="1" dirty="0">
                <a:solidFill>
                  <a:srgbClr val="FF0000"/>
                </a:solidFill>
              </a:rPr>
              <a:t> пептид-1 (ГПП-1, </a:t>
            </a:r>
            <a:r>
              <a:rPr lang="ru-RU" sz="3200" b="1" dirty="0" err="1">
                <a:solidFill>
                  <a:srgbClr val="FF0000"/>
                </a:solidFill>
              </a:rPr>
              <a:t>энтероглюкагон</a:t>
            </a:r>
            <a:r>
              <a:rPr lang="ru-RU" sz="3200" b="1" dirty="0">
                <a:solidFill>
                  <a:srgbClr val="FF0000"/>
                </a:solidFill>
              </a:rPr>
              <a:t>)-</a:t>
            </a:r>
            <a:r>
              <a:rPr lang="ru-RU" sz="3200" b="1" dirty="0"/>
              <a:t>гормон  выделяемый </a:t>
            </a:r>
            <a:r>
              <a:rPr lang="en-US" sz="3200" b="1" dirty="0"/>
              <a:t>L</a:t>
            </a:r>
            <a:r>
              <a:rPr lang="ru-RU" sz="3200" b="1" dirty="0"/>
              <a:t>-клетками подвздошной кишки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-</a:t>
            </a:r>
            <a:r>
              <a:rPr lang="ru-RU" sz="3200" b="1" dirty="0" err="1">
                <a:solidFill>
                  <a:srgbClr val="FF0000"/>
                </a:solidFill>
              </a:rPr>
              <a:t>Глюкозозависимый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инсулинотропный</a:t>
            </a:r>
            <a:r>
              <a:rPr lang="ru-RU" sz="3200" b="1" dirty="0">
                <a:solidFill>
                  <a:srgbClr val="FF0000"/>
                </a:solidFill>
              </a:rPr>
              <a:t> пептид (ГИП)-</a:t>
            </a:r>
            <a:r>
              <a:rPr lang="ru-RU" sz="3200" b="1" dirty="0"/>
              <a:t>гормон выделяемый К-клетками двенадцатиперстной кишки и проксимальной части тощей кишки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</a:t>
            </a:r>
            <a:r>
              <a:rPr lang="ru-RU" dirty="0" err="1" smtClean="0"/>
              <a:t>Инкретины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7" y="2669357"/>
            <a:ext cx="19716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18288" indent="0" fontAlgn="base">
              <a:buNone/>
            </a:pPr>
            <a:r>
              <a:rPr lang="ru-RU" sz="3200" dirty="0">
                <a:solidFill>
                  <a:srgbClr val="FFFF00"/>
                </a:solidFill>
              </a:rPr>
              <a:t>1) Стимуляция выработки инсулина бета-клетками поджелудочной железы.</a:t>
            </a:r>
          </a:p>
          <a:p>
            <a:pPr marL="18288" indent="0" fontAlgn="base">
              <a:buNone/>
            </a:pPr>
            <a:r>
              <a:rPr lang="ru-RU" sz="3200" dirty="0">
                <a:solidFill>
                  <a:srgbClr val="FFFF00"/>
                </a:solidFill>
              </a:rPr>
              <a:t>2) Подавление выработки глюкагона альфа-клетками поджелудочной железы.</a:t>
            </a:r>
          </a:p>
          <a:p>
            <a:pPr marL="18288" indent="0" fontAlgn="base">
              <a:buNone/>
            </a:pPr>
            <a:r>
              <a:rPr lang="ru-RU" sz="3200" dirty="0">
                <a:solidFill>
                  <a:srgbClr val="FFFF00"/>
                </a:solidFill>
              </a:rPr>
              <a:t>3) Замедление эвакуации пищи из желудка</a:t>
            </a:r>
          </a:p>
          <a:p>
            <a:pPr marL="18288" indent="0" fontAlgn="base">
              <a:buNone/>
            </a:pPr>
            <a:r>
              <a:rPr lang="ru-RU" sz="3200" dirty="0">
                <a:solidFill>
                  <a:srgbClr val="FFFF00"/>
                </a:solidFill>
              </a:rPr>
              <a:t>4) Снижение аппетита и повышение чувства сытости.</a:t>
            </a:r>
          </a:p>
          <a:p>
            <a:pPr marL="18288" indent="0" fontAlgn="base">
              <a:buNone/>
            </a:pPr>
            <a:r>
              <a:rPr lang="ru-RU" sz="3200" dirty="0">
                <a:solidFill>
                  <a:srgbClr val="FFFF00"/>
                </a:solidFill>
              </a:rPr>
              <a:t>5) Положительное влияние на сердечно-сосудистую и центральную нервную системы.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smtClean="0"/>
              <a:t>        Эффекты </a:t>
            </a:r>
            <a:r>
              <a:rPr lang="ru-RU" dirty="0"/>
              <a:t>ГПП-1</a:t>
            </a:r>
          </a:p>
        </p:txBody>
      </p:sp>
    </p:spTree>
    <p:extLst>
      <p:ext uri="{BB962C8B-B14F-4D97-AF65-F5344CB8AC3E}">
        <p14:creationId xmlns:p14="http://schemas.microsoft.com/office/powerpoint/2010/main" val="38019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032448"/>
          </a:xfrm>
        </p:spPr>
        <p:txBody>
          <a:bodyPr/>
          <a:lstStyle/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1) Стимуляция выработки инсулина бета-клетками поджелудочной железы.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2) Стимулирует синтез ЖК из глюкозы, а также отложение ЖТ, за счет активации </a:t>
            </a:r>
            <a:r>
              <a:rPr lang="ru-RU" sz="3200" dirty="0" err="1">
                <a:solidFill>
                  <a:srgbClr val="FFFF00"/>
                </a:solidFill>
              </a:rPr>
              <a:t>липопротеинлипазы</a:t>
            </a: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          Эффекты </a:t>
            </a:r>
            <a:r>
              <a:rPr lang="ru-RU" dirty="0"/>
              <a:t>ГИП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9448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Секреция глюкагона после еды не уменьшается, а остается на достаточно высоком уровне (приблизительно на 60% выше нормы)-наблюдается </a:t>
            </a:r>
            <a:r>
              <a:rPr lang="ru-RU" sz="3400" dirty="0" err="1" smtClean="0">
                <a:solidFill>
                  <a:srgbClr val="FFFF00"/>
                </a:solidFill>
              </a:rPr>
              <a:t>постпрандиальная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гиперглюкагонемия</a:t>
            </a:r>
            <a:r>
              <a:rPr lang="ru-RU" sz="3400" dirty="0" smtClean="0">
                <a:solidFill>
                  <a:srgbClr val="FFFF00"/>
                </a:solidFill>
              </a:rPr>
              <a:t>-активация процесса высвобождения глюкозы из ткани печени.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 smtClean="0"/>
              <a:t> Дефект секреции глюкагона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59164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95600" cy="20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4248471"/>
          </a:xfrm>
        </p:spPr>
        <p:txBody>
          <a:bodyPr/>
          <a:lstStyle/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Отсутствие подавления секреции глюкагона обусловлено низким синтезом эндогенного инсулина (который в норме должен подавлять секрецию глюкагона), нарушенной чувствительностью альфа-клеток ПЖ. При тяжелом и длительном течении СД 2 типа наблюдается парадоксальное повышение секреции глюкагона на гипергликемию и отсутствие стимуляции секреции глюкагона при развитии гипогликемии.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/>
              <a:t>Дефект секреции глюкагона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280831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8432"/>
            <a:ext cx="282969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600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Глюкоза освобождается из печени в результате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гликогенолиза</a:t>
            </a:r>
            <a:r>
              <a:rPr lang="ru-RU" sz="3600" b="1" i="1" dirty="0" smtClean="0">
                <a:solidFill>
                  <a:srgbClr val="FF0000"/>
                </a:solidFill>
              </a:rPr>
              <a:t> 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глюконеогенеза</a:t>
            </a:r>
            <a:r>
              <a:rPr lang="ru-RU" sz="3600" b="1" i="1" dirty="0" smtClean="0">
                <a:solidFill>
                  <a:srgbClr val="FF0000"/>
                </a:solidFill>
              </a:rPr>
              <a:t>. </a:t>
            </a:r>
            <a:r>
              <a:rPr lang="ru-RU" sz="3600" dirty="0" smtClean="0">
                <a:solidFill>
                  <a:srgbClr val="FFFF00"/>
                </a:solidFill>
              </a:rPr>
              <a:t>Ведущую роль в повышении продукции глюкозы печенью играет, по-видимому, </a:t>
            </a:r>
            <a:r>
              <a:rPr lang="ru-RU" sz="3600" dirty="0" err="1" smtClean="0">
                <a:solidFill>
                  <a:srgbClr val="FFFF00"/>
                </a:solidFill>
              </a:rPr>
              <a:t>глюконеогенез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      </a:t>
            </a:r>
            <a:r>
              <a:rPr lang="ru-RU" dirty="0" err="1" smtClean="0"/>
              <a:t>Гиперпродукция</a:t>
            </a:r>
            <a:r>
              <a:rPr lang="ru-RU" dirty="0" smtClean="0"/>
              <a:t> глюкозы  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5202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3204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                            Гипергликемия токсична                    для тканей, в том числе </a:t>
            </a:r>
            <a:r>
              <a:rPr lang="ru-RU" sz="3200" dirty="0" smtClean="0">
                <a:solidFill>
                  <a:srgbClr val="FF0000"/>
                </a:solidFill>
              </a:rPr>
              <a:t>ткани ПЖ</a:t>
            </a:r>
            <a:r>
              <a:rPr lang="ru-RU" sz="3200" dirty="0" smtClean="0">
                <a:solidFill>
                  <a:srgbClr val="FFFF00"/>
                </a:solidFill>
              </a:rPr>
              <a:t>-</a:t>
            </a:r>
            <a:r>
              <a:rPr lang="ru-RU" sz="3200" dirty="0" err="1" smtClean="0">
                <a:solidFill>
                  <a:srgbClr val="FFFF00"/>
                </a:solidFill>
              </a:rPr>
              <a:t>ухудщение</a:t>
            </a:r>
            <a:r>
              <a:rPr lang="ru-RU" sz="3200" dirty="0" smtClean="0">
                <a:solidFill>
                  <a:srgbClr val="FFFF00"/>
                </a:solidFill>
              </a:rPr>
              <a:t> способности бета-клеток секретировать инсулин, увеличение ИР периферических тканей.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</a:t>
            </a:r>
            <a:r>
              <a:rPr lang="ru-RU" dirty="0" err="1" smtClean="0"/>
              <a:t>Глюкозотоксичность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1844824"/>
            <a:ext cx="3114848" cy="22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1683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6" y="-415156"/>
            <a:ext cx="9144000" cy="72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1)Выраженная общая и мышечная слабость ( в связи с дефицитом образования энергии, гликогена и белка в мышцах)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3)Сухость во рту( обезвоживание и снижение функции слюнных желез)</a:t>
            </a:r>
          </a:p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4</a:t>
            </a:r>
            <a:r>
              <a:rPr lang="ru-RU" sz="2800" dirty="0" smtClean="0">
                <a:solidFill>
                  <a:srgbClr val="FFFF00"/>
                </a:solidFill>
              </a:rPr>
              <a:t>) Жажду (от 3 до 5 литров жидкости в сутки)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5) Полиурия </a:t>
            </a:r>
            <a:r>
              <a:rPr lang="ru-RU" sz="2800" dirty="0">
                <a:solidFill>
                  <a:srgbClr val="FFFF00"/>
                </a:solidFill>
              </a:rPr>
              <a:t>(в том числе в ночное время</a:t>
            </a:r>
            <a:r>
              <a:rPr lang="ru-RU" sz="2800" dirty="0" smtClean="0">
                <a:solidFill>
                  <a:srgbClr val="FFFF00"/>
                </a:solidFill>
              </a:rPr>
              <a:t>)</a:t>
            </a:r>
          </a:p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6</a:t>
            </a:r>
            <a:r>
              <a:rPr lang="ru-RU" sz="2800" dirty="0" smtClean="0">
                <a:solidFill>
                  <a:srgbClr val="FFFF00"/>
                </a:solidFill>
              </a:rPr>
              <a:t>) Боли в нижних конечностях, онемение конечностей, </a:t>
            </a:r>
            <a:r>
              <a:rPr lang="ru-RU" sz="2800" dirty="0">
                <a:solidFill>
                  <a:srgbClr val="FFFF00"/>
                </a:solidFill>
              </a:rPr>
              <a:t>з</a:t>
            </a:r>
            <a:r>
              <a:rPr lang="ru-RU" sz="2800" dirty="0" smtClean="0">
                <a:solidFill>
                  <a:srgbClr val="FFFF00"/>
                </a:solidFill>
              </a:rPr>
              <a:t>ябкость стоп</a:t>
            </a:r>
          </a:p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7</a:t>
            </a:r>
            <a:r>
              <a:rPr lang="ru-RU" sz="2800" dirty="0" smtClean="0">
                <a:solidFill>
                  <a:srgbClr val="FFFF00"/>
                </a:solidFill>
              </a:rPr>
              <a:t>) Снижение зрения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10) Избыток массы тела или ожирение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11) Повышение АД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 smtClean="0"/>
              <a:t>                 Клиника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2286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r>
              <a:rPr lang="ru-RU" sz="5200" dirty="0" smtClean="0"/>
              <a:t>                </a:t>
            </a:r>
            <a:endParaRPr lang="ru-RU" sz="5200" dirty="0"/>
          </a:p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E11</a:t>
            </a:r>
            <a:r>
              <a:rPr lang="nso-ZA" sz="3300" dirty="0" smtClean="0"/>
              <a:t> </a:t>
            </a:r>
            <a:r>
              <a:rPr lang="ru-RU" sz="3300" dirty="0" smtClean="0"/>
              <a:t>Инсулиннезависимый сахарный диабет</a:t>
            </a:r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</a:t>
            </a:r>
            <a:r>
              <a:rPr lang="ru-RU" sz="3300" dirty="0" smtClean="0">
                <a:solidFill>
                  <a:srgbClr val="FF0000"/>
                </a:solidFill>
              </a:rPr>
              <a:t>11.0 </a:t>
            </a:r>
            <a:r>
              <a:rPr lang="ru-RU" sz="3300" dirty="0" smtClean="0"/>
              <a:t>Инсулиннезависимый сахарный диабет </a:t>
            </a:r>
            <a:r>
              <a:rPr lang="ru-RU" sz="3300" dirty="0" smtClean="0">
                <a:solidFill>
                  <a:srgbClr val="FFFF00"/>
                </a:solidFill>
              </a:rPr>
              <a:t>с комой</a:t>
            </a:r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</a:t>
            </a:r>
            <a:r>
              <a:rPr lang="ru-RU" sz="3300" dirty="0" smtClean="0">
                <a:solidFill>
                  <a:srgbClr val="FF0000"/>
                </a:solidFill>
              </a:rPr>
              <a:t>11.1 </a:t>
            </a:r>
            <a:r>
              <a:rPr lang="ru-RU" sz="3300" dirty="0" smtClean="0"/>
              <a:t>Инсулиннезависимый сахарный </a:t>
            </a:r>
            <a:r>
              <a:rPr lang="ru-RU" sz="3300" dirty="0" smtClean="0">
                <a:solidFill>
                  <a:srgbClr val="FFFF00"/>
                </a:solidFill>
              </a:rPr>
              <a:t>диабет с </a:t>
            </a:r>
            <a:r>
              <a:rPr lang="ru-RU" sz="3300" dirty="0" err="1" smtClean="0">
                <a:solidFill>
                  <a:srgbClr val="FFFF00"/>
                </a:solidFill>
              </a:rPr>
              <a:t>кетоацидозом</a:t>
            </a:r>
            <a:endParaRPr lang="ru-RU" sz="33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</a:t>
            </a:r>
            <a:r>
              <a:rPr lang="ru-RU" sz="3300" dirty="0" smtClean="0">
                <a:solidFill>
                  <a:srgbClr val="FF0000"/>
                </a:solidFill>
              </a:rPr>
              <a:t>11.2 </a:t>
            </a:r>
            <a:r>
              <a:rPr lang="ru-RU" sz="3300" dirty="0" smtClean="0"/>
              <a:t>Инсулиннезависимый сахарный диабет </a:t>
            </a:r>
            <a:r>
              <a:rPr lang="ru-RU" sz="3300" dirty="0" smtClean="0">
                <a:solidFill>
                  <a:srgbClr val="FFFF00"/>
                </a:solidFill>
              </a:rPr>
              <a:t>с поражением почек</a:t>
            </a:r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</a:t>
            </a:r>
            <a:r>
              <a:rPr lang="ru-RU" sz="3300" dirty="0" smtClean="0">
                <a:solidFill>
                  <a:srgbClr val="FF0000"/>
                </a:solidFill>
              </a:rPr>
              <a:t>11.3 </a:t>
            </a:r>
            <a:r>
              <a:rPr lang="ru-RU" sz="3300" dirty="0" smtClean="0"/>
              <a:t>Инсулиннезависимый сахарный диабет </a:t>
            </a:r>
            <a:r>
              <a:rPr lang="ru-RU" sz="3300" dirty="0" smtClean="0">
                <a:solidFill>
                  <a:srgbClr val="FFFF00"/>
                </a:solidFill>
              </a:rPr>
              <a:t>с поражением глаз</a:t>
            </a:r>
          </a:p>
          <a:p>
            <a:pPr marL="18288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</a:t>
            </a:r>
            <a:r>
              <a:rPr lang="ru-RU" sz="3300" dirty="0" smtClean="0">
                <a:solidFill>
                  <a:srgbClr val="FF0000"/>
                </a:solidFill>
              </a:rPr>
              <a:t>11.4 </a:t>
            </a:r>
            <a:r>
              <a:rPr lang="ru-RU" sz="3300" dirty="0" smtClean="0"/>
              <a:t>Инсулиннезависимый сахарный диабет </a:t>
            </a:r>
            <a:r>
              <a:rPr lang="ru-RU" sz="3300" dirty="0" smtClean="0">
                <a:solidFill>
                  <a:srgbClr val="FFFF00"/>
                </a:solidFill>
              </a:rPr>
              <a:t>с неврологическими осложнениями</a:t>
            </a:r>
          </a:p>
          <a:p>
            <a:endParaRPr lang="ru-RU" sz="3300" dirty="0" smtClean="0"/>
          </a:p>
          <a:p>
            <a:endParaRPr lang="ru-RU" sz="3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69368"/>
          </a:xfrm>
        </p:spPr>
        <p:txBody>
          <a:bodyPr/>
          <a:lstStyle/>
          <a:p>
            <a:r>
              <a:rPr lang="nso-ZA" dirty="0" smtClean="0"/>
              <a:t>         </a:t>
            </a:r>
            <a:r>
              <a:rPr lang="ru-RU" dirty="0" smtClean="0"/>
              <a:t>Код МКБ-10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0465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8288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E11.5 </a:t>
            </a:r>
            <a:r>
              <a:rPr lang="ru-RU" sz="3000" dirty="0" smtClean="0"/>
              <a:t>Инсулиннезависимый </a:t>
            </a:r>
            <a:r>
              <a:rPr lang="ru-RU" sz="3000" dirty="0"/>
              <a:t>сахарный диабет </a:t>
            </a:r>
            <a:r>
              <a:rPr lang="ru-RU" sz="3000" dirty="0">
                <a:solidFill>
                  <a:srgbClr val="FFFF00"/>
                </a:solidFill>
              </a:rPr>
              <a:t>с нарушениями периферического кровообращения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E11.6</a:t>
            </a:r>
            <a:r>
              <a:rPr lang="ru-RU" sz="3000" dirty="0" smtClean="0"/>
              <a:t> Инсулиннезависимый </a:t>
            </a:r>
            <a:r>
              <a:rPr lang="ru-RU" sz="3000" dirty="0"/>
              <a:t>сахарный диабет </a:t>
            </a:r>
            <a:r>
              <a:rPr lang="ru-RU" sz="3000" dirty="0">
                <a:solidFill>
                  <a:srgbClr val="FFFF00"/>
                </a:solidFill>
              </a:rPr>
              <a:t>с другими уточненными осложнениями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E11.7</a:t>
            </a:r>
            <a:r>
              <a:rPr lang="ru-RU" sz="3000" dirty="0" smtClean="0"/>
              <a:t> Инсулиннезависимый </a:t>
            </a:r>
            <a:r>
              <a:rPr lang="ru-RU" sz="3000" dirty="0"/>
              <a:t>сахарный диабет </a:t>
            </a:r>
            <a:r>
              <a:rPr lang="ru-RU" sz="3000" dirty="0">
                <a:solidFill>
                  <a:srgbClr val="FFFF00"/>
                </a:solidFill>
              </a:rPr>
              <a:t>с множественными </a:t>
            </a:r>
            <a:r>
              <a:rPr lang="ru-RU" sz="3000" dirty="0" smtClean="0">
                <a:solidFill>
                  <a:srgbClr val="FFFF00"/>
                </a:solidFill>
              </a:rPr>
              <a:t>осложнениями</a:t>
            </a:r>
          </a:p>
          <a:p>
            <a:pPr marL="18288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E11.8</a:t>
            </a:r>
            <a:r>
              <a:rPr lang="ru-RU" sz="3000" dirty="0" smtClean="0"/>
              <a:t> Инсулиннезависимый </a:t>
            </a:r>
            <a:r>
              <a:rPr lang="ru-RU" sz="3000" dirty="0"/>
              <a:t>сахарный диабет </a:t>
            </a:r>
            <a:r>
              <a:rPr lang="ru-RU" sz="3000" dirty="0">
                <a:solidFill>
                  <a:srgbClr val="FFFF00"/>
                </a:solidFill>
              </a:rPr>
              <a:t>с </a:t>
            </a:r>
            <a:r>
              <a:rPr lang="ru-RU" sz="3000" dirty="0" smtClean="0">
                <a:solidFill>
                  <a:srgbClr val="FFFF00"/>
                </a:solidFill>
              </a:rPr>
              <a:t>неуточненными осложнениями</a:t>
            </a:r>
            <a:endParaRPr lang="ru-RU" sz="3000" dirty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E11.9</a:t>
            </a:r>
            <a:r>
              <a:rPr lang="ru-RU" sz="3000" dirty="0" smtClean="0"/>
              <a:t> Инсулиннезависимый </a:t>
            </a:r>
            <a:r>
              <a:rPr lang="ru-RU" sz="3000" dirty="0"/>
              <a:t>сахарный диабет </a:t>
            </a:r>
            <a:r>
              <a:rPr lang="ru-RU" sz="3000" dirty="0" smtClean="0">
                <a:solidFill>
                  <a:srgbClr val="FFFF00"/>
                </a:solidFill>
              </a:rPr>
              <a:t>без осложнений</a:t>
            </a:r>
            <a:endParaRPr lang="ru-RU" sz="3000" dirty="0">
              <a:solidFill>
                <a:srgbClr val="FFFF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 smtClean="0"/>
              <a:t>           Код МКБ-10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9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024336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solidFill>
                  <a:srgbClr val="FFFF00"/>
                </a:solidFill>
              </a:rPr>
              <a:t>• </a:t>
            </a:r>
            <a:r>
              <a:rPr lang="ru-RU" sz="3200" dirty="0">
                <a:solidFill>
                  <a:srgbClr val="FFFF00"/>
                </a:solidFill>
              </a:rPr>
              <a:t>Питание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• </a:t>
            </a:r>
            <a:r>
              <a:rPr lang="ru-RU" sz="3200" dirty="0">
                <a:solidFill>
                  <a:srgbClr val="FFFF00"/>
                </a:solidFill>
              </a:rPr>
              <a:t>Физическая активность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• </a:t>
            </a:r>
            <a:r>
              <a:rPr lang="ru-RU" sz="3200" dirty="0" err="1">
                <a:solidFill>
                  <a:srgbClr val="FFFF00"/>
                </a:solidFill>
              </a:rPr>
              <a:t>Сахароснижающие</a:t>
            </a:r>
            <a:r>
              <a:rPr lang="ru-RU" sz="3200" dirty="0">
                <a:solidFill>
                  <a:srgbClr val="FFFF00"/>
                </a:solidFill>
              </a:rPr>
              <a:t> препараты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• </a:t>
            </a:r>
            <a:r>
              <a:rPr lang="ru-RU" sz="3200" dirty="0">
                <a:solidFill>
                  <a:srgbClr val="FFFF00"/>
                </a:solidFill>
              </a:rPr>
              <a:t>Обучение и самоконтроль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 smtClean="0"/>
              <a:t>                    Лечение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8" y="479240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51" y="548680"/>
            <a:ext cx="26460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600" dirty="0" smtClean="0">
                <a:solidFill>
                  <a:srgbClr val="FFFF00"/>
                </a:solidFill>
              </a:rPr>
              <a:t>1</a:t>
            </a:r>
            <a:r>
              <a:rPr lang="ru-RU" sz="2600" dirty="0">
                <a:solidFill>
                  <a:srgbClr val="FFFF00"/>
                </a:solidFill>
              </a:rPr>
              <a:t>. Питание должно быть частью терапевтического плана и способствовать </a:t>
            </a:r>
            <a:r>
              <a:rPr lang="ru-RU" sz="2600" b="1" i="1" dirty="0">
                <a:solidFill>
                  <a:srgbClr val="FF0000"/>
                </a:solidFill>
              </a:rPr>
              <a:t>достижению метаболических целей при любом варианте </a:t>
            </a:r>
            <a:r>
              <a:rPr lang="ru-RU" sz="2600" b="1" i="1" dirty="0" smtClean="0">
                <a:solidFill>
                  <a:srgbClr val="FF0000"/>
                </a:solidFill>
              </a:rPr>
              <a:t>медикаментозной ПССТ. </a:t>
            </a:r>
            <a:r>
              <a:rPr lang="ru-RU" sz="2600" dirty="0">
                <a:solidFill>
                  <a:srgbClr val="FFFF00"/>
                </a:solidFill>
              </a:rPr>
              <a:t>В то же время, поскольку </a:t>
            </a:r>
            <a:r>
              <a:rPr lang="ru-RU" sz="2600" dirty="0" smtClean="0">
                <a:solidFill>
                  <a:srgbClr val="FFFF00"/>
                </a:solidFill>
              </a:rPr>
              <a:t>питание </a:t>
            </a:r>
            <a:r>
              <a:rPr lang="ru-RU" sz="2600" dirty="0">
                <a:solidFill>
                  <a:srgbClr val="FFFF00"/>
                </a:solidFill>
              </a:rPr>
              <a:t>является важной составляющей образа жизни и оказывает сильное влияние на качество жизни, при формировании рекомендаций по питанию </a:t>
            </a:r>
            <a:r>
              <a:rPr lang="ru-RU" sz="2600" b="1" i="1" dirty="0">
                <a:solidFill>
                  <a:srgbClr val="FF0000"/>
                </a:solidFill>
              </a:rPr>
              <a:t>должны учитываться персональные предпочтения. </a:t>
            </a:r>
            <a:r>
              <a:rPr lang="ru-RU" sz="2600" dirty="0">
                <a:solidFill>
                  <a:srgbClr val="FFFF00"/>
                </a:solidFill>
              </a:rPr>
              <a:t>В целом речь идет не о жестких диетических ограничениях, которые трудно реализовать на долгосрочной основе, а о постепенном формировании стиля питания, отвечающего актуальным терапевтическим целям.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4022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2. Всем пациентам </a:t>
            </a:r>
            <a:r>
              <a:rPr lang="ru-RU" sz="2800" b="1" i="1" dirty="0">
                <a:solidFill>
                  <a:srgbClr val="FF0000"/>
                </a:solidFill>
              </a:rPr>
              <a:t>с избыточной массой тела/ожирением</a:t>
            </a:r>
            <a:r>
              <a:rPr lang="ru-RU" sz="2800" dirty="0">
                <a:solidFill>
                  <a:srgbClr val="FFFF00"/>
                </a:solidFill>
              </a:rPr>
              <a:t> рекомендуется </a:t>
            </a:r>
            <a:r>
              <a:rPr lang="ru-RU" sz="2800" b="1" i="1" dirty="0">
                <a:solidFill>
                  <a:srgbClr val="FF0000"/>
                </a:solidFill>
              </a:rPr>
              <a:t>ограничение калорийности </a:t>
            </a:r>
            <a:r>
              <a:rPr lang="ru-RU" sz="2800" b="1" i="1" dirty="0" smtClean="0">
                <a:solidFill>
                  <a:srgbClr val="FF0000"/>
                </a:solidFill>
              </a:rPr>
              <a:t>рациона </a:t>
            </a:r>
            <a:r>
              <a:rPr lang="ru-RU" sz="2800" b="1" i="1" dirty="0">
                <a:solidFill>
                  <a:srgbClr val="FF0000"/>
                </a:solidFill>
              </a:rPr>
              <a:t>с целью умеренного снижения </a:t>
            </a:r>
            <a:r>
              <a:rPr lang="en-US" sz="2800" b="1" i="1" dirty="0">
                <a:solidFill>
                  <a:srgbClr val="FF0000"/>
                </a:solidFill>
              </a:rPr>
              <a:t>m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тела.</a:t>
            </a:r>
            <a:r>
              <a:rPr lang="ru-RU" sz="2800" dirty="0">
                <a:solidFill>
                  <a:srgbClr val="FFFF00"/>
                </a:solidFill>
              </a:rPr>
              <a:t> Это обеспечивает </a:t>
            </a:r>
            <a:r>
              <a:rPr lang="ru-RU" sz="2800" b="1" i="1" dirty="0" smtClean="0">
                <a:solidFill>
                  <a:srgbClr val="FF0000"/>
                </a:solidFill>
              </a:rPr>
              <a:t>«+» </a:t>
            </a:r>
            <a:r>
              <a:rPr lang="ru-RU" sz="2800" b="1" i="1" dirty="0">
                <a:solidFill>
                  <a:srgbClr val="FF0000"/>
                </a:solidFill>
              </a:rPr>
              <a:t>эффект </a:t>
            </a:r>
            <a:r>
              <a:rPr lang="ru-RU" sz="2800" dirty="0">
                <a:solidFill>
                  <a:srgbClr val="FFFF00"/>
                </a:solidFill>
              </a:rPr>
              <a:t>в отношении </a:t>
            </a:r>
            <a:r>
              <a:rPr lang="ru-RU" sz="2800" b="1" i="1" dirty="0">
                <a:solidFill>
                  <a:srgbClr val="FF0000"/>
                </a:solidFill>
              </a:rPr>
              <a:t>гликемического контроля, липидов и </a:t>
            </a:r>
            <a:r>
              <a:rPr lang="ru-RU" sz="2800" b="1" i="1" dirty="0" smtClean="0">
                <a:solidFill>
                  <a:srgbClr val="FF0000"/>
                </a:solidFill>
              </a:rPr>
              <a:t>АД, </a:t>
            </a:r>
            <a:r>
              <a:rPr lang="ru-RU" sz="2800" dirty="0">
                <a:solidFill>
                  <a:srgbClr val="FFFF00"/>
                </a:solidFill>
              </a:rPr>
              <a:t>особенно в ранний период заболевания. Достижение </a:t>
            </a:r>
            <a:r>
              <a:rPr lang="ru-RU" sz="2800" b="1" dirty="0">
                <a:solidFill>
                  <a:srgbClr val="FF0000"/>
                </a:solidFill>
              </a:rPr>
              <a:t>снижения </a:t>
            </a: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тела </a:t>
            </a:r>
            <a:r>
              <a:rPr lang="ru-RU" sz="2800" dirty="0">
                <a:solidFill>
                  <a:srgbClr val="FFFF00"/>
                </a:solidFill>
              </a:rPr>
              <a:t>наиболее эффективно при одновременном применении </a:t>
            </a:r>
            <a:r>
              <a:rPr lang="ru-RU" sz="2800" b="1" i="1" dirty="0">
                <a:solidFill>
                  <a:srgbClr val="FF0000"/>
                </a:solidFill>
              </a:rPr>
              <a:t>физических нагрузок </a:t>
            </a:r>
            <a:r>
              <a:rPr lang="ru-RU" sz="2800" dirty="0">
                <a:solidFill>
                  <a:srgbClr val="FFFF00"/>
                </a:solidFill>
              </a:rPr>
              <a:t>и </a:t>
            </a:r>
            <a:r>
              <a:rPr lang="ru-RU" sz="2800" b="1" i="1" dirty="0">
                <a:solidFill>
                  <a:srgbClr val="FF0000"/>
                </a:solidFill>
              </a:rPr>
              <a:t>обучающих программ.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3</a:t>
            </a:r>
            <a:r>
              <a:rPr lang="ru-RU" sz="2800" dirty="0">
                <a:solidFill>
                  <a:srgbClr val="FFFF00"/>
                </a:solidFill>
              </a:rPr>
              <a:t>. Резкие, нефизиологические ограничения в питании и голодание противопоказаны.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27786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4. Идеального %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соотношения калорий из Б</a:t>
            </a:r>
            <a:r>
              <a:rPr lang="ru-RU" sz="2800" dirty="0" smtClean="0">
                <a:solidFill>
                  <a:srgbClr val="FFFF00"/>
                </a:solidFill>
              </a:rPr>
              <a:t>, Ж </a:t>
            </a:r>
            <a:r>
              <a:rPr lang="ru-RU" sz="2800" dirty="0">
                <a:solidFill>
                  <a:srgbClr val="FFFF00"/>
                </a:solidFill>
              </a:rPr>
              <a:t>и 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для всех пациентов с СД не существует. Рекомендации формируются на основе анализа актуального образца питания и </a:t>
            </a:r>
            <a:r>
              <a:rPr lang="ru-RU" sz="2800" dirty="0" smtClean="0">
                <a:solidFill>
                  <a:srgbClr val="FFFF00"/>
                </a:solidFill>
              </a:rPr>
              <a:t>метаболических </a:t>
            </a:r>
            <a:r>
              <a:rPr lang="ru-RU" sz="2800" dirty="0">
                <a:solidFill>
                  <a:srgbClr val="FFFF00"/>
                </a:solidFill>
              </a:rPr>
              <a:t>целей. Как правило, полезным для снижения </a:t>
            </a:r>
            <a:r>
              <a:rPr lang="en-US" sz="2800" dirty="0">
                <a:solidFill>
                  <a:srgbClr val="FFFF00"/>
                </a:solidFill>
              </a:rPr>
              <a:t>m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тела может быть </a:t>
            </a:r>
            <a:r>
              <a:rPr lang="ru-RU" sz="2800" b="1" i="1" dirty="0">
                <a:solidFill>
                  <a:srgbClr val="FF0000"/>
                </a:solidFill>
              </a:rPr>
              <a:t>максимальное ограничение Ж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(</a:t>
            </a:r>
            <a:r>
              <a:rPr lang="ru-RU" sz="2800" b="1" i="1" dirty="0" smtClean="0">
                <a:solidFill>
                  <a:srgbClr val="FF0000"/>
                </a:solidFill>
              </a:rPr>
              <a:t>прежде </a:t>
            </a:r>
            <a:r>
              <a:rPr lang="ru-RU" sz="2800" b="1" i="1" dirty="0">
                <a:solidFill>
                  <a:srgbClr val="FF0000"/>
                </a:solidFill>
              </a:rPr>
              <a:t>всего животного происхождения) и сахаров; </a:t>
            </a:r>
            <a:r>
              <a:rPr lang="ru-RU" sz="2800" dirty="0">
                <a:solidFill>
                  <a:srgbClr val="FFFF00"/>
                </a:solidFill>
              </a:rPr>
              <a:t>умеренное (в размере половины привычной порции) – продуктов, состоящих преимущественно из </a:t>
            </a:r>
            <a:r>
              <a:rPr lang="ru-RU" sz="2800" b="1" i="1" dirty="0" smtClean="0">
                <a:solidFill>
                  <a:srgbClr val="FF0000"/>
                </a:solidFill>
              </a:rPr>
              <a:t>сложных У </a:t>
            </a:r>
            <a:r>
              <a:rPr lang="ru-RU" sz="2800" b="1" i="1" dirty="0">
                <a:solidFill>
                  <a:srgbClr val="FF0000"/>
                </a:solidFill>
              </a:rPr>
              <a:t>(крахмалов) и Б</a:t>
            </a:r>
            <a:r>
              <a:rPr lang="ru-RU" sz="2800" b="1" i="1" dirty="0" smtClean="0">
                <a:solidFill>
                  <a:srgbClr val="FF0000"/>
                </a:solidFill>
              </a:rPr>
              <a:t>; </a:t>
            </a:r>
            <a:r>
              <a:rPr lang="ru-RU" sz="2800" dirty="0" smtClean="0">
                <a:solidFill>
                  <a:srgbClr val="FFFF00"/>
                </a:solidFill>
              </a:rPr>
              <a:t>неограниченное </a:t>
            </a:r>
            <a:r>
              <a:rPr lang="ru-RU" sz="2800" dirty="0">
                <a:solidFill>
                  <a:srgbClr val="FFFF00"/>
                </a:solidFill>
              </a:rPr>
              <a:t>потребление – продуктов с минимальной калорийностью (в основном богатых водой и клетчаткой овощей). 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52736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40051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600" dirty="0">
                <a:solidFill>
                  <a:srgbClr val="FFFF00"/>
                </a:solidFill>
              </a:rPr>
              <a:t>5. Учет потребления У</a:t>
            </a:r>
            <a:r>
              <a:rPr lang="ru-RU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</a:rPr>
              <a:t>важен для достижения хорошего гликемического контроля. Если пациент с СД 2 типа получает </a:t>
            </a:r>
            <a:r>
              <a:rPr lang="ru-RU" sz="2600" dirty="0" smtClean="0">
                <a:solidFill>
                  <a:srgbClr val="FFFF00"/>
                </a:solidFill>
              </a:rPr>
              <a:t>ИКД, </a:t>
            </a:r>
            <a:r>
              <a:rPr lang="ru-RU" sz="2600" dirty="0">
                <a:solidFill>
                  <a:srgbClr val="FFFF00"/>
                </a:solidFill>
              </a:rPr>
              <a:t>оптимальным подходом является </a:t>
            </a:r>
            <a:r>
              <a:rPr lang="ru-RU" sz="2600" b="1" i="1" dirty="0">
                <a:solidFill>
                  <a:srgbClr val="FF0000"/>
                </a:solidFill>
              </a:rPr>
              <a:t>обучение подсчету У</a:t>
            </a:r>
            <a:r>
              <a:rPr lang="ru-RU" sz="2600" b="1" i="1" dirty="0" smtClean="0">
                <a:solidFill>
                  <a:srgbClr val="FF0000"/>
                </a:solidFill>
              </a:rPr>
              <a:t> </a:t>
            </a:r>
            <a:r>
              <a:rPr lang="ru-RU" sz="2600" b="1" i="1" dirty="0">
                <a:solidFill>
                  <a:srgbClr val="FF0000"/>
                </a:solidFill>
              </a:rPr>
              <a:t>по системе </a:t>
            </a:r>
            <a:r>
              <a:rPr lang="ru-RU" sz="2600" b="1" i="1" dirty="0" smtClean="0">
                <a:solidFill>
                  <a:srgbClr val="FF0000"/>
                </a:solidFill>
              </a:rPr>
              <a:t>«ХЕ». </a:t>
            </a:r>
            <a:r>
              <a:rPr lang="ru-RU" sz="2600" dirty="0">
                <a:solidFill>
                  <a:srgbClr val="FFFF00"/>
                </a:solidFill>
              </a:rPr>
              <a:t>В других случаях может быть достаточно </a:t>
            </a:r>
            <a:r>
              <a:rPr lang="ru-RU" sz="2600" dirty="0" smtClean="0">
                <a:solidFill>
                  <a:srgbClr val="FFFF00"/>
                </a:solidFill>
              </a:rPr>
              <a:t>практически ориентированной </a:t>
            </a:r>
            <a:r>
              <a:rPr lang="ru-RU" sz="2600" dirty="0">
                <a:solidFill>
                  <a:srgbClr val="FFFF00"/>
                </a:solidFill>
              </a:rPr>
              <a:t>оценки. </a:t>
            </a:r>
            <a:endParaRPr lang="ru-RU" sz="26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600" dirty="0" smtClean="0">
                <a:solidFill>
                  <a:srgbClr val="FFFF00"/>
                </a:solidFill>
              </a:rPr>
              <a:t>6</a:t>
            </a:r>
            <a:r>
              <a:rPr lang="ru-RU" sz="2600" dirty="0">
                <a:solidFill>
                  <a:srgbClr val="FFFF00"/>
                </a:solidFill>
              </a:rPr>
              <a:t>. С точки зрения общего здоровья, следует рекомендовать </a:t>
            </a:r>
            <a:r>
              <a:rPr lang="ru-RU" sz="2600" b="1" i="1" dirty="0" smtClean="0">
                <a:solidFill>
                  <a:srgbClr val="FF0000"/>
                </a:solidFill>
              </a:rPr>
              <a:t>потребление У </a:t>
            </a:r>
            <a:r>
              <a:rPr lang="ru-RU" sz="2600" b="1" i="1" dirty="0">
                <a:solidFill>
                  <a:srgbClr val="FF0000"/>
                </a:solidFill>
              </a:rPr>
              <a:t>в составе овощей, </a:t>
            </a:r>
            <a:r>
              <a:rPr lang="ru-RU" sz="2600" b="1" i="1" dirty="0" err="1">
                <a:solidFill>
                  <a:srgbClr val="FF0000"/>
                </a:solidFill>
              </a:rPr>
              <a:t>цельнозерновых</a:t>
            </a:r>
            <a:r>
              <a:rPr lang="ru-RU" sz="2600" b="1" i="1" dirty="0">
                <a:solidFill>
                  <a:srgbClr val="FF0000"/>
                </a:solidFill>
              </a:rPr>
              <a:t>, молочных продуктов,</a:t>
            </a:r>
            <a:r>
              <a:rPr lang="ru-RU" sz="2600" dirty="0">
                <a:solidFill>
                  <a:srgbClr val="FFFF00"/>
                </a:solidFill>
              </a:rPr>
              <a:t> в противовес другим источникам У</a:t>
            </a:r>
            <a:r>
              <a:rPr lang="ru-RU" sz="2600" dirty="0" smtClean="0">
                <a:solidFill>
                  <a:srgbClr val="FFFF00"/>
                </a:solidFill>
              </a:rPr>
              <a:t>, </a:t>
            </a:r>
            <a:r>
              <a:rPr lang="ru-RU" sz="2600" dirty="0">
                <a:solidFill>
                  <a:srgbClr val="FFFF00"/>
                </a:solidFill>
              </a:rPr>
              <a:t>содержащих </a:t>
            </a:r>
            <a:r>
              <a:rPr lang="ru-RU" sz="2600" dirty="0" smtClean="0">
                <a:solidFill>
                  <a:srgbClr val="FFFF00"/>
                </a:solidFill>
              </a:rPr>
              <a:t>дополнительно </a:t>
            </a:r>
            <a:r>
              <a:rPr lang="ru-RU" sz="2600" dirty="0">
                <a:solidFill>
                  <a:srgbClr val="FFFF00"/>
                </a:solidFill>
              </a:rPr>
              <a:t>насыщенные или транс жиры, сахара или натрий. Важно также включать в рацион продукты, богатые </a:t>
            </a:r>
            <a:r>
              <a:rPr lang="ru-RU" sz="2600" b="1" i="1" dirty="0">
                <a:solidFill>
                  <a:srgbClr val="FF0000"/>
                </a:solidFill>
              </a:rPr>
              <a:t>моно- и полиненасыщенными жирными кислотами (рыба, растительные масла).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1103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                 7</a:t>
            </a:r>
            <a:r>
              <a:rPr lang="ru-RU" sz="3200" dirty="0">
                <a:solidFill>
                  <a:srgbClr val="FFFF00"/>
                </a:solidFill>
              </a:rPr>
              <a:t>. Не доказана польза от употребления в виде </a:t>
            </a:r>
            <a:r>
              <a:rPr lang="ru-RU" sz="3200" b="1" i="1" dirty="0">
                <a:solidFill>
                  <a:srgbClr val="FF0000"/>
                </a:solidFill>
              </a:rPr>
              <a:t>препаратов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Vit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(в отсутствие признаков авитаминоза), </a:t>
            </a:r>
            <a:r>
              <a:rPr lang="ru-RU" sz="3200" b="1" i="1" dirty="0">
                <a:solidFill>
                  <a:srgbClr val="FF0000"/>
                </a:solidFill>
              </a:rPr>
              <a:t>антиоксидантов, микроэлементов,</a:t>
            </a:r>
            <a:r>
              <a:rPr lang="ru-RU" sz="3200" dirty="0">
                <a:solidFill>
                  <a:srgbClr val="FFFF00"/>
                </a:solidFill>
              </a:rPr>
              <a:t> а также каких-либо </a:t>
            </a:r>
            <a:r>
              <a:rPr lang="ru-RU" sz="3200" b="1" i="1" dirty="0">
                <a:solidFill>
                  <a:srgbClr val="FF0000"/>
                </a:solidFill>
              </a:rPr>
              <a:t>пищевых добавок </a:t>
            </a:r>
            <a:r>
              <a:rPr lang="ru-RU" sz="3200" dirty="0">
                <a:solidFill>
                  <a:srgbClr val="FFFF00"/>
                </a:solidFill>
              </a:rPr>
              <a:t>растительного происхождения при СД.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8</a:t>
            </a:r>
            <a:r>
              <a:rPr lang="ru-RU" sz="3200" dirty="0">
                <a:solidFill>
                  <a:srgbClr val="FFFF00"/>
                </a:solidFill>
              </a:rPr>
              <a:t>. Допустимо умеренное потребление некалорийных </a:t>
            </a:r>
            <a:r>
              <a:rPr lang="ru-RU" sz="3200" b="1" i="1" dirty="0">
                <a:solidFill>
                  <a:srgbClr val="FF0000"/>
                </a:solidFill>
              </a:rPr>
              <a:t>сахарозаменителей.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143125" cy="18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59"/>
            <a:ext cx="28575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59"/>
            <a:ext cx="25622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9. Употребление </a:t>
            </a:r>
            <a:r>
              <a:rPr lang="ru-RU" sz="2800" b="1" i="1" dirty="0">
                <a:solidFill>
                  <a:srgbClr val="FF0000"/>
                </a:solidFill>
              </a:rPr>
              <a:t>алкогольных напитков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возможно в количестве </a:t>
            </a:r>
            <a:r>
              <a:rPr lang="ru-RU" sz="2800" b="1" i="1" dirty="0">
                <a:solidFill>
                  <a:srgbClr val="FF0000"/>
                </a:solidFill>
              </a:rPr>
              <a:t>не более 1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усл</a:t>
            </a:r>
            <a:r>
              <a:rPr lang="ru-RU" sz="2800" b="1" i="1" dirty="0" smtClean="0">
                <a:solidFill>
                  <a:srgbClr val="FF0000"/>
                </a:solidFill>
              </a:rPr>
              <a:t>. Ед. </a:t>
            </a:r>
            <a:r>
              <a:rPr lang="ru-RU" sz="2800" b="1" i="1" dirty="0">
                <a:solidFill>
                  <a:srgbClr val="FF0000"/>
                </a:solidFill>
              </a:rPr>
              <a:t>для женщин и 2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усл</a:t>
            </a:r>
            <a:r>
              <a:rPr lang="ru-RU" sz="2800" b="1" i="1" dirty="0" smtClean="0">
                <a:solidFill>
                  <a:srgbClr val="FF0000"/>
                </a:solidFill>
              </a:rPr>
              <a:t>. Ед. </a:t>
            </a:r>
            <a:r>
              <a:rPr lang="ru-RU" sz="2800" b="1" i="1" dirty="0">
                <a:solidFill>
                  <a:srgbClr val="FF0000"/>
                </a:solidFill>
              </a:rPr>
              <a:t>для мужчин в сутки </a:t>
            </a:r>
            <a:r>
              <a:rPr lang="ru-RU" sz="2800" dirty="0">
                <a:solidFill>
                  <a:srgbClr val="FFFF00"/>
                </a:solidFill>
              </a:rPr>
              <a:t>(но не ежедневно) при отсутствии панкреатита, выраженной </a:t>
            </a:r>
            <a:r>
              <a:rPr lang="ru-RU" sz="2800" dirty="0" err="1">
                <a:solidFill>
                  <a:srgbClr val="FFFF00"/>
                </a:solidFill>
              </a:rPr>
              <a:t>нейропатии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гипертриглицеридемии</a:t>
            </a:r>
            <a:r>
              <a:rPr lang="ru-RU" sz="2800" dirty="0">
                <a:solidFill>
                  <a:srgbClr val="FFFF00"/>
                </a:solidFill>
              </a:rPr>
              <a:t>, алкогольной зависимости. </a:t>
            </a:r>
            <a:r>
              <a:rPr lang="ru-RU" sz="2800" b="1" i="1" dirty="0">
                <a:solidFill>
                  <a:srgbClr val="FF0000"/>
                </a:solidFill>
              </a:rPr>
              <a:t>1</a:t>
            </a:r>
            <a:r>
              <a:rPr lang="ru-RU" sz="2800" b="1" i="1" dirty="0" smtClean="0">
                <a:solidFill>
                  <a:srgbClr val="FF0000"/>
                </a:solidFill>
              </a:rPr>
              <a:t>усл. Ед.  </a:t>
            </a:r>
            <a:r>
              <a:rPr lang="ru-RU" sz="2800" b="1" i="1" dirty="0">
                <a:solidFill>
                  <a:srgbClr val="FF0000"/>
                </a:solidFill>
              </a:rPr>
              <a:t>соответствует 15 г этанола, или примерно 40 г крепких напитков, или 140 г вина, или 300 г пива. </a:t>
            </a:r>
            <a:r>
              <a:rPr lang="ru-RU" sz="2800" dirty="0">
                <a:solidFill>
                  <a:srgbClr val="FFFF00"/>
                </a:solidFill>
              </a:rPr>
              <a:t>Употребление алкоголя увеличивает риск </a:t>
            </a:r>
            <a:r>
              <a:rPr lang="ru-RU" sz="2800" b="1" i="1" dirty="0">
                <a:solidFill>
                  <a:srgbClr val="FF0000"/>
                </a:solidFill>
              </a:rPr>
              <a:t>гипогликемии,</a:t>
            </a:r>
            <a:r>
              <a:rPr lang="ru-RU" sz="2800" dirty="0">
                <a:solidFill>
                  <a:srgbClr val="FFFF00"/>
                </a:solidFill>
              </a:rPr>
              <a:t> в том числе отсроченной, у тех пациентов, которые получают </a:t>
            </a:r>
            <a:r>
              <a:rPr lang="ru-RU" sz="2800" dirty="0" err="1" smtClean="0">
                <a:solidFill>
                  <a:srgbClr val="FFFF00"/>
                </a:solidFill>
              </a:rPr>
              <a:t>секретагоги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и инсулин. Необходимо обучение и постоянный контроль знаний о профилактике гипогликемий.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/>
              <a:t>Рекомендации по питанию</a:t>
            </a:r>
          </a:p>
        </p:txBody>
      </p:sp>
    </p:spTree>
    <p:extLst>
      <p:ext uri="{BB962C8B-B14F-4D97-AF65-F5344CB8AC3E}">
        <p14:creationId xmlns:p14="http://schemas.microsoft.com/office/powerpoint/2010/main" val="10223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4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• Регулярная ФА при СД 2 </a:t>
            </a:r>
            <a:r>
              <a:rPr lang="ru-RU" sz="2800" dirty="0" smtClean="0">
                <a:solidFill>
                  <a:srgbClr val="FFFF00"/>
                </a:solidFill>
              </a:rPr>
              <a:t>типа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улучшает компенсацию углеводного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обмена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помогает снизить и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</a:rPr>
              <a:t>оддержать 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тела, </a:t>
            </a:r>
            <a:r>
              <a:rPr lang="ru-RU" sz="2800" b="1" i="1" dirty="0" smtClean="0">
                <a:solidFill>
                  <a:srgbClr val="FF0000"/>
                </a:solidFill>
              </a:rPr>
              <a:t>уменьшить ИР </a:t>
            </a:r>
            <a:r>
              <a:rPr lang="ru-RU" sz="2800" b="1" i="1" dirty="0">
                <a:solidFill>
                  <a:srgbClr val="FF0000"/>
                </a:solidFill>
              </a:rPr>
              <a:t>и </a:t>
            </a:r>
            <a:r>
              <a:rPr lang="ru-RU" sz="2800" b="1" i="1" dirty="0" smtClean="0">
                <a:solidFill>
                  <a:srgbClr val="FF0000"/>
                </a:solidFill>
              </a:rPr>
              <a:t>степень</a:t>
            </a:r>
          </a:p>
          <a:p>
            <a:pPr marL="18288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абдоминального ожирения, способствует снижению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гиперТГемии</a:t>
            </a:r>
            <a:r>
              <a:rPr lang="ru-RU" sz="2800" b="1" i="1" dirty="0">
                <a:solidFill>
                  <a:srgbClr val="FF0000"/>
                </a:solidFill>
              </a:rPr>
              <a:t>, повышению </a:t>
            </a:r>
            <a:r>
              <a:rPr lang="ru-RU" sz="2800" b="1" i="1" dirty="0" smtClean="0">
                <a:solidFill>
                  <a:srgbClr val="FF0000"/>
                </a:solidFill>
              </a:rPr>
              <a:t>сердечно-сосудистой тренированности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</a:t>
            </a:r>
            <a:r>
              <a:rPr lang="ru-RU" sz="2800" dirty="0">
                <a:solidFill>
                  <a:srgbClr val="FFFF00"/>
                </a:solidFill>
              </a:rPr>
              <a:t>ФА подбирается индивидуально, с учетом возраста больного, осложнений СД, сопутствующих </a:t>
            </a:r>
            <a:r>
              <a:rPr lang="ru-RU" sz="2800" dirty="0" err="1">
                <a:solidFill>
                  <a:srgbClr val="FFFF00"/>
                </a:solidFill>
              </a:rPr>
              <a:t>заболева</a:t>
            </a:r>
            <a:r>
              <a:rPr lang="ru-RU" sz="2800" dirty="0">
                <a:solidFill>
                  <a:srgbClr val="FFFF00"/>
                </a:solidFill>
              </a:rPr>
              <a:t>- </a:t>
            </a:r>
            <a:r>
              <a:rPr lang="ru-RU" sz="2800" dirty="0" err="1">
                <a:solidFill>
                  <a:srgbClr val="FFFF00"/>
                </a:solidFill>
              </a:rPr>
              <a:t>ний</a:t>
            </a:r>
            <a:r>
              <a:rPr lang="ru-RU" sz="2800" dirty="0">
                <a:solidFill>
                  <a:srgbClr val="FFFF00"/>
                </a:solidFill>
              </a:rPr>
              <a:t>, а также переносимости.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556792"/>
          </a:xfrm>
        </p:spPr>
        <p:txBody>
          <a:bodyPr/>
          <a:lstStyle/>
          <a:p>
            <a:r>
              <a:rPr lang="ru-RU" dirty="0" smtClean="0"/>
              <a:t>Рекомендации </a:t>
            </a:r>
            <a:r>
              <a:rPr lang="ru-RU" dirty="0"/>
              <a:t>по физической активности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611760" cy="16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7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                         • </a:t>
            </a:r>
            <a:r>
              <a:rPr lang="ru-RU" sz="2800" dirty="0">
                <a:solidFill>
                  <a:srgbClr val="FFFF00"/>
                </a:solidFill>
              </a:rPr>
              <a:t>Рекомендуются </a:t>
            </a:r>
            <a:r>
              <a:rPr lang="ru-RU" sz="2800" b="1" i="1" dirty="0">
                <a:solidFill>
                  <a:srgbClr val="FF0000"/>
                </a:solidFill>
              </a:rPr>
              <a:t>аэробные 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       физические </a:t>
            </a:r>
            <a:r>
              <a:rPr lang="ru-RU" sz="2800" b="1" i="1" dirty="0">
                <a:solidFill>
                  <a:srgbClr val="FF0000"/>
                </a:solidFill>
              </a:rPr>
              <a:t>упражнения продолжительностью 30–60 минут, </a:t>
            </a:r>
            <a:r>
              <a:rPr lang="ru-RU" sz="2800" dirty="0">
                <a:solidFill>
                  <a:srgbClr val="FFFF00"/>
                </a:solidFill>
              </a:rPr>
              <a:t>предпочтительно </a:t>
            </a:r>
            <a:r>
              <a:rPr lang="ru-RU" sz="2800" b="1" i="1" dirty="0">
                <a:solidFill>
                  <a:srgbClr val="FF0000"/>
                </a:solidFill>
              </a:rPr>
              <a:t>ежедневно, но не менее 3 раз в неделю. </a:t>
            </a:r>
            <a:r>
              <a:rPr lang="ru-RU" sz="2800" dirty="0">
                <a:solidFill>
                  <a:srgbClr val="FFFF00"/>
                </a:solidFill>
              </a:rPr>
              <a:t>Суммарная продолжительность – </a:t>
            </a:r>
            <a:r>
              <a:rPr lang="ru-RU" sz="2800" b="1" i="1" dirty="0">
                <a:solidFill>
                  <a:srgbClr val="FF0000"/>
                </a:solidFill>
              </a:rPr>
              <a:t>не менее 150 минут в неделю.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</a:t>
            </a:r>
            <a:r>
              <a:rPr lang="ru-RU" sz="2800" dirty="0">
                <a:solidFill>
                  <a:srgbClr val="FFFF00"/>
                </a:solidFill>
              </a:rPr>
              <a:t>Противопоказания и меры предосторожности – в целом такие же, как для ФА при СД 1 типа </a:t>
            </a:r>
            <a:r>
              <a:rPr lang="ru-RU" sz="2800" dirty="0" smtClean="0">
                <a:solidFill>
                  <a:srgbClr val="FFFF00"/>
                </a:solidFill>
              </a:rPr>
              <a:t>и </a:t>
            </a:r>
            <a:r>
              <a:rPr lang="ru-RU" sz="2800" dirty="0">
                <a:solidFill>
                  <a:srgbClr val="FFFF00"/>
                </a:solidFill>
              </a:rPr>
              <a:t>определяются наличием осложнений СД и сопутствующих заболеваний.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ru-RU" dirty="0"/>
              <a:t>Рекомендации по физической активности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97" y="619448"/>
            <a:ext cx="2143125" cy="14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8" y="1309564"/>
            <a:ext cx="2552700" cy="13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• </a:t>
            </a:r>
            <a:r>
              <a:rPr lang="ru-RU" sz="2800" dirty="0">
                <a:solidFill>
                  <a:srgbClr val="FFFF00"/>
                </a:solidFill>
              </a:rPr>
              <a:t>Дополнительные факторы, </a:t>
            </a:r>
            <a:r>
              <a:rPr lang="ru-RU" sz="2800" dirty="0" smtClean="0">
                <a:solidFill>
                  <a:srgbClr val="FFFF00"/>
                </a:solidFill>
              </a:rPr>
              <a:t>   ограничивающие </a:t>
            </a:r>
            <a:r>
              <a:rPr lang="ru-RU" sz="2800" dirty="0">
                <a:solidFill>
                  <a:srgbClr val="FFFF00"/>
                </a:solidFill>
              </a:rPr>
              <a:t>ФА при СД 2 типа: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ИБС</a:t>
            </a:r>
            <a:r>
              <a:rPr lang="ru-RU" sz="2800" dirty="0">
                <a:solidFill>
                  <a:srgbClr val="FF0000"/>
                </a:solidFill>
              </a:rPr>
              <a:t>, болезни органов дыхания, </a:t>
            </a:r>
            <a:r>
              <a:rPr lang="ru-RU" sz="2800" dirty="0" smtClean="0">
                <a:solidFill>
                  <a:srgbClr val="FF0000"/>
                </a:solidFill>
              </a:rPr>
              <a:t>суставов </a:t>
            </a:r>
            <a:r>
              <a:rPr lang="ru-RU" sz="2800" dirty="0">
                <a:solidFill>
                  <a:srgbClr val="FF0000"/>
                </a:solidFill>
              </a:rPr>
              <a:t>и др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• Риск ИБС требует </a:t>
            </a:r>
            <a:r>
              <a:rPr lang="ru-RU" sz="2800" b="1" i="1" dirty="0">
                <a:solidFill>
                  <a:srgbClr val="FF0000"/>
                </a:solidFill>
              </a:rPr>
              <a:t>обязательного проведения ЭКГ </a:t>
            </a:r>
            <a:r>
              <a:rPr lang="ru-RU" sz="2800" dirty="0">
                <a:solidFill>
                  <a:srgbClr val="FFFF00"/>
                </a:solidFill>
              </a:rPr>
              <a:t>(по показаниям – нагрузочных проб и т.д.) перед началом программы ФА. У больных СД 2 типа, получающих инсулин или </a:t>
            </a:r>
            <a:r>
              <a:rPr lang="ru-RU" sz="2800" dirty="0" smtClean="0">
                <a:solidFill>
                  <a:srgbClr val="FFFF00"/>
                </a:solidFill>
              </a:rPr>
              <a:t>ПССП стимулирующие </a:t>
            </a:r>
            <a:r>
              <a:rPr lang="ru-RU" sz="2800" dirty="0">
                <a:solidFill>
                  <a:srgbClr val="FFFF00"/>
                </a:solidFill>
              </a:rPr>
              <a:t>секрецию инсулина (и крайне редко – другие </a:t>
            </a:r>
            <a:r>
              <a:rPr lang="ru-RU" sz="2800" dirty="0" err="1">
                <a:solidFill>
                  <a:srgbClr val="FFFF00"/>
                </a:solidFill>
              </a:rPr>
              <a:t>сахароснижающие</a:t>
            </a:r>
            <a:r>
              <a:rPr lang="ru-RU" sz="2800" dirty="0">
                <a:solidFill>
                  <a:srgbClr val="FFFF00"/>
                </a:solidFill>
              </a:rPr>
              <a:t> средства), ФА может вызвать гипогликемию.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dirty="0"/>
              <a:t>Рекомендации по физической активности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692696"/>
            <a:ext cx="21793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9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996952"/>
            <a:ext cx="3225552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 smtClean="0"/>
              <a:t>    Благодарю за внимание</a:t>
            </a:r>
            <a:endParaRPr lang="ru-RU" dirty="0"/>
          </a:p>
        </p:txBody>
      </p:sp>
      <p:sp>
        <p:nvSpPr>
          <p:cNvPr id="4" name="AutoShape 6" descr="Картинки по запросу взрослый  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взрослый  и ребе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взрослый  и ребен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•</a:t>
            </a:r>
            <a:r>
              <a:rPr lang="ru-RU" sz="2800" dirty="0">
                <a:solidFill>
                  <a:srgbClr val="FFFF00"/>
                </a:solidFill>
              </a:rPr>
              <a:t>Возраст ≥ 45 лет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• Избыточная масса тела и ожирение (ИМТ ≥ 25 кг/м2 *).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</a:t>
            </a:r>
            <a:r>
              <a:rPr lang="ru-RU" sz="2800" dirty="0">
                <a:solidFill>
                  <a:srgbClr val="FFFF00"/>
                </a:solidFill>
              </a:rPr>
              <a:t>Семейный анамнез СД (родители или сибсы с СД 2 типа).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</a:t>
            </a:r>
            <a:r>
              <a:rPr lang="ru-RU" sz="2800" dirty="0">
                <a:solidFill>
                  <a:srgbClr val="FFFF00"/>
                </a:solidFill>
              </a:rPr>
              <a:t>Привычно низкая физическая активность.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Нарушенная гликемия натощак или нарушенная толерантность к глюкозе в анамнезе. 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• </a:t>
            </a:r>
            <a:r>
              <a:rPr lang="ru-RU" sz="2800" dirty="0" err="1">
                <a:solidFill>
                  <a:srgbClr val="FFFF00"/>
                </a:solidFill>
              </a:rPr>
              <a:t>Гестационный</a:t>
            </a:r>
            <a:r>
              <a:rPr lang="ru-RU" sz="2800" dirty="0">
                <a:solidFill>
                  <a:srgbClr val="FFFF00"/>
                </a:solidFill>
              </a:rPr>
              <a:t> сахарный диабет или рождение крупного плода в анамнезе. 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ru-RU" dirty="0"/>
              <a:t>Факторы риска </a:t>
            </a:r>
            <a:r>
              <a:rPr lang="ru-RU" dirty="0" smtClean="0"/>
              <a:t>развития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СД 2 типа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6771"/>
            <a:ext cx="237626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17646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• Артериальная гипертензия (≥ 140/90 мм рт. ст. или медикаментозная </a:t>
            </a:r>
            <a:r>
              <a:rPr lang="ru-RU" sz="3200" dirty="0" err="1">
                <a:solidFill>
                  <a:srgbClr val="FFFF00"/>
                </a:solidFill>
              </a:rPr>
              <a:t>антигипертензивная</a:t>
            </a:r>
            <a:r>
              <a:rPr lang="ru-RU" sz="3200" dirty="0">
                <a:solidFill>
                  <a:srgbClr val="FFFF00"/>
                </a:solidFill>
              </a:rPr>
              <a:t> терапия). 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• Холестерин ЛВП ≤ 0,9 </a:t>
            </a:r>
            <a:r>
              <a:rPr lang="ru-RU" sz="3200" dirty="0" err="1">
                <a:solidFill>
                  <a:srgbClr val="FFFF00"/>
                </a:solidFill>
              </a:rPr>
              <a:t>ммоль</a:t>
            </a:r>
            <a:r>
              <a:rPr lang="ru-RU" sz="3200" dirty="0">
                <a:solidFill>
                  <a:srgbClr val="FFFF00"/>
                </a:solidFill>
              </a:rPr>
              <a:t>/л и/или уровень триглицеридов ≥ 2,82 </a:t>
            </a:r>
            <a:r>
              <a:rPr lang="ru-RU" sz="3200" dirty="0" err="1">
                <a:solidFill>
                  <a:srgbClr val="FFFF00"/>
                </a:solidFill>
              </a:rPr>
              <a:t>ммоль</a:t>
            </a:r>
            <a:r>
              <a:rPr lang="ru-RU" sz="3200" dirty="0">
                <a:solidFill>
                  <a:srgbClr val="FFFF00"/>
                </a:solidFill>
              </a:rPr>
              <a:t>/л. 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• Синдром поликистозных яичников. </a:t>
            </a:r>
          </a:p>
          <a:p>
            <a:pPr marL="18288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• Наличие сердечно-сосудистых заболеваний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/>
              <a:t>Факторы риска развития</a:t>
            </a:r>
            <a:br>
              <a:rPr lang="ru-RU" dirty="0"/>
            </a:br>
            <a:r>
              <a:rPr lang="ru-RU" dirty="0"/>
              <a:t> СД 2 типа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31706"/>
            <a:ext cx="230425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15485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>
              <a:latin typeface="Times New Roman" pitchFamily="18" charset="0"/>
            </a:endParaRPr>
          </a:p>
          <a:p>
            <a:pPr marL="18288" indent="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18288" indent="0"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marL="18288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Синим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цветом обозначены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к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инсулина;</a:t>
            </a:r>
          </a:p>
          <a:p>
            <a:pPr marL="18288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Белым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цветом обозначены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к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соединительного пептида (С-пептида)</a:t>
            </a: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40768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проинсулина</a:t>
            </a:r>
            <a:r>
              <a:rPr lang="ru-RU" dirty="0" smtClean="0"/>
              <a:t> и инсулина</a:t>
            </a:r>
            <a:endParaRPr lang="ru-RU" dirty="0"/>
          </a:p>
        </p:txBody>
      </p:sp>
      <p:pic>
        <p:nvPicPr>
          <p:cNvPr id="4" name="Picture 5" descr="3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640" r="8772" b="12625"/>
          <a:stretch>
            <a:fillRect/>
          </a:stretch>
        </p:blipFill>
        <p:spPr bwMode="auto">
          <a:xfrm>
            <a:off x="755576" y="1196752"/>
            <a:ext cx="7416824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1528</TotalTime>
  <Words>1903</Words>
  <Application>Microsoft Office PowerPoint</Application>
  <PresentationFormat>Экран (4:3)</PresentationFormat>
  <Paragraphs>197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Calibri</vt:lpstr>
      <vt:lpstr>Palatino Linotype</vt:lpstr>
      <vt:lpstr>Tahoma</vt:lpstr>
      <vt:lpstr>Times New Roman</vt:lpstr>
      <vt:lpstr>Wingdings</vt:lpstr>
      <vt:lpstr>Базовая</vt:lpstr>
      <vt:lpstr>Презентация PowerPoint</vt:lpstr>
      <vt:lpstr>    Сахарный диабет 2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 развития  СД 2 типа</vt:lpstr>
      <vt:lpstr>Факторы риска развития  СД 2 типа</vt:lpstr>
      <vt:lpstr>Структура проинсулина и инсулина</vt:lpstr>
      <vt:lpstr>Схема образования инсулина из препроинсулина</vt:lpstr>
      <vt:lpstr>Схема образования инсулина из препроинсулина</vt:lpstr>
      <vt:lpstr>Биологические эффекты инсулина</vt:lpstr>
      <vt:lpstr>Биологические эффекты инсулина</vt:lpstr>
      <vt:lpstr>Биологические эффекты инсулина</vt:lpstr>
      <vt:lpstr>Презентация PowerPoint</vt:lpstr>
      <vt:lpstr>Патогенетические механизмы                        СД 2 типа</vt:lpstr>
      <vt:lpstr>Презентация PowerPoint</vt:lpstr>
      <vt:lpstr>Презентация PowerPoint</vt:lpstr>
      <vt:lpstr>Презентация PowerPoint</vt:lpstr>
      <vt:lpstr>                Виды ИР</vt:lpstr>
      <vt:lpstr>                Виды ИР</vt:lpstr>
      <vt:lpstr>                  Виды ИР</vt:lpstr>
      <vt:lpstr>Презентация PowerPoint</vt:lpstr>
      <vt:lpstr>Презентация PowerPoint</vt:lpstr>
      <vt:lpstr>     Инсулинорезистентность</vt:lpstr>
      <vt:lpstr>Инсулинорезистентность</vt:lpstr>
      <vt:lpstr>               Инсулинорезистентность</vt:lpstr>
      <vt:lpstr>   Дефект секреции инсулина</vt:lpstr>
      <vt:lpstr> Сниженный инкретиновый                     эффект</vt:lpstr>
      <vt:lpstr>              Инкретины</vt:lpstr>
      <vt:lpstr>        Эффекты ГПП-1</vt:lpstr>
      <vt:lpstr>          Эффекты ГИП</vt:lpstr>
      <vt:lpstr> Дефект секреции глюкагона</vt:lpstr>
      <vt:lpstr>Дефект секреции глюкагона</vt:lpstr>
      <vt:lpstr>                                           Гиперпродукция глюкозы    </vt:lpstr>
      <vt:lpstr>          Глюкозотоксичность</vt:lpstr>
      <vt:lpstr>Презентация PowerPoint</vt:lpstr>
      <vt:lpstr>Презентация PowerPoint</vt:lpstr>
      <vt:lpstr>                 Клиника</vt:lpstr>
      <vt:lpstr>Презентация PowerPoint</vt:lpstr>
      <vt:lpstr>         Код МКБ-10</vt:lpstr>
      <vt:lpstr>           Код МКБ-10</vt:lpstr>
      <vt:lpstr>                    Лечение </vt:lpstr>
      <vt:lpstr>Рекомендации по питанию</vt:lpstr>
      <vt:lpstr>Рекомендации по питанию</vt:lpstr>
      <vt:lpstr>Рекомендации по питанию</vt:lpstr>
      <vt:lpstr>Рекомендации по питанию</vt:lpstr>
      <vt:lpstr>Рекомендации по питанию</vt:lpstr>
      <vt:lpstr>Рекомендации по питанию</vt:lpstr>
      <vt:lpstr>Рекомендации по физической активности</vt:lpstr>
      <vt:lpstr>Рекомендации по физической активности</vt:lpstr>
      <vt:lpstr>Рекомендации по физической активности</vt:lpstr>
      <vt:lpstr>Презентация PowerPoint</vt:lpstr>
      <vt:lpstr>    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 2 типа</dc:title>
  <dc:creator>алия</dc:creator>
  <cp:lastModifiedBy>Farida Valeeva</cp:lastModifiedBy>
  <cp:revision>80</cp:revision>
  <dcterms:created xsi:type="dcterms:W3CDTF">2015-11-07T20:24:35Z</dcterms:created>
  <dcterms:modified xsi:type="dcterms:W3CDTF">2015-11-18T11:06:56Z</dcterms:modified>
</cp:coreProperties>
</file>