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60" r:id="rId5"/>
    <p:sldId id="266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8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ТЕРАПЕВТИЧЕСКИЕ ЦЕЛИ ПРИ САХАРНОМ ДИАБЕТЕ </a:t>
            </a:r>
            <a:br>
              <a:rPr lang="ru-RU" b="1" dirty="0" smtClean="0"/>
            </a:br>
            <a:r>
              <a:rPr lang="ru-RU" b="1" dirty="0" smtClean="0"/>
              <a:t>1 и 2 </a:t>
            </a:r>
            <a:r>
              <a:rPr lang="ru-RU" b="1" dirty="0" smtClean="0"/>
              <a:t>ТИПА</a:t>
            </a:r>
            <a:br>
              <a:rPr lang="ru-RU" b="1" dirty="0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 smtClean="0"/>
              <a:t>кафедра эндокринологии -2015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29642" cy="5083506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 </a:t>
            </a:r>
            <a:r>
              <a:rPr lang="ru-RU" sz="2400" dirty="0" smtClean="0"/>
              <a:t>– </a:t>
            </a:r>
            <a:r>
              <a:rPr lang="ru-RU" sz="2400" i="1" dirty="0" smtClean="0"/>
              <a:t>нефропатия</a:t>
            </a:r>
            <a:r>
              <a:rPr lang="ru-RU" sz="2400" dirty="0" smtClean="0"/>
              <a:t> (указать стадию альбуминурии и хронической болезни почек)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000" dirty="0" smtClean="0"/>
              <a:t>Стадия ХБП: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3929067"/>
          <a:ext cx="8001056" cy="2571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528"/>
                <a:gridCol w="4000528"/>
              </a:tblGrid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СКФ(мл/мин/1,73</a:t>
                      </a:r>
                      <a:r>
                        <a:rPr lang="ru-RU" b="1" baseline="0" dirty="0" smtClean="0"/>
                        <a:t> кв. м)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Стадия</a:t>
                      </a:r>
                      <a:endParaRPr lang="ru-RU" b="1" dirty="0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C1</a:t>
                      </a:r>
                      <a:endParaRPr lang="ru-RU" dirty="0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60-89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C2</a:t>
                      </a:r>
                      <a:endParaRPr lang="ru-RU" dirty="0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C3a</a:t>
                      </a:r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C3</a:t>
                      </a:r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C4</a:t>
                      </a:r>
                      <a:endParaRPr lang="ru-RU" dirty="0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2" y="1422400"/>
          <a:ext cx="800105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7878"/>
                <a:gridCol w="1513713"/>
                <a:gridCol w="1946203"/>
                <a:gridCol w="2883263"/>
              </a:tblGrid>
              <a:tr h="321630">
                <a:tc rowSpan="2"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Категория</a:t>
                      </a:r>
                      <a:endParaRPr lang="ru-RU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А/КР</a:t>
                      </a:r>
                      <a:r>
                        <a:rPr lang="ru-RU" b="1" baseline="0" dirty="0" smtClean="0"/>
                        <a:t> мочи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Скорость экскреции альбумина(мг/24</a:t>
                      </a:r>
                      <a:r>
                        <a:rPr lang="ru-RU" b="1" baseline="0" dirty="0" smtClean="0"/>
                        <a:t> часа)</a:t>
                      </a:r>
                      <a:endParaRPr lang="ru-RU" b="1" dirty="0"/>
                    </a:p>
                  </a:txBody>
                  <a:tcPr/>
                </a:tc>
              </a:tr>
              <a:tr h="3216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мг/</a:t>
                      </a:r>
                      <a:r>
                        <a:rPr lang="ru-RU" b="1" dirty="0" err="1" smtClean="0"/>
                        <a:t>ммоль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мг/г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1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&lt;30</a:t>
                      </a:r>
                      <a:endParaRPr lang="ru-RU" dirty="0"/>
                    </a:p>
                  </a:txBody>
                  <a:tcPr/>
                </a:tc>
              </a:tr>
              <a:tr h="321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30-300</a:t>
                      </a:r>
                      <a:endParaRPr lang="ru-RU" dirty="0"/>
                    </a:p>
                  </a:txBody>
                  <a:tcPr/>
                </a:tc>
              </a:tr>
              <a:tr h="321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&gt;300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143932" cy="6286544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ru-RU" sz="2200" b="1" dirty="0" smtClean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Диабетическая </a:t>
            </a:r>
            <a:r>
              <a:rPr lang="ru-RU" sz="2200" b="1" dirty="0" err="1" smtClean="0">
                <a:solidFill>
                  <a:srgbClr val="FF0000"/>
                </a:solidFill>
              </a:rPr>
              <a:t>нейропатия</a:t>
            </a:r>
            <a:r>
              <a:rPr lang="ru-RU" sz="2200" b="1" dirty="0" smtClean="0">
                <a:solidFill>
                  <a:srgbClr val="FF0000"/>
                </a:solidFill>
              </a:rPr>
              <a:t> (указать форму: </a:t>
            </a:r>
            <a:r>
              <a:rPr lang="ru-RU" sz="2200" b="1" i="1" dirty="0" smtClean="0">
                <a:solidFill>
                  <a:srgbClr val="FF0000"/>
                </a:solidFill>
              </a:rPr>
              <a:t>сенсорная, моторная, автономная)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> </a:t>
            </a:r>
            <a:r>
              <a:rPr lang="ru-RU" sz="2200" b="1" dirty="0" smtClean="0"/>
              <a:t>Синдром диабетической стопы (указать форму):</a:t>
            </a:r>
            <a:br>
              <a:rPr lang="ru-RU" sz="2200" b="1" dirty="0" smtClean="0"/>
            </a:br>
            <a:r>
              <a:rPr lang="ru-RU" sz="2200" b="1" dirty="0" smtClean="0"/>
              <a:t>* </a:t>
            </a:r>
            <a:r>
              <a:rPr lang="ru-RU" sz="2200" dirty="0" err="1" smtClean="0"/>
              <a:t>нейропатическая</a:t>
            </a:r>
            <a:r>
              <a:rPr lang="ru-RU" sz="2200" dirty="0" smtClean="0"/>
              <a:t> форма СДС</a:t>
            </a:r>
            <a:br>
              <a:rPr lang="ru-RU" sz="2200" dirty="0" smtClean="0"/>
            </a:br>
            <a:r>
              <a:rPr lang="ru-RU" sz="2200" dirty="0" smtClean="0"/>
              <a:t>- трофическая язва стопы</a:t>
            </a:r>
            <a:br>
              <a:rPr lang="ru-RU" sz="2200" dirty="0" smtClean="0"/>
            </a:br>
            <a:r>
              <a:rPr lang="ru-RU" sz="2200" dirty="0" smtClean="0"/>
              <a:t>- диабетическая </a:t>
            </a:r>
            <a:r>
              <a:rPr lang="ru-RU" sz="2200" dirty="0" err="1" smtClean="0"/>
              <a:t>нейроостеоартропатия</a:t>
            </a:r>
            <a:r>
              <a:rPr lang="ru-RU" sz="2200" dirty="0" smtClean="0"/>
              <a:t>( стопа </a:t>
            </a:r>
            <a:r>
              <a:rPr lang="ru-RU" sz="2200" dirty="0" err="1" smtClean="0"/>
              <a:t>Шарко</a:t>
            </a:r>
            <a:r>
              <a:rPr lang="ru-RU" sz="2200" dirty="0" smtClean="0"/>
              <a:t>)</a:t>
            </a:r>
            <a:br>
              <a:rPr lang="ru-RU" sz="2200" dirty="0" smtClean="0"/>
            </a:br>
            <a:r>
              <a:rPr lang="ru-RU" sz="2200" dirty="0" smtClean="0"/>
              <a:t>* Ишемическая форма СДС</a:t>
            </a:r>
            <a:br>
              <a:rPr lang="ru-RU" sz="2200" dirty="0" smtClean="0"/>
            </a:br>
            <a:r>
              <a:rPr lang="ru-RU" sz="2200" dirty="0" smtClean="0"/>
              <a:t>* </a:t>
            </a:r>
            <a:r>
              <a:rPr lang="ru-RU" sz="2200" dirty="0" err="1" smtClean="0"/>
              <a:t>Нейроишемическая</a:t>
            </a:r>
            <a:r>
              <a:rPr lang="ru-RU" sz="2200" dirty="0" smtClean="0"/>
              <a:t> форма СДС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Диабетическая </a:t>
            </a:r>
            <a:r>
              <a:rPr lang="ru-RU" sz="2200" b="1" dirty="0" err="1" smtClean="0">
                <a:solidFill>
                  <a:srgbClr val="FF0000"/>
                </a:solidFill>
              </a:rPr>
              <a:t>нейроостеоартропатия</a:t>
            </a:r>
            <a:r>
              <a:rPr lang="ru-RU" sz="2200" b="1" dirty="0" smtClean="0">
                <a:solidFill>
                  <a:srgbClr val="FF0000"/>
                </a:solidFill>
              </a:rPr>
              <a:t> (указать стадию)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Диабетические </a:t>
            </a:r>
            <a:r>
              <a:rPr lang="ru-RU" sz="2200" b="1" dirty="0" err="1" smtClean="0">
                <a:solidFill>
                  <a:srgbClr val="FF0000"/>
                </a:solidFill>
              </a:rPr>
              <a:t>макроангиопатии</a:t>
            </a:r>
            <a:r>
              <a:rPr lang="ru-RU" sz="2200" b="1" dirty="0" smtClean="0">
                <a:solidFill>
                  <a:srgbClr val="FF0000"/>
                </a:solidFill>
              </a:rPr>
              <a:t>: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– ИБС </a:t>
            </a:r>
            <a:r>
              <a:rPr lang="ru-RU" sz="2200" dirty="0" smtClean="0"/>
              <a:t>(указать форму)</a:t>
            </a:r>
            <a:br>
              <a:rPr lang="ru-RU" sz="2200" dirty="0" smtClean="0"/>
            </a:br>
            <a:r>
              <a:rPr lang="ru-RU" sz="2200" b="1" dirty="0" smtClean="0"/>
              <a:t>– Хроническая сердечная недостаточность (указать функциональный класс)</a:t>
            </a:r>
            <a:br>
              <a:rPr lang="ru-RU" sz="2200" b="1" dirty="0" smtClean="0"/>
            </a:br>
            <a:r>
              <a:rPr lang="ru-RU" sz="2200" b="1" dirty="0" smtClean="0"/>
              <a:t>– Цереброваскулярные заболевания (указать какие)</a:t>
            </a:r>
            <a:br>
              <a:rPr lang="ru-RU" sz="2200" b="1" dirty="0" smtClean="0"/>
            </a:br>
            <a:r>
              <a:rPr lang="ru-RU" sz="2200" b="1" dirty="0" smtClean="0"/>
              <a:t>– Хроническое </a:t>
            </a:r>
            <a:r>
              <a:rPr lang="ru-RU" sz="2200" b="1" dirty="0" err="1" smtClean="0"/>
              <a:t>облитерирующее</a:t>
            </a:r>
            <a:r>
              <a:rPr lang="ru-RU" sz="2200" b="1" dirty="0" smtClean="0"/>
              <a:t> заболевание артерий нижних конечностей (указать стадию)</a:t>
            </a:r>
            <a:br>
              <a:rPr lang="ru-RU" sz="2200" b="1" dirty="0" smtClean="0"/>
            </a:br>
            <a:r>
              <a:rPr lang="ru-RU" sz="2200" dirty="0" smtClean="0"/>
              <a:t> </a:t>
            </a:r>
            <a:r>
              <a:rPr lang="ru-RU" sz="2200" b="1" dirty="0" smtClean="0"/>
              <a:t>Сопутствующие заболевания, в том числе:</a:t>
            </a:r>
            <a:br>
              <a:rPr lang="ru-RU" sz="2200" b="1" dirty="0" smtClean="0"/>
            </a:br>
            <a:r>
              <a:rPr lang="ru-RU" sz="2200" b="1" dirty="0" smtClean="0"/>
              <a:t>– Артериальная гипертензия (указать степень, риск </a:t>
            </a:r>
            <a:r>
              <a:rPr lang="ru-RU" sz="2200" b="1" dirty="0" err="1" smtClean="0"/>
              <a:t>сердечно-сосудистых</a:t>
            </a:r>
            <a:r>
              <a:rPr lang="ru-RU" sz="2200" b="1" dirty="0" smtClean="0"/>
              <a:t> осложнений)</a:t>
            </a:r>
            <a:br>
              <a:rPr lang="ru-RU" sz="2200" b="1" dirty="0" smtClean="0"/>
            </a:br>
            <a:r>
              <a:rPr lang="ru-RU" sz="2200" b="1" dirty="0" smtClean="0"/>
              <a:t>– </a:t>
            </a:r>
            <a:r>
              <a:rPr lang="ru-RU" sz="2200" b="1" dirty="0" err="1" smtClean="0"/>
              <a:t>Дислипидемия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929718" cy="1785950"/>
          </a:xfrm>
        </p:spPr>
        <p:txBody>
          <a:bodyPr>
            <a:normAutofit/>
          </a:bodyPr>
          <a:lstStyle/>
          <a:p>
            <a:pPr algn="l"/>
            <a:r>
              <a:rPr lang="ru-RU" sz="2000" baseline="30000" dirty="0" smtClean="0"/>
              <a:t/>
            </a:r>
            <a:br>
              <a:rPr lang="ru-RU" sz="2000" baseline="30000" dirty="0" smtClean="0"/>
            </a:br>
            <a:r>
              <a:rPr lang="ru-RU" sz="2400" baseline="30000" dirty="0" smtClean="0"/>
              <a:t>* </a:t>
            </a:r>
            <a:r>
              <a:rPr lang="ru-RU" sz="2400" dirty="0" smtClean="0"/>
              <a:t>После формулировки диагноза указать индивидуальный целевой уровень </a:t>
            </a:r>
            <a:r>
              <a:rPr lang="ru-RU" sz="2400" dirty="0" err="1" smtClean="0"/>
              <a:t>гликемического</a:t>
            </a:r>
            <a:r>
              <a:rPr lang="ru-RU" sz="2400" dirty="0" smtClean="0"/>
              <a:t> контроля.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1886" y="2214554"/>
          <a:ext cx="8537832" cy="1428760"/>
        </p:xfrm>
        <a:graphic>
          <a:graphicData uri="http://schemas.openxmlformats.org/drawingml/2006/table">
            <a:tbl>
              <a:tblPr/>
              <a:tblGrid>
                <a:gridCol w="8537832"/>
              </a:tblGrid>
              <a:tr h="142876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Важно!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Понятие тяжести СД в формулировке диагноза исключено. Тяжесть СД определяется наличием осложнений, характеристика которых указана в диагнозе.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972452" cy="586932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Примерная формулировка диагноза: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Сахарный диабет 2 типа. Состояние после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лазерокоагуляции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сетчатки от 2013 года. Диабетическая нефропатия, ХБП 2, А2.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Артериальная гипертензия 2 степени, риск 4.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HbA1c – 8,0%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401080" cy="5512134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/>
              <a:t>Спасибо за внимание!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Показатели контроля углеводного обмена (индивидуальные цели лечения)</a:t>
            </a:r>
            <a:r>
              <a:rPr lang="ru-RU" sz="2400" b="1" i="1" dirty="0" smtClean="0">
                <a:solidFill>
                  <a:srgbClr val="002060"/>
                </a:solidFill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858312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Выбор индивидуальных целей лечения зависит от возраста пациента,</a:t>
            </a:r>
            <a:r>
              <a:rPr lang="en-US" sz="2000" dirty="0" smtClean="0"/>
              <a:t> </a:t>
            </a:r>
            <a:r>
              <a:rPr lang="ru-RU" sz="2000" dirty="0" smtClean="0"/>
              <a:t>ожидаемой продолжительности жизни, наличия тяжелых осложнений</a:t>
            </a:r>
            <a:r>
              <a:rPr lang="en-US" sz="2000" dirty="0" smtClean="0"/>
              <a:t> </a:t>
            </a:r>
            <a:r>
              <a:rPr lang="ru-RU" sz="2000" dirty="0" smtClean="0"/>
              <a:t>и риска тяжелой гипогликемии.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FFC000"/>
                </a:solidFill>
              </a:rPr>
              <a:t>Алгоритм индивидуализированного выбора целей терапии по </a:t>
            </a:r>
            <a:r>
              <a:rPr lang="en-US" sz="1800" b="1" dirty="0" smtClean="0">
                <a:solidFill>
                  <a:srgbClr val="FFC000"/>
                </a:solidFill>
              </a:rPr>
              <a:t>HbA1c</a:t>
            </a:r>
            <a:r>
              <a:rPr lang="en-US" sz="1800" b="1" baseline="30000" dirty="0" smtClean="0">
                <a:solidFill>
                  <a:srgbClr val="FFC000"/>
                </a:solidFill>
              </a:rPr>
              <a:t>*</a:t>
            </a:r>
            <a:endParaRPr lang="ru-RU" sz="18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143116"/>
          <a:ext cx="8786873" cy="3282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9554"/>
                <a:gridCol w="1255268"/>
                <a:gridCol w="1107589"/>
                <a:gridCol w="1624462"/>
              </a:tblGrid>
              <a:tr h="439526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Возраст</a:t>
                      </a:r>
                      <a:endParaRPr lang="ru-RU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Молодой</a:t>
                      </a:r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b="1" dirty="0" smtClean="0"/>
                        <a:t>Средний</a:t>
                      </a:r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Пожилой </a:t>
                      </a:r>
                    </a:p>
                    <a:p>
                      <a:pPr algn="ctr"/>
                      <a:r>
                        <a:rPr lang="ru-RU" b="1" dirty="0" smtClean="0"/>
                        <a:t>и/ил</a:t>
                      </a:r>
                      <a:r>
                        <a:rPr lang="ru-RU" b="1" baseline="0" dirty="0" smtClean="0"/>
                        <a:t>и ОПЖ </a:t>
                      </a:r>
                      <a:r>
                        <a:rPr lang="en-US" b="1" baseline="0" dirty="0" smtClean="0"/>
                        <a:t>&lt;</a:t>
                      </a:r>
                      <a:r>
                        <a:rPr lang="ru-RU" b="1" baseline="0" dirty="0" smtClean="0"/>
                        <a:t> 5 лет</a:t>
                      </a:r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10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Нет тяжелых </a:t>
                      </a:r>
                      <a:r>
                        <a:rPr lang="ru-RU" dirty="0" err="1" smtClean="0"/>
                        <a:t>макрососудистых</a:t>
                      </a:r>
                      <a:r>
                        <a:rPr lang="ru-RU" dirty="0" smtClean="0"/>
                        <a:t> осложнений</a:t>
                      </a:r>
                      <a:r>
                        <a:rPr lang="ru-RU" baseline="0" dirty="0" smtClean="0"/>
                        <a:t> и/или риска тяжелой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гипогликемии</a:t>
                      </a:r>
                      <a:r>
                        <a:rPr lang="ru-RU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&lt;6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7,0%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7,5%</a:t>
                      </a:r>
                      <a:endParaRPr lang="ru-RU" dirty="0"/>
                    </a:p>
                  </a:txBody>
                  <a:tcPr/>
                </a:tc>
              </a:tr>
              <a:tr h="737744">
                <a:tc>
                  <a:txBody>
                    <a:bodyPr/>
                    <a:lstStyle/>
                    <a:p>
                      <a:r>
                        <a:rPr lang="ru-RU" dirty="0" smtClean="0"/>
                        <a:t>Есть тяжелые </a:t>
                      </a:r>
                      <a:r>
                        <a:rPr lang="ru-RU" dirty="0" err="1" smtClean="0"/>
                        <a:t>макрососудистые</a:t>
                      </a:r>
                      <a:r>
                        <a:rPr lang="ru-RU" dirty="0" smtClean="0"/>
                        <a:t> осложнения и/или</a:t>
                      </a:r>
                      <a:r>
                        <a:rPr lang="ru-RU" baseline="0" dirty="0" smtClean="0"/>
                        <a:t> риск тяжелой гипогликемии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7,0%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7,5%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8,0%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5072074"/>
            <a:ext cx="61494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en-US" b="1" baseline="30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5500703"/>
          <a:ext cx="8770693" cy="928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70693"/>
              </a:tblGrid>
              <a:tr h="92869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Важно! </a:t>
                      </a:r>
                      <a:r>
                        <a:rPr lang="ru-RU" b="0" dirty="0" smtClean="0"/>
                        <a:t>В</a:t>
                      </a:r>
                      <a:r>
                        <a:rPr lang="ru-RU" b="0" baseline="0" dirty="0" smtClean="0"/>
                        <a:t> связи с введением индивидуализированных целей терапии понятия компенсации, </a:t>
                      </a:r>
                      <a:r>
                        <a:rPr lang="ru-RU" b="0" baseline="0" dirty="0" err="1" smtClean="0"/>
                        <a:t>субкомпенсации</a:t>
                      </a:r>
                      <a:r>
                        <a:rPr lang="ru-RU" b="0" baseline="0" dirty="0" smtClean="0"/>
                        <a:t> и декомпенсации в формулировке диагноза у взрослых пациентов с СД нецелесообразны.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86874" cy="342902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FFC000"/>
                </a:solidFill>
              </a:rPr>
              <a:t>Данным целевым уровням </a:t>
            </a:r>
            <a:r>
              <a:rPr lang="en-US" sz="2000" b="1" dirty="0" smtClean="0">
                <a:solidFill>
                  <a:srgbClr val="FFC000"/>
                </a:solidFill>
              </a:rPr>
              <a:t>HbA1c</a:t>
            </a:r>
            <a:r>
              <a:rPr lang="ru-RU" sz="2000" b="1" dirty="0" smtClean="0">
                <a:solidFill>
                  <a:srgbClr val="FFC000"/>
                </a:solidFill>
              </a:rPr>
              <a:t> будут соответствовать следующие целевые значения пре- и </a:t>
            </a:r>
            <a:r>
              <a:rPr lang="ru-RU" sz="2000" b="1" dirty="0" err="1" smtClean="0">
                <a:solidFill>
                  <a:srgbClr val="FFC000"/>
                </a:solidFill>
              </a:rPr>
              <a:t>постпрандиального</a:t>
            </a:r>
            <a:r>
              <a:rPr lang="ru-RU" sz="2000" b="1" dirty="0" smtClean="0">
                <a:solidFill>
                  <a:srgbClr val="FFC000"/>
                </a:solidFill>
              </a:rPr>
              <a:t> уровня глюкозы плазмы</a:t>
            </a:r>
            <a:r>
              <a:rPr lang="en-US" sz="2000" b="1" baseline="30000" dirty="0" smtClean="0">
                <a:solidFill>
                  <a:srgbClr val="FFC000"/>
                </a:solidFill>
              </a:rPr>
              <a:t>*</a:t>
            </a:r>
            <a:r>
              <a:rPr lang="ru-RU" sz="2000" b="1" baseline="30000" dirty="0" smtClean="0">
                <a:solidFill>
                  <a:srgbClr val="FFC000"/>
                </a:solidFill>
              </a:rPr>
              <a:t/>
            </a:r>
            <a:br>
              <a:rPr lang="ru-RU" sz="2000" b="1" baseline="30000" dirty="0" smtClean="0">
                <a:solidFill>
                  <a:srgbClr val="FFC000"/>
                </a:solidFill>
              </a:rPr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r>
              <a:rPr lang="ru-RU" sz="2000" b="1" baseline="30000" dirty="0" smtClean="0"/>
              <a:t/>
            </a:r>
            <a:br>
              <a:rPr lang="ru-RU" sz="2000" b="1" baseline="30000" dirty="0" smtClean="0"/>
            </a:b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50"/>
          <a:ext cx="8715470" cy="2454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7151"/>
                <a:gridCol w="3373730"/>
                <a:gridCol w="3584589"/>
              </a:tblGrid>
              <a:tr h="674002">
                <a:tc>
                  <a:txBody>
                    <a:bodyPr/>
                    <a:lstStyle/>
                    <a:p>
                      <a:pPr algn="ctr"/>
                      <a:endParaRPr lang="ru-RU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HbA1c</a:t>
                      </a:r>
                      <a:r>
                        <a:rPr lang="ru-RU" sz="1800" b="1" dirty="0" smtClean="0"/>
                        <a:t>, %</a:t>
                      </a:r>
                      <a:r>
                        <a:rPr lang="en-US" sz="1800" b="1" baseline="30000" dirty="0" smtClean="0"/>
                        <a:t>*</a:t>
                      </a:r>
                      <a:r>
                        <a:rPr lang="ru-RU" sz="1800" b="1" baseline="30000" dirty="0" smtClean="0"/>
                        <a:t>**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Глюкоза плазмы </a:t>
                      </a:r>
                    </a:p>
                    <a:p>
                      <a:pPr algn="ctr"/>
                      <a:r>
                        <a:rPr lang="ru-RU" dirty="0" smtClean="0"/>
                        <a:t>натощак/перед едой,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ммоль</a:t>
                      </a:r>
                      <a:r>
                        <a:rPr lang="ru-RU" baseline="0" dirty="0" smtClean="0"/>
                        <a:t>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Глюкоза плазмы </a:t>
                      </a:r>
                    </a:p>
                    <a:p>
                      <a:pPr algn="ctr"/>
                      <a:r>
                        <a:rPr lang="ru-RU" dirty="0" smtClean="0"/>
                        <a:t>через 2 часа после еды,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851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6</a:t>
                      </a:r>
                      <a:r>
                        <a:rPr lang="ru-RU" dirty="0" smtClean="0"/>
                        <a:t>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8,0</a:t>
                      </a:r>
                      <a:endParaRPr lang="ru-RU" dirty="0"/>
                    </a:p>
                  </a:txBody>
                  <a:tcPr/>
                </a:tc>
              </a:tr>
              <a:tr h="3851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9,0</a:t>
                      </a:r>
                      <a:endParaRPr lang="ru-RU" dirty="0"/>
                    </a:p>
                  </a:txBody>
                  <a:tcPr/>
                </a:tc>
              </a:tr>
              <a:tr h="3851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7,5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10,0</a:t>
                      </a:r>
                      <a:endParaRPr lang="ru-RU" dirty="0"/>
                    </a:p>
                  </a:txBody>
                  <a:tcPr/>
                </a:tc>
              </a:tr>
              <a:tr h="3851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11,0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4071942"/>
            <a:ext cx="86439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Данные целевые значения не относятся к детям, подросткам и беременным женщинам. Целевые значения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гликемического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контроля для этих категорий больных рассмотрены в соответствующих разделах.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**- основными критериями риска тяжелой гипогликемии являются: тяжелая гипогликемия в анамнезе, бессимптомная гипогликемия, большая продолжительность СД, ХБП 3 ст. и выше, деменция.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*** Нормальный уровень в соответствии со стандартами DCCT: до 6 %.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643998" cy="257176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Методы контроля уровня глюкозы крови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самоконтроля уровня глюкозы крови рекомендуется применять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глюкометры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предназначенные для индивидуального использования.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glukomet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428868"/>
            <a:ext cx="6929486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329642" cy="5869324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Для контроля уровня глюкозы крови в условиях лечебно – профилактических учреждений необходимо использовать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глюкометры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для профессионального применения (многопользовательские, госпитальные), обладающие более высокой точностью измерений по сравнению с индивидуальными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глюкометрами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и выдерживающие многократные циклы дезинфекции в соответствии с хорошо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валидированными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методами, представленными производителем.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Многопользовательский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глюкометр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необходимо дезинфицировать после каждого измерения уровня глюкозы крови у каждого пациента дезинфицирующими средствами, обладающими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фунгицидной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антибактериальной и противовирусной активностью, и не влияющими на функциональные свойства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глюкометра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Соответствие</a:t>
            </a:r>
            <a:r>
              <a:rPr lang="en-US" sz="2000" b="1" dirty="0" smtClean="0">
                <a:solidFill>
                  <a:srgbClr val="FFC000"/>
                </a:solidFill>
              </a:rPr>
              <a:t> HbA1c</a:t>
            </a:r>
            <a:r>
              <a:rPr lang="ru-RU" sz="2000" b="1" dirty="0" smtClean="0">
                <a:solidFill>
                  <a:srgbClr val="FFC000"/>
                </a:solidFill>
              </a:rPr>
              <a:t> среднесуточному уровню глюкозы плазмы(ССГП) за последние 3 мес.  </a:t>
            </a:r>
            <a:endParaRPr lang="ru-RU" sz="2000" b="1" dirty="0">
              <a:solidFill>
                <a:srgbClr val="FFC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46"/>
          <a:ext cx="8643999" cy="4286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264"/>
                <a:gridCol w="1145145"/>
                <a:gridCol w="997385"/>
                <a:gridCol w="1145145"/>
                <a:gridCol w="997385"/>
                <a:gridCol w="1145145"/>
                <a:gridCol w="997385"/>
                <a:gridCol w="1145145"/>
              </a:tblGrid>
              <a:tr h="100985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HbA1c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%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ССГП,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HbA1c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%</a:t>
                      </a:r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ССГП,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HbA1c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%</a:t>
                      </a:r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ССГП,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HbA1c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%</a:t>
                      </a:r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ССГП,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22,9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8,5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12,5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16,5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23,7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24,5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9,5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17,5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25,3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26,1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26,9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27,7</a:t>
                      </a:r>
                      <a:endParaRPr lang="ru-RU" dirty="0"/>
                    </a:p>
                  </a:txBody>
                  <a:tcPr/>
                </a:tc>
              </a:tr>
              <a:tr h="409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15,5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19,5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ЦЕЛЕВЫЕ УРОВНИ ПОКАЗАТЕЛЕЙ ЛИПИДНОГО ОБМЕНА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688" y="1142984"/>
          <a:ext cx="8644030" cy="3302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7663"/>
                <a:gridCol w="1704731"/>
                <a:gridCol w="1571636"/>
              </a:tblGrid>
              <a:tr h="508185">
                <a:tc rowSpan="2"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Показатели</a:t>
                      </a:r>
                      <a:endParaRPr lang="ru-RU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Целевые значения, </a:t>
                      </a:r>
                      <a:r>
                        <a:rPr lang="ru-RU" b="1" dirty="0" err="1" smtClean="0"/>
                        <a:t>ммоль</a:t>
                      </a:r>
                      <a:r>
                        <a:rPr lang="ru-RU" b="1" dirty="0" smtClean="0"/>
                        <a:t>/л</a:t>
                      </a:r>
                      <a:r>
                        <a:rPr lang="en-US" sz="1800" b="1" baseline="30000" dirty="0" smtClean="0"/>
                        <a:t>*</a:t>
                      </a:r>
                      <a:endParaRPr lang="ru-RU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382"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Мужчины</a:t>
                      </a:r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Женщины</a:t>
                      </a:r>
                      <a:endParaRPr lang="ru-R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564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Общий</a:t>
                      </a:r>
                      <a:r>
                        <a:rPr lang="ru-RU" sz="1800" baseline="0" dirty="0" smtClean="0"/>
                        <a:t> холестерин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4,5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670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Холестерин ЛПН</a:t>
                      </a:r>
                    </a:p>
                    <a:p>
                      <a:r>
                        <a:rPr lang="ru-RU" sz="1800" dirty="0" smtClean="0"/>
                        <a:t>Для лиц с сердечно - сосудистыми заболеваниями и/или ХБП С 3а и более</a:t>
                      </a:r>
                      <a:endParaRPr lang="ru-RU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2,5</a:t>
                      </a:r>
                      <a:r>
                        <a:rPr lang="en-US" sz="1800" b="1" baseline="30000" dirty="0" smtClean="0"/>
                        <a:t>**</a:t>
                      </a:r>
                    </a:p>
                    <a:p>
                      <a:pPr algn="ctr"/>
                      <a:r>
                        <a:rPr lang="en-US" dirty="0" smtClean="0"/>
                        <a:t>&lt; 1,8</a:t>
                      </a:r>
                      <a:r>
                        <a:rPr lang="en-US" sz="1800" b="1" baseline="30000" dirty="0" smtClean="0"/>
                        <a:t>**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120">
                <a:tc>
                  <a:txBody>
                    <a:bodyPr/>
                    <a:lstStyle/>
                    <a:p>
                      <a:r>
                        <a:rPr lang="ru-RU" dirty="0" smtClean="0"/>
                        <a:t>Холестерин ЛПВ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r>
                        <a:rPr lang="en-US" baseline="0" dirty="0" smtClean="0"/>
                        <a:t> 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 1,3</a:t>
                      </a:r>
                      <a:endParaRPr lang="ru-RU" dirty="0"/>
                    </a:p>
                  </a:txBody>
                  <a:tcPr/>
                </a:tc>
              </a:tr>
              <a:tr h="49323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Триглицериды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1,7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5720" y="4643446"/>
            <a:ext cx="86439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 smtClean="0"/>
              <a:t>*</a:t>
            </a:r>
            <a:r>
              <a:rPr lang="ru-RU" b="1" i="1" dirty="0" smtClean="0"/>
              <a:t>Перевод из </a:t>
            </a:r>
            <a:r>
              <a:rPr lang="ru-RU" b="1" i="1" dirty="0" err="1" smtClean="0"/>
              <a:t>ммоль</a:t>
            </a:r>
            <a:r>
              <a:rPr lang="ru-RU" b="1" i="1" dirty="0" smtClean="0"/>
              <a:t>/л в мг/дл:</a:t>
            </a:r>
          </a:p>
          <a:p>
            <a:r>
              <a:rPr lang="ru-RU" dirty="0" smtClean="0"/>
              <a:t>Общий холестерин, холестерин ЛНП, холестерин ЛПВ: </a:t>
            </a:r>
            <a:r>
              <a:rPr lang="ru-RU" dirty="0" err="1" smtClean="0"/>
              <a:t>ммоль</a:t>
            </a:r>
            <a:r>
              <a:rPr lang="ru-RU" dirty="0" smtClean="0"/>
              <a:t>/л </a:t>
            </a:r>
            <a:r>
              <a:rPr lang="ru-RU" dirty="0" err="1" smtClean="0"/>
              <a:t>х</a:t>
            </a:r>
            <a:r>
              <a:rPr lang="ru-RU" dirty="0" smtClean="0"/>
              <a:t> 38,6 = мг/дл.</a:t>
            </a:r>
          </a:p>
          <a:p>
            <a:r>
              <a:rPr lang="ru-RU" dirty="0" err="1" smtClean="0"/>
              <a:t>Триглицериды</a:t>
            </a:r>
            <a:r>
              <a:rPr lang="ru-RU" dirty="0" smtClean="0"/>
              <a:t>: </a:t>
            </a:r>
            <a:r>
              <a:rPr lang="ru-RU" dirty="0" err="1" smtClean="0"/>
              <a:t>ммоль</a:t>
            </a:r>
            <a:r>
              <a:rPr lang="ru-RU" dirty="0" smtClean="0"/>
              <a:t>/л </a:t>
            </a:r>
            <a:r>
              <a:rPr lang="ru-RU" dirty="0" err="1" smtClean="0"/>
              <a:t>х</a:t>
            </a:r>
            <a:r>
              <a:rPr lang="ru-RU" dirty="0" smtClean="0"/>
              <a:t> 88, 5 = мг/дл.</a:t>
            </a:r>
          </a:p>
          <a:p>
            <a:r>
              <a:rPr lang="en-US" b="1" baseline="30000" dirty="0" smtClean="0"/>
              <a:t>**</a:t>
            </a:r>
            <a:r>
              <a:rPr lang="ru-RU" dirty="0" smtClean="0"/>
              <a:t>или снижение холестерина ЛНП на 50% и более от исходного уровня при отсутствии достижения целевого уровня.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643998" cy="150019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</a:rPr>
              <a:t>ЦЕЛЕВЫЕ УРОВНИ ПОКАЗАТЕЛЕЙ АРТЕРИАЛЬНОГО ДАВЛЕНИЯ</a:t>
            </a:r>
            <a:endParaRPr lang="ru-RU" sz="2400" dirty="0">
              <a:solidFill>
                <a:srgbClr val="FFC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2285993"/>
          <a:ext cx="8143932" cy="1795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1966"/>
                <a:gridCol w="4071966"/>
              </a:tblGrid>
              <a:tr h="4930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Показатель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Целевые значения, </a:t>
                      </a:r>
                      <a:r>
                        <a:rPr lang="ru-RU" b="1" dirty="0" err="1" smtClean="0"/>
                        <a:t>мм.рт.ст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</a:tr>
              <a:tr h="721403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Систолическое АД</a:t>
                      </a:r>
                    </a:p>
                    <a:p>
                      <a:r>
                        <a:rPr lang="ru-RU" dirty="0" smtClean="0"/>
                        <a:t>При наличии ХБП 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 120</a:t>
                      </a:r>
                      <a:r>
                        <a:rPr lang="ru-RU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и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≤ 140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120</a:t>
                      </a:r>
                      <a:r>
                        <a:rPr lang="ru-RU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ru-RU" dirty="0" smtClean="0"/>
                        <a:t> и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≤ 130</a:t>
                      </a:r>
                      <a:endParaRPr lang="ru-RU" dirty="0"/>
                    </a:p>
                  </a:txBody>
                  <a:tcPr/>
                </a:tc>
              </a:tr>
              <a:tr h="58119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Диастолическое</a:t>
                      </a:r>
                      <a:r>
                        <a:rPr lang="ru-RU" dirty="0" smtClean="0"/>
                        <a:t> 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 70</a:t>
                      </a:r>
                      <a:r>
                        <a:rPr lang="ru-RU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ru-RU" dirty="0" smtClean="0"/>
                        <a:t> и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≤ 85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3567946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30000" dirty="0" smtClean="0"/>
              <a:t>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429132"/>
            <a:ext cx="5000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30000" dirty="0" smtClean="0"/>
              <a:t>* </a:t>
            </a:r>
            <a:r>
              <a:rPr lang="ru-RU" dirty="0" smtClean="0"/>
              <a:t>На фоне </a:t>
            </a:r>
            <a:r>
              <a:rPr lang="ru-RU" dirty="0" err="1" smtClean="0"/>
              <a:t>антигипертензивной</a:t>
            </a:r>
            <a:r>
              <a:rPr lang="ru-RU" dirty="0" smtClean="0"/>
              <a:t> терапии.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715436" cy="14287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</a:rPr>
              <a:t>ТРЕБОВАНИЯ К ФОРМУЛИРОВКЕ ДИАГНОЗА ПРИ САХАРНОМ ДИАБЕТЕ</a:t>
            </a:r>
            <a:r>
              <a:rPr lang="ru-RU" sz="2400" baseline="30000" dirty="0" smtClean="0">
                <a:solidFill>
                  <a:srgbClr val="FFC000"/>
                </a:solidFill>
              </a:rPr>
              <a:t>* </a:t>
            </a:r>
            <a:endParaRPr lang="ru-RU" sz="2400" dirty="0">
              <a:solidFill>
                <a:srgbClr val="FFC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5" y="1000108"/>
          <a:ext cx="8786873" cy="585789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786873"/>
              </a:tblGrid>
              <a:tr h="585789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kern="1200" baseline="0" dirty="0" smtClean="0"/>
                        <a:t> Сахарный диабет 1 типа (2 типа) или Сахарный диабет вследствие (указать причину)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b="1" i="0" kern="1200" baseline="0" dirty="0" smtClean="0">
                          <a:solidFill>
                            <a:schemeClr val="tx1"/>
                          </a:solidFill>
                        </a:rPr>
                        <a:t> Диабетические </a:t>
                      </a:r>
                      <a:r>
                        <a:rPr lang="ru-RU" sz="2000" b="1" i="0" kern="1200" baseline="0" dirty="0" err="1" smtClean="0">
                          <a:solidFill>
                            <a:schemeClr val="tx1"/>
                          </a:solidFill>
                        </a:rPr>
                        <a:t>микроангиопатии</a:t>
                      </a:r>
                      <a:r>
                        <a:rPr lang="ru-RU" sz="2000" b="1" i="0" kern="12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lang="ru-RU" sz="2000" i="1" kern="1200" baseline="0" dirty="0" smtClean="0"/>
                        <a:t>– </a:t>
                      </a:r>
                      <a:r>
                        <a:rPr lang="ru-RU" sz="2000" i="1" kern="1200" baseline="0" dirty="0" err="1" smtClean="0"/>
                        <a:t>ретинопатия</a:t>
                      </a:r>
                      <a:r>
                        <a:rPr lang="ru-RU" sz="2000" i="1" kern="1200" baseline="0" dirty="0" smtClean="0"/>
                        <a:t> </a:t>
                      </a:r>
                      <a:r>
                        <a:rPr lang="ru-RU" sz="2000" kern="1200" baseline="0" dirty="0" smtClean="0"/>
                        <a:t>(указать стадию на правом глазу, на левом глазу);</a:t>
                      </a:r>
                    </a:p>
                    <a:p>
                      <a:endParaRPr lang="ru-RU" sz="2000" kern="1200" baseline="0" dirty="0" smtClean="0"/>
                    </a:p>
                    <a:p>
                      <a:endParaRPr lang="en-US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endParaRPr lang="ru-RU" sz="2000" kern="1200" baseline="0" dirty="0" smtClean="0"/>
                    </a:p>
                    <a:p>
                      <a:r>
                        <a:rPr lang="ru-RU" sz="2000" kern="1200" baseline="0" dirty="0" smtClean="0"/>
                        <a:t>– </a:t>
                      </a:r>
                      <a:r>
                        <a:rPr lang="ru-RU" sz="2000" i="1" kern="1200" baseline="0" dirty="0" smtClean="0"/>
                        <a:t>состояние после </a:t>
                      </a:r>
                      <a:r>
                        <a:rPr lang="ru-RU" sz="2000" i="1" kern="1200" baseline="0" dirty="0" err="1" smtClean="0"/>
                        <a:t>лазеркоагуляции</a:t>
                      </a:r>
                      <a:r>
                        <a:rPr lang="ru-RU" sz="2000" i="1" kern="1200" baseline="0" dirty="0" smtClean="0"/>
                        <a:t> </a:t>
                      </a:r>
                      <a:r>
                        <a:rPr lang="ru-RU" sz="2000" kern="1200" baseline="0" dirty="0" smtClean="0"/>
                        <a:t>сетчатки или оперативного лечения (если проводились) от… года</a:t>
                      </a:r>
                      <a:endParaRPr lang="ru-RU" sz="2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2373906"/>
          <a:ext cx="8858312" cy="3390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1260"/>
                <a:gridCol w="6257052"/>
              </a:tblGrid>
              <a:tr h="7693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Непролиферативная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Микроаневризмы</a:t>
                      </a:r>
                      <a:r>
                        <a:rPr lang="ru-RU" sz="1400" dirty="0" smtClean="0"/>
                        <a:t>, мелкие </a:t>
                      </a:r>
                      <a:r>
                        <a:rPr lang="ru-RU" sz="1400" dirty="0" err="1" smtClean="0"/>
                        <a:t>интраретинальные</a:t>
                      </a:r>
                      <a:r>
                        <a:rPr lang="ru-RU" sz="1400" dirty="0" smtClean="0"/>
                        <a:t> кровоизлияния, отек сетчатки, твердые и мягкие экссудативные очаги.</a:t>
                      </a:r>
                    </a:p>
                    <a:p>
                      <a:r>
                        <a:rPr lang="ru-RU" sz="1400" dirty="0" err="1" smtClean="0"/>
                        <a:t>Макулопатия</a:t>
                      </a:r>
                      <a:r>
                        <a:rPr lang="ru-RU" sz="1400" dirty="0" smtClean="0"/>
                        <a:t>(экссудативная, ишемическая, отечная)</a:t>
                      </a:r>
                      <a:endParaRPr lang="ru-RU" sz="1400" dirty="0"/>
                    </a:p>
                  </a:txBody>
                  <a:tcPr/>
                </a:tc>
              </a:tr>
              <a:tr h="71618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Препролиферативная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Присоединение венозных аномалий(</a:t>
                      </a:r>
                      <a:r>
                        <a:rPr lang="ru-RU" sz="1400" dirty="0" err="1" smtClean="0"/>
                        <a:t>четкообразность</a:t>
                      </a:r>
                      <a:r>
                        <a:rPr lang="ru-RU" sz="1400" dirty="0" smtClean="0"/>
                        <a:t>, извитость, колебания калибра), множество мягких и твердых экссудатов, </a:t>
                      </a:r>
                      <a:r>
                        <a:rPr lang="ru-RU" sz="1400" dirty="0" err="1" smtClean="0"/>
                        <a:t>интраретинальные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микрососудистые</a:t>
                      </a:r>
                      <a:r>
                        <a:rPr lang="ru-RU" sz="1400" dirty="0" smtClean="0"/>
                        <a:t> аномалии.</a:t>
                      </a:r>
                      <a:endParaRPr lang="ru-RU" sz="1400" dirty="0"/>
                    </a:p>
                  </a:txBody>
                  <a:tcPr/>
                </a:tc>
              </a:tr>
              <a:tr h="925068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Пролиферативная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Неоваскуляризация</a:t>
                      </a:r>
                      <a:r>
                        <a:rPr lang="ru-RU" sz="1400" dirty="0" smtClean="0"/>
                        <a:t> ДЗН</a:t>
                      </a:r>
                      <a:r>
                        <a:rPr lang="ru-RU" sz="1400" baseline="0" dirty="0" smtClean="0"/>
                        <a:t> и/или других отделов сетчатки, </a:t>
                      </a:r>
                      <a:r>
                        <a:rPr lang="ru-RU" sz="1400" baseline="0" dirty="0" err="1" smtClean="0"/>
                        <a:t>ретинальные</a:t>
                      </a:r>
                      <a:r>
                        <a:rPr lang="ru-RU" sz="1400" baseline="0" dirty="0" smtClean="0"/>
                        <a:t>, </a:t>
                      </a:r>
                      <a:r>
                        <a:rPr lang="ru-RU" sz="1400" baseline="0" dirty="0" err="1" smtClean="0"/>
                        <a:t>преретинальные</a:t>
                      </a:r>
                      <a:r>
                        <a:rPr lang="ru-RU" sz="1400" baseline="0" dirty="0" smtClean="0"/>
                        <a:t> и </a:t>
                      </a:r>
                      <a:r>
                        <a:rPr lang="ru-RU" sz="1400" baseline="0" dirty="0" err="1" smtClean="0"/>
                        <a:t>интраретинальные</a:t>
                      </a:r>
                      <a:r>
                        <a:rPr lang="ru-RU" sz="1400" baseline="0" dirty="0" smtClean="0"/>
                        <a:t> кровоизлияния/</a:t>
                      </a:r>
                      <a:r>
                        <a:rPr lang="ru-RU" sz="1400" baseline="0" dirty="0" err="1" smtClean="0"/>
                        <a:t>гемофтальм</a:t>
                      </a:r>
                      <a:r>
                        <a:rPr lang="ru-RU" sz="1400" baseline="0" dirty="0" smtClean="0"/>
                        <a:t>, образование фиброзной ткани в области кровоизлияний и по ходу </a:t>
                      </a:r>
                      <a:r>
                        <a:rPr lang="ru-RU" sz="1400" baseline="0" dirty="0" err="1" smtClean="0"/>
                        <a:t>неоваскуляризации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925068">
                <a:tc>
                  <a:txBody>
                    <a:bodyPr/>
                    <a:lstStyle/>
                    <a:p>
                      <a:r>
                        <a:rPr lang="ru-RU" dirty="0" smtClean="0"/>
                        <a:t>Терминальная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Неоваскуляризация</a:t>
                      </a:r>
                      <a:r>
                        <a:rPr lang="ru-RU" sz="1400" baseline="0" dirty="0" smtClean="0"/>
                        <a:t> угла передней камеры глаза, ведущая к возникновению вторичной </a:t>
                      </a:r>
                      <a:r>
                        <a:rPr lang="ru-RU" sz="1400" baseline="0" dirty="0" err="1" smtClean="0"/>
                        <a:t>рубеозной</a:t>
                      </a:r>
                      <a:r>
                        <a:rPr lang="ru-RU" sz="1400" baseline="0" dirty="0" smtClean="0"/>
                        <a:t> глаукомы. Образование витреоретинальных шварт с </a:t>
                      </a:r>
                      <a:r>
                        <a:rPr lang="ru-RU" sz="1400" baseline="0" dirty="0" err="1" smtClean="0"/>
                        <a:t>тракционным</a:t>
                      </a:r>
                      <a:r>
                        <a:rPr lang="ru-RU" sz="1400" baseline="0" dirty="0" smtClean="0"/>
                        <a:t> синдромом, приводящее к отслойке сетчатки.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314</TotalTime>
  <Words>772</Words>
  <Application>Microsoft Office PowerPoint</Application>
  <PresentationFormat>Экран (4:3)</PresentationFormat>
  <Paragraphs>223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Franklin Gothic Book</vt:lpstr>
      <vt:lpstr>Times New Roman</vt:lpstr>
      <vt:lpstr>Wingdings 2</vt:lpstr>
      <vt:lpstr>Техническая</vt:lpstr>
      <vt:lpstr>ТЕРАПЕВТИЧЕСКИЕ ЦЕЛИ ПРИ САХАРНОМ ДИАБЕТЕ  1 и 2 ТИПА    кафедра эндокринологии -2015</vt:lpstr>
      <vt:lpstr>Показатели контроля углеводного обмена (индивидуальные цели лечения) </vt:lpstr>
      <vt:lpstr>  Данным целевым уровням HbA1c будут соответствовать следующие целевые значения пре- и постпрандиального уровня глюкозы плазмы*            </vt:lpstr>
      <vt:lpstr>            Методы контроля уровня глюкозы крови     Для самоконтроля уровня глюкозы крови рекомендуется применять глюкометры, предназначенные для индивидуального использования. </vt:lpstr>
      <vt:lpstr> Для контроля уровня глюкозы крови в условиях лечебно – профилактических учреждений необходимо использовать глюкометры для профессионального применения (многопользовательские, госпитальные), обладающие более высокой точностью измерений по сравнению с индивидуальными глюкометрами и выдерживающие многократные циклы дезинфекции в соответствии с хорошо валидированными методами, представленными производителем.  Многопользовательский глюкометр необходимо дезинфицировать после каждого измерения уровня глюкозы крови у каждого пациента дезинфицирующими средствами, обладающими фунгицидной, антибактериальной и противовирусной активностью, и не влияющими на функциональные свойства глюкометра. </vt:lpstr>
      <vt:lpstr>Соответствие HbA1c среднесуточному уровню глюкозы плазмы(ССГП) за последние 3 мес.  </vt:lpstr>
      <vt:lpstr>ЦЕЛЕВЫЕ УРОВНИ ПОКАЗАТЕЛЕЙ ЛИПИДНОГО ОБМЕНА </vt:lpstr>
      <vt:lpstr>ЦЕЛЕВЫЕ УРОВНИ ПОКАЗАТЕЛЕЙ АРТЕРИАЛЬНОГО ДАВЛЕНИЯ</vt:lpstr>
      <vt:lpstr>ТРЕБОВАНИЯ К ФОРМУЛИРОВКЕ ДИАГНОЗА ПРИ САХАРНОМ ДИАБЕТЕ* </vt:lpstr>
      <vt:lpstr> – нефропатия (указать стадию альбуминурии и хронической болезни почек)       Стадия ХБП:   </vt:lpstr>
      <vt:lpstr> Диабетическая нейропатия (указать форму: сенсорная, моторная, автономная)  Синдром диабетической стопы (указать форму): * нейропатическая форма СДС - трофическая язва стопы - диабетическая нейроостеоартропатия( стопа Шарко) * Ишемическая форма СДС * Нейроишемическая форма СДС  Диабетическая нейроостеоартропатия (указать стадию)  Диабетические макроангиопатии: – ИБС (указать форму) – Хроническая сердечная недостаточность (указать функциональный класс) – Цереброваскулярные заболевания (указать какие) – Хроническое облитерирующее заболевание артерий нижних конечностей (указать стадию)  Сопутствующие заболевания, в том числе: – Артериальная гипертензия (указать степень, риск сердечно-сосудистых осложнений) – Дислипидемия </vt:lpstr>
      <vt:lpstr> * После формулировки диагноза указать индивидуальный целевой уровень гликемического контроля.</vt:lpstr>
      <vt:lpstr>Примерная формулировка диагноза: Сахарный диабет 2 типа. Состояние после лазерокоагуляции сетчатки от 2013 года. Диабетическая нефропатия, ХБП 2, А2. Артериальная гипертензия 2 степени, риск 4. HbA1c – 8,0%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ТЕРАПЕВТИЧЕСКИЕ ЦЕЛИ ПРИ САХАРНОМ ДИАБЕТЕ 1 и 2 ТИПА</dc:title>
  <dc:creator>Администратор</dc:creator>
  <cp:lastModifiedBy>Farida Valeeva</cp:lastModifiedBy>
  <cp:revision>36</cp:revision>
  <dcterms:created xsi:type="dcterms:W3CDTF">2015-10-17T16:24:56Z</dcterms:created>
  <dcterms:modified xsi:type="dcterms:W3CDTF">2015-11-18T11:23:37Z</dcterms:modified>
</cp:coreProperties>
</file>