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73" r:id="rId14"/>
    <p:sldId id="275" r:id="rId15"/>
    <p:sldId id="280" r:id="rId16"/>
    <p:sldId id="285" r:id="rId17"/>
    <p:sldId id="289" r:id="rId18"/>
    <p:sldId id="292" r:id="rId19"/>
    <p:sldId id="293" r:id="rId20"/>
    <p:sldId id="295" r:id="rId21"/>
    <p:sldId id="299" r:id="rId22"/>
    <p:sldId id="296" r:id="rId23"/>
    <p:sldId id="297" r:id="rId24"/>
    <p:sldId id="300" r:id="rId25"/>
    <p:sldId id="298" r:id="rId26"/>
    <p:sldId id="302" r:id="rId27"/>
    <p:sldId id="303" r:id="rId28"/>
    <p:sldId id="305" r:id="rId29"/>
    <p:sldId id="310" r:id="rId30"/>
    <p:sldId id="311" r:id="rId31"/>
    <p:sldId id="320" r:id="rId32"/>
    <p:sldId id="317" r:id="rId33"/>
    <p:sldId id="318" r:id="rId34"/>
    <p:sldId id="321" r:id="rId35"/>
    <p:sldId id="319" r:id="rId36"/>
    <p:sldId id="329" r:id="rId37"/>
    <p:sldId id="33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2286A-CD15-41B0-A801-F0193A742F3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7CC2B2-DE57-42C3-B79A-7F6886380597}">
      <dgm:prSet phldrT="[Текст]" custT="1"/>
      <dgm:spPr/>
      <dgm:t>
        <a:bodyPr/>
        <a:lstStyle/>
        <a:p>
          <a:r>
            <a:rPr lang="ru-RU" sz="3600" dirty="0"/>
            <a:t>Производные пирролидина</a:t>
          </a:r>
        </a:p>
      </dgm:t>
    </dgm:pt>
    <dgm:pt modelId="{819C1ABC-D666-4E7C-91AE-9A25FA6E6299}" type="parTrans" cxnId="{82972B85-0CD5-4734-BE45-78EA677FA2EA}">
      <dgm:prSet/>
      <dgm:spPr/>
      <dgm:t>
        <a:bodyPr/>
        <a:lstStyle/>
        <a:p>
          <a:endParaRPr lang="ru-RU" sz="2000"/>
        </a:p>
      </dgm:t>
    </dgm:pt>
    <dgm:pt modelId="{C97923D4-1ACD-4FF8-B50D-81157ADF723B}" type="sibTrans" cxnId="{82972B85-0CD5-4734-BE45-78EA677FA2EA}">
      <dgm:prSet/>
      <dgm:spPr/>
      <dgm:t>
        <a:bodyPr/>
        <a:lstStyle/>
        <a:p>
          <a:endParaRPr lang="ru-RU" sz="2000"/>
        </a:p>
      </dgm:t>
    </dgm:pt>
    <dgm:pt modelId="{6263C108-46ED-48CA-8AD3-1EA1ED755C30}">
      <dgm:prSet phldrT="[Текст]" custT="1"/>
      <dgm:spPr/>
      <dgm:t>
        <a:bodyPr/>
        <a:lstStyle/>
        <a:p>
          <a:r>
            <a:rPr lang="ru-RU" sz="2800" dirty="0" err="1"/>
            <a:t>Пирацетам</a:t>
          </a:r>
          <a:endParaRPr lang="ru-RU" sz="2800" dirty="0"/>
        </a:p>
      </dgm:t>
    </dgm:pt>
    <dgm:pt modelId="{A1540352-64FD-4AB5-8D27-DF73BC9BD40F}" type="parTrans" cxnId="{84C79124-90F4-4F85-9788-8BA176E92934}">
      <dgm:prSet/>
      <dgm:spPr/>
      <dgm:t>
        <a:bodyPr/>
        <a:lstStyle/>
        <a:p>
          <a:endParaRPr lang="ru-RU" sz="2000"/>
        </a:p>
      </dgm:t>
    </dgm:pt>
    <dgm:pt modelId="{E937C9E8-72EC-4C5C-99B2-E13EF7EB0922}" type="sibTrans" cxnId="{84C79124-90F4-4F85-9788-8BA176E92934}">
      <dgm:prSet/>
      <dgm:spPr/>
      <dgm:t>
        <a:bodyPr/>
        <a:lstStyle/>
        <a:p>
          <a:endParaRPr lang="ru-RU" sz="2000"/>
        </a:p>
      </dgm:t>
    </dgm:pt>
    <dgm:pt modelId="{C05CAE6C-5D81-426A-A558-EB25DF7FF340}">
      <dgm:prSet phldrT="[Текст]" custT="1"/>
      <dgm:spPr/>
      <dgm:t>
        <a:bodyPr/>
        <a:lstStyle/>
        <a:p>
          <a:r>
            <a:rPr lang="ru-RU" sz="3600" dirty="0"/>
            <a:t>Производные пиридоксина</a:t>
          </a:r>
        </a:p>
      </dgm:t>
    </dgm:pt>
    <dgm:pt modelId="{A4833925-2382-45F3-8B5D-0D7A73EC4600}" type="parTrans" cxnId="{0A8150A8-9E49-4F4B-82F0-10B5769D3043}">
      <dgm:prSet/>
      <dgm:spPr/>
      <dgm:t>
        <a:bodyPr/>
        <a:lstStyle/>
        <a:p>
          <a:endParaRPr lang="ru-RU" sz="2000"/>
        </a:p>
      </dgm:t>
    </dgm:pt>
    <dgm:pt modelId="{D340BCB4-09C4-4009-833C-500FEDC0C592}" type="sibTrans" cxnId="{0A8150A8-9E49-4F4B-82F0-10B5769D3043}">
      <dgm:prSet/>
      <dgm:spPr/>
      <dgm:t>
        <a:bodyPr/>
        <a:lstStyle/>
        <a:p>
          <a:endParaRPr lang="ru-RU" sz="2000"/>
        </a:p>
      </dgm:t>
    </dgm:pt>
    <dgm:pt modelId="{B9813956-BFEF-4128-BE3A-88688D5FE413}">
      <dgm:prSet phldrT="[Текст]" custT="1"/>
      <dgm:spPr/>
      <dgm:t>
        <a:bodyPr/>
        <a:lstStyle/>
        <a:p>
          <a:r>
            <a:rPr lang="ru-RU" sz="2800" dirty="0" err="1"/>
            <a:t>Пиритинол</a:t>
          </a:r>
          <a:r>
            <a:rPr lang="ru-RU" sz="2800" dirty="0"/>
            <a:t> (</a:t>
          </a:r>
          <a:r>
            <a:rPr lang="ru-RU" sz="2800" dirty="0" err="1"/>
            <a:t>Энцефабол</a:t>
          </a:r>
          <a:r>
            <a:rPr lang="ru-RU" sz="2800" dirty="0"/>
            <a:t>)</a:t>
          </a:r>
        </a:p>
      </dgm:t>
    </dgm:pt>
    <dgm:pt modelId="{3CD1C524-4CEA-4125-A29E-16C9655E4A6B}" type="parTrans" cxnId="{3930A172-DCAD-44E6-ACD5-79DE7F0DF49B}">
      <dgm:prSet/>
      <dgm:spPr/>
      <dgm:t>
        <a:bodyPr/>
        <a:lstStyle/>
        <a:p>
          <a:endParaRPr lang="ru-RU" sz="2000"/>
        </a:p>
      </dgm:t>
    </dgm:pt>
    <dgm:pt modelId="{78D8F937-10F7-419D-96ED-69F942B761CC}" type="sibTrans" cxnId="{3930A172-DCAD-44E6-ACD5-79DE7F0DF49B}">
      <dgm:prSet/>
      <dgm:spPr/>
      <dgm:t>
        <a:bodyPr/>
        <a:lstStyle/>
        <a:p>
          <a:endParaRPr lang="ru-RU" sz="2000"/>
        </a:p>
      </dgm:t>
    </dgm:pt>
    <dgm:pt modelId="{E7DDE8FB-D2F9-4209-A8C5-E549F8F054A6}">
      <dgm:prSet phldrT="[Текст]" custT="1"/>
      <dgm:spPr/>
      <dgm:t>
        <a:bodyPr/>
        <a:lstStyle/>
        <a:p>
          <a:r>
            <a:rPr lang="ru-RU" sz="2800" dirty="0" err="1"/>
            <a:t>Фонтурацетам</a:t>
          </a:r>
          <a:r>
            <a:rPr lang="ru-RU" sz="2800" dirty="0"/>
            <a:t> (</a:t>
          </a:r>
          <a:r>
            <a:rPr lang="ru-RU" sz="2800" dirty="0" err="1"/>
            <a:t>Фенотропил</a:t>
          </a:r>
          <a:r>
            <a:rPr lang="ru-RU" sz="2800" dirty="0"/>
            <a:t>) </a:t>
          </a:r>
        </a:p>
      </dgm:t>
    </dgm:pt>
    <dgm:pt modelId="{DB1D7203-7F05-4CD9-AA5C-E726B6448F8E}" type="parTrans" cxnId="{4891CAB0-5975-48B7-93CA-CE5B00B75C23}">
      <dgm:prSet/>
      <dgm:spPr/>
      <dgm:t>
        <a:bodyPr/>
        <a:lstStyle/>
        <a:p>
          <a:endParaRPr lang="ru-RU" sz="2000"/>
        </a:p>
      </dgm:t>
    </dgm:pt>
    <dgm:pt modelId="{6D9B315B-63D7-464C-9A9D-6361A3CFCEFE}" type="sibTrans" cxnId="{4891CAB0-5975-48B7-93CA-CE5B00B75C23}">
      <dgm:prSet/>
      <dgm:spPr/>
      <dgm:t>
        <a:bodyPr/>
        <a:lstStyle/>
        <a:p>
          <a:endParaRPr lang="ru-RU" sz="2000"/>
        </a:p>
      </dgm:t>
    </dgm:pt>
    <dgm:pt modelId="{F142824E-BAE6-4F4C-B474-29F92EA03238}" type="pres">
      <dgm:prSet presAssocID="{CBA2286A-CD15-41B0-A801-F0193A742F3B}" presName="linear" presStyleCnt="0">
        <dgm:presLayoutVars>
          <dgm:animLvl val="lvl"/>
          <dgm:resizeHandles val="exact"/>
        </dgm:presLayoutVars>
      </dgm:prSet>
      <dgm:spPr/>
    </dgm:pt>
    <dgm:pt modelId="{8EBB223B-0D35-413B-930E-20787BDDCD07}" type="pres">
      <dgm:prSet presAssocID="{E37CC2B2-DE57-42C3-B79A-7F6886380597}" presName="parentText" presStyleLbl="node1" presStyleIdx="0" presStyleCnt="2" custLinFactNeighborX="-1305" custLinFactNeighborY="1010">
        <dgm:presLayoutVars>
          <dgm:chMax val="0"/>
          <dgm:bulletEnabled val="1"/>
        </dgm:presLayoutVars>
      </dgm:prSet>
      <dgm:spPr/>
    </dgm:pt>
    <dgm:pt modelId="{5274750B-98FF-433A-B7DB-A4332F3FD454}" type="pres">
      <dgm:prSet presAssocID="{E37CC2B2-DE57-42C3-B79A-7F6886380597}" presName="childText" presStyleLbl="revTx" presStyleIdx="0" presStyleCnt="2">
        <dgm:presLayoutVars>
          <dgm:bulletEnabled val="1"/>
        </dgm:presLayoutVars>
      </dgm:prSet>
      <dgm:spPr/>
    </dgm:pt>
    <dgm:pt modelId="{A0B90C8D-F9D0-4584-9ECF-E4F0801D912B}" type="pres">
      <dgm:prSet presAssocID="{C05CAE6C-5D81-426A-A558-EB25DF7FF3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A79172-86E0-4067-8EFA-25C2964F1AF8}" type="pres">
      <dgm:prSet presAssocID="{C05CAE6C-5D81-426A-A558-EB25DF7FF34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4C79124-90F4-4F85-9788-8BA176E92934}" srcId="{E37CC2B2-DE57-42C3-B79A-7F6886380597}" destId="{6263C108-46ED-48CA-8AD3-1EA1ED755C30}" srcOrd="0" destOrd="0" parTransId="{A1540352-64FD-4AB5-8D27-DF73BC9BD40F}" sibTransId="{E937C9E8-72EC-4C5C-99B2-E13EF7EB0922}"/>
    <dgm:cxn modelId="{46610A2F-7C19-438E-A6DB-3384FC8C074C}" type="presOf" srcId="{6263C108-46ED-48CA-8AD3-1EA1ED755C30}" destId="{5274750B-98FF-433A-B7DB-A4332F3FD454}" srcOrd="0" destOrd="0" presId="urn:microsoft.com/office/officeart/2005/8/layout/vList2"/>
    <dgm:cxn modelId="{B4E6DC5E-201D-4748-8BF5-AF9526D79259}" type="presOf" srcId="{CBA2286A-CD15-41B0-A801-F0193A742F3B}" destId="{F142824E-BAE6-4F4C-B474-29F92EA03238}" srcOrd="0" destOrd="0" presId="urn:microsoft.com/office/officeart/2005/8/layout/vList2"/>
    <dgm:cxn modelId="{3930A172-DCAD-44E6-ACD5-79DE7F0DF49B}" srcId="{C05CAE6C-5D81-426A-A558-EB25DF7FF340}" destId="{B9813956-BFEF-4128-BE3A-88688D5FE413}" srcOrd="0" destOrd="0" parTransId="{3CD1C524-4CEA-4125-A29E-16C9655E4A6B}" sibTransId="{78D8F937-10F7-419D-96ED-69F942B761CC}"/>
    <dgm:cxn modelId="{D59E6453-5924-496D-82E2-2B45E1EE9B8C}" type="presOf" srcId="{E37CC2B2-DE57-42C3-B79A-7F6886380597}" destId="{8EBB223B-0D35-413B-930E-20787BDDCD07}" srcOrd="0" destOrd="0" presId="urn:microsoft.com/office/officeart/2005/8/layout/vList2"/>
    <dgm:cxn modelId="{82972B85-0CD5-4734-BE45-78EA677FA2EA}" srcId="{CBA2286A-CD15-41B0-A801-F0193A742F3B}" destId="{E37CC2B2-DE57-42C3-B79A-7F6886380597}" srcOrd="0" destOrd="0" parTransId="{819C1ABC-D666-4E7C-91AE-9A25FA6E6299}" sibTransId="{C97923D4-1ACD-4FF8-B50D-81157ADF723B}"/>
    <dgm:cxn modelId="{1FBB1287-43BD-4C20-8353-013D2092C7A8}" type="presOf" srcId="{C05CAE6C-5D81-426A-A558-EB25DF7FF340}" destId="{A0B90C8D-F9D0-4584-9ECF-E4F0801D912B}" srcOrd="0" destOrd="0" presId="urn:microsoft.com/office/officeart/2005/8/layout/vList2"/>
    <dgm:cxn modelId="{0A8150A8-9E49-4F4B-82F0-10B5769D3043}" srcId="{CBA2286A-CD15-41B0-A801-F0193A742F3B}" destId="{C05CAE6C-5D81-426A-A558-EB25DF7FF340}" srcOrd="1" destOrd="0" parTransId="{A4833925-2382-45F3-8B5D-0D7A73EC4600}" sibTransId="{D340BCB4-09C4-4009-833C-500FEDC0C592}"/>
    <dgm:cxn modelId="{4891CAB0-5975-48B7-93CA-CE5B00B75C23}" srcId="{E37CC2B2-DE57-42C3-B79A-7F6886380597}" destId="{E7DDE8FB-D2F9-4209-A8C5-E549F8F054A6}" srcOrd="1" destOrd="0" parTransId="{DB1D7203-7F05-4CD9-AA5C-E726B6448F8E}" sibTransId="{6D9B315B-63D7-464C-9A9D-6361A3CFCEFE}"/>
    <dgm:cxn modelId="{0A13D8D6-D511-4A81-BBE0-7699E356F450}" type="presOf" srcId="{E7DDE8FB-D2F9-4209-A8C5-E549F8F054A6}" destId="{5274750B-98FF-433A-B7DB-A4332F3FD454}" srcOrd="0" destOrd="1" presId="urn:microsoft.com/office/officeart/2005/8/layout/vList2"/>
    <dgm:cxn modelId="{A275E1F4-2F89-4B56-B999-473B7E5DD01B}" type="presOf" srcId="{B9813956-BFEF-4128-BE3A-88688D5FE413}" destId="{9BA79172-86E0-4067-8EFA-25C2964F1AF8}" srcOrd="0" destOrd="0" presId="urn:microsoft.com/office/officeart/2005/8/layout/vList2"/>
    <dgm:cxn modelId="{42431B79-79D9-41AE-97B7-DD81989A9941}" type="presParOf" srcId="{F142824E-BAE6-4F4C-B474-29F92EA03238}" destId="{8EBB223B-0D35-413B-930E-20787BDDCD07}" srcOrd="0" destOrd="0" presId="urn:microsoft.com/office/officeart/2005/8/layout/vList2"/>
    <dgm:cxn modelId="{5EA9F1FF-5F4B-4BEF-B13C-EB3BDEDA227D}" type="presParOf" srcId="{F142824E-BAE6-4F4C-B474-29F92EA03238}" destId="{5274750B-98FF-433A-B7DB-A4332F3FD454}" srcOrd="1" destOrd="0" presId="urn:microsoft.com/office/officeart/2005/8/layout/vList2"/>
    <dgm:cxn modelId="{A7EDFFF7-CD04-43A0-A8EE-E36765839E64}" type="presParOf" srcId="{F142824E-BAE6-4F4C-B474-29F92EA03238}" destId="{A0B90C8D-F9D0-4584-9ECF-E4F0801D912B}" srcOrd="2" destOrd="0" presId="urn:microsoft.com/office/officeart/2005/8/layout/vList2"/>
    <dgm:cxn modelId="{B07FF09A-5BBD-493F-B20E-1AFFC3A7DD12}" type="presParOf" srcId="{F142824E-BAE6-4F4C-B474-29F92EA03238}" destId="{9BA79172-86E0-4067-8EFA-25C2964F1A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2286A-CD15-41B0-A801-F0193A742F3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7CC2B2-DE57-42C3-B79A-7F6886380597}">
      <dgm:prSet phldrT="[Текст]" custT="1"/>
      <dgm:spPr/>
      <dgm:t>
        <a:bodyPr/>
        <a:lstStyle/>
        <a:p>
          <a:r>
            <a:rPr lang="ru-RU" sz="3600" dirty="0"/>
            <a:t>Производные и аналоги ГАМК</a:t>
          </a:r>
        </a:p>
      </dgm:t>
    </dgm:pt>
    <dgm:pt modelId="{819C1ABC-D666-4E7C-91AE-9A25FA6E6299}" type="parTrans" cxnId="{82972B85-0CD5-4734-BE45-78EA677FA2EA}">
      <dgm:prSet/>
      <dgm:spPr/>
      <dgm:t>
        <a:bodyPr/>
        <a:lstStyle/>
        <a:p>
          <a:endParaRPr lang="ru-RU" sz="2000"/>
        </a:p>
      </dgm:t>
    </dgm:pt>
    <dgm:pt modelId="{C97923D4-1ACD-4FF8-B50D-81157ADF723B}" type="sibTrans" cxnId="{82972B85-0CD5-4734-BE45-78EA677FA2EA}">
      <dgm:prSet/>
      <dgm:spPr/>
      <dgm:t>
        <a:bodyPr/>
        <a:lstStyle/>
        <a:p>
          <a:endParaRPr lang="ru-RU" sz="2000"/>
        </a:p>
      </dgm:t>
    </dgm:pt>
    <dgm:pt modelId="{6263C108-46ED-48CA-8AD3-1EA1ED755C30}">
      <dgm:prSet phldrT="[Текст]" custT="1"/>
      <dgm:spPr/>
      <dgm:t>
        <a:bodyPr/>
        <a:lstStyle/>
        <a:p>
          <a:r>
            <a:rPr lang="ru-RU" sz="2800" dirty="0"/>
            <a:t>Гамма-аминомасляная кислота (</a:t>
          </a:r>
          <a:r>
            <a:rPr lang="ru-RU" sz="2800" dirty="0" err="1"/>
            <a:t>Аминалон</a:t>
          </a:r>
          <a:r>
            <a:rPr lang="ru-RU" sz="2800" dirty="0"/>
            <a:t>)</a:t>
          </a:r>
        </a:p>
      </dgm:t>
    </dgm:pt>
    <dgm:pt modelId="{A1540352-64FD-4AB5-8D27-DF73BC9BD40F}" type="parTrans" cxnId="{84C79124-90F4-4F85-9788-8BA176E92934}">
      <dgm:prSet/>
      <dgm:spPr/>
      <dgm:t>
        <a:bodyPr/>
        <a:lstStyle/>
        <a:p>
          <a:endParaRPr lang="ru-RU" sz="2000"/>
        </a:p>
      </dgm:t>
    </dgm:pt>
    <dgm:pt modelId="{E937C9E8-72EC-4C5C-99B2-E13EF7EB0922}" type="sibTrans" cxnId="{84C79124-90F4-4F85-9788-8BA176E92934}">
      <dgm:prSet/>
      <dgm:spPr/>
      <dgm:t>
        <a:bodyPr/>
        <a:lstStyle/>
        <a:p>
          <a:endParaRPr lang="ru-RU" sz="2000"/>
        </a:p>
      </dgm:t>
    </dgm:pt>
    <dgm:pt modelId="{E7DDE8FB-D2F9-4209-A8C5-E549F8F054A6}">
      <dgm:prSet phldrT="[Текст]" custT="1"/>
      <dgm:spPr/>
      <dgm:t>
        <a:bodyPr/>
        <a:lstStyle/>
        <a:p>
          <a:r>
            <a:rPr lang="ru-RU" sz="2800" dirty="0" err="1"/>
            <a:t>Никотиноил</a:t>
          </a:r>
          <a:r>
            <a:rPr lang="ru-RU" sz="2800" dirty="0"/>
            <a:t>-ГАМК (</a:t>
          </a:r>
          <a:r>
            <a:rPr lang="ru-RU" sz="2800" dirty="0" err="1"/>
            <a:t>Пикамилон</a:t>
          </a:r>
          <a:r>
            <a:rPr lang="ru-RU" sz="2800" dirty="0"/>
            <a:t>)</a:t>
          </a:r>
        </a:p>
      </dgm:t>
    </dgm:pt>
    <dgm:pt modelId="{DB1D7203-7F05-4CD9-AA5C-E726B6448F8E}" type="parTrans" cxnId="{4891CAB0-5975-48B7-93CA-CE5B00B75C23}">
      <dgm:prSet/>
      <dgm:spPr/>
      <dgm:t>
        <a:bodyPr/>
        <a:lstStyle/>
        <a:p>
          <a:endParaRPr lang="ru-RU" sz="2000"/>
        </a:p>
      </dgm:t>
    </dgm:pt>
    <dgm:pt modelId="{6D9B315B-63D7-464C-9A9D-6361A3CFCEFE}" type="sibTrans" cxnId="{4891CAB0-5975-48B7-93CA-CE5B00B75C23}">
      <dgm:prSet/>
      <dgm:spPr/>
      <dgm:t>
        <a:bodyPr/>
        <a:lstStyle/>
        <a:p>
          <a:endParaRPr lang="ru-RU" sz="2000"/>
        </a:p>
      </dgm:t>
    </dgm:pt>
    <dgm:pt modelId="{7428CFCD-08BC-4094-979E-A53701C52D25}">
      <dgm:prSet phldrT="[Текст]" custT="1"/>
      <dgm:spPr/>
      <dgm:t>
        <a:bodyPr/>
        <a:lstStyle/>
        <a:p>
          <a:r>
            <a:rPr lang="ru-RU" sz="2800" dirty="0" err="1"/>
            <a:t>Аминофенилмасляная</a:t>
          </a:r>
          <a:r>
            <a:rPr lang="ru-RU" sz="2800" dirty="0"/>
            <a:t> кислота (</a:t>
          </a:r>
          <a:r>
            <a:rPr lang="ru-RU" sz="2800" dirty="0" err="1"/>
            <a:t>Фенибут</a:t>
          </a:r>
          <a:r>
            <a:rPr lang="ru-RU" sz="2800" dirty="0"/>
            <a:t>)</a:t>
          </a:r>
        </a:p>
      </dgm:t>
    </dgm:pt>
    <dgm:pt modelId="{9D8332AC-E3B7-4C33-BAF6-D9DAE84648B8}" type="parTrans" cxnId="{7EDC898A-89FC-42DF-8EA1-BAADF6BAA804}">
      <dgm:prSet/>
      <dgm:spPr/>
      <dgm:t>
        <a:bodyPr/>
        <a:lstStyle/>
        <a:p>
          <a:endParaRPr lang="ru-RU" sz="2000"/>
        </a:p>
      </dgm:t>
    </dgm:pt>
    <dgm:pt modelId="{75FF3CE9-BB9C-44ED-B827-67A8A2712408}" type="sibTrans" cxnId="{7EDC898A-89FC-42DF-8EA1-BAADF6BAA804}">
      <dgm:prSet/>
      <dgm:spPr/>
      <dgm:t>
        <a:bodyPr/>
        <a:lstStyle/>
        <a:p>
          <a:endParaRPr lang="ru-RU" sz="2000"/>
        </a:p>
      </dgm:t>
    </dgm:pt>
    <dgm:pt modelId="{C972AF94-E02D-4B76-A9E2-DE9BF141C195}">
      <dgm:prSet phldrT="[Текст]" custT="1"/>
      <dgm:spPr/>
      <dgm:t>
        <a:bodyPr/>
        <a:lstStyle/>
        <a:p>
          <a:r>
            <a:rPr lang="ru-RU" sz="2800" dirty="0" err="1"/>
            <a:t>Гопантеновая</a:t>
          </a:r>
          <a:r>
            <a:rPr lang="ru-RU" sz="2800" dirty="0"/>
            <a:t> кислота (</a:t>
          </a:r>
          <a:r>
            <a:rPr lang="ru-RU" sz="2800" dirty="0" err="1"/>
            <a:t>Пантогам</a:t>
          </a:r>
          <a:r>
            <a:rPr lang="ru-RU" sz="2800" dirty="0"/>
            <a:t>)</a:t>
          </a:r>
        </a:p>
      </dgm:t>
    </dgm:pt>
    <dgm:pt modelId="{6C2B0115-6BDC-4CE5-BEEE-9DE17F049FEF}" type="parTrans" cxnId="{D490C33B-0CA1-408F-B777-F82E5A7C1D16}">
      <dgm:prSet/>
      <dgm:spPr/>
      <dgm:t>
        <a:bodyPr/>
        <a:lstStyle/>
        <a:p>
          <a:endParaRPr lang="ru-RU" sz="2000"/>
        </a:p>
      </dgm:t>
    </dgm:pt>
    <dgm:pt modelId="{16087230-93EB-4518-80AB-E762C0365E04}" type="sibTrans" cxnId="{D490C33B-0CA1-408F-B777-F82E5A7C1D16}">
      <dgm:prSet/>
      <dgm:spPr/>
      <dgm:t>
        <a:bodyPr/>
        <a:lstStyle/>
        <a:p>
          <a:endParaRPr lang="ru-RU" sz="2000"/>
        </a:p>
      </dgm:t>
    </dgm:pt>
    <dgm:pt modelId="{F142824E-BAE6-4F4C-B474-29F92EA03238}" type="pres">
      <dgm:prSet presAssocID="{CBA2286A-CD15-41B0-A801-F0193A742F3B}" presName="linear" presStyleCnt="0">
        <dgm:presLayoutVars>
          <dgm:animLvl val="lvl"/>
          <dgm:resizeHandles val="exact"/>
        </dgm:presLayoutVars>
      </dgm:prSet>
      <dgm:spPr/>
    </dgm:pt>
    <dgm:pt modelId="{8EBB223B-0D35-413B-930E-20787BDDCD07}" type="pres">
      <dgm:prSet presAssocID="{E37CC2B2-DE57-42C3-B79A-7F6886380597}" presName="parentText" presStyleLbl="node1" presStyleIdx="0" presStyleCnt="1" custLinFactNeighborX="-661" custLinFactNeighborY="4962">
        <dgm:presLayoutVars>
          <dgm:chMax val="0"/>
          <dgm:bulletEnabled val="1"/>
        </dgm:presLayoutVars>
      </dgm:prSet>
      <dgm:spPr/>
    </dgm:pt>
    <dgm:pt modelId="{5274750B-98FF-433A-B7DB-A4332F3FD454}" type="pres">
      <dgm:prSet presAssocID="{E37CC2B2-DE57-42C3-B79A-7F68863805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4C79124-90F4-4F85-9788-8BA176E92934}" srcId="{E37CC2B2-DE57-42C3-B79A-7F6886380597}" destId="{6263C108-46ED-48CA-8AD3-1EA1ED755C30}" srcOrd="0" destOrd="0" parTransId="{A1540352-64FD-4AB5-8D27-DF73BC9BD40F}" sibTransId="{E937C9E8-72EC-4C5C-99B2-E13EF7EB0922}"/>
    <dgm:cxn modelId="{46610A2F-7C19-438E-A6DB-3384FC8C074C}" type="presOf" srcId="{6263C108-46ED-48CA-8AD3-1EA1ED755C30}" destId="{5274750B-98FF-433A-B7DB-A4332F3FD454}" srcOrd="0" destOrd="0" presId="urn:microsoft.com/office/officeart/2005/8/layout/vList2"/>
    <dgm:cxn modelId="{D490C33B-0CA1-408F-B777-F82E5A7C1D16}" srcId="{E37CC2B2-DE57-42C3-B79A-7F6886380597}" destId="{C972AF94-E02D-4B76-A9E2-DE9BF141C195}" srcOrd="3" destOrd="0" parTransId="{6C2B0115-6BDC-4CE5-BEEE-9DE17F049FEF}" sibTransId="{16087230-93EB-4518-80AB-E762C0365E04}"/>
    <dgm:cxn modelId="{B4E6DC5E-201D-4748-8BF5-AF9526D79259}" type="presOf" srcId="{CBA2286A-CD15-41B0-A801-F0193A742F3B}" destId="{F142824E-BAE6-4F4C-B474-29F92EA03238}" srcOrd="0" destOrd="0" presId="urn:microsoft.com/office/officeart/2005/8/layout/vList2"/>
    <dgm:cxn modelId="{D59E6453-5924-496D-82E2-2B45E1EE9B8C}" type="presOf" srcId="{E37CC2B2-DE57-42C3-B79A-7F6886380597}" destId="{8EBB223B-0D35-413B-930E-20787BDDCD07}" srcOrd="0" destOrd="0" presId="urn:microsoft.com/office/officeart/2005/8/layout/vList2"/>
    <dgm:cxn modelId="{82972B85-0CD5-4734-BE45-78EA677FA2EA}" srcId="{CBA2286A-CD15-41B0-A801-F0193A742F3B}" destId="{E37CC2B2-DE57-42C3-B79A-7F6886380597}" srcOrd="0" destOrd="0" parTransId="{819C1ABC-D666-4E7C-91AE-9A25FA6E6299}" sibTransId="{C97923D4-1ACD-4FF8-B50D-81157ADF723B}"/>
    <dgm:cxn modelId="{7EDC898A-89FC-42DF-8EA1-BAADF6BAA804}" srcId="{E37CC2B2-DE57-42C3-B79A-7F6886380597}" destId="{7428CFCD-08BC-4094-979E-A53701C52D25}" srcOrd="2" destOrd="0" parTransId="{9D8332AC-E3B7-4C33-BAF6-D9DAE84648B8}" sibTransId="{75FF3CE9-BB9C-44ED-B827-67A8A2712408}"/>
    <dgm:cxn modelId="{4891CAB0-5975-48B7-93CA-CE5B00B75C23}" srcId="{E37CC2B2-DE57-42C3-B79A-7F6886380597}" destId="{E7DDE8FB-D2F9-4209-A8C5-E549F8F054A6}" srcOrd="1" destOrd="0" parTransId="{DB1D7203-7F05-4CD9-AA5C-E726B6448F8E}" sibTransId="{6D9B315B-63D7-464C-9A9D-6361A3CFCEFE}"/>
    <dgm:cxn modelId="{8989DDB3-C233-45CE-8444-AA3676904401}" type="presOf" srcId="{C972AF94-E02D-4B76-A9E2-DE9BF141C195}" destId="{5274750B-98FF-433A-B7DB-A4332F3FD454}" srcOrd="0" destOrd="3" presId="urn:microsoft.com/office/officeart/2005/8/layout/vList2"/>
    <dgm:cxn modelId="{0A13D8D6-D511-4A81-BBE0-7699E356F450}" type="presOf" srcId="{E7DDE8FB-D2F9-4209-A8C5-E549F8F054A6}" destId="{5274750B-98FF-433A-B7DB-A4332F3FD454}" srcOrd="0" destOrd="1" presId="urn:microsoft.com/office/officeart/2005/8/layout/vList2"/>
    <dgm:cxn modelId="{A4F983F3-705A-4548-8ED1-4B33269EF815}" type="presOf" srcId="{7428CFCD-08BC-4094-979E-A53701C52D25}" destId="{5274750B-98FF-433A-B7DB-A4332F3FD454}" srcOrd="0" destOrd="2" presId="urn:microsoft.com/office/officeart/2005/8/layout/vList2"/>
    <dgm:cxn modelId="{42431B79-79D9-41AE-97B7-DD81989A9941}" type="presParOf" srcId="{F142824E-BAE6-4F4C-B474-29F92EA03238}" destId="{8EBB223B-0D35-413B-930E-20787BDDCD07}" srcOrd="0" destOrd="0" presId="urn:microsoft.com/office/officeart/2005/8/layout/vList2"/>
    <dgm:cxn modelId="{5EA9F1FF-5F4B-4BEF-B13C-EB3BDEDA227D}" type="presParOf" srcId="{F142824E-BAE6-4F4C-B474-29F92EA03238}" destId="{5274750B-98FF-433A-B7DB-A4332F3FD4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2286A-CD15-41B0-A801-F0193A742F3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7CC2B2-DE57-42C3-B79A-7F6886380597}">
      <dgm:prSet phldrT="[Текст]" custT="1"/>
      <dgm:spPr/>
      <dgm:t>
        <a:bodyPr/>
        <a:lstStyle/>
        <a:p>
          <a:r>
            <a:rPr lang="ru-RU" sz="3600" dirty="0"/>
            <a:t>Нейропептиды и их аналоги</a:t>
          </a:r>
        </a:p>
      </dgm:t>
    </dgm:pt>
    <dgm:pt modelId="{819C1ABC-D666-4E7C-91AE-9A25FA6E6299}" type="parTrans" cxnId="{82972B85-0CD5-4734-BE45-78EA677FA2EA}">
      <dgm:prSet/>
      <dgm:spPr/>
      <dgm:t>
        <a:bodyPr/>
        <a:lstStyle/>
        <a:p>
          <a:endParaRPr lang="ru-RU" sz="2000"/>
        </a:p>
      </dgm:t>
    </dgm:pt>
    <dgm:pt modelId="{C97923D4-1ACD-4FF8-B50D-81157ADF723B}" type="sibTrans" cxnId="{82972B85-0CD5-4734-BE45-78EA677FA2EA}">
      <dgm:prSet/>
      <dgm:spPr/>
      <dgm:t>
        <a:bodyPr/>
        <a:lstStyle/>
        <a:p>
          <a:endParaRPr lang="ru-RU" sz="2000"/>
        </a:p>
      </dgm:t>
    </dgm:pt>
    <dgm:pt modelId="{6263C108-46ED-48CA-8AD3-1EA1ED755C30}">
      <dgm:prSet phldrT="[Текст]" custT="1"/>
      <dgm:spPr/>
      <dgm:t>
        <a:bodyPr/>
        <a:lstStyle/>
        <a:p>
          <a:r>
            <a:rPr lang="ru-RU" sz="2800" dirty="0" err="1"/>
            <a:t>Ноопепт</a:t>
          </a:r>
          <a:endParaRPr lang="ru-RU" sz="2800" dirty="0"/>
        </a:p>
      </dgm:t>
    </dgm:pt>
    <dgm:pt modelId="{A1540352-64FD-4AB5-8D27-DF73BC9BD40F}" type="parTrans" cxnId="{84C79124-90F4-4F85-9788-8BA176E92934}">
      <dgm:prSet/>
      <dgm:spPr/>
      <dgm:t>
        <a:bodyPr/>
        <a:lstStyle/>
        <a:p>
          <a:endParaRPr lang="ru-RU" sz="2000"/>
        </a:p>
      </dgm:t>
    </dgm:pt>
    <dgm:pt modelId="{E937C9E8-72EC-4C5C-99B2-E13EF7EB0922}" type="sibTrans" cxnId="{84C79124-90F4-4F85-9788-8BA176E92934}">
      <dgm:prSet/>
      <dgm:spPr/>
      <dgm:t>
        <a:bodyPr/>
        <a:lstStyle/>
        <a:p>
          <a:endParaRPr lang="ru-RU" sz="2000"/>
        </a:p>
      </dgm:t>
    </dgm:pt>
    <dgm:pt modelId="{C05CAE6C-5D81-426A-A558-EB25DF7FF340}">
      <dgm:prSet phldrT="[Текст]" custT="1"/>
      <dgm:spPr/>
      <dgm:t>
        <a:bodyPr/>
        <a:lstStyle/>
        <a:p>
          <a:r>
            <a:rPr lang="ru-RU" sz="3600" dirty="0"/>
            <a:t>Аминокислоты</a:t>
          </a:r>
        </a:p>
      </dgm:t>
    </dgm:pt>
    <dgm:pt modelId="{A4833925-2382-45F3-8B5D-0D7A73EC4600}" type="parTrans" cxnId="{0A8150A8-9E49-4F4B-82F0-10B5769D3043}">
      <dgm:prSet/>
      <dgm:spPr/>
      <dgm:t>
        <a:bodyPr/>
        <a:lstStyle/>
        <a:p>
          <a:endParaRPr lang="ru-RU" sz="2000"/>
        </a:p>
      </dgm:t>
    </dgm:pt>
    <dgm:pt modelId="{D340BCB4-09C4-4009-833C-500FEDC0C592}" type="sibTrans" cxnId="{0A8150A8-9E49-4F4B-82F0-10B5769D3043}">
      <dgm:prSet/>
      <dgm:spPr/>
      <dgm:t>
        <a:bodyPr/>
        <a:lstStyle/>
        <a:p>
          <a:endParaRPr lang="ru-RU" sz="2000"/>
        </a:p>
      </dgm:t>
    </dgm:pt>
    <dgm:pt modelId="{B9813956-BFEF-4128-BE3A-88688D5FE413}">
      <dgm:prSet phldrT="[Текст]" custT="1"/>
      <dgm:spPr/>
      <dgm:t>
        <a:bodyPr/>
        <a:lstStyle/>
        <a:p>
          <a:r>
            <a:rPr lang="ru-RU" sz="2800" dirty="0"/>
            <a:t>Глицин</a:t>
          </a:r>
        </a:p>
      </dgm:t>
    </dgm:pt>
    <dgm:pt modelId="{3CD1C524-4CEA-4125-A29E-16C9655E4A6B}" type="parTrans" cxnId="{3930A172-DCAD-44E6-ACD5-79DE7F0DF49B}">
      <dgm:prSet/>
      <dgm:spPr/>
      <dgm:t>
        <a:bodyPr/>
        <a:lstStyle/>
        <a:p>
          <a:endParaRPr lang="ru-RU" sz="2000"/>
        </a:p>
      </dgm:t>
    </dgm:pt>
    <dgm:pt modelId="{78D8F937-10F7-419D-96ED-69F942B761CC}" type="sibTrans" cxnId="{3930A172-DCAD-44E6-ACD5-79DE7F0DF49B}">
      <dgm:prSet/>
      <dgm:spPr/>
      <dgm:t>
        <a:bodyPr/>
        <a:lstStyle/>
        <a:p>
          <a:endParaRPr lang="ru-RU" sz="2000"/>
        </a:p>
      </dgm:t>
    </dgm:pt>
    <dgm:pt modelId="{E7DDE8FB-D2F9-4209-A8C5-E549F8F054A6}">
      <dgm:prSet phldrT="[Текст]" custT="1"/>
      <dgm:spPr/>
      <dgm:t>
        <a:bodyPr/>
        <a:lstStyle/>
        <a:p>
          <a:r>
            <a:rPr lang="ru-RU" sz="2800" dirty="0" err="1"/>
            <a:t>Семакс</a:t>
          </a:r>
          <a:endParaRPr lang="ru-RU" sz="2800" dirty="0"/>
        </a:p>
      </dgm:t>
    </dgm:pt>
    <dgm:pt modelId="{DB1D7203-7F05-4CD9-AA5C-E726B6448F8E}" type="parTrans" cxnId="{4891CAB0-5975-48B7-93CA-CE5B00B75C23}">
      <dgm:prSet/>
      <dgm:spPr/>
      <dgm:t>
        <a:bodyPr/>
        <a:lstStyle/>
        <a:p>
          <a:endParaRPr lang="ru-RU" sz="2000"/>
        </a:p>
      </dgm:t>
    </dgm:pt>
    <dgm:pt modelId="{6D9B315B-63D7-464C-9A9D-6361A3CFCEFE}" type="sibTrans" cxnId="{4891CAB0-5975-48B7-93CA-CE5B00B75C23}">
      <dgm:prSet/>
      <dgm:spPr/>
      <dgm:t>
        <a:bodyPr/>
        <a:lstStyle/>
        <a:p>
          <a:endParaRPr lang="ru-RU" sz="2000"/>
        </a:p>
      </dgm:t>
    </dgm:pt>
    <dgm:pt modelId="{F142824E-BAE6-4F4C-B474-29F92EA03238}" type="pres">
      <dgm:prSet presAssocID="{CBA2286A-CD15-41B0-A801-F0193A742F3B}" presName="linear" presStyleCnt="0">
        <dgm:presLayoutVars>
          <dgm:animLvl val="lvl"/>
          <dgm:resizeHandles val="exact"/>
        </dgm:presLayoutVars>
      </dgm:prSet>
      <dgm:spPr/>
    </dgm:pt>
    <dgm:pt modelId="{8EBB223B-0D35-413B-930E-20787BDDCD07}" type="pres">
      <dgm:prSet presAssocID="{E37CC2B2-DE57-42C3-B79A-7F6886380597}" presName="parentText" presStyleLbl="node1" presStyleIdx="0" presStyleCnt="2" custLinFactNeighborX="-1305" custLinFactNeighborY="1010">
        <dgm:presLayoutVars>
          <dgm:chMax val="0"/>
          <dgm:bulletEnabled val="1"/>
        </dgm:presLayoutVars>
      </dgm:prSet>
      <dgm:spPr/>
    </dgm:pt>
    <dgm:pt modelId="{5274750B-98FF-433A-B7DB-A4332F3FD454}" type="pres">
      <dgm:prSet presAssocID="{E37CC2B2-DE57-42C3-B79A-7F6886380597}" presName="childText" presStyleLbl="revTx" presStyleIdx="0" presStyleCnt="2">
        <dgm:presLayoutVars>
          <dgm:bulletEnabled val="1"/>
        </dgm:presLayoutVars>
      </dgm:prSet>
      <dgm:spPr/>
    </dgm:pt>
    <dgm:pt modelId="{A0B90C8D-F9D0-4584-9ECF-E4F0801D912B}" type="pres">
      <dgm:prSet presAssocID="{C05CAE6C-5D81-426A-A558-EB25DF7FF340}" presName="parentText" presStyleLbl="node1" presStyleIdx="1" presStyleCnt="2" custLinFactNeighborX="0" custLinFactNeighborY="196">
        <dgm:presLayoutVars>
          <dgm:chMax val="0"/>
          <dgm:bulletEnabled val="1"/>
        </dgm:presLayoutVars>
      </dgm:prSet>
      <dgm:spPr/>
    </dgm:pt>
    <dgm:pt modelId="{9BA79172-86E0-4067-8EFA-25C2964F1AF8}" type="pres">
      <dgm:prSet presAssocID="{C05CAE6C-5D81-426A-A558-EB25DF7FF34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4C79124-90F4-4F85-9788-8BA176E92934}" srcId="{E37CC2B2-DE57-42C3-B79A-7F6886380597}" destId="{6263C108-46ED-48CA-8AD3-1EA1ED755C30}" srcOrd="0" destOrd="0" parTransId="{A1540352-64FD-4AB5-8D27-DF73BC9BD40F}" sibTransId="{E937C9E8-72EC-4C5C-99B2-E13EF7EB0922}"/>
    <dgm:cxn modelId="{46610A2F-7C19-438E-A6DB-3384FC8C074C}" type="presOf" srcId="{6263C108-46ED-48CA-8AD3-1EA1ED755C30}" destId="{5274750B-98FF-433A-B7DB-A4332F3FD454}" srcOrd="0" destOrd="0" presId="urn:microsoft.com/office/officeart/2005/8/layout/vList2"/>
    <dgm:cxn modelId="{B4E6DC5E-201D-4748-8BF5-AF9526D79259}" type="presOf" srcId="{CBA2286A-CD15-41B0-A801-F0193A742F3B}" destId="{F142824E-BAE6-4F4C-B474-29F92EA03238}" srcOrd="0" destOrd="0" presId="urn:microsoft.com/office/officeart/2005/8/layout/vList2"/>
    <dgm:cxn modelId="{3930A172-DCAD-44E6-ACD5-79DE7F0DF49B}" srcId="{C05CAE6C-5D81-426A-A558-EB25DF7FF340}" destId="{B9813956-BFEF-4128-BE3A-88688D5FE413}" srcOrd="0" destOrd="0" parTransId="{3CD1C524-4CEA-4125-A29E-16C9655E4A6B}" sibTransId="{78D8F937-10F7-419D-96ED-69F942B761CC}"/>
    <dgm:cxn modelId="{D59E6453-5924-496D-82E2-2B45E1EE9B8C}" type="presOf" srcId="{E37CC2B2-DE57-42C3-B79A-7F6886380597}" destId="{8EBB223B-0D35-413B-930E-20787BDDCD07}" srcOrd="0" destOrd="0" presId="urn:microsoft.com/office/officeart/2005/8/layout/vList2"/>
    <dgm:cxn modelId="{82972B85-0CD5-4734-BE45-78EA677FA2EA}" srcId="{CBA2286A-CD15-41B0-A801-F0193A742F3B}" destId="{E37CC2B2-DE57-42C3-B79A-7F6886380597}" srcOrd="0" destOrd="0" parTransId="{819C1ABC-D666-4E7C-91AE-9A25FA6E6299}" sibTransId="{C97923D4-1ACD-4FF8-B50D-81157ADF723B}"/>
    <dgm:cxn modelId="{1FBB1287-43BD-4C20-8353-013D2092C7A8}" type="presOf" srcId="{C05CAE6C-5D81-426A-A558-EB25DF7FF340}" destId="{A0B90C8D-F9D0-4584-9ECF-E4F0801D912B}" srcOrd="0" destOrd="0" presId="urn:microsoft.com/office/officeart/2005/8/layout/vList2"/>
    <dgm:cxn modelId="{0A8150A8-9E49-4F4B-82F0-10B5769D3043}" srcId="{CBA2286A-CD15-41B0-A801-F0193A742F3B}" destId="{C05CAE6C-5D81-426A-A558-EB25DF7FF340}" srcOrd="1" destOrd="0" parTransId="{A4833925-2382-45F3-8B5D-0D7A73EC4600}" sibTransId="{D340BCB4-09C4-4009-833C-500FEDC0C592}"/>
    <dgm:cxn modelId="{4891CAB0-5975-48B7-93CA-CE5B00B75C23}" srcId="{E37CC2B2-DE57-42C3-B79A-7F6886380597}" destId="{E7DDE8FB-D2F9-4209-A8C5-E549F8F054A6}" srcOrd="1" destOrd="0" parTransId="{DB1D7203-7F05-4CD9-AA5C-E726B6448F8E}" sibTransId="{6D9B315B-63D7-464C-9A9D-6361A3CFCEFE}"/>
    <dgm:cxn modelId="{0A13D8D6-D511-4A81-BBE0-7699E356F450}" type="presOf" srcId="{E7DDE8FB-D2F9-4209-A8C5-E549F8F054A6}" destId="{5274750B-98FF-433A-B7DB-A4332F3FD454}" srcOrd="0" destOrd="1" presId="urn:microsoft.com/office/officeart/2005/8/layout/vList2"/>
    <dgm:cxn modelId="{A275E1F4-2F89-4B56-B999-473B7E5DD01B}" type="presOf" srcId="{B9813956-BFEF-4128-BE3A-88688D5FE413}" destId="{9BA79172-86E0-4067-8EFA-25C2964F1AF8}" srcOrd="0" destOrd="0" presId="urn:microsoft.com/office/officeart/2005/8/layout/vList2"/>
    <dgm:cxn modelId="{42431B79-79D9-41AE-97B7-DD81989A9941}" type="presParOf" srcId="{F142824E-BAE6-4F4C-B474-29F92EA03238}" destId="{8EBB223B-0D35-413B-930E-20787BDDCD07}" srcOrd="0" destOrd="0" presId="urn:microsoft.com/office/officeart/2005/8/layout/vList2"/>
    <dgm:cxn modelId="{5EA9F1FF-5F4B-4BEF-B13C-EB3BDEDA227D}" type="presParOf" srcId="{F142824E-BAE6-4F4C-B474-29F92EA03238}" destId="{5274750B-98FF-433A-B7DB-A4332F3FD454}" srcOrd="1" destOrd="0" presId="urn:microsoft.com/office/officeart/2005/8/layout/vList2"/>
    <dgm:cxn modelId="{A7EDFFF7-CD04-43A0-A8EE-E36765839E64}" type="presParOf" srcId="{F142824E-BAE6-4F4C-B474-29F92EA03238}" destId="{A0B90C8D-F9D0-4584-9ECF-E4F0801D912B}" srcOrd="2" destOrd="0" presId="urn:microsoft.com/office/officeart/2005/8/layout/vList2"/>
    <dgm:cxn modelId="{B07FF09A-5BBD-493F-B20E-1AFFC3A7DD12}" type="presParOf" srcId="{F142824E-BAE6-4F4C-B474-29F92EA03238}" destId="{9BA79172-86E0-4067-8EFA-25C2964F1A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2286A-CD15-41B0-A801-F0193A742F3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37CC2B2-DE57-42C3-B79A-7F6886380597}">
      <dgm:prSet phldrT="[Текст]" custT="1"/>
      <dgm:spPr/>
      <dgm:t>
        <a:bodyPr/>
        <a:lstStyle/>
        <a:p>
          <a:r>
            <a:rPr lang="ru-RU" sz="3600" dirty="0"/>
            <a:t>Полипептиды</a:t>
          </a:r>
        </a:p>
      </dgm:t>
    </dgm:pt>
    <dgm:pt modelId="{819C1ABC-D666-4E7C-91AE-9A25FA6E6299}" type="parTrans" cxnId="{82972B85-0CD5-4734-BE45-78EA677FA2EA}">
      <dgm:prSet/>
      <dgm:spPr/>
      <dgm:t>
        <a:bodyPr/>
        <a:lstStyle/>
        <a:p>
          <a:endParaRPr lang="ru-RU" sz="2000"/>
        </a:p>
      </dgm:t>
    </dgm:pt>
    <dgm:pt modelId="{C97923D4-1ACD-4FF8-B50D-81157ADF723B}" type="sibTrans" cxnId="{82972B85-0CD5-4734-BE45-78EA677FA2EA}">
      <dgm:prSet/>
      <dgm:spPr/>
      <dgm:t>
        <a:bodyPr/>
        <a:lstStyle/>
        <a:p>
          <a:endParaRPr lang="ru-RU" sz="2000"/>
        </a:p>
      </dgm:t>
    </dgm:pt>
    <dgm:pt modelId="{6263C108-46ED-48CA-8AD3-1EA1ED755C30}">
      <dgm:prSet phldrT="[Текст]" custT="1"/>
      <dgm:spPr/>
      <dgm:t>
        <a:bodyPr/>
        <a:lstStyle/>
        <a:p>
          <a:r>
            <a:rPr lang="ru-RU" sz="2800" dirty="0" err="1"/>
            <a:t>Кортексин</a:t>
          </a:r>
          <a:endParaRPr lang="ru-RU" sz="2800" dirty="0"/>
        </a:p>
      </dgm:t>
    </dgm:pt>
    <dgm:pt modelId="{A1540352-64FD-4AB5-8D27-DF73BC9BD40F}" type="parTrans" cxnId="{84C79124-90F4-4F85-9788-8BA176E92934}">
      <dgm:prSet/>
      <dgm:spPr/>
      <dgm:t>
        <a:bodyPr/>
        <a:lstStyle/>
        <a:p>
          <a:endParaRPr lang="ru-RU" sz="2000"/>
        </a:p>
      </dgm:t>
    </dgm:pt>
    <dgm:pt modelId="{E937C9E8-72EC-4C5C-99B2-E13EF7EB0922}" type="sibTrans" cxnId="{84C79124-90F4-4F85-9788-8BA176E92934}">
      <dgm:prSet/>
      <dgm:spPr/>
      <dgm:t>
        <a:bodyPr/>
        <a:lstStyle/>
        <a:p>
          <a:endParaRPr lang="ru-RU" sz="2000"/>
        </a:p>
      </dgm:t>
    </dgm:pt>
    <dgm:pt modelId="{0F365236-E33E-4FFC-A603-88A877DB8076}">
      <dgm:prSet phldrT="[Текст]" custT="1"/>
      <dgm:spPr/>
      <dgm:t>
        <a:bodyPr/>
        <a:lstStyle/>
        <a:p>
          <a:r>
            <a:rPr lang="ru-RU" sz="2800" dirty="0" err="1"/>
            <a:t>Церебролизин</a:t>
          </a:r>
          <a:endParaRPr lang="ru-RU" sz="2800" dirty="0"/>
        </a:p>
      </dgm:t>
    </dgm:pt>
    <dgm:pt modelId="{E6971A06-6BB6-4767-BCD7-0096DA78D85D}" type="parTrans" cxnId="{9FBAA863-25B5-4802-B901-CB704F6FF2DF}">
      <dgm:prSet/>
      <dgm:spPr/>
      <dgm:t>
        <a:bodyPr/>
        <a:lstStyle/>
        <a:p>
          <a:endParaRPr lang="ru-RU" sz="2000"/>
        </a:p>
      </dgm:t>
    </dgm:pt>
    <dgm:pt modelId="{EAFC713B-0454-42F8-BF60-ACBA221877B7}" type="sibTrans" cxnId="{9FBAA863-25B5-4802-B901-CB704F6FF2DF}">
      <dgm:prSet/>
      <dgm:spPr/>
      <dgm:t>
        <a:bodyPr/>
        <a:lstStyle/>
        <a:p>
          <a:endParaRPr lang="ru-RU" sz="2000"/>
        </a:p>
      </dgm:t>
    </dgm:pt>
    <dgm:pt modelId="{F142824E-BAE6-4F4C-B474-29F92EA03238}" type="pres">
      <dgm:prSet presAssocID="{CBA2286A-CD15-41B0-A801-F0193A742F3B}" presName="linear" presStyleCnt="0">
        <dgm:presLayoutVars>
          <dgm:animLvl val="lvl"/>
          <dgm:resizeHandles val="exact"/>
        </dgm:presLayoutVars>
      </dgm:prSet>
      <dgm:spPr/>
    </dgm:pt>
    <dgm:pt modelId="{8EBB223B-0D35-413B-930E-20787BDDCD07}" type="pres">
      <dgm:prSet presAssocID="{E37CC2B2-DE57-42C3-B79A-7F6886380597}" presName="parentText" presStyleLbl="node1" presStyleIdx="0" presStyleCnt="1" custScaleY="66885" custLinFactNeighborX="-661" custLinFactNeighborY="4962">
        <dgm:presLayoutVars>
          <dgm:chMax val="0"/>
          <dgm:bulletEnabled val="1"/>
        </dgm:presLayoutVars>
      </dgm:prSet>
      <dgm:spPr/>
    </dgm:pt>
    <dgm:pt modelId="{5274750B-98FF-433A-B7DB-A4332F3FD454}" type="pres">
      <dgm:prSet presAssocID="{E37CC2B2-DE57-42C3-B79A-7F68863805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4C79124-90F4-4F85-9788-8BA176E92934}" srcId="{E37CC2B2-DE57-42C3-B79A-7F6886380597}" destId="{6263C108-46ED-48CA-8AD3-1EA1ED755C30}" srcOrd="0" destOrd="0" parTransId="{A1540352-64FD-4AB5-8D27-DF73BC9BD40F}" sibTransId="{E937C9E8-72EC-4C5C-99B2-E13EF7EB0922}"/>
    <dgm:cxn modelId="{46610A2F-7C19-438E-A6DB-3384FC8C074C}" type="presOf" srcId="{6263C108-46ED-48CA-8AD3-1EA1ED755C30}" destId="{5274750B-98FF-433A-B7DB-A4332F3FD454}" srcOrd="0" destOrd="0" presId="urn:microsoft.com/office/officeart/2005/8/layout/vList2"/>
    <dgm:cxn modelId="{B4E6DC5E-201D-4748-8BF5-AF9526D79259}" type="presOf" srcId="{CBA2286A-CD15-41B0-A801-F0193A742F3B}" destId="{F142824E-BAE6-4F4C-B474-29F92EA03238}" srcOrd="0" destOrd="0" presId="urn:microsoft.com/office/officeart/2005/8/layout/vList2"/>
    <dgm:cxn modelId="{9FBAA863-25B5-4802-B901-CB704F6FF2DF}" srcId="{E37CC2B2-DE57-42C3-B79A-7F6886380597}" destId="{0F365236-E33E-4FFC-A603-88A877DB8076}" srcOrd="1" destOrd="0" parTransId="{E6971A06-6BB6-4767-BCD7-0096DA78D85D}" sibTransId="{EAFC713B-0454-42F8-BF60-ACBA221877B7}"/>
    <dgm:cxn modelId="{D59E6453-5924-496D-82E2-2B45E1EE9B8C}" type="presOf" srcId="{E37CC2B2-DE57-42C3-B79A-7F6886380597}" destId="{8EBB223B-0D35-413B-930E-20787BDDCD07}" srcOrd="0" destOrd="0" presId="urn:microsoft.com/office/officeart/2005/8/layout/vList2"/>
    <dgm:cxn modelId="{82972B85-0CD5-4734-BE45-78EA677FA2EA}" srcId="{CBA2286A-CD15-41B0-A801-F0193A742F3B}" destId="{E37CC2B2-DE57-42C3-B79A-7F6886380597}" srcOrd="0" destOrd="0" parTransId="{819C1ABC-D666-4E7C-91AE-9A25FA6E6299}" sibTransId="{C97923D4-1ACD-4FF8-B50D-81157ADF723B}"/>
    <dgm:cxn modelId="{0E1E27F8-4839-41C1-A7C3-B87FE3F81702}" type="presOf" srcId="{0F365236-E33E-4FFC-A603-88A877DB8076}" destId="{5274750B-98FF-433A-B7DB-A4332F3FD454}" srcOrd="0" destOrd="1" presId="urn:microsoft.com/office/officeart/2005/8/layout/vList2"/>
    <dgm:cxn modelId="{42431B79-79D9-41AE-97B7-DD81989A9941}" type="presParOf" srcId="{F142824E-BAE6-4F4C-B474-29F92EA03238}" destId="{8EBB223B-0D35-413B-930E-20787BDDCD07}" srcOrd="0" destOrd="0" presId="urn:microsoft.com/office/officeart/2005/8/layout/vList2"/>
    <dgm:cxn modelId="{5EA9F1FF-5F4B-4BEF-B13C-EB3BDEDA227D}" type="presParOf" srcId="{F142824E-BAE6-4F4C-B474-29F92EA03238}" destId="{5274750B-98FF-433A-B7DB-A4332F3FD4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B223B-0D35-413B-930E-20787BDDCD07}">
      <dsp:nvSpPr>
        <dsp:cNvPr id="0" name=""/>
        <dsp:cNvSpPr/>
      </dsp:nvSpPr>
      <dsp:spPr>
        <a:xfrm>
          <a:off x="0" y="10814"/>
          <a:ext cx="9039577" cy="8058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Производные пирролидина</a:t>
          </a:r>
        </a:p>
      </dsp:txBody>
      <dsp:txXfrm>
        <a:off x="39337" y="50151"/>
        <a:ext cx="8960903" cy="727152"/>
      </dsp:txXfrm>
    </dsp:sp>
    <dsp:sp modelId="{5274750B-98FF-433A-B7DB-A4332F3FD454}">
      <dsp:nvSpPr>
        <dsp:cNvPr id="0" name=""/>
        <dsp:cNvSpPr/>
      </dsp:nvSpPr>
      <dsp:spPr>
        <a:xfrm>
          <a:off x="0" y="807690"/>
          <a:ext cx="9039577" cy="88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0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Пирацетам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Фонтурацетам</a:t>
          </a:r>
          <a:r>
            <a:rPr lang="ru-RU" sz="2800" kern="1200" dirty="0"/>
            <a:t> (</a:t>
          </a:r>
          <a:r>
            <a:rPr lang="ru-RU" sz="2800" kern="1200" dirty="0" err="1"/>
            <a:t>Фенотропил</a:t>
          </a:r>
          <a:r>
            <a:rPr lang="ru-RU" sz="2800" kern="1200" dirty="0"/>
            <a:t>) </a:t>
          </a:r>
        </a:p>
      </dsp:txBody>
      <dsp:txXfrm>
        <a:off x="0" y="807690"/>
        <a:ext cx="9039577" cy="886241"/>
      </dsp:txXfrm>
    </dsp:sp>
    <dsp:sp modelId="{A0B90C8D-F9D0-4584-9ECF-E4F0801D912B}">
      <dsp:nvSpPr>
        <dsp:cNvPr id="0" name=""/>
        <dsp:cNvSpPr/>
      </dsp:nvSpPr>
      <dsp:spPr>
        <a:xfrm>
          <a:off x="0" y="1693932"/>
          <a:ext cx="9039577" cy="8058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Производные пиридоксина</a:t>
          </a:r>
        </a:p>
      </dsp:txBody>
      <dsp:txXfrm>
        <a:off x="39337" y="1733269"/>
        <a:ext cx="8960903" cy="727152"/>
      </dsp:txXfrm>
    </dsp:sp>
    <dsp:sp modelId="{9BA79172-86E0-4067-8EFA-25C2964F1AF8}">
      <dsp:nvSpPr>
        <dsp:cNvPr id="0" name=""/>
        <dsp:cNvSpPr/>
      </dsp:nvSpPr>
      <dsp:spPr>
        <a:xfrm>
          <a:off x="0" y="2499759"/>
          <a:ext cx="9039577" cy="43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0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Пиритинол</a:t>
          </a:r>
          <a:r>
            <a:rPr lang="ru-RU" sz="2800" kern="1200" dirty="0"/>
            <a:t> (</a:t>
          </a:r>
          <a:r>
            <a:rPr lang="ru-RU" sz="2800" kern="1200" dirty="0" err="1"/>
            <a:t>Энцефабол</a:t>
          </a:r>
          <a:r>
            <a:rPr lang="ru-RU" sz="2800" kern="1200" dirty="0"/>
            <a:t>)</a:t>
          </a:r>
        </a:p>
      </dsp:txBody>
      <dsp:txXfrm>
        <a:off x="0" y="2499759"/>
        <a:ext cx="9039577" cy="433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B223B-0D35-413B-930E-20787BDDCD07}">
      <dsp:nvSpPr>
        <dsp:cNvPr id="0" name=""/>
        <dsp:cNvSpPr/>
      </dsp:nvSpPr>
      <dsp:spPr>
        <a:xfrm>
          <a:off x="0" y="88272"/>
          <a:ext cx="8949269" cy="7948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Производные и аналоги ГАМК</a:t>
          </a:r>
        </a:p>
      </dsp:txBody>
      <dsp:txXfrm>
        <a:off x="38801" y="127073"/>
        <a:ext cx="8871667" cy="717243"/>
      </dsp:txXfrm>
    </dsp:sp>
    <dsp:sp modelId="{5274750B-98FF-433A-B7DB-A4332F3FD454}">
      <dsp:nvSpPr>
        <dsp:cNvPr id="0" name=""/>
        <dsp:cNvSpPr/>
      </dsp:nvSpPr>
      <dsp:spPr>
        <a:xfrm>
          <a:off x="0" y="796365"/>
          <a:ext cx="8949269" cy="174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13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Гамма-аминомасляная кислота (</a:t>
          </a:r>
          <a:r>
            <a:rPr lang="ru-RU" sz="2800" kern="1200" dirty="0" err="1"/>
            <a:t>Аминалон</a:t>
          </a:r>
          <a:r>
            <a:rPr lang="ru-RU" sz="2800" kern="1200" dirty="0"/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Никотиноил</a:t>
          </a:r>
          <a:r>
            <a:rPr lang="ru-RU" sz="2800" kern="1200" dirty="0"/>
            <a:t>-ГАМК (</a:t>
          </a:r>
          <a:r>
            <a:rPr lang="ru-RU" sz="2800" kern="1200" dirty="0" err="1"/>
            <a:t>Пикамилон</a:t>
          </a:r>
          <a:r>
            <a:rPr lang="ru-RU" sz="2800" kern="1200" dirty="0"/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Аминофенилмасляная</a:t>
          </a:r>
          <a:r>
            <a:rPr lang="ru-RU" sz="2800" kern="1200" dirty="0"/>
            <a:t> кислота (</a:t>
          </a:r>
          <a:r>
            <a:rPr lang="ru-RU" sz="2800" kern="1200" dirty="0" err="1"/>
            <a:t>Фенибут</a:t>
          </a:r>
          <a:r>
            <a:rPr lang="ru-RU" sz="2800" kern="1200" dirty="0"/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Гопантеновая</a:t>
          </a:r>
          <a:r>
            <a:rPr lang="ru-RU" sz="2800" kern="1200" dirty="0"/>
            <a:t> кислота (</a:t>
          </a:r>
          <a:r>
            <a:rPr lang="ru-RU" sz="2800" kern="1200" dirty="0" err="1"/>
            <a:t>Пантогам</a:t>
          </a:r>
          <a:r>
            <a:rPr lang="ru-RU" sz="2800" kern="1200" dirty="0"/>
            <a:t>)</a:t>
          </a:r>
        </a:p>
      </dsp:txBody>
      <dsp:txXfrm>
        <a:off x="0" y="796365"/>
        <a:ext cx="8949269" cy="174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B223B-0D35-413B-930E-20787BDDCD07}">
      <dsp:nvSpPr>
        <dsp:cNvPr id="0" name=""/>
        <dsp:cNvSpPr/>
      </dsp:nvSpPr>
      <dsp:spPr>
        <a:xfrm>
          <a:off x="0" y="10814"/>
          <a:ext cx="9039577" cy="8058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Нейропептиды и их аналоги</a:t>
          </a:r>
        </a:p>
      </dsp:txBody>
      <dsp:txXfrm>
        <a:off x="39337" y="50151"/>
        <a:ext cx="8960903" cy="727152"/>
      </dsp:txXfrm>
    </dsp:sp>
    <dsp:sp modelId="{5274750B-98FF-433A-B7DB-A4332F3FD454}">
      <dsp:nvSpPr>
        <dsp:cNvPr id="0" name=""/>
        <dsp:cNvSpPr/>
      </dsp:nvSpPr>
      <dsp:spPr>
        <a:xfrm>
          <a:off x="0" y="807690"/>
          <a:ext cx="9039577" cy="88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0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Ноопепт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Семакс</a:t>
          </a:r>
          <a:endParaRPr lang="ru-RU" sz="2800" kern="1200" dirty="0"/>
        </a:p>
      </dsp:txBody>
      <dsp:txXfrm>
        <a:off x="0" y="807690"/>
        <a:ext cx="9039577" cy="886241"/>
      </dsp:txXfrm>
    </dsp:sp>
    <dsp:sp modelId="{A0B90C8D-F9D0-4584-9ECF-E4F0801D912B}">
      <dsp:nvSpPr>
        <dsp:cNvPr id="0" name=""/>
        <dsp:cNvSpPr/>
      </dsp:nvSpPr>
      <dsp:spPr>
        <a:xfrm>
          <a:off x="0" y="1694782"/>
          <a:ext cx="9039577" cy="8058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Аминокислоты</a:t>
          </a:r>
        </a:p>
      </dsp:txBody>
      <dsp:txXfrm>
        <a:off x="39337" y="1734119"/>
        <a:ext cx="8960903" cy="727152"/>
      </dsp:txXfrm>
    </dsp:sp>
    <dsp:sp modelId="{9BA79172-86E0-4067-8EFA-25C2964F1AF8}">
      <dsp:nvSpPr>
        <dsp:cNvPr id="0" name=""/>
        <dsp:cNvSpPr/>
      </dsp:nvSpPr>
      <dsp:spPr>
        <a:xfrm>
          <a:off x="0" y="2499759"/>
          <a:ext cx="9039577" cy="43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00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Глицин</a:t>
          </a:r>
        </a:p>
      </dsp:txBody>
      <dsp:txXfrm>
        <a:off x="0" y="2499759"/>
        <a:ext cx="9039577" cy="433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B223B-0D35-413B-930E-20787BDDCD07}">
      <dsp:nvSpPr>
        <dsp:cNvPr id="0" name=""/>
        <dsp:cNvSpPr/>
      </dsp:nvSpPr>
      <dsp:spPr>
        <a:xfrm>
          <a:off x="0" y="395109"/>
          <a:ext cx="8949269" cy="8013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Полипептиды</a:t>
          </a:r>
        </a:p>
      </dsp:txBody>
      <dsp:txXfrm>
        <a:off x="39118" y="434227"/>
        <a:ext cx="8871033" cy="723099"/>
      </dsp:txXfrm>
    </dsp:sp>
    <dsp:sp modelId="{5274750B-98FF-433A-B7DB-A4332F3FD454}">
      <dsp:nvSpPr>
        <dsp:cNvPr id="0" name=""/>
        <dsp:cNvSpPr/>
      </dsp:nvSpPr>
      <dsp:spPr>
        <a:xfrm>
          <a:off x="0" y="1143855"/>
          <a:ext cx="894926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13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Кортексин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Церебролизин</a:t>
          </a:r>
          <a:endParaRPr lang="ru-RU" sz="2800" kern="1200" dirty="0"/>
        </a:p>
      </dsp:txBody>
      <dsp:txXfrm>
        <a:off x="0" y="1143855"/>
        <a:ext cx="8949269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D178A-A8EA-4ACD-951F-1B47B1C78AB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02685-DC02-4806-942A-3328AAFF1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5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2685-DC02-4806-942A-3328AAFF1A8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5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2685-DC02-4806-942A-3328AAFF1A8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1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3DB8-02B3-4BD5-AE62-CC31D71F64CF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3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B9E1-B9BA-478C-8B2E-83130923901A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1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42B2-765A-49A0-ABBC-443088E4C022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F0BD-3439-4188-BEA2-0D48A87AE13E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7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DF73-A741-45CB-855D-BEA3C3752869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7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CABE-3FFA-4BDE-BAF7-7848D530300A}" type="datetime1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0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1EB7-25F0-408A-B5DF-FA7F3964CC77}" type="datetime1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9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A5C-8A4B-4FAD-AC67-27372F9F33FD}" type="datetime1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9BE-8A91-456E-A90D-335D0B568C07}" type="datetime1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5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76AB-3430-4BA6-8EBE-A80E83C98894}" type="datetime1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057-456C-4278-9B80-08101EE4D94F}" type="datetime1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0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6BE0-4EF8-4CBB-B8D7-A1498C90EA27}" type="datetime1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3912-260F-46E9-94FB-CCE52AB35C0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74A17-B4B1-4A0A-90F8-8DF9D2AD9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865" y="545691"/>
            <a:ext cx="9144000" cy="2020711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3.2.1. - 3.2.2. Лекарственные препараты, возбуждающие ЦНС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8274E9-4139-48FA-8C44-42C320021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76264"/>
            <a:ext cx="4752357" cy="35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7CA0F-A69E-4DF8-912D-A4E1BDBA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Нейрохимические механизмы действия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err="1">
                <a:solidFill>
                  <a:srgbClr val="C00000"/>
                </a:solidFill>
              </a:rPr>
              <a:t>ноотропов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72B7CF-6A3E-49F1-9759-E09F4A0A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1266" y="1690690"/>
            <a:ext cx="9685867" cy="4351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Усиление синтеза дофамина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Снижение уровня норадреналина в головном мозге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Повышение содержания ацетилхолина и плотности холинергических рецепторов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Активация синтеза белка и РНК в нейронах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Усиление синтеза АТФ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Улучшение кровоснабжения клеток мозга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Замедление старения клеток головного мозга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E3C8A-8027-4C80-9489-1A6CAF6B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7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F59BE-2A1D-48B8-BBA0-CE50AB01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0" y="-14446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ПИРАЦЕТАМ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1D3CB17-30FA-48C7-91CA-4E09FCC93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9173" y="908712"/>
            <a:ext cx="4404713" cy="50405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Стимулирует умственную деятельность</a:t>
            </a:r>
          </a:p>
          <a:p>
            <a:r>
              <a:rPr lang="ru-RU" dirty="0"/>
              <a:t>Антигипоксический эффект</a:t>
            </a:r>
          </a:p>
          <a:p>
            <a:r>
              <a:rPr lang="ru-RU" dirty="0"/>
              <a:t>Умеренное противосудорожное действие</a:t>
            </a:r>
          </a:p>
          <a:p>
            <a:r>
              <a:rPr lang="ru-RU" dirty="0"/>
              <a:t>Нет седативного или психостимулирующего действия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Применение</a:t>
            </a:r>
          </a:p>
          <a:p>
            <a:r>
              <a:rPr lang="ru-RU" dirty="0"/>
              <a:t>Лечение интеллектуально-</a:t>
            </a:r>
            <a:r>
              <a:rPr lang="ru-RU" dirty="0" err="1"/>
              <a:t>мнестических</a:t>
            </a:r>
            <a:r>
              <a:rPr lang="ru-RU" dirty="0"/>
              <a:t> нарушений</a:t>
            </a:r>
          </a:p>
          <a:p>
            <a:r>
              <a:rPr lang="ru-RU" dirty="0"/>
              <a:t>Умственная недостаточность, связанная с заболеваниями головного мозга</a:t>
            </a:r>
          </a:p>
          <a:p>
            <a:r>
              <a:rPr lang="ru-RU" dirty="0"/>
              <a:t>Противопоказан при геморрагических нарушениях</a:t>
            </a:r>
          </a:p>
          <a:p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1B01B-7EA4-40A3-941C-7F7B5BABA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99" y="3912354"/>
            <a:ext cx="3643385" cy="2509497"/>
          </a:xfrm>
          <a:prstGeom prst="rect">
            <a:avLst/>
          </a:prstGeom>
        </p:spPr>
      </p:pic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F57E457A-75C9-44F5-848E-9EACC25A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3246" y="3381508"/>
            <a:ext cx="3383065" cy="24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Пирацетам таблетки 400мг №60 цена от 133 руб. купить в аптеках Апрель,  инструкция по примен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7669" y="908712"/>
            <a:ext cx="3363551" cy="205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DF12D8-026C-644E-D640-6B45D68A63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01" y="7937"/>
            <a:ext cx="1901290" cy="29960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BA09D-C01A-E6E5-2D12-C750C69B80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691" y="404574"/>
            <a:ext cx="2591025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3345530-B129-B1DF-FBCB-2EB015D47D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50" y="1182689"/>
            <a:ext cx="2990146" cy="29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9D78D-3A97-453E-A72B-59F44D3D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378" y="-142874"/>
            <a:ext cx="465948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ФОНТУРАЦЕТАМ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37512E-5D19-4F94-80BB-B96CEF179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1478" y="836076"/>
            <a:ext cx="4529665" cy="4425506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Действие</a:t>
            </a:r>
          </a:p>
          <a:p>
            <a:r>
              <a:rPr lang="ru-RU" sz="2000" dirty="0" err="1"/>
              <a:t>Антиастеническое</a:t>
            </a:r>
            <a:endParaRPr lang="ru-RU" sz="2000" dirty="0"/>
          </a:p>
          <a:p>
            <a:r>
              <a:rPr lang="ru-RU" sz="2000" dirty="0" err="1"/>
              <a:t>Антиамнестическое</a:t>
            </a:r>
            <a:endParaRPr lang="ru-RU" sz="2000" dirty="0"/>
          </a:p>
          <a:p>
            <a:r>
              <a:rPr lang="ru-RU" sz="2000" dirty="0" err="1"/>
              <a:t>Адаптогенное</a:t>
            </a:r>
            <a:r>
              <a:rPr lang="ru-RU" sz="2000" dirty="0"/>
              <a:t> </a:t>
            </a:r>
          </a:p>
          <a:p>
            <a:r>
              <a:rPr lang="ru-RU" sz="2000" dirty="0"/>
              <a:t>Противосудорожное</a:t>
            </a:r>
          </a:p>
          <a:p>
            <a:r>
              <a:rPr lang="ru-RU" sz="2000" dirty="0" err="1"/>
              <a:t>Анксиолитическое</a:t>
            </a:r>
            <a:endParaRPr lang="ru-RU" sz="2000" dirty="0"/>
          </a:p>
          <a:p>
            <a:r>
              <a:rPr lang="ru-RU" sz="2000" dirty="0" err="1"/>
              <a:t>Ноотропное</a:t>
            </a:r>
            <a:endParaRPr lang="ru-RU" sz="2000" dirty="0"/>
          </a:p>
          <a:p>
            <a:r>
              <a:rPr lang="ru-RU" sz="2000" dirty="0" err="1"/>
              <a:t>Нейромодулирующее</a:t>
            </a:r>
            <a:endParaRPr lang="ru-RU" sz="2000" dirty="0"/>
          </a:p>
          <a:p>
            <a:r>
              <a:rPr lang="ru-RU" sz="2000" dirty="0"/>
              <a:t>Способствует консолидации памяти*</a:t>
            </a:r>
          </a:p>
          <a:p>
            <a:r>
              <a:rPr lang="ru-RU" sz="2000" dirty="0"/>
              <a:t>Облегает процесс обучения</a:t>
            </a:r>
          </a:p>
          <a:p>
            <a:r>
              <a:rPr lang="ru-RU" sz="2000" dirty="0"/>
              <a:t>Улучшает настроение</a:t>
            </a:r>
          </a:p>
          <a:p>
            <a:r>
              <a:rPr lang="ru-RU" sz="2000" dirty="0"/>
              <a:t>Обладает </a:t>
            </a:r>
            <a:r>
              <a:rPr lang="ru-RU" sz="2000" dirty="0" err="1"/>
              <a:t>анорексигенной</a:t>
            </a:r>
            <a:r>
              <a:rPr lang="ru-RU" sz="2000" dirty="0"/>
              <a:t> активностью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E78F7822-0572-4C68-99CE-0536C8D5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7D6DA1-B6CA-48B7-8E5E-51A65B40AD3D}"/>
              </a:ext>
            </a:extLst>
          </p:cNvPr>
          <p:cNvSpPr/>
          <p:nvPr/>
        </p:nvSpPr>
        <p:spPr>
          <a:xfrm>
            <a:off x="416278" y="5615584"/>
            <a:ext cx="6887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*процесс перехода поступившей в мозг информации из кратковременной памяти в долговременную.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B00BE22E-BCDD-7FC1-0B9F-AAA84A6D9DE2}"/>
              </a:ext>
            </a:extLst>
          </p:cNvPr>
          <p:cNvSpPr txBox="1">
            <a:spLocks/>
          </p:cNvSpPr>
          <p:nvPr/>
        </p:nvSpPr>
        <p:spPr>
          <a:xfrm>
            <a:off x="7830967" y="391692"/>
            <a:ext cx="4042831" cy="58702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>
                <a:solidFill>
                  <a:srgbClr val="C00000"/>
                </a:solidFill>
              </a:rPr>
              <a:t>Применение</a:t>
            </a:r>
          </a:p>
          <a:p>
            <a:r>
              <a:rPr lang="ru-RU" sz="1900" dirty="0"/>
              <a:t>невротические состояния, проявляющиеся вялостью, повышенной истощаемостью, снижением активности, нарушением внимания, ухудшением памяти; </a:t>
            </a:r>
          </a:p>
          <a:p>
            <a:r>
              <a:rPr lang="ru-RU" sz="1900" dirty="0"/>
              <a:t>нарушения процесса обучения; </a:t>
            </a:r>
          </a:p>
          <a:p>
            <a:r>
              <a:rPr lang="ru-RU" sz="1900" dirty="0"/>
              <a:t>депрессия легкой и средней степени тяжести; </a:t>
            </a:r>
          </a:p>
          <a:p>
            <a:r>
              <a:rPr lang="ru-RU" sz="1900" u="sng" dirty="0"/>
              <a:t>ожирение</a:t>
            </a:r>
            <a:r>
              <a:rPr lang="ru-RU" sz="19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профилактика гипоксии;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повышение устойчивости к стрессу;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коррекция функционального состояния организма в экстремальных условиях профессиональной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u="sng" dirty="0"/>
              <a:t>коррекция</a:t>
            </a:r>
            <a:r>
              <a:rPr lang="ru-RU" sz="1900" dirty="0"/>
              <a:t> </a:t>
            </a:r>
            <a:r>
              <a:rPr lang="ru-RU" sz="1900" u="sng" dirty="0"/>
              <a:t>суточного биоритма</a:t>
            </a:r>
            <a:r>
              <a:rPr lang="ru-RU" sz="19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u="sng" dirty="0"/>
              <a:t>хронический алкоголизм</a:t>
            </a:r>
            <a:r>
              <a:rPr lang="ru-RU" sz="19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995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D0912-0156-411D-855C-6796AFBD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1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ПИРИТИНОЛ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217D2B9-8D91-4821-BA22-3AACE317A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187" y="910607"/>
            <a:ext cx="7936693" cy="236317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Повышает устойчивость мозга к гипоксии</a:t>
            </a:r>
          </a:p>
          <a:p>
            <a:pPr algn="just"/>
            <a:r>
              <a:rPr lang="ru-RU" sz="2000" dirty="0"/>
              <a:t>Обладает слабым стимулирующим и  антидепрессивным эффектом</a:t>
            </a:r>
          </a:p>
          <a:p>
            <a:pPr algn="just"/>
            <a:r>
              <a:rPr lang="ru-RU" sz="2000" dirty="0"/>
              <a:t>Усиливает кровоток и повышает доставку и утилизацию кислорода в </a:t>
            </a:r>
            <a:r>
              <a:rPr lang="ru-RU" sz="2000" dirty="0" err="1"/>
              <a:t>ишемизированных</a:t>
            </a:r>
            <a:r>
              <a:rPr lang="ru-RU" sz="2000" dirty="0"/>
              <a:t> зонах мозга </a:t>
            </a:r>
          </a:p>
          <a:p>
            <a:pPr algn="just"/>
            <a:r>
              <a:rPr lang="ru-RU" sz="2000" dirty="0"/>
              <a:t>При систематическом применении способствует повышению умственной работоспособности, улучшению памяти, обучаемости 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2D782003-7D52-40D9-800B-A919FB43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CABD0-E7B6-436E-BEF6-C0F33873D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05" y="646017"/>
            <a:ext cx="3078302" cy="1506628"/>
          </a:xfrm>
          <a:prstGeom prst="rect">
            <a:avLst/>
          </a:prstGeom>
        </p:spPr>
      </p:pic>
      <p:sp>
        <p:nvSpPr>
          <p:cNvPr id="7" name="Объект 9">
            <a:extLst>
              <a:ext uri="{FF2B5EF4-FFF2-40B4-BE49-F238E27FC236}">
                <a16:creationId xmlns:a16="http://schemas.microsoft.com/office/drawing/2014/main" id="{6A9E2A03-7E7B-109E-0A43-7CD45109874B}"/>
              </a:ext>
            </a:extLst>
          </p:cNvPr>
          <p:cNvSpPr txBox="1">
            <a:spLocks/>
          </p:cNvSpPr>
          <p:nvPr/>
        </p:nvSpPr>
        <p:spPr>
          <a:xfrm>
            <a:off x="2573868" y="2990414"/>
            <a:ext cx="8779932" cy="3591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Применение</a:t>
            </a:r>
          </a:p>
          <a:p>
            <a:r>
              <a:rPr lang="ru-RU" sz="1800" dirty="0"/>
              <a:t>заторможенность и депрессивные состояния, </a:t>
            </a:r>
          </a:p>
          <a:p>
            <a:r>
              <a:rPr lang="ru-RU" sz="1800" dirty="0"/>
              <a:t>нейроциркуляторная дистония, </a:t>
            </a:r>
          </a:p>
          <a:p>
            <a:r>
              <a:rPr lang="ru-RU" sz="1800" dirty="0"/>
              <a:t>мигрень, </a:t>
            </a:r>
          </a:p>
          <a:p>
            <a:r>
              <a:rPr lang="ru-RU" sz="1800" dirty="0"/>
              <a:t>церебральный атеросклероз, </a:t>
            </a:r>
          </a:p>
          <a:p>
            <a:r>
              <a:rPr lang="ru-RU" sz="1800" dirty="0"/>
              <a:t>последствия нарушения мозгового кровообращения, </a:t>
            </a:r>
            <a:r>
              <a:rPr lang="ru-RU" sz="1800" dirty="0" err="1"/>
              <a:t>нейроинфекции</a:t>
            </a:r>
            <a:r>
              <a:rPr lang="ru-RU" sz="1800" dirty="0"/>
              <a:t> и интоксикации, </a:t>
            </a:r>
          </a:p>
          <a:p>
            <a:r>
              <a:rPr lang="ru-RU" sz="1800" dirty="0"/>
              <a:t>деменция, </a:t>
            </a:r>
          </a:p>
          <a:p>
            <a:r>
              <a:rPr lang="ru-RU" sz="1800" dirty="0"/>
              <a:t>нарушения памяти, мышления, снижение способности к концентрации внимания, </a:t>
            </a:r>
          </a:p>
          <a:p>
            <a:r>
              <a:rPr lang="ru-RU" sz="1800" dirty="0"/>
              <a:t>преждевременное наступление утомления, </a:t>
            </a:r>
          </a:p>
          <a:p>
            <a:r>
              <a:rPr lang="ru-RU" sz="1800" dirty="0"/>
              <a:t>у детей — задержка психического развития, олигофрения. </a:t>
            </a:r>
          </a:p>
          <a:p>
            <a:r>
              <a:rPr lang="ru-RU" sz="1800" dirty="0"/>
              <a:t>может применяться </a:t>
            </a:r>
            <a:r>
              <a:rPr lang="ru-RU" sz="1800" u="sng" dirty="0"/>
              <a:t>с 3 дня после рождения</a:t>
            </a:r>
            <a:r>
              <a:rPr lang="ru-RU" sz="1800" dirty="0"/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1A527C-9AF7-05A6-66EB-882A2C3DD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765" y="2281411"/>
            <a:ext cx="2321322" cy="45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3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F5-BB51-4923-82C9-20C75F61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83" y="-50932"/>
            <a:ext cx="962942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ГАММА-АМИНОМАСЛЯНАЯ КИСЛОТА (ГАМК)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9BDE60-0B2C-4A64-83A0-0A9974844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83" y="1514033"/>
            <a:ext cx="2037452" cy="306193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65FB82E-9BBA-4709-93E2-3B3A2AD2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2578" y="915723"/>
            <a:ext cx="8791222" cy="306193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Взаимодействует со специфическими </a:t>
            </a:r>
            <a:r>
              <a:rPr lang="ru-RU" sz="2000" dirty="0" err="1"/>
              <a:t>ГАМКергическими</a:t>
            </a:r>
            <a:r>
              <a:rPr lang="ru-RU" sz="2000" dirty="0"/>
              <a:t> рецепторами</a:t>
            </a:r>
          </a:p>
          <a:p>
            <a:pPr algn="just"/>
            <a:r>
              <a:rPr lang="ru-RU" sz="2000" dirty="0"/>
              <a:t>Является </a:t>
            </a:r>
            <a:r>
              <a:rPr lang="ru-RU" sz="2000" u="sng" dirty="0"/>
              <a:t>основным медиатором, участвующим в процессах центрального торможения</a:t>
            </a:r>
          </a:p>
          <a:p>
            <a:pPr algn="just"/>
            <a:r>
              <a:rPr lang="ru-RU" sz="2000" dirty="0"/>
              <a:t>Улучшает кровоснабжение головного мозга</a:t>
            </a:r>
          </a:p>
          <a:p>
            <a:pPr algn="just"/>
            <a:r>
              <a:rPr lang="ru-RU" sz="2000" dirty="0"/>
              <a:t>Улучшает динамику нервных процессов в головном мозге</a:t>
            </a:r>
          </a:p>
          <a:p>
            <a:pPr algn="just"/>
            <a:r>
              <a:rPr lang="ru-RU" sz="2000" dirty="0"/>
              <a:t>Способствует восстановлению речевых и двигательных функций </a:t>
            </a:r>
            <a:r>
              <a:rPr lang="ru-RU" sz="2000" u="sng" dirty="0"/>
              <a:t>после нарушения мозгового кровообращения</a:t>
            </a:r>
          </a:p>
          <a:p>
            <a:pPr algn="just"/>
            <a:r>
              <a:rPr lang="ru-RU" sz="2000" dirty="0"/>
              <a:t>У больных сахарным диабетом </a:t>
            </a:r>
            <a:r>
              <a:rPr lang="ru-RU" sz="2000" u="sng" dirty="0"/>
              <a:t>снижает уровень глюкозы в крови</a:t>
            </a:r>
            <a:r>
              <a:rPr lang="ru-RU" sz="2000" dirty="0"/>
              <a:t>, при нормальной гликемии нередко вызывает гипергликемию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39872-53E3-4E66-8331-AFDB1B36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0FF8F-F2D0-16B0-7E61-8EB9A6B9AD0D}"/>
              </a:ext>
            </a:extLst>
          </p:cNvPr>
          <p:cNvSpPr txBox="1"/>
          <p:nvPr/>
        </p:nvSpPr>
        <p:spPr>
          <a:xfrm>
            <a:off x="421098" y="23717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5+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67434C1F-8FA8-604A-DE6A-F039FA68705F}"/>
              </a:ext>
            </a:extLst>
          </p:cNvPr>
          <p:cNvSpPr txBox="1">
            <a:spLocks/>
          </p:cNvSpPr>
          <p:nvPr/>
        </p:nvSpPr>
        <p:spPr>
          <a:xfrm>
            <a:off x="2658728" y="3838222"/>
            <a:ext cx="7236177" cy="2883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Применение</a:t>
            </a:r>
          </a:p>
          <a:p>
            <a:r>
              <a:rPr lang="ru-RU" sz="2000" dirty="0"/>
              <a:t>поражение сосудов головного мозга (атеросклероз)</a:t>
            </a:r>
          </a:p>
          <a:p>
            <a:r>
              <a:rPr lang="ru-RU" sz="2000" dirty="0"/>
              <a:t>цереброваскулярная недостаточность </a:t>
            </a:r>
          </a:p>
          <a:p>
            <a:r>
              <a:rPr lang="ru-RU" sz="2000" dirty="0"/>
              <a:t>последствия инсульта и ЧМТ</a:t>
            </a:r>
          </a:p>
          <a:p>
            <a:r>
              <a:rPr lang="ru-RU" sz="2000" u="sng" dirty="0"/>
              <a:t>алкогольная энцефалопатия</a:t>
            </a:r>
            <a:endParaRPr lang="ru-RU" sz="2000" dirty="0"/>
          </a:p>
          <a:p>
            <a:r>
              <a:rPr lang="ru-RU" sz="2000" dirty="0"/>
              <a:t>умственная отсталость у детей, слабоумие, ДЦП</a:t>
            </a:r>
          </a:p>
          <a:p>
            <a:r>
              <a:rPr lang="ru-RU" sz="2000" dirty="0"/>
              <a:t>симптомокомплекс </a:t>
            </a:r>
            <a:r>
              <a:rPr lang="ru-RU" sz="2000" u="sng" dirty="0"/>
              <a:t>укачивания</a:t>
            </a:r>
            <a:r>
              <a:rPr lang="ru-RU" sz="2000" dirty="0"/>
              <a:t> (морская и воздушная болезнь)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535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185CD-9D03-43DC-ABDA-73E111A3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378" y="-152137"/>
            <a:ext cx="941211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АМИНОФЕНИЛМАСЛЯНАЯ КИСЛОТА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2A3430-8F2F-4F5B-9AC2-E286952C7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684" y="1768598"/>
            <a:ext cx="7518400" cy="4699935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астенический синдром</a:t>
            </a:r>
          </a:p>
          <a:p>
            <a:pPr algn="just"/>
            <a:r>
              <a:rPr lang="ru-RU" sz="2400" u="sng" dirty="0"/>
              <a:t>тревожно-невротические состояния</a:t>
            </a:r>
            <a:r>
              <a:rPr lang="ru-RU" sz="2400" dirty="0"/>
              <a:t> (беспокойство, тревога, страх)</a:t>
            </a:r>
          </a:p>
          <a:p>
            <a:pPr algn="just"/>
            <a:r>
              <a:rPr lang="ru-RU" sz="2400" dirty="0"/>
              <a:t>невроз навязчивых состояний</a:t>
            </a:r>
          </a:p>
          <a:p>
            <a:pPr algn="just"/>
            <a:r>
              <a:rPr lang="ru-RU" sz="2400" dirty="0"/>
              <a:t>бессонница и ночная тревога у пожилых</a:t>
            </a:r>
          </a:p>
          <a:p>
            <a:pPr algn="just"/>
            <a:r>
              <a:rPr lang="ru-RU" sz="2400" u="sng" dirty="0"/>
              <a:t>вестибулярные нарушения</a:t>
            </a:r>
            <a:r>
              <a:rPr lang="ru-RU" sz="2400" dirty="0"/>
              <a:t> инфекционного, сосудистого и травматического генеза</a:t>
            </a:r>
          </a:p>
          <a:p>
            <a:pPr algn="just"/>
            <a:r>
              <a:rPr lang="ru-RU" sz="2400" dirty="0"/>
              <a:t>головокружение</a:t>
            </a:r>
          </a:p>
          <a:p>
            <a:pPr algn="just"/>
            <a:r>
              <a:rPr lang="ru-RU" sz="2400" u="sng" dirty="0"/>
              <a:t>алкогольный абстинентный синдром</a:t>
            </a:r>
            <a:endParaRPr lang="ru-RU" sz="2400" dirty="0"/>
          </a:p>
          <a:p>
            <a:pPr algn="just"/>
            <a:r>
              <a:rPr lang="ru-RU" sz="2400" dirty="0"/>
              <a:t>профилактика </a:t>
            </a:r>
            <a:r>
              <a:rPr lang="ru-RU" sz="2400" u="sng" dirty="0"/>
              <a:t>укачивания</a:t>
            </a:r>
          </a:p>
          <a:p>
            <a:pPr algn="just"/>
            <a:r>
              <a:rPr lang="ru-RU" sz="2400" dirty="0"/>
              <a:t>у детей </a:t>
            </a:r>
            <a:r>
              <a:rPr lang="ru-RU" sz="2400" u="sng" dirty="0"/>
              <a:t>с 3 лет</a:t>
            </a:r>
            <a:r>
              <a:rPr lang="ru-RU" sz="2400" dirty="0"/>
              <a:t>— </a:t>
            </a:r>
            <a:r>
              <a:rPr lang="ru-RU" sz="2400" u="sng" dirty="0"/>
              <a:t>заикание, тики, энурез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F6B47F3-149E-4E55-BB71-D428C830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3990B-1BE1-A3ED-8D39-AEA7B2E11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65" y="2361235"/>
            <a:ext cx="2333813" cy="2009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3654-872E-08D3-4EA4-E400BE2CD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90" y="415294"/>
            <a:ext cx="3556000" cy="20091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43EC90-473C-8EFD-DF43-B5506E5834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304" y="4274184"/>
            <a:ext cx="2583814" cy="25838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579C0F-182A-E9E2-67A1-3624F647828B}"/>
              </a:ext>
            </a:extLst>
          </p:cNvPr>
          <p:cNvSpPr txBox="1"/>
          <p:nvPr/>
        </p:nvSpPr>
        <p:spPr>
          <a:xfrm>
            <a:off x="3901630" y="912030"/>
            <a:ext cx="7919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воздействует на ГАМК-рецепторы в ЦНС, облегчает передачу импульсов, улучшает биоэнергетические процессы в головном мозге</a:t>
            </a:r>
          </a:p>
        </p:txBody>
      </p:sp>
    </p:spTree>
    <p:extLst>
      <p:ext uri="{BB962C8B-B14F-4D97-AF65-F5344CB8AC3E}">
        <p14:creationId xmlns:p14="http://schemas.microsoft.com/office/powerpoint/2010/main" val="222871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AEB25-ECDB-476F-8DA1-6B4F1034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489" y="136523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Метионил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b="1" dirty="0" err="1">
                <a:solidFill>
                  <a:srgbClr val="FF0000"/>
                </a:solidFill>
              </a:rPr>
              <a:t>глутамил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b="1" dirty="0" err="1">
                <a:solidFill>
                  <a:srgbClr val="FF0000"/>
                </a:solidFill>
              </a:rPr>
              <a:t>гистидил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b="1" dirty="0" err="1">
                <a:solidFill>
                  <a:srgbClr val="FF0000"/>
                </a:solidFill>
              </a:rPr>
              <a:t>фенилаланил</a:t>
            </a:r>
            <a:r>
              <a:rPr lang="ru-RU" b="1" dirty="0">
                <a:solidFill>
                  <a:srgbClr val="FF0000"/>
                </a:solidFill>
              </a:rPr>
              <a:t>-пролил-</a:t>
            </a:r>
            <a:r>
              <a:rPr lang="ru-RU" b="1" dirty="0" err="1">
                <a:solidFill>
                  <a:srgbClr val="FF0000"/>
                </a:solidFill>
              </a:rPr>
              <a:t>глицил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b="1" dirty="0" err="1">
                <a:solidFill>
                  <a:srgbClr val="FF0000"/>
                </a:solidFill>
              </a:rPr>
              <a:t>пролин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Семакс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96A09-B177-437C-91FA-95351137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1271" y="1032052"/>
            <a:ext cx="7024018" cy="11766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При </a:t>
            </a:r>
            <a:r>
              <a:rPr lang="ru-RU" dirty="0" err="1"/>
              <a:t>интраназальном</a:t>
            </a:r>
            <a:r>
              <a:rPr lang="ru-RU" dirty="0"/>
              <a:t> введении через 4 мин проникает через ГЭБ, действие продолжается 20–24 ч.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E669C1-FD55-475A-9A80-11D026B6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16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77918C-36D4-BF26-B420-D5A27071A1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3" y="923481"/>
            <a:ext cx="2530404" cy="31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31B2050-7CEA-0D95-500B-003C1FE0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338" y="1088006"/>
            <a:ext cx="2248077" cy="28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28E4B853-CB81-E8DE-26A4-A7F65EA2D6AA}"/>
              </a:ext>
            </a:extLst>
          </p:cNvPr>
          <p:cNvSpPr txBox="1">
            <a:spLocks/>
          </p:cNvSpPr>
          <p:nvPr/>
        </p:nvSpPr>
        <p:spPr>
          <a:xfrm>
            <a:off x="4381570" y="2208699"/>
            <a:ext cx="7603420" cy="2399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/>
              <a:t>0,1% капли назальные: </a:t>
            </a:r>
          </a:p>
          <a:p>
            <a:pPr algn="just"/>
            <a:r>
              <a:rPr lang="ru-RU" dirty="0"/>
              <a:t>интеллектуально-</a:t>
            </a:r>
            <a:r>
              <a:rPr lang="ru-RU" dirty="0" err="1"/>
              <a:t>мнестические</a:t>
            </a:r>
            <a:r>
              <a:rPr lang="ru-RU" dirty="0"/>
              <a:t> расстройства при сосудистых поражениях головного мозга</a:t>
            </a:r>
          </a:p>
          <a:p>
            <a:pPr algn="just"/>
            <a:r>
              <a:rPr lang="ru-RU" dirty="0"/>
              <a:t>состояния после ЧМТ, нейрохирургических операций и наркоза </a:t>
            </a:r>
          </a:p>
          <a:p>
            <a:pPr algn="just"/>
            <a:r>
              <a:rPr lang="ru-RU" dirty="0" err="1"/>
              <a:t>дисциркуляторная</a:t>
            </a:r>
            <a:r>
              <a:rPr lang="ru-RU" dirty="0"/>
              <a:t> энцефалопатия </a:t>
            </a:r>
          </a:p>
          <a:p>
            <a:pPr algn="just"/>
            <a:r>
              <a:rPr lang="ru-RU" dirty="0"/>
              <a:t>восстановительный период после инсульта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532009-9726-4873-CA42-B7814F885EB3}"/>
              </a:ext>
            </a:extLst>
          </p:cNvPr>
          <p:cNvSpPr/>
          <p:nvPr/>
        </p:nvSpPr>
        <p:spPr>
          <a:xfrm>
            <a:off x="372533" y="4656796"/>
            <a:ext cx="11446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повышение адаптационных возможностей организма человека </a:t>
            </a:r>
            <a:r>
              <a:rPr lang="ru-RU" sz="2000" u="sng" dirty="0"/>
              <a:t>в экстремальных ситуациях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u="sng" dirty="0"/>
              <a:t>атрофия зрительного нерва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качестве ноотропного средства у детей в возрасте </a:t>
            </a:r>
            <a:r>
              <a:rPr lang="ru-RU" sz="2000" u="sng" dirty="0"/>
              <a:t>с 5 лет </a:t>
            </a:r>
            <a:r>
              <a:rPr lang="ru-RU" sz="2000" dirty="0"/>
              <a:t>при лечении минимальных мозговых дисфункций (в т.ч. синдрома дефицита внимания с гиперактивностью)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1% капли показаны в </a:t>
            </a:r>
            <a:r>
              <a:rPr lang="ru-RU" sz="2000" u="sng" dirty="0"/>
              <a:t>остром периоде ишемического инсульта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Хранят при t не выше 10°С с плотно закрытым колпачком. Не замораживать. </a:t>
            </a:r>
          </a:p>
        </p:txBody>
      </p:sp>
    </p:spTree>
    <p:extLst>
      <p:ext uri="{BB962C8B-B14F-4D97-AF65-F5344CB8AC3E}">
        <p14:creationId xmlns:p14="http://schemas.microsoft.com/office/powerpoint/2010/main" val="390205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B80E-456F-444D-B0AD-7564716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688" y="1365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КОРТЕКСИН – полипептиды </a:t>
            </a:r>
            <a:r>
              <a:rPr lang="ru-RU" sz="4800" b="1" dirty="0" err="1">
                <a:solidFill>
                  <a:srgbClr val="FF0000"/>
                </a:solidFill>
              </a:rPr>
              <a:t>коры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головного мозга скота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62A609-E84D-4FDB-A94D-1AD0BE75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17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8756B2-8D93-4149-8631-A39E0BD05032}"/>
              </a:ext>
            </a:extLst>
          </p:cNvPr>
          <p:cNvSpPr/>
          <p:nvPr/>
        </p:nvSpPr>
        <p:spPr>
          <a:xfrm>
            <a:off x="4195541" y="1462395"/>
            <a:ext cx="740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активирует нейроны; </a:t>
            </a:r>
          </a:p>
          <a:p>
            <a:pPr algn="just"/>
            <a:r>
              <a:rPr lang="ru-RU" dirty="0"/>
              <a:t>оптимизирует баланс метаболизма возбуждающих и тормозных аминокислот;</a:t>
            </a:r>
          </a:p>
          <a:p>
            <a:pPr algn="just"/>
            <a:r>
              <a:rPr lang="ru-RU" dirty="0"/>
              <a:t>снижает уровень пароксизмальной судорожной активности мозга.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9D18D3-7C4B-260E-6E01-E62A0B9DDE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081" y="1406523"/>
            <a:ext cx="3378999" cy="24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1AED3E3-2371-5364-8C28-C6D1D0A6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13" y="3991305"/>
            <a:ext cx="4004028" cy="21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3">
            <a:extLst>
              <a:ext uri="{FF2B5EF4-FFF2-40B4-BE49-F238E27FC236}">
                <a16:creationId xmlns:a16="http://schemas.microsoft.com/office/drawing/2014/main" id="{A339FE51-B35C-A2E7-A3FC-EB1A85A2A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1068" y="2721504"/>
            <a:ext cx="7559852" cy="3634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В комплексной терапии: </a:t>
            </a:r>
          </a:p>
          <a:p>
            <a:r>
              <a:rPr lang="ru-RU" sz="1800" dirty="0"/>
              <a:t>нарушение мозгового кровообращения</a:t>
            </a:r>
          </a:p>
          <a:p>
            <a:r>
              <a:rPr lang="ru-RU" sz="1800" dirty="0"/>
              <a:t>ЧМТ и энцефалопатии</a:t>
            </a:r>
          </a:p>
          <a:p>
            <a:r>
              <a:rPr lang="ru-RU" sz="1800" u="sng" dirty="0"/>
              <a:t>острый и хронический энцефалит и энцефаломиелит</a:t>
            </a:r>
          </a:p>
          <a:p>
            <a:r>
              <a:rPr lang="ru-RU" sz="1800" dirty="0"/>
              <a:t>эпилепсия</a:t>
            </a:r>
          </a:p>
          <a:p>
            <a:r>
              <a:rPr lang="ru-RU" sz="1800" dirty="0"/>
              <a:t>астенические состояния </a:t>
            </a:r>
          </a:p>
          <a:p>
            <a:r>
              <a:rPr lang="ru-RU" sz="1800" dirty="0"/>
              <a:t>сниженная способность к обучению</a:t>
            </a:r>
          </a:p>
          <a:p>
            <a:r>
              <a:rPr lang="ru-RU" sz="1800" u="sng" dirty="0"/>
              <a:t>задержка психомоторного и речевого развития у детей</a:t>
            </a:r>
          </a:p>
          <a:p>
            <a:r>
              <a:rPr lang="ru-RU" sz="1800" dirty="0"/>
              <a:t>различные формы </a:t>
            </a:r>
            <a:r>
              <a:rPr lang="ru-RU" sz="1800" u="sng" dirty="0"/>
              <a:t>детского церебрального паралича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Флакон с разведенным препаратом нельзя хранить и смешивать с другими растворами. </a:t>
            </a:r>
          </a:p>
          <a:p>
            <a:pPr marL="0" indent="0">
              <a:buNone/>
            </a:pPr>
            <a:endParaRPr lang="ru-RU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F3687-F58F-9F32-6852-681A750CF6EA}"/>
              </a:ext>
            </a:extLst>
          </p:cNvPr>
          <p:cNvSpPr txBox="1"/>
          <p:nvPr/>
        </p:nvSpPr>
        <p:spPr>
          <a:xfrm>
            <a:off x="3292978" y="526681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0+</a:t>
            </a:r>
          </a:p>
        </p:txBody>
      </p:sp>
    </p:spTree>
    <p:extLst>
      <p:ext uri="{BB962C8B-B14F-4D97-AF65-F5344CB8AC3E}">
        <p14:creationId xmlns:p14="http://schemas.microsoft.com/office/powerpoint/2010/main" val="104627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F9AF43-498C-4BF8-AE87-12ED89C093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059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50EC7-2C42-4331-BE2A-7962B767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55" y="-17515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ПОБОЧНЫЕ ЭФФЕКТЫ НООТРОПОВ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E94ED4-DDC0-4E16-9B01-41C5F333B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3022" y="1150412"/>
            <a:ext cx="7651046" cy="53745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1. Психические </a:t>
            </a:r>
          </a:p>
          <a:p>
            <a:pPr algn="just"/>
            <a:r>
              <a:rPr lang="ru-RU" sz="2400" dirty="0"/>
              <a:t>Тревога, раздражительность, нарушения сна, повышенная сексуальность </a:t>
            </a:r>
          </a:p>
          <a:p>
            <a:pPr algn="just"/>
            <a:r>
              <a:rPr lang="ru-RU" sz="2400" dirty="0"/>
              <a:t>Парадоксальные реакции: слабость, сонливость </a:t>
            </a:r>
          </a:p>
          <a:p>
            <a:pPr marL="0" indent="0" algn="just">
              <a:buNone/>
            </a:pPr>
            <a:r>
              <a:rPr lang="ru-RU" sz="2400" dirty="0"/>
              <a:t>2. Неврологические </a:t>
            </a:r>
          </a:p>
          <a:p>
            <a:pPr algn="just"/>
            <a:r>
              <a:rPr lang="ru-RU" sz="2400" dirty="0"/>
              <a:t>Тремор, головокружение</a:t>
            </a:r>
          </a:p>
          <a:p>
            <a:pPr marL="0" indent="0" algn="just">
              <a:buNone/>
            </a:pPr>
            <a:r>
              <a:rPr lang="ru-RU" sz="2400" dirty="0"/>
              <a:t>3. Соматические </a:t>
            </a:r>
          </a:p>
          <a:p>
            <a:pPr algn="just"/>
            <a:r>
              <a:rPr lang="ru-RU" sz="2400" dirty="0"/>
              <a:t>Диспепсические расстройства, снижение аппетита, нарушение вкуса, головная боль, повышение АД и обострение сердечной недостаточности, субфебрилитет (</a:t>
            </a:r>
            <a:r>
              <a:rPr lang="en-US" sz="2400" dirty="0"/>
              <a:t>t</a:t>
            </a:r>
            <a:r>
              <a:rPr lang="ru-RU" sz="2400" dirty="0"/>
              <a:t> 37-37,9°С) и озноб</a:t>
            </a:r>
          </a:p>
          <a:p>
            <a:pPr marL="0" indent="0" algn="just">
              <a:buNone/>
            </a:pPr>
            <a:r>
              <a:rPr lang="ru-RU" sz="2400" dirty="0"/>
              <a:t>4. Аллергические </a:t>
            </a:r>
          </a:p>
          <a:p>
            <a:pPr algn="just"/>
            <a:r>
              <a:rPr lang="ru-RU" sz="2400" dirty="0"/>
              <a:t>Кожная сыпь, зуд.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9D1A86-D220-413B-A2F7-0D931FC3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7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CCB2D-F268-4774-8C2D-411EE20F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АНАЛЕПТИКИ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170EF-2983-44DE-9F75-68BEBBA06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193" y="1132636"/>
            <a:ext cx="7941596" cy="21315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группа ЛП, оказывающих оживляющее (аналептическое) действие благодаря стимуляции жизненно важных центров продолговатого мозга (дыхательного и сосудодвигательного), снижая порог их возбудимости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1887C52-D30B-4520-AF08-2FBD2B87E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0383" y="314474"/>
            <a:ext cx="3488267" cy="31145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521510-E38F-49D2-9483-FF3CFB21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19</a:t>
            </a:fld>
            <a:endParaRPr lang="ru-RU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1BBC9633-DD70-842D-E97E-4219B311D0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50" y="3476763"/>
            <a:ext cx="2508956" cy="2508956"/>
          </a:xfrm>
          <a:prstGeom prst="rect">
            <a:avLst/>
          </a:prstGeo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3C1AA555-9D5E-877E-18EA-459BD2FCE48A}"/>
              </a:ext>
            </a:extLst>
          </p:cNvPr>
          <p:cNvSpPr txBox="1">
            <a:spLocks/>
          </p:cNvSpPr>
          <p:nvPr/>
        </p:nvSpPr>
        <p:spPr>
          <a:xfrm>
            <a:off x="2752306" y="3498522"/>
            <a:ext cx="9163470" cy="320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в отличие от камфоры растворяется в воде и быстро всасывается при подкожном и внутримышечном введении (при этом не вызывает образования инфильтратов)</a:t>
            </a:r>
          </a:p>
          <a:p>
            <a:pPr algn="just"/>
            <a:r>
              <a:rPr lang="ru-RU" dirty="0"/>
              <a:t>влияет непосредственно на центры продолговатого мозга</a:t>
            </a:r>
          </a:p>
          <a:p>
            <a:pPr algn="just"/>
            <a:r>
              <a:rPr lang="ru-RU" dirty="0"/>
              <a:t>применяют при угнетении дыхательного и сосудодвигательного центров (при инфекционных заболеваниях, кардиогенном, анафилактическом шоке)</a:t>
            </a:r>
          </a:p>
          <a:p>
            <a:pPr algn="just"/>
            <a:r>
              <a:rPr lang="ru-RU" dirty="0"/>
              <a:t>оказывает положительное влияние на вентиляцию легких, улучшает легочный кровоток и функцию миокарда</a:t>
            </a:r>
          </a:p>
          <a:p>
            <a:pPr algn="just"/>
            <a:r>
              <a:rPr lang="ru-RU" dirty="0"/>
              <a:t>может вызвать снижение АД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55919-F45D-DD8D-629E-1D62A82B84F1}"/>
              </a:ext>
            </a:extLst>
          </p:cNvPr>
          <p:cNvSpPr txBox="1"/>
          <p:nvPr/>
        </p:nvSpPr>
        <p:spPr>
          <a:xfrm>
            <a:off x="1497828" y="2802569"/>
            <a:ext cx="3386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СУЛЬФОКАМФОКАИН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91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54BCD-D39C-49D8-9186-1CE0A547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274817"/>
            <a:ext cx="4953000" cy="820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ПСИХОСТИМУЛЯТОРЫ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64D20-8ADE-41FD-A30F-554EDE66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155" y="1038579"/>
            <a:ext cx="9547578" cy="239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Психостимуляторы</a:t>
            </a:r>
            <a:r>
              <a:rPr lang="ru-RU" sz="2400" dirty="0"/>
              <a:t> </a:t>
            </a:r>
            <a:r>
              <a:rPr lang="en-US" sz="2400" dirty="0"/>
              <a:t>– </a:t>
            </a:r>
            <a:r>
              <a:rPr lang="ru-RU" sz="2400" dirty="0"/>
              <a:t>ЛП, оказывающие стимулирующее влияние на функции головного мозга, облегчают межнейронную передачу в виде повышения психической и двигательной активности.</a:t>
            </a:r>
          </a:p>
          <a:p>
            <a:pPr algn="just"/>
            <a:r>
              <a:rPr lang="ru-RU" sz="2400" dirty="0"/>
              <a:t>повышают умственную работоспособность, концентрацию внимания</a:t>
            </a:r>
          </a:p>
          <a:p>
            <a:pPr algn="just"/>
            <a:r>
              <a:rPr lang="ru-RU" sz="2400" dirty="0"/>
              <a:t>Увеличивают физическую выносливость </a:t>
            </a:r>
          </a:p>
          <a:p>
            <a:pPr algn="just"/>
            <a:r>
              <a:rPr lang="ru-RU" sz="2400" dirty="0"/>
              <a:t>снижают усталость, потребность во сне и пище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4E18E4-0648-41E8-A9B5-BDF226C8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DE772E0-9839-76BA-3AFF-011F7CD4201D}"/>
              </a:ext>
            </a:extLst>
          </p:cNvPr>
          <p:cNvSpPr txBox="1">
            <a:spLocks/>
          </p:cNvSpPr>
          <p:nvPr/>
        </p:nvSpPr>
        <p:spPr>
          <a:xfrm>
            <a:off x="2339622" y="4477720"/>
            <a:ext cx="9671755" cy="147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производные </a:t>
            </a:r>
            <a:r>
              <a:rPr lang="ru-RU" sz="2800" dirty="0" err="1"/>
              <a:t>фенилалкиламина</a:t>
            </a:r>
            <a:r>
              <a:rPr lang="ru-RU" sz="2800" dirty="0"/>
              <a:t>: </a:t>
            </a:r>
            <a:r>
              <a:rPr lang="ru-RU" sz="2800" dirty="0">
                <a:solidFill>
                  <a:srgbClr val="FF0000"/>
                </a:solidFill>
              </a:rPr>
              <a:t>амфетамин</a:t>
            </a:r>
            <a:r>
              <a:rPr lang="ru-RU" sz="2800" dirty="0"/>
              <a:t> (фенамин)</a:t>
            </a:r>
          </a:p>
          <a:p>
            <a:r>
              <a:rPr lang="ru-RU" sz="2800" dirty="0"/>
              <a:t> производные </a:t>
            </a:r>
            <a:r>
              <a:rPr lang="ru-RU" sz="2800" dirty="0" err="1"/>
              <a:t>сиднонимина</a:t>
            </a:r>
            <a:r>
              <a:rPr lang="ru-RU" sz="2800" dirty="0"/>
              <a:t>: </a:t>
            </a:r>
            <a:r>
              <a:rPr lang="ru-RU" sz="2800" dirty="0" err="1">
                <a:solidFill>
                  <a:srgbClr val="FF0000"/>
                </a:solidFill>
              </a:rPr>
              <a:t>мезокарб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/>
              <a:t>производные </a:t>
            </a:r>
            <a:r>
              <a:rPr lang="ru-RU" sz="2800" dirty="0" err="1"/>
              <a:t>метилксантина</a:t>
            </a:r>
            <a:r>
              <a:rPr lang="ru-RU" sz="2800" dirty="0"/>
              <a:t>: </a:t>
            </a:r>
            <a:r>
              <a:rPr lang="ru-RU" sz="2800" dirty="0">
                <a:solidFill>
                  <a:srgbClr val="FF0000"/>
                </a:solidFill>
              </a:rPr>
              <a:t>кофеин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0872F5-51C2-4F4E-AC2E-DD01D1273FFF}"/>
              </a:ext>
            </a:extLst>
          </p:cNvPr>
          <p:cNvSpPr txBox="1">
            <a:spLocks/>
          </p:cNvSpPr>
          <p:nvPr/>
        </p:nvSpPr>
        <p:spPr>
          <a:xfrm>
            <a:off x="6120581" y="3152157"/>
            <a:ext cx="5233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dirty="0">
                <a:solidFill>
                  <a:srgbClr val="FF0000"/>
                </a:solidFill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174923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21B15-4E0B-49D8-B2E2-F30231A0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НИКЕТАМИД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93C89B-F915-4EF4-954E-2981255D4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1157" y="1253330"/>
            <a:ext cx="8142818" cy="510302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дыхание учащается и углубляется (особенно если оно угнетено)</a:t>
            </a:r>
          </a:p>
          <a:p>
            <a:pPr algn="just"/>
            <a:r>
              <a:rPr lang="ru-RU" dirty="0"/>
              <a:t>АД повышается, если имеется исходная гипотензия. </a:t>
            </a:r>
          </a:p>
          <a:p>
            <a:pPr algn="just"/>
            <a:r>
              <a:rPr lang="ru-RU" dirty="0"/>
              <a:t>прямого стимулирующего действия на сердце и сосудосуживающего эффекта препарат не оказывает. </a:t>
            </a:r>
          </a:p>
          <a:p>
            <a:pPr algn="just"/>
            <a:r>
              <a:rPr lang="ru-RU" dirty="0"/>
              <a:t>в больших (токсических) дозах может вызывать клонические судороги. </a:t>
            </a:r>
          </a:p>
          <a:p>
            <a:pPr marL="0" indent="0" algn="just">
              <a:buNone/>
            </a:pPr>
            <a:r>
              <a:rPr lang="ru-RU" dirty="0"/>
              <a:t>Показания: </a:t>
            </a:r>
          </a:p>
          <a:p>
            <a:pPr algn="just"/>
            <a:r>
              <a:rPr lang="ru-RU" dirty="0"/>
              <a:t>ослабление дыхательной функции легких у больных инфекционными заболеваниями, особенно в период реконвалесценции; </a:t>
            </a:r>
          </a:p>
          <a:p>
            <a:pPr algn="just"/>
            <a:r>
              <a:rPr lang="ru-RU" dirty="0"/>
              <a:t>гипотонические состояния; </a:t>
            </a:r>
          </a:p>
          <a:p>
            <a:pPr algn="just"/>
            <a:r>
              <a:rPr lang="ru-RU" dirty="0"/>
              <a:t>в качестве дополнительного средства при коллапсе, шоке, асфиксии, </a:t>
            </a:r>
            <a:r>
              <a:rPr lang="ru-RU" u="sng" dirty="0"/>
              <a:t>в т.ч. у новорожденных.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9DA01E-5659-4D92-B8CB-150311AA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B7E71-C96F-46A1-3BCA-131225D5B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26" y="3757939"/>
            <a:ext cx="2562578" cy="278097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9D1CA83-8EA5-60BF-E829-F2E6626B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3" y="503036"/>
            <a:ext cx="3188431" cy="31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65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DF3D25-A1E9-4019-9C21-B303D0F5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9" name="Group 35">
            <a:extLst>
              <a:ext uri="{FF2B5EF4-FFF2-40B4-BE49-F238E27FC236}">
                <a16:creationId xmlns:a16="http://schemas.microsoft.com/office/drawing/2014/main" id="{E03AECF5-87BF-41EF-BFF0-7A64F43DB0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718973"/>
              </p:ext>
            </p:extLst>
          </p:nvPr>
        </p:nvGraphicFramePr>
        <p:xfrm>
          <a:off x="1151468" y="304800"/>
          <a:ext cx="10069688" cy="62992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5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5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Нейромедиатор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Роль и функции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НА – норадреналин</a:t>
                      </a:r>
                      <a:endParaRPr kumimoji="0" 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Внимание, обучение, сон, память, настройка на опасность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9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5-НТ – серотонин</a:t>
                      </a:r>
                      <a:endParaRPr kumimoji="0" 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Сон-бодрствование, психические функции, настроение, аппетит, боль, секс, терморегуляция, агрессия, мотивации, регенерация мозга, активация скелетной мускулатуры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ДА – дофамин</a:t>
                      </a:r>
                      <a:endParaRPr kumimoji="0" 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Двигательная активность, поведение, продукция ряда гипофизарных гормонов, центр рвоты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Ацетилхолин</a:t>
                      </a:r>
                      <a:endParaRPr kumimoji="0" 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Возбуждение, контроль псих. и моторных функций, обучение, регуляция пробуждения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60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ГАМК</a:t>
                      </a:r>
                      <a:endParaRPr kumimoji="0" 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Тормозной нейромедиатор, как для периферической, так и центральной нервной системы, и регулятор возбуждения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9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Гистамин </a:t>
                      </a:r>
                      <a:endParaRPr kumimoji="0" 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Контроль просыпания, гормональная секреция, аллергические реакции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Глютаминовая кислота</a:t>
                      </a:r>
                      <a:endParaRPr kumimoji="0" 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Возбуждающий нейромедиатор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726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8D08F-0839-4F66-81A0-86929289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АНТИДЕПРЕССАНТЫ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66E6BC-A6D0-4436-883B-B9D5C5D4F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3265" y="1371599"/>
            <a:ext cx="4468761" cy="49997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Депрессия</a:t>
            </a:r>
            <a:r>
              <a:rPr lang="ru-RU" sz="2600" dirty="0"/>
              <a:t> – психическое расстройство, сопровождающееся:</a:t>
            </a:r>
          </a:p>
          <a:p>
            <a:pPr algn="just"/>
            <a:r>
              <a:rPr lang="ru-RU" sz="2600" dirty="0"/>
              <a:t>подавленным настроением;</a:t>
            </a:r>
          </a:p>
          <a:p>
            <a:pPr algn="just"/>
            <a:r>
              <a:rPr lang="ru-RU" sz="2600" dirty="0"/>
              <a:t>чувством тоски, необъяснимой тревоги;</a:t>
            </a:r>
          </a:p>
          <a:p>
            <a:pPr algn="just"/>
            <a:r>
              <a:rPr lang="ru-RU" sz="2600" dirty="0"/>
              <a:t>безучастным отношением к действительности;</a:t>
            </a:r>
          </a:p>
          <a:p>
            <a:pPr algn="just"/>
            <a:r>
              <a:rPr lang="ru-RU" sz="2600" dirty="0"/>
              <a:t>тягостным чувством вины; </a:t>
            </a:r>
          </a:p>
          <a:p>
            <a:pPr algn="just"/>
            <a:r>
              <a:rPr lang="ru-RU" sz="2600" dirty="0"/>
              <a:t>потерей способности радоваться жизни; </a:t>
            </a:r>
          </a:p>
          <a:p>
            <a:pPr algn="just"/>
            <a:r>
              <a:rPr lang="ru-RU" sz="2600" dirty="0"/>
              <a:t>стремлением к одиночеству и покою; </a:t>
            </a:r>
          </a:p>
          <a:p>
            <a:pPr algn="just"/>
            <a:r>
              <a:rPr lang="ru-RU" sz="2600" dirty="0"/>
              <a:t>субъективным чувством интеллектуальной тупости и безволия.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439BB-F181-41CB-86C2-ACA284E92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5704" y="1415845"/>
            <a:ext cx="4476528" cy="4612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+mj-lt"/>
              </a:rPr>
              <a:t>ПАТОГЕНЕЗ ДЕПРЕССИИ</a:t>
            </a:r>
          </a:p>
          <a:p>
            <a:pPr algn="just"/>
            <a:r>
              <a:rPr lang="ru-RU" alt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патологически  пониженное  содержание норадреналина и серотонина в головном мозге;</a:t>
            </a:r>
          </a:p>
          <a:p>
            <a:pPr algn="just"/>
            <a:r>
              <a:rPr lang="ru-RU" altLang="ru-RU" sz="2600" dirty="0">
                <a:latin typeface="Calibri" panose="020F0502020204030204" pitchFamily="34" charset="0"/>
                <a:cs typeface="Calibri" panose="020F0502020204030204" pitchFamily="34" charset="0"/>
              </a:rPr>
              <a:t>снижение чувствительности рецепторов, воспринимающих      воздействие    этих  медиаторов.</a:t>
            </a:r>
          </a:p>
          <a:p>
            <a:endParaRPr lang="ru-RU" sz="300" dirty="0"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690FE0-0395-4D5B-940A-811F4A88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0F5398-D94B-4A2A-8956-968714B29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405" y="3768194"/>
            <a:ext cx="4101395" cy="259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576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32F1D-0753-4A5B-8535-F6C5D510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59" y="-1622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КЛАССИФИКАЦИЯ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0A330D-4A30-474B-9A98-CBF4A3962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3549" y="841226"/>
            <a:ext cx="9910916" cy="551302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i="1" dirty="0"/>
              <a:t>Ингибиторы МАО</a:t>
            </a:r>
            <a:endParaRPr lang="ru-RU" sz="2000" dirty="0"/>
          </a:p>
          <a:p>
            <a:pPr lvl="0" algn="just"/>
            <a:r>
              <a:rPr lang="ru-RU" sz="2000" dirty="0"/>
              <a:t>Ингибиторы избирательного действия (МАО-А): </a:t>
            </a:r>
            <a:r>
              <a:rPr lang="ru-RU" sz="2000" dirty="0">
                <a:solidFill>
                  <a:srgbClr val="FF0000"/>
                </a:solidFill>
              </a:rPr>
              <a:t>ПИРЛИНДОЛ</a:t>
            </a:r>
            <a:r>
              <a:rPr lang="ru-RU" sz="2000" dirty="0"/>
              <a:t> (ПИРАЗИДОЛ)</a:t>
            </a:r>
          </a:p>
          <a:p>
            <a:pPr marL="0" lvl="0" indent="0" algn="just">
              <a:buNone/>
            </a:pPr>
            <a:r>
              <a:rPr lang="ru-RU" sz="2000" i="1" dirty="0"/>
              <a:t>Ингибиторы нейронального захвата моноаминов </a:t>
            </a:r>
            <a:endParaRPr lang="ru-RU" sz="2000" dirty="0"/>
          </a:p>
          <a:p>
            <a:pPr marL="0" lvl="0" indent="0" algn="just">
              <a:buNone/>
            </a:pPr>
            <a:r>
              <a:rPr lang="ru-RU" sz="2000" dirty="0"/>
              <a:t>Средства неизбирательного действия (угнетают нейрональный захват серотонина и норадреналина): </a:t>
            </a:r>
          </a:p>
          <a:p>
            <a:pPr algn="just"/>
            <a:r>
              <a:rPr lang="ru-RU" sz="2000" dirty="0"/>
              <a:t>трициклические антидепрессанты: </a:t>
            </a:r>
            <a:r>
              <a:rPr lang="ru-RU" sz="2000" dirty="0">
                <a:solidFill>
                  <a:srgbClr val="FF0000"/>
                </a:solidFill>
              </a:rPr>
              <a:t>АМИТРИПТИЛИН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FF0000"/>
                </a:solidFill>
              </a:rPr>
              <a:t>ИМИПРАМИН</a:t>
            </a:r>
            <a:r>
              <a:rPr lang="ru-RU" sz="2000" dirty="0"/>
              <a:t> (МЕЛИПРАМИН), </a:t>
            </a:r>
            <a:r>
              <a:rPr lang="ru-RU" sz="2000" dirty="0">
                <a:solidFill>
                  <a:srgbClr val="FF0000"/>
                </a:solidFill>
              </a:rPr>
              <a:t>КЛОМИПРАМИН</a:t>
            </a:r>
            <a:r>
              <a:rPr lang="ru-RU" sz="2000" dirty="0"/>
              <a:t> (АНАФРАНИЛ), </a:t>
            </a:r>
          </a:p>
          <a:p>
            <a:pPr algn="just"/>
            <a:r>
              <a:rPr lang="ru-RU" sz="2000" dirty="0"/>
              <a:t>гетероциклические антидепрессанты: </a:t>
            </a:r>
            <a:r>
              <a:rPr lang="ru-RU" sz="2000" dirty="0">
                <a:solidFill>
                  <a:srgbClr val="FF0000"/>
                </a:solidFill>
              </a:rPr>
              <a:t>ТРАЗОДОН</a:t>
            </a:r>
            <a:r>
              <a:rPr lang="ru-RU" sz="2000" dirty="0"/>
              <a:t> (ТРИТТИКО)</a:t>
            </a:r>
          </a:p>
          <a:p>
            <a:pPr algn="just"/>
            <a:r>
              <a:rPr lang="ru-RU" sz="2000" dirty="0"/>
              <a:t>другие антидепрессанты: </a:t>
            </a:r>
            <a:r>
              <a:rPr lang="ru-RU" sz="2000" dirty="0">
                <a:solidFill>
                  <a:srgbClr val="FF0000"/>
                </a:solidFill>
              </a:rPr>
              <a:t>ПИПОФЕЗИН</a:t>
            </a:r>
            <a:r>
              <a:rPr lang="ru-RU" sz="2000" dirty="0"/>
              <a:t> (АЗАФЕН)</a:t>
            </a:r>
          </a:p>
          <a:p>
            <a:pPr algn="just"/>
            <a:r>
              <a:rPr lang="ru-RU" sz="2000" dirty="0"/>
              <a:t>ингибиторы </a:t>
            </a:r>
            <a:r>
              <a:rPr lang="ru-RU" sz="2000" dirty="0" err="1"/>
              <a:t>реаптейка</a:t>
            </a:r>
            <a:r>
              <a:rPr lang="ru-RU" sz="2000" dirty="0"/>
              <a:t> моноаминов (без влияния на рецепторы): </a:t>
            </a:r>
            <a:r>
              <a:rPr lang="ru-RU" sz="2000" dirty="0">
                <a:solidFill>
                  <a:srgbClr val="FF0000"/>
                </a:solidFill>
              </a:rPr>
              <a:t>МИЛНАЦИПРАН</a:t>
            </a:r>
            <a:r>
              <a:rPr lang="ru-RU" sz="2000" dirty="0"/>
              <a:t> (ИКСЕЛ), </a:t>
            </a:r>
            <a:r>
              <a:rPr lang="ru-RU" sz="2000" dirty="0">
                <a:solidFill>
                  <a:srgbClr val="FF0000"/>
                </a:solidFill>
              </a:rPr>
              <a:t>ВЕНЛАФАКСИН</a:t>
            </a:r>
            <a:r>
              <a:rPr lang="ru-RU" sz="2000" dirty="0"/>
              <a:t> (ВЕНЛАКСОР), </a:t>
            </a:r>
            <a:r>
              <a:rPr lang="ru-RU" sz="2000" dirty="0">
                <a:solidFill>
                  <a:srgbClr val="FF0000"/>
                </a:solidFill>
              </a:rPr>
              <a:t>ДУЛОКСЕТИН</a:t>
            </a:r>
            <a:r>
              <a:rPr lang="ru-RU" sz="2000" dirty="0"/>
              <a:t> (СИМБАЛТА),</a:t>
            </a:r>
          </a:p>
          <a:p>
            <a:pPr marL="0" lvl="0" indent="0" algn="just">
              <a:buNone/>
            </a:pPr>
            <a:r>
              <a:rPr lang="ru-RU" sz="2000" i="1" dirty="0"/>
              <a:t>Средства избирательного действия: ингибиторы нейронального захвата серотонина</a:t>
            </a:r>
            <a:r>
              <a:rPr lang="ru-RU" sz="2000" dirty="0"/>
              <a:t>: </a:t>
            </a:r>
            <a:r>
              <a:rPr lang="ru-RU" sz="2000" dirty="0">
                <a:solidFill>
                  <a:srgbClr val="FF0000"/>
                </a:solidFill>
              </a:rPr>
              <a:t>ФЛУОКСЕТИН</a:t>
            </a:r>
            <a:r>
              <a:rPr lang="ru-RU" sz="2000" dirty="0"/>
              <a:t> (ПРОЗАК), </a:t>
            </a:r>
            <a:r>
              <a:rPr lang="ru-RU" sz="2000" dirty="0">
                <a:solidFill>
                  <a:srgbClr val="FF0000"/>
                </a:solidFill>
              </a:rPr>
              <a:t>ПАРОКСЕТИН</a:t>
            </a:r>
            <a:r>
              <a:rPr lang="ru-RU" sz="2000" dirty="0"/>
              <a:t> (ПАКСИЛ, РЕКСЕТИН), </a:t>
            </a:r>
            <a:r>
              <a:rPr lang="ru-RU" sz="2000" dirty="0">
                <a:solidFill>
                  <a:srgbClr val="FF0000"/>
                </a:solidFill>
              </a:rPr>
              <a:t>СЕРТРАЛИН</a:t>
            </a:r>
            <a:r>
              <a:rPr lang="ru-RU" sz="2000" dirty="0"/>
              <a:t> (ЗОЛОФТ, СТИМУЛОТОН), </a:t>
            </a:r>
            <a:r>
              <a:rPr lang="ru-RU" sz="2000" dirty="0">
                <a:solidFill>
                  <a:srgbClr val="FF0000"/>
                </a:solidFill>
              </a:rPr>
              <a:t>ЭСЦИТАЛОПРАМ </a:t>
            </a:r>
            <a:r>
              <a:rPr lang="ru-RU" sz="2000" dirty="0"/>
              <a:t>(ЦИПРАЛЕКС, СЕЛЕКТРА)</a:t>
            </a:r>
          </a:p>
          <a:p>
            <a:pPr marL="0" lvl="0" indent="0" algn="just">
              <a:buNone/>
            </a:pPr>
            <a:r>
              <a:rPr lang="ru-RU" sz="2000" i="1" dirty="0"/>
              <a:t>Селективные стимуляторы 5-НТ1А-рецепторов и </a:t>
            </a:r>
            <a:r>
              <a:rPr lang="ru-RU" sz="2000" i="1" dirty="0" err="1"/>
              <a:t>НаССА</a:t>
            </a:r>
            <a:r>
              <a:rPr lang="ru-RU" sz="2000" i="1" dirty="0"/>
              <a:t>*</a:t>
            </a:r>
            <a:r>
              <a:rPr lang="ru-RU" sz="2000" dirty="0"/>
              <a:t>: </a:t>
            </a:r>
            <a:r>
              <a:rPr lang="ru-RU" sz="2000" dirty="0">
                <a:solidFill>
                  <a:srgbClr val="FF0000"/>
                </a:solidFill>
              </a:rPr>
              <a:t>МИРТАЗАПИН</a:t>
            </a:r>
            <a:r>
              <a:rPr lang="ru-RU" sz="2000" dirty="0"/>
              <a:t> (КАЛИКСТА)</a:t>
            </a:r>
          </a:p>
          <a:p>
            <a:pPr algn="just"/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B3038D-81FE-4D73-8A64-77478650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AF1D11-EF11-4F98-90B4-BB1D94C55FD9}"/>
              </a:ext>
            </a:extLst>
          </p:cNvPr>
          <p:cNvSpPr/>
          <p:nvPr/>
        </p:nvSpPr>
        <p:spPr>
          <a:xfrm>
            <a:off x="2336800" y="6182646"/>
            <a:ext cx="812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*норадренергический и селективный </a:t>
            </a:r>
            <a:r>
              <a:rPr lang="ru-RU" dirty="0" err="1"/>
              <a:t>серотонинергический</a:t>
            </a:r>
            <a:r>
              <a:rPr lang="ru-RU" dirty="0"/>
              <a:t> антидепрессант</a:t>
            </a:r>
          </a:p>
        </p:txBody>
      </p:sp>
    </p:spTree>
    <p:extLst>
      <p:ext uri="{BB962C8B-B14F-4D97-AF65-F5344CB8AC3E}">
        <p14:creationId xmlns:p14="http://schemas.microsoft.com/office/powerpoint/2010/main" val="2593265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BD2F6-20C8-42BC-A867-60360E52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89" y="1055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КЛАССИФИКАЦИЯ АНТИДЕПРЕССАНТОВ ПО СЕДАТИВНОМУ И АКТИВИРУЮЩЕМУ ДЕЙСТВИЮ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8C7B58-A8AF-489B-AD65-F77CF648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24</a:t>
            </a:fld>
            <a:endParaRPr lang="ru-RU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8226A2C-CD93-4CF5-ADF5-C776F0EE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7" y="1278334"/>
            <a:ext cx="297180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u="sng" dirty="0">
                <a:latin typeface="Verdana" pitchFamily="34" charset="0"/>
              </a:rPr>
              <a:t>АНТИДЕПРЕССАНТЫ</a:t>
            </a:r>
          </a:p>
          <a:p>
            <a:pPr defTabSz="449263">
              <a:buClr>
                <a:srgbClr val="FFFF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u="sng" dirty="0">
                <a:latin typeface="Verdana" pitchFamily="34" charset="0"/>
              </a:rPr>
              <a:t>-СЕДАТИКИ</a:t>
            </a:r>
          </a:p>
          <a:p>
            <a:pPr defTabSz="449263">
              <a:buClr>
                <a:srgbClr val="000066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  </a:t>
            </a:r>
            <a:r>
              <a:rPr lang="en-GB" sz="1400" b="1" dirty="0" err="1">
                <a:latin typeface="Verdana" pitchFamily="34" charset="0"/>
              </a:rPr>
              <a:t>амитриптилин</a:t>
            </a:r>
            <a:endParaRPr lang="en-GB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atin typeface="Verdana" pitchFamily="34" charset="0"/>
              </a:rPr>
              <a:t>         </a:t>
            </a:r>
            <a:r>
              <a:rPr lang="en-GB" sz="1400" b="1" dirty="0" err="1">
                <a:latin typeface="Verdana" pitchFamily="34" charset="0"/>
              </a:rPr>
              <a:t>миансерин</a:t>
            </a:r>
            <a:endParaRPr lang="en-GB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     </a:t>
            </a:r>
            <a:r>
              <a:rPr lang="ru-RU" sz="1400" b="1" dirty="0">
                <a:latin typeface="Verdana" pitchFamily="34" charset="0"/>
              </a:rPr>
              <a:t>        </a:t>
            </a:r>
            <a:r>
              <a:rPr lang="en-GB" sz="1400" b="1" dirty="0" err="1">
                <a:latin typeface="Verdana" pitchFamily="34" charset="0"/>
              </a:rPr>
              <a:t>тразодон</a:t>
            </a:r>
            <a:endParaRPr lang="ru-RU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atin typeface="Verdana" pitchFamily="34" charset="0"/>
              </a:rPr>
              <a:t>                 </a:t>
            </a:r>
            <a:r>
              <a:rPr lang="ru-RU" sz="1400" b="1" dirty="0" err="1">
                <a:latin typeface="Verdana" pitchFamily="34" charset="0"/>
              </a:rPr>
              <a:t>пипофезин</a:t>
            </a:r>
            <a:endParaRPr lang="ru-RU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atin typeface="Verdana" pitchFamily="34" charset="0"/>
              </a:rPr>
              <a:t>                    </a:t>
            </a:r>
            <a:r>
              <a:rPr lang="ru-RU" sz="1400" b="1" dirty="0" err="1">
                <a:latin typeface="Verdana" pitchFamily="34" charset="0"/>
              </a:rPr>
              <a:t>миртазапин</a:t>
            </a:r>
            <a:endParaRPr lang="en-GB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latin typeface="Verdana" pitchFamily="34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207F769-11C1-4206-A1A6-8B0B1BC08FF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72600" y="2391172"/>
            <a:ext cx="1143000" cy="2971800"/>
          </a:xfrm>
          <a:prstGeom prst="downArrow">
            <a:avLst>
              <a:gd name="adj1" fmla="val 50000"/>
              <a:gd name="adj2" fmla="val 65000"/>
            </a:avLst>
          </a:prstGeom>
          <a:gradFill rotWithShape="0">
            <a:gsLst>
              <a:gs pos="0">
                <a:srgbClr val="0000FF"/>
              </a:gs>
              <a:gs pos="100000">
                <a:srgbClr val="000075"/>
              </a:gs>
            </a:gsLst>
            <a:lin ang="5400000" scaled="1"/>
          </a:gra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8DEA311-325D-496D-92AF-4A522659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7" y="2894409"/>
            <a:ext cx="2894013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u="sng" dirty="0">
                <a:latin typeface="Verdana" pitchFamily="34" charset="0"/>
              </a:rPr>
              <a:t>АНТИДЕПРЕССАНТЫ</a:t>
            </a:r>
          </a:p>
          <a:p>
            <a:pPr defTabSz="449263">
              <a:buClr>
                <a:srgbClr val="FFFF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u="sng" dirty="0">
                <a:latin typeface="Verdana" pitchFamily="34" charset="0"/>
              </a:rPr>
              <a:t>СБАЛАНСИРОВАННОГО</a:t>
            </a:r>
          </a:p>
          <a:p>
            <a:pPr defTabSz="449263">
              <a:buClr>
                <a:srgbClr val="FFFF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u="sng" dirty="0">
                <a:latin typeface="Verdana" pitchFamily="34" charset="0"/>
              </a:rPr>
              <a:t>ДЕЙСТВИЯ</a:t>
            </a:r>
          </a:p>
          <a:p>
            <a:pPr defTabSz="449263">
              <a:buClr>
                <a:srgbClr val="000066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</a:t>
            </a: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>
                <a:latin typeface="Verdana" pitchFamily="34" charset="0"/>
              </a:rPr>
              <a:t>      </a:t>
            </a:r>
            <a:r>
              <a:rPr lang="en-GB" sz="1400" b="1" dirty="0" err="1">
                <a:latin typeface="Verdana" pitchFamily="34" charset="0"/>
              </a:rPr>
              <a:t>сертралин</a:t>
            </a:r>
            <a:endParaRPr lang="en-GB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      </a:t>
            </a:r>
            <a:r>
              <a:rPr lang="en-GB" sz="1400" b="1" dirty="0" err="1">
                <a:latin typeface="Verdana" pitchFamily="34" charset="0"/>
              </a:rPr>
              <a:t>пароксетин</a:t>
            </a:r>
            <a:endParaRPr lang="en-GB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        </a:t>
            </a:r>
            <a:r>
              <a:rPr lang="en-GB" sz="1400" b="1" dirty="0" err="1">
                <a:latin typeface="Verdana" pitchFamily="34" charset="0"/>
              </a:rPr>
              <a:t>пиразидол</a:t>
            </a:r>
            <a:endParaRPr lang="en-GB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          </a:t>
            </a:r>
            <a:r>
              <a:rPr lang="en-GB" sz="1400" b="1" dirty="0" err="1">
                <a:latin typeface="Verdana" pitchFamily="34" charset="0"/>
              </a:rPr>
              <a:t>кломипрамин</a:t>
            </a:r>
            <a:r>
              <a:rPr lang="en-GB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9AFFCE4-3DCB-4F4D-BD10-806E04A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431109"/>
            <a:ext cx="23622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u="sng" dirty="0">
                <a:latin typeface="Verdana" pitchFamily="34" charset="0"/>
              </a:rPr>
              <a:t>АНТИДЕПРЕССАНТЫ-СТИМУЛЯТОРЫ</a:t>
            </a:r>
          </a:p>
          <a:p>
            <a:pPr defTabSz="449263">
              <a:buClr>
                <a:srgbClr val="000066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   </a:t>
            </a:r>
            <a:r>
              <a:rPr lang="en-GB" sz="1400" b="1" dirty="0" err="1">
                <a:latin typeface="Verdana" pitchFamily="34" charset="0"/>
              </a:rPr>
              <a:t>имипрамин</a:t>
            </a:r>
            <a:endParaRPr lang="en-GB" sz="1400" b="1" dirty="0">
              <a:latin typeface="Verdana" pitchFamily="34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b="1" dirty="0">
                <a:latin typeface="Verdana" pitchFamily="34" charset="0"/>
              </a:rPr>
              <a:t>     </a:t>
            </a:r>
            <a:r>
              <a:rPr lang="en-GB" sz="1400" b="1" dirty="0" err="1">
                <a:latin typeface="Verdana" pitchFamily="34" charset="0"/>
              </a:rPr>
              <a:t>флуоксетин</a:t>
            </a:r>
            <a:r>
              <a:rPr lang="en-GB" sz="1400" b="1" dirty="0">
                <a:latin typeface="Verdana" pitchFamily="34" charset="0"/>
              </a:rPr>
              <a:t> 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EB62CFD7-60EB-4C60-8E6F-164A58C1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7" y="2462609"/>
            <a:ext cx="1143000" cy="2971800"/>
          </a:xfrm>
          <a:prstGeom prst="downArrow">
            <a:avLst>
              <a:gd name="adj1" fmla="val 50000"/>
              <a:gd name="adj2" fmla="val 65000"/>
            </a:avLst>
          </a:prstGeom>
          <a:gradFill rotWithShape="0">
            <a:gsLst>
              <a:gs pos="0">
                <a:srgbClr val="0000FF"/>
              </a:gs>
              <a:gs pos="100000">
                <a:srgbClr val="000075"/>
              </a:gs>
            </a:gsLst>
            <a:lin ang="5400000" scaled="1"/>
          </a:gradFill>
          <a:ln w="936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7BEAED14-75BB-43F7-A635-214464CA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1395809"/>
            <a:ext cx="2438400" cy="838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360">
            <a:solidFill>
              <a:srgbClr val="0000FF"/>
            </a:solidFill>
            <a:miter lim="800000"/>
            <a:headEnd/>
            <a:tailEnd/>
          </a:ln>
          <a:effectLst>
            <a:outerShdw dist="81185" dir="3078031" algn="ctr" rotWithShape="0">
              <a:srgbClr val="0000FF"/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70000"/>
              </a:lnSpc>
              <a:spcBef>
                <a:spcPts val="275"/>
              </a:spcBef>
              <a:buClr>
                <a:srgbClr val="000066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b="1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sz="2200" b="1" dirty="0" err="1">
                <a:solidFill>
                  <a:srgbClr val="000066"/>
                </a:solidFill>
                <a:latin typeface="Verdana" pitchFamily="34" charset="0"/>
              </a:rPr>
              <a:t>седативный</a:t>
            </a:r>
            <a:endParaRPr lang="en-GB" sz="2200" b="1" dirty="0">
              <a:solidFill>
                <a:srgbClr val="000066"/>
              </a:solidFill>
              <a:latin typeface="Verdana" pitchFamily="34" charset="0"/>
            </a:endParaRPr>
          </a:p>
          <a:p>
            <a:pPr algn="ctr" defTabSz="449263">
              <a:lnSpc>
                <a:spcPct val="70000"/>
              </a:lnSpc>
              <a:spcBef>
                <a:spcPts val="300"/>
              </a:spcBef>
              <a:buClr>
                <a:srgbClr val="000066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b="1" dirty="0">
                <a:solidFill>
                  <a:srgbClr val="000066"/>
                </a:solidFill>
                <a:latin typeface="Verdana" pitchFamily="34" charset="0"/>
              </a:rPr>
              <a:t>     </a:t>
            </a:r>
            <a:r>
              <a:rPr lang="en-GB" sz="2200" b="1" dirty="0" err="1">
                <a:solidFill>
                  <a:srgbClr val="000066"/>
                </a:solidFill>
                <a:latin typeface="Verdana" pitchFamily="34" charset="0"/>
              </a:rPr>
              <a:t>эффект</a:t>
            </a:r>
            <a:r>
              <a:rPr lang="en-GB" sz="2400" dirty="0">
                <a:solidFill>
                  <a:srgbClr val="000066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DE629EE2-5E57-4246-AFC8-84C76940A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7" y="5579666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360">
            <a:solidFill>
              <a:srgbClr val="0000FF"/>
            </a:solidFill>
            <a:miter lim="800000"/>
            <a:headEnd/>
            <a:tailEnd/>
          </a:ln>
          <a:effectLst>
            <a:outerShdw dist="81185" dir="3078031" algn="ctr" rotWithShape="0">
              <a:srgbClr val="0000FF"/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70000"/>
              </a:lnSpc>
              <a:spcBef>
                <a:spcPts val="275"/>
              </a:spcBef>
              <a:buClr>
                <a:srgbClr val="000066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b="1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sz="2200" b="1" dirty="0" err="1">
                <a:solidFill>
                  <a:srgbClr val="000066"/>
                </a:solidFill>
                <a:latin typeface="Verdana" pitchFamily="34" charset="0"/>
              </a:rPr>
              <a:t>стимулирующий</a:t>
            </a:r>
            <a:endParaRPr lang="en-GB" sz="2200" b="1" dirty="0">
              <a:solidFill>
                <a:srgbClr val="000066"/>
              </a:solidFill>
              <a:latin typeface="Verdana" pitchFamily="34" charset="0"/>
            </a:endParaRPr>
          </a:p>
          <a:p>
            <a:pPr algn="ctr" defTabSz="449263">
              <a:lnSpc>
                <a:spcPct val="70000"/>
              </a:lnSpc>
              <a:spcBef>
                <a:spcPts val="300"/>
              </a:spcBef>
              <a:buClr>
                <a:srgbClr val="000066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b="1" dirty="0">
                <a:solidFill>
                  <a:srgbClr val="000066"/>
                </a:solidFill>
                <a:latin typeface="Verdana" pitchFamily="34" charset="0"/>
              </a:rPr>
              <a:t>     </a:t>
            </a:r>
            <a:r>
              <a:rPr lang="en-GB" sz="2200" b="1" dirty="0" err="1">
                <a:solidFill>
                  <a:srgbClr val="000066"/>
                </a:solidFill>
                <a:latin typeface="Verdana" pitchFamily="34" charset="0"/>
              </a:rPr>
              <a:t>эффект</a:t>
            </a:r>
            <a:r>
              <a:rPr lang="en-GB" sz="2400" dirty="0">
                <a:solidFill>
                  <a:srgbClr val="000066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E5FA890-D2E6-4E1D-87D7-E9AD2804FE13}"/>
              </a:ext>
            </a:extLst>
          </p:cNvPr>
          <p:cNvSpPr/>
          <p:nvPr/>
        </p:nvSpPr>
        <p:spPr>
          <a:xfrm>
            <a:off x="5297311" y="5436230"/>
            <a:ext cx="6626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NB! </a:t>
            </a:r>
            <a:r>
              <a:rPr lang="ru-RU" b="1" dirty="0">
                <a:solidFill>
                  <a:srgbClr val="FF0000"/>
                </a:solidFill>
              </a:rPr>
              <a:t>В период лечения необходимо соблюдать осторожность при управлении транспортными средствами и занятии другими потенциально опасными видами деятельности, требующими повышенной концентрации внимания и быстроты психомоторных реакций</a:t>
            </a:r>
          </a:p>
        </p:txBody>
      </p:sp>
    </p:spTree>
    <p:extLst>
      <p:ext uri="{BB962C8B-B14F-4D97-AF65-F5344CB8AC3E}">
        <p14:creationId xmlns:p14="http://schemas.microsoft.com/office/powerpoint/2010/main" val="367906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E52F9-0037-4A1F-ABEB-FEF0F23D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611" y="-7450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ИНГИБИТОРЫ МОНОАМИНОАКСИДАЗЫ (МАО)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12AF87-48B1-4FB7-9B0C-64271954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25</a:t>
            </a:fld>
            <a:endParaRPr lang="ru-RU"/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313340A1-594E-42DD-910D-E1D9C088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707" y="3875050"/>
            <a:ext cx="29110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Ферментный насос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для обратного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захвата моноаминов</a:t>
            </a: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3F2CD1E0-293B-498D-8ECC-5A1702E1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674" y="1240201"/>
            <a:ext cx="3411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Ингибиторы МАО – блокируют фермент, разрушающий                           моноамины</a:t>
            </a: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B264DC59-FE59-407E-8CE4-E3891E71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172" y="4419605"/>
            <a:ext cx="171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Моноамины</a:t>
            </a:r>
          </a:p>
        </p:txBody>
      </p:sp>
      <p:sp>
        <p:nvSpPr>
          <p:cNvPr id="46" name="Text Box 42">
            <a:extLst>
              <a:ext uri="{FF2B5EF4-FFF2-40B4-BE49-F238E27FC236}">
                <a16:creationId xmlns:a16="http://schemas.microsoft.com/office/drawing/2014/main" id="{10157513-D90E-438E-9492-F07FFEE3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550" y="5398068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Рецептор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E1C304-A48B-05DA-02B6-74752FA5DBA3}"/>
              </a:ext>
            </a:extLst>
          </p:cNvPr>
          <p:cNvGrpSpPr/>
          <p:nvPr/>
        </p:nvGrpSpPr>
        <p:grpSpPr>
          <a:xfrm rot="5400000">
            <a:off x="3906382" y="2294374"/>
            <a:ext cx="5639903" cy="3102090"/>
            <a:chOff x="2068336" y="1539873"/>
            <a:chExt cx="8816975" cy="4840287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C6A412F6-A4FF-4C43-BA6C-A14DA4FFB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336" y="2908298"/>
              <a:ext cx="3048000" cy="2209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E6C36BAC-4EC7-410E-8467-8D24CD48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949" y="1612898"/>
              <a:ext cx="2514600" cy="4572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87B04754-4389-4F78-8154-05BCA6F5D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3111" y="3408360"/>
              <a:ext cx="1905000" cy="304800"/>
              <a:chOff x="528" y="672"/>
              <a:chExt cx="1200" cy="240"/>
            </a:xfrm>
          </p:grpSpPr>
          <p:sp>
            <p:nvSpPr>
              <p:cNvPr id="9" name="AutoShape 5">
                <a:extLst>
                  <a:ext uri="{FF2B5EF4-FFF2-40B4-BE49-F238E27FC236}">
                    <a16:creationId xmlns:a16="http://schemas.microsoft.com/office/drawing/2014/main" id="{C1EDFFA9-DA90-4F66-A229-66C9DF897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152" cy="192"/>
              </a:xfrm>
              <a:prstGeom prst="chevron">
                <a:avLst>
                  <a:gd name="adj" fmla="val 150000"/>
                </a:avLst>
              </a:prstGeom>
              <a:gradFill rotWithShape="0">
                <a:gsLst>
                  <a:gs pos="0">
                    <a:srgbClr val="FF6541"/>
                  </a:gs>
                  <a:gs pos="100000">
                    <a:srgbClr val="FFD0C5">
                      <a:alpha val="99001"/>
                    </a:srgbClr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D0C5"/>
                </a:extrusionClr>
                <a:contourClr>
                  <a:srgbClr val="FF6541"/>
                </a:contourClr>
              </a:sp3d>
            </p:spPr>
            <p:txBody>
              <a:bodyPr rot="10800000" lIns="92075" tIns="46038" rIns="92075" bIns="46038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7ED6BEFA-5752-4FAB-89A2-159945894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672"/>
                <a:ext cx="624" cy="240"/>
              </a:xfrm>
              <a:prstGeom prst="rect">
                <a:avLst/>
              </a:prstGeom>
              <a:gradFill rotWithShape="0">
                <a:gsLst>
                  <a:gs pos="0">
                    <a:srgbClr val="FF6541"/>
                  </a:gs>
                  <a:gs pos="100000">
                    <a:srgbClr val="FFD0C5">
                      <a:alpha val="99001"/>
                    </a:srgbClr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D0C5"/>
                </a:extrusionClr>
                <a:contourClr>
                  <a:srgbClr val="FF6541"/>
                </a:contourClr>
              </a:sp3d>
            </p:spPr>
            <p:txBody>
              <a:bodyPr rot="10800000" lIns="92075" tIns="46038" rIns="92075" bIns="46038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C3C5A343-4E0F-422A-914D-63F3378A9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9311" y="2798760"/>
              <a:ext cx="1905000" cy="304800"/>
              <a:chOff x="528" y="672"/>
              <a:chExt cx="1200" cy="240"/>
            </a:xfrm>
          </p:grpSpPr>
          <p:sp>
            <p:nvSpPr>
              <p:cNvPr id="12" name="AutoShape 8">
                <a:extLst>
                  <a:ext uri="{FF2B5EF4-FFF2-40B4-BE49-F238E27FC236}">
                    <a16:creationId xmlns:a16="http://schemas.microsoft.com/office/drawing/2014/main" id="{0896C702-3080-414C-AE4E-51E437A36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152" cy="192"/>
              </a:xfrm>
              <a:prstGeom prst="chevron">
                <a:avLst>
                  <a:gd name="adj" fmla="val 150000"/>
                </a:avLst>
              </a:prstGeom>
              <a:gradFill rotWithShape="0">
                <a:gsLst>
                  <a:gs pos="0">
                    <a:srgbClr val="FF6541"/>
                  </a:gs>
                  <a:gs pos="100000">
                    <a:srgbClr val="FFD0C5">
                      <a:alpha val="99001"/>
                    </a:srgbClr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D0C5"/>
                </a:extrusionClr>
                <a:contourClr>
                  <a:srgbClr val="FF6541"/>
                </a:contourClr>
              </a:sp3d>
            </p:spPr>
            <p:txBody>
              <a:bodyPr rot="10800000" lIns="92075" tIns="46038" rIns="92075" bIns="46038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57362AD4-E7D3-445E-82B6-E3AF582C0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672"/>
                <a:ext cx="624" cy="240"/>
              </a:xfrm>
              <a:prstGeom prst="rect">
                <a:avLst/>
              </a:prstGeom>
              <a:gradFill rotWithShape="0">
                <a:gsLst>
                  <a:gs pos="0">
                    <a:srgbClr val="FF6541"/>
                  </a:gs>
                  <a:gs pos="100000">
                    <a:srgbClr val="FFD0C5">
                      <a:alpha val="99001"/>
                    </a:srgbClr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D0C5"/>
                </a:extrusionClr>
                <a:contourClr>
                  <a:srgbClr val="FF6541"/>
                </a:contourClr>
              </a:sp3d>
            </p:spPr>
            <p:txBody>
              <a:bodyPr rot="10800000" lIns="92075" tIns="46038" rIns="92075" bIns="46038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7DAFF8BA-8053-43E4-9F5A-0470CF42F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51711" y="2265360"/>
              <a:ext cx="1905000" cy="304800"/>
              <a:chOff x="528" y="672"/>
              <a:chExt cx="1200" cy="240"/>
            </a:xfrm>
          </p:grpSpPr>
          <p:sp>
            <p:nvSpPr>
              <p:cNvPr id="15" name="AutoShape 11">
                <a:extLst>
                  <a:ext uri="{FF2B5EF4-FFF2-40B4-BE49-F238E27FC236}">
                    <a16:creationId xmlns:a16="http://schemas.microsoft.com/office/drawing/2014/main" id="{73050532-EAEB-4546-90C1-A9B2EFC95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1152" cy="192"/>
              </a:xfrm>
              <a:prstGeom prst="chevron">
                <a:avLst>
                  <a:gd name="adj" fmla="val 150000"/>
                </a:avLst>
              </a:prstGeom>
              <a:gradFill rotWithShape="0">
                <a:gsLst>
                  <a:gs pos="0">
                    <a:srgbClr val="FF6541"/>
                  </a:gs>
                  <a:gs pos="100000">
                    <a:srgbClr val="FFD0C5">
                      <a:alpha val="99001"/>
                    </a:srgbClr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D0C5"/>
                </a:extrusionClr>
                <a:contourClr>
                  <a:srgbClr val="FF6541"/>
                </a:contourClr>
              </a:sp3d>
            </p:spPr>
            <p:txBody>
              <a:bodyPr rot="10800000" lIns="92075" tIns="46038" rIns="92075" bIns="46038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B27EF269-4FA8-436F-9062-71A62290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672"/>
                <a:ext cx="624" cy="240"/>
              </a:xfrm>
              <a:prstGeom prst="rect">
                <a:avLst/>
              </a:prstGeom>
              <a:gradFill rotWithShape="0">
                <a:gsLst>
                  <a:gs pos="0">
                    <a:srgbClr val="FF6541"/>
                  </a:gs>
                  <a:gs pos="100000">
                    <a:srgbClr val="FFD0C5">
                      <a:alpha val="99001"/>
                    </a:srgbClr>
                  </a:gs>
                </a:gsLst>
                <a:lin ang="0" scaled="1"/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D0C5"/>
                </a:extrusionClr>
                <a:contourClr>
                  <a:srgbClr val="FF6541"/>
                </a:contourClr>
              </a:sp3d>
            </p:spPr>
            <p:txBody>
              <a:bodyPr rot="10800000" lIns="92075" tIns="46038" rIns="92075" bIns="46038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AC65A38-89FA-4EAC-9200-ABF39EE9F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511" y="1960560"/>
              <a:ext cx="762000" cy="990600"/>
            </a:xfrm>
            <a:custGeom>
              <a:avLst/>
              <a:gdLst/>
              <a:ahLst/>
              <a:cxnLst>
                <a:cxn ang="0">
                  <a:pos x="1102" y="572"/>
                </a:cxn>
                <a:cxn ang="0">
                  <a:pos x="875" y="96"/>
                </a:cxn>
                <a:cxn ang="0">
                  <a:pos x="637" y="40"/>
                </a:cxn>
                <a:cxn ang="0">
                  <a:pos x="603" y="334"/>
                </a:cxn>
                <a:cxn ang="0">
                  <a:pos x="479" y="504"/>
                </a:cxn>
                <a:cxn ang="0">
                  <a:pos x="196" y="515"/>
                </a:cxn>
                <a:cxn ang="0">
                  <a:pos x="37" y="594"/>
                </a:cxn>
                <a:cxn ang="0">
                  <a:pos x="49" y="730"/>
                </a:cxn>
                <a:cxn ang="0">
                  <a:pos x="332" y="956"/>
                </a:cxn>
                <a:cxn ang="0">
                  <a:pos x="377" y="1228"/>
                </a:cxn>
                <a:cxn ang="0">
                  <a:pos x="139" y="1466"/>
                </a:cxn>
                <a:cxn ang="0">
                  <a:pos x="105" y="1579"/>
                </a:cxn>
                <a:cxn ang="0">
                  <a:pos x="94" y="1749"/>
                </a:cxn>
                <a:cxn ang="0">
                  <a:pos x="185" y="1794"/>
                </a:cxn>
                <a:cxn ang="0">
                  <a:pos x="298" y="1794"/>
                </a:cxn>
                <a:cxn ang="0">
                  <a:pos x="354" y="1760"/>
                </a:cxn>
                <a:cxn ang="0">
                  <a:pos x="683" y="1602"/>
                </a:cxn>
                <a:cxn ang="0">
                  <a:pos x="909" y="1692"/>
                </a:cxn>
                <a:cxn ang="0">
                  <a:pos x="1090" y="1794"/>
                </a:cxn>
                <a:cxn ang="0">
                  <a:pos x="1226" y="1760"/>
                </a:cxn>
                <a:cxn ang="0">
                  <a:pos x="1317" y="1602"/>
                </a:cxn>
                <a:cxn ang="0">
                  <a:pos x="1656" y="1737"/>
                </a:cxn>
                <a:cxn ang="0">
                  <a:pos x="1713" y="1613"/>
                </a:cxn>
                <a:cxn ang="0">
                  <a:pos x="1475" y="1307"/>
                </a:cxn>
                <a:cxn ang="0">
                  <a:pos x="1351" y="1138"/>
                </a:cxn>
                <a:cxn ang="0">
                  <a:pos x="1260" y="990"/>
                </a:cxn>
                <a:cxn ang="0">
                  <a:pos x="1622" y="606"/>
                </a:cxn>
                <a:cxn ang="0">
                  <a:pos x="1690" y="390"/>
                </a:cxn>
                <a:cxn ang="0">
                  <a:pos x="1385" y="470"/>
                </a:cxn>
                <a:cxn ang="0">
                  <a:pos x="1169" y="583"/>
                </a:cxn>
                <a:cxn ang="0">
                  <a:pos x="1040" y="459"/>
                </a:cxn>
                <a:cxn ang="0">
                  <a:pos x="988" y="311"/>
                </a:cxn>
                <a:cxn ang="0">
                  <a:pos x="920" y="153"/>
                </a:cxn>
              </a:cxnLst>
              <a:rect l="0" t="0" r="r" b="b"/>
              <a:pathLst>
                <a:path w="1743" h="1805">
                  <a:moveTo>
                    <a:pt x="1102" y="572"/>
                  </a:moveTo>
                  <a:cubicBezTo>
                    <a:pt x="1064" y="495"/>
                    <a:pt x="952" y="185"/>
                    <a:pt x="875" y="96"/>
                  </a:cubicBezTo>
                  <a:cubicBezTo>
                    <a:pt x="798" y="7"/>
                    <a:pt x="682" y="0"/>
                    <a:pt x="637" y="40"/>
                  </a:cubicBezTo>
                  <a:cubicBezTo>
                    <a:pt x="592" y="80"/>
                    <a:pt x="629" y="257"/>
                    <a:pt x="603" y="334"/>
                  </a:cubicBezTo>
                  <a:cubicBezTo>
                    <a:pt x="577" y="411"/>
                    <a:pt x="547" y="474"/>
                    <a:pt x="479" y="504"/>
                  </a:cubicBezTo>
                  <a:cubicBezTo>
                    <a:pt x="411" y="534"/>
                    <a:pt x="270" y="500"/>
                    <a:pt x="196" y="515"/>
                  </a:cubicBezTo>
                  <a:cubicBezTo>
                    <a:pt x="122" y="530"/>
                    <a:pt x="62" y="558"/>
                    <a:pt x="37" y="594"/>
                  </a:cubicBezTo>
                  <a:cubicBezTo>
                    <a:pt x="12" y="630"/>
                    <a:pt x="0" y="670"/>
                    <a:pt x="49" y="730"/>
                  </a:cubicBezTo>
                  <a:cubicBezTo>
                    <a:pt x="98" y="790"/>
                    <a:pt x="277" y="873"/>
                    <a:pt x="332" y="956"/>
                  </a:cubicBezTo>
                  <a:cubicBezTo>
                    <a:pt x="387" y="1039"/>
                    <a:pt x="409" y="1143"/>
                    <a:pt x="377" y="1228"/>
                  </a:cubicBezTo>
                  <a:cubicBezTo>
                    <a:pt x="345" y="1313"/>
                    <a:pt x="184" y="1408"/>
                    <a:pt x="139" y="1466"/>
                  </a:cubicBezTo>
                  <a:cubicBezTo>
                    <a:pt x="94" y="1524"/>
                    <a:pt x="112" y="1532"/>
                    <a:pt x="105" y="1579"/>
                  </a:cubicBezTo>
                  <a:cubicBezTo>
                    <a:pt x="98" y="1626"/>
                    <a:pt x="81" y="1713"/>
                    <a:pt x="94" y="1749"/>
                  </a:cubicBezTo>
                  <a:cubicBezTo>
                    <a:pt x="107" y="1785"/>
                    <a:pt x="151" y="1787"/>
                    <a:pt x="185" y="1794"/>
                  </a:cubicBezTo>
                  <a:cubicBezTo>
                    <a:pt x="219" y="1801"/>
                    <a:pt x="270" y="1800"/>
                    <a:pt x="298" y="1794"/>
                  </a:cubicBezTo>
                  <a:cubicBezTo>
                    <a:pt x="326" y="1788"/>
                    <a:pt x="290" y="1792"/>
                    <a:pt x="354" y="1760"/>
                  </a:cubicBezTo>
                  <a:cubicBezTo>
                    <a:pt x="418" y="1728"/>
                    <a:pt x="591" y="1613"/>
                    <a:pt x="683" y="1602"/>
                  </a:cubicBezTo>
                  <a:cubicBezTo>
                    <a:pt x="775" y="1591"/>
                    <a:pt x="841" y="1660"/>
                    <a:pt x="909" y="1692"/>
                  </a:cubicBezTo>
                  <a:cubicBezTo>
                    <a:pt x="977" y="1724"/>
                    <a:pt x="1037" y="1783"/>
                    <a:pt x="1090" y="1794"/>
                  </a:cubicBezTo>
                  <a:cubicBezTo>
                    <a:pt x="1143" y="1805"/>
                    <a:pt x="1188" y="1792"/>
                    <a:pt x="1226" y="1760"/>
                  </a:cubicBezTo>
                  <a:cubicBezTo>
                    <a:pt x="1264" y="1728"/>
                    <a:pt x="1245" y="1606"/>
                    <a:pt x="1317" y="1602"/>
                  </a:cubicBezTo>
                  <a:cubicBezTo>
                    <a:pt x="1389" y="1598"/>
                    <a:pt x="1590" y="1735"/>
                    <a:pt x="1656" y="1737"/>
                  </a:cubicBezTo>
                  <a:cubicBezTo>
                    <a:pt x="1722" y="1739"/>
                    <a:pt x="1743" y="1685"/>
                    <a:pt x="1713" y="1613"/>
                  </a:cubicBezTo>
                  <a:cubicBezTo>
                    <a:pt x="1683" y="1541"/>
                    <a:pt x="1535" y="1386"/>
                    <a:pt x="1475" y="1307"/>
                  </a:cubicBezTo>
                  <a:cubicBezTo>
                    <a:pt x="1415" y="1228"/>
                    <a:pt x="1387" y="1191"/>
                    <a:pt x="1351" y="1138"/>
                  </a:cubicBezTo>
                  <a:cubicBezTo>
                    <a:pt x="1315" y="1085"/>
                    <a:pt x="1215" y="1079"/>
                    <a:pt x="1260" y="990"/>
                  </a:cubicBezTo>
                  <a:cubicBezTo>
                    <a:pt x="1305" y="901"/>
                    <a:pt x="1550" y="706"/>
                    <a:pt x="1622" y="606"/>
                  </a:cubicBezTo>
                  <a:cubicBezTo>
                    <a:pt x="1694" y="506"/>
                    <a:pt x="1729" y="413"/>
                    <a:pt x="1690" y="390"/>
                  </a:cubicBezTo>
                  <a:cubicBezTo>
                    <a:pt x="1651" y="367"/>
                    <a:pt x="1472" y="438"/>
                    <a:pt x="1385" y="470"/>
                  </a:cubicBezTo>
                  <a:cubicBezTo>
                    <a:pt x="1298" y="502"/>
                    <a:pt x="1226" y="585"/>
                    <a:pt x="1169" y="583"/>
                  </a:cubicBezTo>
                  <a:cubicBezTo>
                    <a:pt x="1112" y="581"/>
                    <a:pt x="1070" y="504"/>
                    <a:pt x="1040" y="459"/>
                  </a:cubicBezTo>
                  <a:cubicBezTo>
                    <a:pt x="1010" y="414"/>
                    <a:pt x="1008" y="362"/>
                    <a:pt x="988" y="311"/>
                  </a:cubicBezTo>
                  <a:cubicBezTo>
                    <a:pt x="968" y="260"/>
                    <a:pt x="931" y="179"/>
                    <a:pt x="920" y="153"/>
                  </a:cubicBezTo>
                </a:path>
              </a:pathLst>
            </a:custGeom>
            <a:gradFill rotWithShape="0">
              <a:gsLst>
                <a:gs pos="0">
                  <a:srgbClr val="D22800"/>
                </a:gs>
                <a:gs pos="100000">
                  <a:srgbClr val="3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01F7AA8E-92F9-415A-B570-22A6CDB7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011" y="2260598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845407C5-01F2-4BCC-8E5C-948C0C8D0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611" y="4637085"/>
              <a:ext cx="1152525" cy="1743075"/>
            </a:xfrm>
            <a:prstGeom prst="ellips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AutoShape 16">
              <a:extLst>
                <a:ext uri="{FF2B5EF4-FFF2-40B4-BE49-F238E27FC236}">
                  <a16:creationId xmlns:a16="http://schemas.microsoft.com/office/drawing/2014/main" id="{88459FA1-B3BB-4BC4-8BEB-CDE571714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911" y="20367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6699"/>
                </a:gs>
                <a:gs pos="100000">
                  <a:schemeClr val="bg2">
                    <a:alpha val="49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9F785AF3-AD36-4B45-A506-CFE4D523BC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23867">
              <a:off x="9056511" y="1655760"/>
              <a:ext cx="1828800" cy="4572000"/>
            </a:xfrm>
            <a:prstGeom prst="flowChartDelay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BC7571D2-AAD7-4A2B-AD99-BE320CDA89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088136" y="1785935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AutoShape 19">
              <a:extLst>
                <a:ext uri="{FF2B5EF4-FFF2-40B4-BE49-F238E27FC236}">
                  <a16:creationId xmlns:a16="http://schemas.microsoft.com/office/drawing/2014/main" id="{8D6AE92D-1BD9-47B4-94BC-F1CD703C9A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027811" y="22272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AutoShape 20">
              <a:extLst>
                <a:ext uri="{FF2B5EF4-FFF2-40B4-BE49-F238E27FC236}">
                  <a16:creationId xmlns:a16="http://schemas.microsoft.com/office/drawing/2014/main" id="{B3727F87-5F25-4EC5-B84F-C250D15EC4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7494411" y="19224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FC9887DE-4BCC-49CE-A7B2-E256F322B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837436" y="2176461"/>
              <a:ext cx="282575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7D84CA4C-BCF4-4022-8FB2-D56DE235C8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7872236" y="31416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D5DAE"/>
                </a:gs>
                <a:gs pos="100000">
                  <a:srgbClr val="0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5EAFD156-4504-468D-B98A-71B82F4372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232599" y="4883148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5B02F763-084E-4D34-A9FD-F458C47B0A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618939">
              <a:off x="8789811" y="53514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AutoShape 25">
              <a:extLst>
                <a:ext uri="{FF2B5EF4-FFF2-40B4-BE49-F238E27FC236}">
                  <a16:creationId xmlns:a16="http://schemas.microsoft.com/office/drawing/2014/main" id="{430B07F0-1CB9-4FA5-B03D-219F07486B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485011" y="42084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" name="AutoShape 26">
              <a:extLst>
                <a:ext uri="{FF2B5EF4-FFF2-40B4-BE49-F238E27FC236}">
                  <a16:creationId xmlns:a16="http://schemas.microsoft.com/office/drawing/2014/main" id="{09DC65D6-A858-4093-9E3C-A1D5A33010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618939">
              <a:off x="7224536" y="5518148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" name="AutoShape 27">
              <a:extLst>
                <a:ext uri="{FF2B5EF4-FFF2-40B4-BE49-F238E27FC236}">
                  <a16:creationId xmlns:a16="http://schemas.microsoft.com/office/drawing/2014/main" id="{EC15CF1A-3C69-4A43-AB09-B841CD7412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4563">
              <a:off x="7003874" y="45132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" name="AutoShape 28">
              <a:extLst>
                <a:ext uri="{FF2B5EF4-FFF2-40B4-BE49-F238E27FC236}">
                  <a16:creationId xmlns:a16="http://schemas.microsoft.com/office/drawing/2014/main" id="{44119075-A1D5-422C-80FA-FC3DDC40DC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4563">
              <a:off x="7080074" y="46656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" name="AutoShape 29">
              <a:extLst>
                <a:ext uri="{FF2B5EF4-FFF2-40B4-BE49-F238E27FC236}">
                  <a16:creationId xmlns:a16="http://schemas.microsoft.com/office/drawing/2014/main" id="{62E6E249-F438-41B5-921A-9258789370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618939">
              <a:off x="5063949" y="44497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" name="AutoShape 30">
              <a:extLst>
                <a:ext uri="{FF2B5EF4-FFF2-40B4-BE49-F238E27FC236}">
                  <a16:creationId xmlns:a16="http://schemas.microsoft.com/office/drawing/2014/main" id="{0F07CD02-4962-47AC-ABEF-D4CCD92814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68038">
              <a:off x="5957711" y="41322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1CD7794D-0E42-4227-AFFE-FAC16141E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811" y="367982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" name="AutoShape 32">
              <a:extLst>
                <a:ext uri="{FF2B5EF4-FFF2-40B4-BE49-F238E27FC236}">
                  <a16:creationId xmlns:a16="http://schemas.microsoft.com/office/drawing/2014/main" id="{D7FE2AB1-B549-40C6-95F5-B26CB5B3B6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5300486" y="36369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" name="Arc 33">
              <a:extLst>
                <a:ext uri="{FF2B5EF4-FFF2-40B4-BE49-F238E27FC236}">
                  <a16:creationId xmlns:a16="http://schemas.microsoft.com/office/drawing/2014/main" id="{77AF58B3-C499-4628-A7D7-6CDE9E4C4F38}"/>
                </a:ext>
              </a:extLst>
            </p:cNvPr>
            <p:cNvSpPr>
              <a:spLocks/>
            </p:cNvSpPr>
            <p:nvPr/>
          </p:nvSpPr>
          <p:spPr bwMode="auto">
            <a:xfrm rot="2071252" flipV="1">
              <a:off x="7757936" y="5572123"/>
              <a:ext cx="838200" cy="609600"/>
            </a:xfrm>
            <a:custGeom>
              <a:avLst/>
              <a:gdLst>
                <a:gd name="T0" fmla="*/ 0 w 21600"/>
                <a:gd name="T1" fmla="*/ 0 h 21600"/>
                <a:gd name="T2" fmla="*/ 32526815 w 21600"/>
                <a:gd name="T3" fmla="*/ 17204267 h 21600"/>
                <a:gd name="T4" fmla="*/ 0 w 21600"/>
                <a:gd name="T5" fmla="*/ 172042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4D9E2241-C414-4AE6-ACCD-60FF599D30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7019" flipV="1">
              <a:off x="5889449" y="3249610"/>
              <a:ext cx="1579562" cy="646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063874E9-B46A-4FBF-B19A-9348DC2467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514182">
              <a:off x="7469011" y="4997448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Arc 36">
              <a:extLst>
                <a:ext uri="{FF2B5EF4-FFF2-40B4-BE49-F238E27FC236}">
                  <a16:creationId xmlns:a16="http://schemas.microsoft.com/office/drawing/2014/main" id="{FBC2EBDB-5AB6-4E89-84F1-6E0E1E00376E}"/>
                </a:ext>
              </a:extLst>
            </p:cNvPr>
            <p:cNvSpPr>
              <a:spLocks/>
            </p:cNvSpPr>
            <p:nvPr/>
          </p:nvSpPr>
          <p:spPr bwMode="auto">
            <a:xfrm rot="14454542" flipV="1">
              <a:off x="6289499" y="4032248"/>
              <a:ext cx="641350" cy="711200"/>
            </a:xfrm>
            <a:custGeom>
              <a:avLst/>
              <a:gdLst>
                <a:gd name="T0" fmla="*/ 2293984 w 21600"/>
                <a:gd name="T1" fmla="*/ 0 h 25181"/>
                <a:gd name="T2" fmla="*/ 18755628 w 21600"/>
                <a:gd name="T3" fmla="*/ 20086790 h 25181"/>
                <a:gd name="T4" fmla="*/ 0 w 21600"/>
                <a:gd name="T5" fmla="*/ 17105010 h 251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81"/>
                <a:gd name="T11" fmla="*/ 21600 w 21600"/>
                <a:gd name="T12" fmla="*/ 25181 h 25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81" fill="none" extrusionOk="0">
                  <a:moveTo>
                    <a:pt x="2601" y="0"/>
                  </a:moveTo>
                  <a:cubicBezTo>
                    <a:pt x="13445" y="1316"/>
                    <a:pt x="21600" y="10519"/>
                    <a:pt x="21600" y="21443"/>
                  </a:cubicBezTo>
                  <a:cubicBezTo>
                    <a:pt x="21600" y="22696"/>
                    <a:pt x="21490" y="23946"/>
                    <a:pt x="21274" y="25181"/>
                  </a:cubicBezTo>
                </a:path>
                <a:path w="21600" h="25181" stroke="0" extrusionOk="0">
                  <a:moveTo>
                    <a:pt x="2601" y="0"/>
                  </a:moveTo>
                  <a:cubicBezTo>
                    <a:pt x="13445" y="1316"/>
                    <a:pt x="21600" y="10519"/>
                    <a:pt x="21600" y="21443"/>
                  </a:cubicBezTo>
                  <a:cubicBezTo>
                    <a:pt x="21600" y="22696"/>
                    <a:pt x="21490" y="23946"/>
                    <a:pt x="21274" y="25181"/>
                  </a:cubicBezTo>
                  <a:lnTo>
                    <a:pt x="0" y="21443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none" w="med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rc 38">
              <a:extLst>
                <a:ext uri="{FF2B5EF4-FFF2-40B4-BE49-F238E27FC236}">
                  <a16:creationId xmlns:a16="http://schemas.microsoft.com/office/drawing/2014/main" id="{616230D7-0039-486F-976D-45DD893C6AE3}"/>
                </a:ext>
              </a:extLst>
            </p:cNvPr>
            <p:cNvSpPr>
              <a:spLocks/>
            </p:cNvSpPr>
            <p:nvPr/>
          </p:nvSpPr>
          <p:spPr bwMode="auto">
            <a:xfrm rot="813445" flipV="1">
              <a:off x="5741811" y="5572123"/>
              <a:ext cx="842963" cy="687387"/>
            </a:xfrm>
            <a:custGeom>
              <a:avLst/>
              <a:gdLst>
                <a:gd name="T0" fmla="*/ 9106224 w 21600"/>
                <a:gd name="T1" fmla="*/ 0 h 20756"/>
                <a:gd name="T2" fmla="*/ 32897527 w 21600"/>
                <a:gd name="T3" fmla="*/ 22764544 h 20756"/>
                <a:gd name="T4" fmla="*/ 0 w 21600"/>
                <a:gd name="T5" fmla="*/ 22764544 h 207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56"/>
                <a:gd name="T11" fmla="*/ 21600 w 21600"/>
                <a:gd name="T12" fmla="*/ 20756 h 20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56" fill="none" extrusionOk="0">
                  <a:moveTo>
                    <a:pt x="5979" y="-1"/>
                  </a:moveTo>
                  <a:cubicBezTo>
                    <a:pt x="15229" y="2664"/>
                    <a:pt x="21600" y="11129"/>
                    <a:pt x="21600" y="20756"/>
                  </a:cubicBezTo>
                </a:path>
                <a:path w="21600" h="20756" stroke="0" extrusionOk="0">
                  <a:moveTo>
                    <a:pt x="5979" y="-1"/>
                  </a:moveTo>
                  <a:cubicBezTo>
                    <a:pt x="15229" y="2664"/>
                    <a:pt x="21600" y="11129"/>
                    <a:pt x="21600" y="20756"/>
                  </a:cubicBezTo>
                  <a:lnTo>
                    <a:pt x="0" y="207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DE40FEAD-CC31-4477-8258-7EF8620B2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7799" y="1539873"/>
              <a:ext cx="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rc 43">
              <a:extLst>
                <a:ext uri="{FF2B5EF4-FFF2-40B4-BE49-F238E27FC236}">
                  <a16:creationId xmlns:a16="http://schemas.microsoft.com/office/drawing/2014/main" id="{8550C6EA-BBDB-4255-9D4B-813B30B02080}"/>
                </a:ext>
              </a:extLst>
            </p:cNvPr>
            <p:cNvSpPr>
              <a:spLocks/>
            </p:cNvSpPr>
            <p:nvPr/>
          </p:nvSpPr>
          <p:spPr bwMode="auto">
            <a:xfrm rot="290680" flipV="1">
              <a:off x="5792611" y="2671760"/>
              <a:ext cx="641350" cy="1100138"/>
            </a:xfrm>
            <a:custGeom>
              <a:avLst/>
              <a:gdLst>
                <a:gd name="T0" fmla="*/ 3103302 w 21600"/>
                <a:gd name="T1" fmla="*/ 0 h 38960"/>
                <a:gd name="T2" fmla="*/ 10977952 w 21600"/>
                <a:gd name="T3" fmla="*/ 31065290 h 38960"/>
                <a:gd name="T4" fmla="*/ 0 w 21600"/>
                <a:gd name="T5" fmla="*/ 16992614 h 389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960"/>
                <a:gd name="T11" fmla="*/ 21600 w 21600"/>
                <a:gd name="T12" fmla="*/ 38960 h 38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960" fill="none" extrusionOk="0">
                  <a:moveTo>
                    <a:pt x="3520" y="-1"/>
                  </a:moveTo>
                  <a:cubicBezTo>
                    <a:pt x="13949" y="1722"/>
                    <a:pt x="21600" y="10740"/>
                    <a:pt x="21600" y="21311"/>
                  </a:cubicBezTo>
                  <a:cubicBezTo>
                    <a:pt x="21600" y="28331"/>
                    <a:pt x="18188" y="34913"/>
                    <a:pt x="12452" y="38960"/>
                  </a:cubicBezTo>
                </a:path>
                <a:path w="21600" h="38960" stroke="0" extrusionOk="0">
                  <a:moveTo>
                    <a:pt x="3520" y="-1"/>
                  </a:moveTo>
                  <a:cubicBezTo>
                    <a:pt x="13949" y="1722"/>
                    <a:pt x="21600" y="10740"/>
                    <a:pt x="21600" y="21311"/>
                  </a:cubicBezTo>
                  <a:cubicBezTo>
                    <a:pt x="21600" y="28331"/>
                    <a:pt x="18188" y="34913"/>
                    <a:pt x="12452" y="38960"/>
                  </a:cubicBezTo>
                  <a:lnTo>
                    <a:pt x="0" y="2131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none" w="med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61FC9A79-E916-4E91-9599-645F964A1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9286" y="4564060"/>
              <a:ext cx="914400" cy="304800"/>
              <a:chOff x="1565" y="2976"/>
              <a:chExt cx="576" cy="192"/>
            </a:xfrm>
          </p:grpSpPr>
          <p:sp>
            <p:nvSpPr>
              <p:cNvPr id="49" name="Oval 45">
                <a:extLst>
                  <a:ext uri="{FF2B5EF4-FFF2-40B4-BE49-F238E27FC236}">
                    <a16:creationId xmlns:a16="http://schemas.microsoft.com/office/drawing/2014/main" id="{814F8A1F-8AE9-482D-BA77-4464779E7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" y="2976"/>
                <a:ext cx="576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CACABC72-229F-41BE-A3FC-53184D8FF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97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B8797784-DACF-4E06-AE47-D9C7ED91F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2" y="312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B4890005-4F3D-4358-B418-B9D85E5F0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16" y="307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F435C4E4-618E-4A0E-89E0-5DD6C6A2D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307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E45A36A4-C8E6-4348-8EA4-09CC4D5B8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4C93C7F3-F733-466D-B180-8A1D447C37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266821" flipH="1">
              <a:off x="5597349" y="4413248"/>
              <a:ext cx="301625" cy="1428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Arc 52">
              <a:extLst>
                <a:ext uri="{FF2B5EF4-FFF2-40B4-BE49-F238E27FC236}">
                  <a16:creationId xmlns:a16="http://schemas.microsoft.com/office/drawing/2014/main" id="{F3B25247-F9E1-426D-8583-0107A083A9FA}"/>
                </a:ext>
              </a:extLst>
            </p:cNvPr>
            <p:cNvSpPr>
              <a:spLocks/>
            </p:cNvSpPr>
            <p:nvPr/>
          </p:nvSpPr>
          <p:spPr bwMode="auto">
            <a:xfrm rot="10245222" flipV="1">
              <a:off x="4467049" y="3844923"/>
              <a:ext cx="842962" cy="687387"/>
            </a:xfrm>
            <a:custGeom>
              <a:avLst/>
              <a:gdLst>
                <a:gd name="T0" fmla="*/ 9106213 w 21600"/>
                <a:gd name="T1" fmla="*/ 0 h 20756"/>
                <a:gd name="T2" fmla="*/ 32897448 w 21600"/>
                <a:gd name="T3" fmla="*/ 22764544 h 20756"/>
                <a:gd name="T4" fmla="*/ 0 w 21600"/>
                <a:gd name="T5" fmla="*/ 22764544 h 207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56"/>
                <a:gd name="T11" fmla="*/ 21600 w 21600"/>
                <a:gd name="T12" fmla="*/ 20756 h 20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56" fill="none" extrusionOk="0">
                  <a:moveTo>
                    <a:pt x="5979" y="-1"/>
                  </a:moveTo>
                  <a:cubicBezTo>
                    <a:pt x="15229" y="2664"/>
                    <a:pt x="21600" y="11129"/>
                    <a:pt x="21600" y="20756"/>
                  </a:cubicBezTo>
                </a:path>
                <a:path w="21600" h="20756" stroke="0" extrusionOk="0">
                  <a:moveTo>
                    <a:pt x="5979" y="-1"/>
                  </a:moveTo>
                  <a:cubicBezTo>
                    <a:pt x="15229" y="2664"/>
                    <a:pt x="21600" y="11129"/>
                    <a:pt x="21600" y="20756"/>
                  </a:cubicBezTo>
                  <a:lnTo>
                    <a:pt x="0" y="20756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53">
              <a:extLst>
                <a:ext uri="{FF2B5EF4-FFF2-40B4-BE49-F238E27FC236}">
                  <a16:creationId xmlns:a16="http://schemas.microsoft.com/office/drawing/2014/main" id="{7AF7B24F-324A-4F9A-93E5-CC3C9FF3E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7367411" y="22907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rc 54">
              <a:extLst>
                <a:ext uri="{FF2B5EF4-FFF2-40B4-BE49-F238E27FC236}">
                  <a16:creationId xmlns:a16="http://schemas.microsoft.com/office/drawing/2014/main" id="{B46C9F4D-41B8-4E18-993B-062E5C732760}"/>
                </a:ext>
              </a:extLst>
            </p:cNvPr>
            <p:cNvSpPr>
              <a:spLocks/>
            </p:cNvSpPr>
            <p:nvPr/>
          </p:nvSpPr>
          <p:spPr bwMode="auto">
            <a:xfrm rot="12204450" flipV="1">
              <a:off x="4157486" y="1539873"/>
              <a:ext cx="1296988" cy="431800"/>
            </a:xfrm>
            <a:custGeom>
              <a:avLst/>
              <a:gdLst>
                <a:gd name="T0" fmla="*/ 0 w 33416"/>
                <a:gd name="T1" fmla="*/ 1405889 h 21600"/>
                <a:gd name="T2" fmla="*/ 50340488 w 33416"/>
                <a:gd name="T3" fmla="*/ 8632001 h 21600"/>
                <a:gd name="T4" fmla="*/ 17800551 w 33416"/>
                <a:gd name="T5" fmla="*/ 8632001 h 21600"/>
                <a:gd name="T6" fmla="*/ 0 60000 65536"/>
                <a:gd name="T7" fmla="*/ 0 60000 65536"/>
                <a:gd name="T8" fmla="*/ 0 60000 65536"/>
                <a:gd name="T9" fmla="*/ 0 w 33416"/>
                <a:gd name="T10" fmla="*/ 0 h 21600"/>
                <a:gd name="T11" fmla="*/ 33416 w 334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416" h="21600" fill="none" extrusionOk="0">
                  <a:moveTo>
                    <a:pt x="0" y="3518"/>
                  </a:moveTo>
                  <a:cubicBezTo>
                    <a:pt x="3513" y="1222"/>
                    <a:pt x="7619" y="-1"/>
                    <a:pt x="11816" y="0"/>
                  </a:cubicBezTo>
                  <a:cubicBezTo>
                    <a:pt x="23745" y="0"/>
                    <a:pt x="33416" y="9670"/>
                    <a:pt x="33416" y="21600"/>
                  </a:cubicBezTo>
                </a:path>
                <a:path w="33416" h="21600" stroke="0" extrusionOk="0">
                  <a:moveTo>
                    <a:pt x="0" y="3518"/>
                  </a:moveTo>
                  <a:cubicBezTo>
                    <a:pt x="3513" y="1222"/>
                    <a:pt x="7619" y="-1"/>
                    <a:pt x="11816" y="0"/>
                  </a:cubicBezTo>
                  <a:cubicBezTo>
                    <a:pt x="23745" y="0"/>
                    <a:pt x="33416" y="9670"/>
                    <a:pt x="33416" y="21600"/>
                  </a:cubicBezTo>
                  <a:lnTo>
                    <a:pt x="11816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55">
              <a:extLst>
                <a:ext uri="{FF2B5EF4-FFF2-40B4-BE49-F238E27FC236}">
                  <a16:creationId xmlns:a16="http://schemas.microsoft.com/office/drawing/2014/main" id="{6BC2E0B0-D337-405E-B0EB-721D157D17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7727774" y="27225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56">
              <a:extLst>
                <a:ext uri="{FF2B5EF4-FFF2-40B4-BE49-F238E27FC236}">
                  <a16:creationId xmlns:a16="http://schemas.microsoft.com/office/drawing/2014/main" id="{45710EF1-4C40-4904-A702-F0060C748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538192" y="3328192"/>
              <a:ext cx="287337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57">
              <a:extLst>
                <a:ext uri="{FF2B5EF4-FFF2-40B4-BE49-F238E27FC236}">
                  <a16:creationId xmlns:a16="http://schemas.microsoft.com/office/drawing/2014/main" id="{961A9211-B969-4B6A-84B2-459C79067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7799211" y="3730623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D5DAE"/>
                </a:gs>
                <a:gs pos="100000">
                  <a:srgbClr val="0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58">
              <a:extLst>
                <a:ext uri="{FF2B5EF4-FFF2-40B4-BE49-F238E27FC236}">
                  <a16:creationId xmlns:a16="http://schemas.microsoft.com/office/drawing/2014/main" id="{0C168B70-4324-40CD-9A32-5BDD5CF5DC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7872236" y="44497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63" name="Group 59">
              <a:extLst>
                <a:ext uri="{FF2B5EF4-FFF2-40B4-BE49-F238E27FC236}">
                  <a16:creationId xmlns:a16="http://schemas.microsoft.com/office/drawing/2014/main" id="{22A5F427-09D3-434E-A3A5-9D9F63F49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2011" y="2084788"/>
              <a:ext cx="1225419" cy="1219505"/>
              <a:chOff x="1020" y="776"/>
              <a:chExt cx="1513" cy="1368"/>
            </a:xfrm>
          </p:grpSpPr>
          <p:sp>
            <p:nvSpPr>
              <p:cNvPr id="64" name="Oval 60">
                <a:extLst>
                  <a:ext uri="{FF2B5EF4-FFF2-40B4-BE49-F238E27FC236}">
                    <a16:creationId xmlns:a16="http://schemas.microsoft.com/office/drawing/2014/main" id="{66C4F22E-D017-4D19-870E-1C978DECC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" y="776"/>
                <a:ext cx="1329" cy="1328"/>
              </a:xfrm>
              <a:prstGeom prst="ellipse">
                <a:avLst/>
              </a:prstGeom>
              <a:solidFill>
                <a:srgbClr val="AC5600"/>
              </a:solidFill>
              <a:ln w="127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5" name="Oval 61">
                <a:extLst>
                  <a:ext uri="{FF2B5EF4-FFF2-40B4-BE49-F238E27FC236}">
                    <a16:creationId xmlns:a16="http://schemas.microsoft.com/office/drawing/2014/main" id="{7C3CEC8A-6707-4085-B620-67354AB1D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816"/>
                <a:ext cx="1329" cy="13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66" name="Group 62">
                <a:extLst>
                  <a:ext uri="{FF2B5EF4-FFF2-40B4-BE49-F238E27FC236}">
                    <a16:creationId xmlns:a16="http://schemas.microsoft.com/office/drawing/2014/main" id="{269B327C-EC8A-406B-8FFA-348CB95976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1480"/>
                <a:ext cx="1423" cy="132"/>
                <a:chOff x="2165" y="2118"/>
                <a:chExt cx="1423" cy="132"/>
              </a:xfrm>
            </p:grpSpPr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0E8EBEEC-DF55-4DBC-AD3E-E2BE3709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5" y="2118"/>
                  <a:ext cx="1329" cy="36"/>
                </a:xfrm>
                <a:prstGeom prst="rect">
                  <a:avLst/>
                </a:prstGeom>
                <a:solidFill>
                  <a:srgbClr val="FF9900"/>
                </a:solidFill>
                <a:ln w="127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8" name="Freeform 64">
                  <a:extLst>
                    <a:ext uri="{FF2B5EF4-FFF2-40B4-BE49-F238E27FC236}">
                      <a16:creationId xmlns:a16="http://schemas.microsoft.com/office/drawing/2014/main" id="{7194DE0D-5AA1-4B64-96DB-60E3A4918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2118"/>
                  <a:ext cx="94" cy="132"/>
                </a:xfrm>
                <a:custGeom>
                  <a:avLst/>
                  <a:gdLst>
                    <a:gd name="T0" fmla="*/ 0 w 283"/>
                    <a:gd name="T1" fmla="*/ 0 h 395"/>
                    <a:gd name="T2" fmla="*/ 94 w 283"/>
                    <a:gd name="T3" fmla="*/ 99 h 395"/>
                    <a:gd name="T4" fmla="*/ 91 w 283"/>
                    <a:gd name="T5" fmla="*/ 132 h 395"/>
                    <a:gd name="T6" fmla="*/ 0 w 283"/>
                    <a:gd name="T7" fmla="*/ 36 h 395"/>
                    <a:gd name="T8" fmla="*/ 0 w 283"/>
                    <a:gd name="T9" fmla="*/ 0 h 3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3"/>
                    <a:gd name="T16" fmla="*/ 0 h 395"/>
                    <a:gd name="T17" fmla="*/ 283 w 283"/>
                    <a:gd name="T18" fmla="*/ 395 h 3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3" h="395">
                      <a:moveTo>
                        <a:pt x="0" y="0"/>
                      </a:moveTo>
                      <a:lnTo>
                        <a:pt x="283" y="296"/>
                      </a:lnTo>
                      <a:lnTo>
                        <a:pt x="273" y="395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2700">
                  <a:solidFill>
                    <a:srgbClr val="40404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9" name="AutoShape 66">
              <a:extLst>
                <a:ext uri="{FF2B5EF4-FFF2-40B4-BE49-F238E27FC236}">
                  <a16:creationId xmlns:a16="http://schemas.microsoft.com/office/drawing/2014/main" id="{5D59876B-512A-4612-891B-03A78C332A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697736" y="2727323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D5DAE"/>
                </a:gs>
                <a:gs pos="100000">
                  <a:srgbClr val="0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12475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1BF2F-891B-4F0C-8259-EF3744BF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3"/>
            <a:ext cx="10515600" cy="7411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ПИРЛИНДОЛ (ПИРАЗИДОЛ)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BBF382-9B37-43FD-9239-1EE64F30E2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651" y="1068036"/>
            <a:ext cx="3867150" cy="163015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207DA46-8BC3-4B1D-A61A-9EB79E78B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208" y="1068036"/>
            <a:ext cx="5811659" cy="195738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депрессии, в т.ч. сенильная (старческая), инволюционная (от 50 до 65 лет), с психомоторной заторможенностью и астеническими расстройствами, тревожно-депрессивными или тревожно-бредовыми компонентами </a:t>
            </a:r>
          </a:p>
          <a:p>
            <a:pPr algn="just"/>
            <a:r>
              <a:rPr lang="ru-RU" dirty="0"/>
              <a:t>алкогольный абстинентный синдром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445E4E-2080-436D-86E1-064D7CD9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26</a:t>
            </a:fld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16C89E3-01BF-4F56-A044-5FFE8662502E}"/>
              </a:ext>
            </a:extLst>
          </p:cNvPr>
          <p:cNvSpPr txBox="1">
            <a:spLocks noChangeArrowheads="1"/>
          </p:cNvSpPr>
          <p:nvPr/>
        </p:nvSpPr>
        <p:spPr>
          <a:xfrm>
            <a:off x="2432756" y="3199218"/>
            <a:ext cx="8231188" cy="2759346"/>
          </a:xfrm>
          <a:prstGeom prst="rect">
            <a:avLst/>
          </a:prstGeom>
        </p:spPr>
        <p:txBody>
          <a:bodyPr vert="horz" lIns="90000" tIns="46800" rIns="90000" bIns="4680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49263"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dirty="0">
                <a:solidFill>
                  <a:srgbClr val="FF0000"/>
                </a:solidFill>
              </a:rPr>
              <a:t>Побочные эффекты ИМАО</a:t>
            </a:r>
          </a:p>
          <a:p>
            <a:pPr marL="341313" indent="-341313" algn="just" defTabSz="4492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000" dirty="0" err="1"/>
              <a:t>Холинолитические</a:t>
            </a:r>
            <a:endParaRPr lang="en-GB" altLang="ru-RU" sz="2000" dirty="0"/>
          </a:p>
          <a:p>
            <a:pPr marL="341313" indent="-341313" algn="just" defTabSz="4492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000" dirty="0" err="1"/>
              <a:t>Сердечно-сосудистые</a:t>
            </a:r>
            <a:r>
              <a:rPr lang="en-GB" altLang="ru-RU" sz="2000" dirty="0"/>
              <a:t> (</a:t>
            </a:r>
            <a:r>
              <a:rPr lang="en-GB" altLang="ru-RU" sz="2000" dirty="0" err="1"/>
              <a:t>ортостатическая</a:t>
            </a:r>
            <a:r>
              <a:rPr lang="en-GB" altLang="ru-RU" sz="2000" dirty="0"/>
              <a:t> </a:t>
            </a:r>
            <a:r>
              <a:rPr lang="en-GB" altLang="ru-RU" sz="2000" dirty="0" err="1"/>
              <a:t>гипотензия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тахикардия</a:t>
            </a:r>
            <a:r>
              <a:rPr lang="en-GB" altLang="ru-RU" sz="2000" dirty="0"/>
              <a:t>)</a:t>
            </a:r>
          </a:p>
          <a:p>
            <a:pPr marL="341313" indent="-341313" algn="just" defTabSz="4492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000" dirty="0" err="1"/>
              <a:t>Печеночные</a:t>
            </a:r>
            <a:r>
              <a:rPr lang="en-GB" altLang="ru-RU" sz="2000" dirty="0"/>
              <a:t> (</a:t>
            </a:r>
            <a:r>
              <a:rPr lang="en-GB" altLang="ru-RU" sz="2000" dirty="0" err="1"/>
              <a:t>желтуха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гепатит</a:t>
            </a:r>
            <a:r>
              <a:rPr lang="en-GB" altLang="ru-RU" sz="2000" dirty="0"/>
              <a:t>)</a:t>
            </a:r>
          </a:p>
          <a:p>
            <a:pPr marL="341313" indent="-341313" algn="just" defTabSz="4492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000" dirty="0" err="1"/>
              <a:t>Со</a:t>
            </a:r>
            <a:r>
              <a:rPr lang="en-GB" altLang="ru-RU" sz="2000" dirty="0"/>
              <a:t> </a:t>
            </a:r>
            <a:r>
              <a:rPr lang="en-GB" altLang="ru-RU" sz="2000" dirty="0" err="1"/>
              <a:t>стороны</a:t>
            </a:r>
            <a:r>
              <a:rPr lang="en-GB" altLang="ru-RU" sz="2000" dirty="0"/>
              <a:t> ЦНС (</a:t>
            </a:r>
            <a:r>
              <a:rPr lang="en-GB" altLang="ru-RU" sz="2000" dirty="0" err="1"/>
              <a:t>атаксия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тремор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неусидчивость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дневная</a:t>
            </a:r>
            <a:r>
              <a:rPr lang="en-GB" altLang="ru-RU" sz="2000" dirty="0"/>
              <a:t> </a:t>
            </a:r>
            <a:r>
              <a:rPr lang="en-GB" altLang="ru-RU" sz="2000" dirty="0" err="1"/>
              <a:t>сонливость</a:t>
            </a:r>
            <a:r>
              <a:rPr lang="en-GB" altLang="ru-RU" sz="2000" dirty="0"/>
              <a:t>)</a:t>
            </a:r>
          </a:p>
          <a:p>
            <a:pPr marL="341313" indent="-341313" algn="just" defTabSz="449263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000" dirty="0" err="1"/>
              <a:t>Гипертонический</a:t>
            </a:r>
            <a:r>
              <a:rPr lang="en-GB" altLang="ru-RU" sz="2000" dirty="0"/>
              <a:t> </a:t>
            </a:r>
            <a:r>
              <a:rPr lang="en-GB" altLang="ru-RU" sz="2000" dirty="0" err="1"/>
              <a:t>криз</a:t>
            </a:r>
            <a:r>
              <a:rPr lang="en-GB" altLang="ru-RU" sz="2000" dirty="0"/>
              <a:t> (</a:t>
            </a:r>
            <a:r>
              <a:rPr lang="en-GB" altLang="ru-RU" sz="2000" dirty="0" err="1"/>
              <a:t>головные</a:t>
            </a:r>
            <a:r>
              <a:rPr lang="en-GB" altLang="ru-RU" sz="2000" dirty="0"/>
              <a:t> </a:t>
            </a:r>
            <a:r>
              <a:rPr lang="en-GB" altLang="ru-RU" sz="2000" dirty="0" err="1"/>
              <a:t>боли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светобоязнь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тошнота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рвота</a:t>
            </a:r>
            <a:r>
              <a:rPr lang="en-GB" altLang="ru-RU" sz="2000" dirty="0"/>
              <a:t>, </a:t>
            </a:r>
            <a:r>
              <a:rPr lang="en-GB" altLang="ru-RU" sz="2000" dirty="0" err="1"/>
              <a:t>кома</a:t>
            </a:r>
            <a:r>
              <a:rPr lang="en-GB" altLang="ru-RU" sz="2000" dirty="0"/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40E952-040C-4364-85E9-0E02014DEB18}"/>
              </a:ext>
            </a:extLst>
          </p:cNvPr>
          <p:cNvSpPr/>
          <p:nvPr/>
        </p:nvSpPr>
        <p:spPr>
          <a:xfrm>
            <a:off x="2536141" y="6029120"/>
            <a:ext cx="8726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После отмены ингибиторов МАО терапию другими препаратами начинают не ранее чем через 14 дней.</a:t>
            </a:r>
          </a:p>
        </p:txBody>
      </p:sp>
    </p:spTree>
    <p:extLst>
      <p:ext uri="{BB962C8B-B14F-4D97-AF65-F5344CB8AC3E}">
        <p14:creationId xmlns:p14="http://schemas.microsoft.com/office/powerpoint/2010/main" val="139704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C082F-6AD8-4106-9A37-B152B1285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78" y="375073"/>
            <a:ext cx="497839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Ингибиторы нейронального захвата моноаминов (трициклические антидепрессанты - ТЦА)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B66B9E-7992-4453-94B9-EC13B6ED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27</a:t>
            </a:fld>
            <a:endParaRPr lang="ru-RU"/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F37D38C8-1D59-46B9-9676-BDFEADE4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510" y="976157"/>
            <a:ext cx="2286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МАО - фермент, разрушающий                           моноамины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EA66B43C-B033-49C9-9A3B-9F3F6B01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450" y="4217911"/>
            <a:ext cx="171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Моноамины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8C812894-5508-4449-8BF1-3A4D94B0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084" y="518827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Рецептор</a:t>
            </a:r>
          </a:p>
        </p:txBody>
      </p:sp>
      <p:sp>
        <p:nvSpPr>
          <p:cNvPr id="53" name="Text Box 48">
            <a:extLst>
              <a:ext uri="{FF2B5EF4-FFF2-40B4-BE49-F238E27FC236}">
                <a16:creationId xmlns:a16="http://schemas.microsoft.com/office/drawing/2014/main" id="{C04BC089-65DB-4E47-98D2-109BA22A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462" y="3867908"/>
            <a:ext cx="4010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Verdana" panose="020B0604030504040204" pitchFamily="34" charset="0"/>
              </a:rPr>
              <a:t>ТЦА блокируют ферментный насос для обратного захвата моноаминов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BEDB4D-4FBD-83B1-BAD4-8A32602DA0F2}"/>
              </a:ext>
            </a:extLst>
          </p:cNvPr>
          <p:cNvGrpSpPr/>
          <p:nvPr/>
        </p:nvGrpSpPr>
        <p:grpSpPr>
          <a:xfrm rot="5400000">
            <a:off x="4885769" y="1825039"/>
            <a:ext cx="6156946" cy="3270804"/>
            <a:chOff x="2293938" y="1483260"/>
            <a:chExt cx="8816975" cy="4799012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99EDAC19-1EA3-45D5-9CE3-05E8CDAB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938" y="2810410"/>
              <a:ext cx="3048000" cy="2209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4672B4A2-EB27-4D85-B547-1B8B4FBB9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1" y="1515010"/>
              <a:ext cx="2514600" cy="45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88081DA0-F9C0-477C-AC6D-BB1BECEFE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13" y="3310472"/>
              <a:ext cx="1828800" cy="243840"/>
            </a:xfrm>
            <a:prstGeom prst="chevron">
              <a:avLst>
                <a:gd name="adj" fmla="val 150000"/>
              </a:avLst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97909FB5-71AF-4D97-AC15-B42405499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3113" y="3310472"/>
              <a:ext cx="990600" cy="304800"/>
            </a:xfrm>
            <a:prstGeom prst="rect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3016164C-56A8-4E68-9FBE-82A8B2FAD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913" y="2700872"/>
              <a:ext cx="1828800" cy="243840"/>
            </a:xfrm>
            <a:prstGeom prst="chevron">
              <a:avLst>
                <a:gd name="adj" fmla="val 150000"/>
              </a:avLst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E74147D7-09A5-4372-B821-9DACF032B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313" y="2700872"/>
              <a:ext cx="990600" cy="304800"/>
            </a:xfrm>
            <a:prstGeom prst="rect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F99E3A64-AF3C-44EE-B928-ADC55D78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7313" y="2167472"/>
              <a:ext cx="1828800" cy="243840"/>
            </a:xfrm>
            <a:prstGeom prst="chevron">
              <a:avLst>
                <a:gd name="adj" fmla="val 150000"/>
              </a:avLst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57B84B2-8AF9-4822-B1DC-E8FFE6EE2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1713" y="2167472"/>
              <a:ext cx="990600" cy="304800"/>
            </a:xfrm>
            <a:prstGeom prst="rect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7CB36C1-833D-4546-972A-41BD9D816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3" y="1862672"/>
              <a:ext cx="762000" cy="990600"/>
            </a:xfrm>
            <a:custGeom>
              <a:avLst/>
              <a:gdLst/>
              <a:ahLst/>
              <a:cxnLst>
                <a:cxn ang="0">
                  <a:pos x="1102" y="572"/>
                </a:cxn>
                <a:cxn ang="0">
                  <a:pos x="875" y="96"/>
                </a:cxn>
                <a:cxn ang="0">
                  <a:pos x="637" y="40"/>
                </a:cxn>
                <a:cxn ang="0">
                  <a:pos x="603" y="334"/>
                </a:cxn>
                <a:cxn ang="0">
                  <a:pos x="479" y="504"/>
                </a:cxn>
                <a:cxn ang="0">
                  <a:pos x="196" y="515"/>
                </a:cxn>
                <a:cxn ang="0">
                  <a:pos x="37" y="594"/>
                </a:cxn>
                <a:cxn ang="0">
                  <a:pos x="49" y="730"/>
                </a:cxn>
                <a:cxn ang="0">
                  <a:pos x="332" y="956"/>
                </a:cxn>
                <a:cxn ang="0">
                  <a:pos x="377" y="1228"/>
                </a:cxn>
                <a:cxn ang="0">
                  <a:pos x="139" y="1466"/>
                </a:cxn>
                <a:cxn ang="0">
                  <a:pos x="105" y="1579"/>
                </a:cxn>
                <a:cxn ang="0">
                  <a:pos x="94" y="1749"/>
                </a:cxn>
                <a:cxn ang="0">
                  <a:pos x="185" y="1794"/>
                </a:cxn>
                <a:cxn ang="0">
                  <a:pos x="298" y="1794"/>
                </a:cxn>
                <a:cxn ang="0">
                  <a:pos x="354" y="1760"/>
                </a:cxn>
                <a:cxn ang="0">
                  <a:pos x="683" y="1602"/>
                </a:cxn>
                <a:cxn ang="0">
                  <a:pos x="909" y="1692"/>
                </a:cxn>
                <a:cxn ang="0">
                  <a:pos x="1090" y="1794"/>
                </a:cxn>
                <a:cxn ang="0">
                  <a:pos x="1226" y="1760"/>
                </a:cxn>
                <a:cxn ang="0">
                  <a:pos x="1317" y="1602"/>
                </a:cxn>
                <a:cxn ang="0">
                  <a:pos x="1656" y="1737"/>
                </a:cxn>
                <a:cxn ang="0">
                  <a:pos x="1713" y="1613"/>
                </a:cxn>
                <a:cxn ang="0">
                  <a:pos x="1475" y="1307"/>
                </a:cxn>
                <a:cxn ang="0">
                  <a:pos x="1351" y="1138"/>
                </a:cxn>
                <a:cxn ang="0">
                  <a:pos x="1260" y="990"/>
                </a:cxn>
                <a:cxn ang="0">
                  <a:pos x="1622" y="606"/>
                </a:cxn>
                <a:cxn ang="0">
                  <a:pos x="1690" y="390"/>
                </a:cxn>
                <a:cxn ang="0">
                  <a:pos x="1385" y="470"/>
                </a:cxn>
                <a:cxn ang="0">
                  <a:pos x="1169" y="583"/>
                </a:cxn>
                <a:cxn ang="0">
                  <a:pos x="1040" y="459"/>
                </a:cxn>
                <a:cxn ang="0">
                  <a:pos x="988" y="311"/>
                </a:cxn>
                <a:cxn ang="0">
                  <a:pos x="920" y="153"/>
                </a:cxn>
              </a:cxnLst>
              <a:rect l="0" t="0" r="r" b="b"/>
              <a:pathLst>
                <a:path w="1743" h="1805">
                  <a:moveTo>
                    <a:pt x="1102" y="572"/>
                  </a:moveTo>
                  <a:cubicBezTo>
                    <a:pt x="1064" y="495"/>
                    <a:pt x="952" y="185"/>
                    <a:pt x="875" y="96"/>
                  </a:cubicBezTo>
                  <a:cubicBezTo>
                    <a:pt x="798" y="7"/>
                    <a:pt x="682" y="0"/>
                    <a:pt x="637" y="40"/>
                  </a:cubicBezTo>
                  <a:cubicBezTo>
                    <a:pt x="592" y="80"/>
                    <a:pt x="629" y="257"/>
                    <a:pt x="603" y="334"/>
                  </a:cubicBezTo>
                  <a:cubicBezTo>
                    <a:pt x="577" y="411"/>
                    <a:pt x="547" y="474"/>
                    <a:pt x="479" y="504"/>
                  </a:cubicBezTo>
                  <a:cubicBezTo>
                    <a:pt x="411" y="534"/>
                    <a:pt x="270" y="500"/>
                    <a:pt x="196" y="515"/>
                  </a:cubicBezTo>
                  <a:cubicBezTo>
                    <a:pt x="122" y="530"/>
                    <a:pt x="62" y="558"/>
                    <a:pt x="37" y="594"/>
                  </a:cubicBezTo>
                  <a:cubicBezTo>
                    <a:pt x="12" y="630"/>
                    <a:pt x="0" y="670"/>
                    <a:pt x="49" y="730"/>
                  </a:cubicBezTo>
                  <a:cubicBezTo>
                    <a:pt x="98" y="790"/>
                    <a:pt x="277" y="873"/>
                    <a:pt x="332" y="956"/>
                  </a:cubicBezTo>
                  <a:cubicBezTo>
                    <a:pt x="387" y="1039"/>
                    <a:pt x="409" y="1143"/>
                    <a:pt x="377" y="1228"/>
                  </a:cubicBezTo>
                  <a:cubicBezTo>
                    <a:pt x="345" y="1313"/>
                    <a:pt x="184" y="1408"/>
                    <a:pt x="139" y="1466"/>
                  </a:cubicBezTo>
                  <a:cubicBezTo>
                    <a:pt x="94" y="1524"/>
                    <a:pt x="112" y="1532"/>
                    <a:pt x="105" y="1579"/>
                  </a:cubicBezTo>
                  <a:cubicBezTo>
                    <a:pt x="98" y="1626"/>
                    <a:pt x="81" y="1713"/>
                    <a:pt x="94" y="1749"/>
                  </a:cubicBezTo>
                  <a:cubicBezTo>
                    <a:pt x="107" y="1785"/>
                    <a:pt x="151" y="1787"/>
                    <a:pt x="185" y="1794"/>
                  </a:cubicBezTo>
                  <a:cubicBezTo>
                    <a:pt x="219" y="1801"/>
                    <a:pt x="270" y="1800"/>
                    <a:pt x="298" y="1794"/>
                  </a:cubicBezTo>
                  <a:cubicBezTo>
                    <a:pt x="326" y="1788"/>
                    <a:pt x="290" y="1792"/>
                    <a:pt x="354" y="1760"/>
                  </a:cubicBezTo>
                  <a:cubicBezTo>
                    <a:pt x="418" y="1728"/>
                    <a:pt x="591" y="1613"/>
                    <a:pt x="683" y="1602"/>
                  </a:cubicBezTo>
                  <a:cubicBezTo>
                    <a:pt x="775" y="1591"/>
                    <a:pt x="841" y="1660"/>
                    <a:pt x="909" y="1692"/>
                  </a:cubicBezTo>
                  <a:cubicBezTo>
                    <a:pt x="977" y="1724"/>
                    <a:pt x="1037" y="1783"/>
                    <a:pt x="1090" y="1794"/>
                  </a:cubicBezTo>
                  <a:cubicBezTo>
                    <a:pt x="1143" y="1805"/>
                    <a:pt x="1188" y="1792"/>
                    <a:pt x="1226" y="1760"/>
                  </a:cubicBezTo>
                  <a:cubicBezTo>
                    <a:pt x="1264" y="1728"/>
                    <a:pt x="1245" y="1606"/>
                    <a:pt x="1317" y="1602"/>
                  </a:cubicBezTo>
                  <a:cubicBezTo>
                    <a:pt x="1389" y="1598"/>
                    <a:pt x="1590" y="1735"/>
                    <a:pt x="1656" y="1737"/>
                  </a:cubicBezTo>
                  <a:cubicBezTo>
                    <a:pt x="1722" y="1739"/>
                    <a:pt x="1743" y="1685"/>
                    <a:pt x="1713" y="1613"/>
                  </a:cubicBezTo>
                  <a:cubicBezTo>
                    <a:pt x="1683" y="1541"/>
                    <a:pt x="1535" y="1386"/>
                    <a:pt x="1475" y="1307"/>
                  </a:cubicBezTo>
                  <a:cubicBezTo>
                    <a:pt x="1415" y="1228"/>
                    <a:pt x="1387" y="1191"/>
                    <a:pt x="1351" y="1138"/>
                  </a:cubicBezTo>
                  <a:cubicBezTo>
                    <a:pt x="1315" y="1085"/>
                    <a:pt x="1215" y="1079"/>
                    <a:pt x="1260" y="990"/>
                  </a:cubicBezTo>
                  <a:cubicBezTo>
                    <a:pt x="1305" y="901"/>
                    <a:pt x="1550" y="706"/>
                    <a:pt x="1622" y="606"/>
                  </a:cubicBezTo>
                  <a:cubicBezTo>
                    <a:pt x="1694" y="506"/>
                    <a:pt x="1729" y="413"/>
                    <a:pt x="1690" y="390"/>
                  </a:cubicBezTo>
                  <a:cubicBezTo>
                    <a:pt x="1651" y="367"/>
                    <a:pt x="1472" y="438"/>
                    <a:pt x="1385" y="470"/>
                  </a:cubicBezTo>
                  <a:cubicBezTo>
                    <a:pt x="1298" y="502"/>
                    <a:pt x="1226" y="585"/>
                    <a:pt x="1169" y="583"/>
                  </a:cubicBezTo>
                  <a:cubicBezTo>
                    <a:pt x="1112" y="581"/>
                    <a:pt x="1070" y="504"/>
                    <a:pt x="1040" y="459"/>
                  </a:cubicBezTo>
                  <a:cubicBezTo>
                    <a:pt x="1010" y="414"/>
                    <a:pt x="1008" y="362"/>
                    <a:pt x="988" y="311"/>
                  </a:cubicBezTo>
                  <a:cubicBezTo>
                    <a:pt x="968" y="260"/>
                    <a:pt x="931" y="179"/>
                    <a:pt x="920" y="153"/>
                  </a:cubicBezTo>
                </a:path>
              </a:pathLst>
            </a:custGeom>
            <a:gradFill rotWithShape="0">
              <a:gsLst>
                <a:gs pos="0">
                  <a:srgbClr val="D22800"/>
                </a:gs>
                <a:gs pos="100000">
                  <a:srgbClr val="3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92075" tIns="46038" rIns="92075" bIns="46038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14">
              <a:extLst>
                <a:ext uri="{FF2B5EF4-FFF2-40B4-BE49-F238E27FC236}">
                  <a16:creationId xmlns:a16="http://schemas.microsoft.com/office/drawing/2014/main" id="{0EE544F2-9F45-4704-9B7E-C515699FC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13" y="216271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D5D7D78B-D25C-445E-881F-FEA265DF1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4539197"/>
              <a:ext cx="1152525" cy="1743075"/>
            </a:xfrm>
            <a:prstGeom prst="ellips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EEBADF0-017F-44D3-ACD4-876660365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1938872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6699"/>
                </a:gs>
                <a:gs pos="100000">
                  <a:schemeClr val="bg2">
                    <a:alpha val="49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25EDE736-B28C-4B8D-8BD3-6C6C5BD1B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23867">
              <a:off x="9282113" y="1557872"/>
              <a:ext cx="1828800" cy="4572000"/>
            </a:xfrm>
            <a:prstGeom prst="flowChartDelay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AutoShape 18">
              <a:extLst>
                <a:ext uri="{FF2B5EF4-FFF2-40B4-BE49-F238E27FC236}">
                  <a16:creationId xmlns:a16="http://schemas.microsoft.com/office/drawing/2014/main" id="{52629298-FB30-4DD5-96CC-6E7010D321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385176" y="4208997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AutoShape 19">
              <a:extLst>
                <a:ext uri="{FF2B5EF4-FFF2-40B4-BE49-F238E27FC236}">
                  <a16:creationId xmlns:a16="http://schemas.microsoft.com/office/drawing/2014/main" id="{5DB8C5AC-F0AA-466A-B458-519F166083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618939">
              <a:off x="9015413" y="5253572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" name="AutoShape 20">
              <a:extLst>
                <a:ext uri="{FF2B5EF4-FFF2-40B4-BE49-F238E27FC236}">
                  <a16:creationId xmlns:a16="http://schemas.microsoft.com/office/drawing/2014/main" id="{57339FE2-D2C9-4E25-9C52-DC4F3BFE00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618939">
              <a:off x="7450138" y="542026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21F7D4DF-D9DD-43EF-AC3E-4FCBB78E5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3581935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" name="Arc 22">
              <a:extLst>
                <a:ext uri="{FF2B5EF4-FFF2-40B4-BE49-F238E27FC236}">
                  <a16:creationId xmlns:a16="http://schemas.microsoft.com/office/drawing/2014/main" id="{73893494-F510-46F1-BAB7-35C61A856EC7}"/>
                </a:ext>
              </a:extLst>
            </p:cNvPr>
            <p:cNvSpPr>
              <a:spLocks/>
            </p:cNvSpPr>
            <p:nvPr/>
          </p:nvSpPr>
          <p:spPr bwMode="auto">
            <a:xfrm rot="2071252" flipV="1">
              <a:off x="7983538" y="5474235"/>
              <a:ext cx="838200" cy="609600"/>
            </a:xfrm>
            <a:custGeom>
              <a:avLst/>
              <a:gdLst>
                <a:gd name="T0" fmla="*/ 0 w 21600"/>
                <a:gd name="T1" fmla="*/ 0 h 21600"/>
                <a:gd name="T2" fmla="*/ 32526815 w 21600"/>
                <a:gd name="T3" fmla="*/ 17204267 h 21600"/>
                <a:gd name="T4" fmla="*/ 0 w 21600"/>
                <a:gd name="T5" fmla="*/ 172042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29225F69-11F8-4FC4-A5A3-5C9436D468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7019" flipV="1">
              <a:off x="6115051" y="3151722"/>
              <a:ext cx="1579562" cy="646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EB183F65-B9DC-4A3C-9146-D176330B6B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514182">
              <a:off x="7694613" y="4899560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Arc 25">
              <a:extLst>
                <a:ext uri="{FF2B5EF4-FFF2-40B4-BE49-F238E27FC236}">
                  <a16:creationId xmlns:a16="http://schemas.microsoft.com/office/drawing/2014/main" id="{B9890046-1AA9-44E4-B64D-48D66AFFBCB5}"/>
                </a:ext>
              </a:extLst>
            </p:cNvPr>
            <p:cNvSpPr>
              <a:spLocks/>
            </p:cNvSpPr>
            <p:nvPr/>
          </p:nvSpPr>
          <p:spPr bwMode="auto">
            <a:xfrm rot="14454542" flipV="1">
              <a:off x="6515101" y="3934360"/>
              <a:ext cx="641350" cy="711200"/>
            </a:xfrm>
            <a:custGeom>
              <a:avLst/>
              <a:gdLst>
                <a:gd name="T0" fmla="*/ 2293984 w 21600"/>
                <a:gd name="T1" fmla="*/ 0 h 25181"/>
                <a:gd name="T2" fmla="*/ 18755628 w 21600"/>
                <a:gd name="T3" fmla="*/ 20086790 h 25181"/>
                <a:gd name="T4" fmla="*/ 0 w 21600"/>
                <a:gd name="T5" fmla="*/ 17105010 h 251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81"/>
                <a:gd name="T11" fmla="*/ 21600 w 21600"/>
                <a:gd name="T12" fmla="*/ 25181 h 25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81" fill="none" extrusionOk="0">
                  <a:moveTo>
                    <a:pt x="2601" y="0"/>
                  </a:moveTo>
                  <a:cubicBezTo>
                    <a:pt x="13445" y="1316"/>
                    <a:pt x="21600" y="10519"/>
                    <a:pt x="21600" y="21443"/>
                  </a:cubicBezTo>
                  <a:cubicBezTo>
                    <a:pt x="21600" y="22696"/>
                    <a:pt x="21490" y="23946"/>
                    <a:pt x="21274" y="25181"/>
                  </a:cubicBezTo>
                </a:path>
                <a:path w="21600" h="25181" stroke="0" extrusionOk="0">
                  <a:moveTo>
                    <a:pt x="2601" y="0"/>
                  </a:moveTo>
                  <a:cubicBezTo>
                    <a:pt x="13445" y="1316"/>
                    <a:pt x="21600" y="10519"/>
                    <a:pt x="21600" y="21443"/>
                  </a:cubicBezTo>
                  <a:cubicBezTo>
                    <a:pt x="21600" y="22696"/>
                    <a:pt x="21490" y="23946"/>
                    <a:pt x="21274" y="25181"/>
                  </a:cubicBezTo>
                  <a:lnTo>
                    <a:pt x="0" y="21443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none" w="med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91CA5881-60B0-4C04-9CBA-41DD8F2E3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3401" y="1586447"/>
              <a:ext cx="0" cy="576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rc 30">
              <a:extLst>
                <a:ext uri="{FF2B5EF4-FFF2-40B4-BE49-F238E27FC236}">
                  <a16:creationId xmlns:a16="http://schemas.microsoft.com/office/drawing/2014/main" id="{6B80A353-E3A6-46B9-8236-0467AA0B2D7F}"/>
                </a:ext>
              </a:extLst>
            </p:cNvPr>
            <p:cNvSpPr>
              <a:spLocks/>
            </p:cNvSpPr>
            <p:nvPr/>
          </p:nvSpPr>
          <p:spPr bwMode="auto">
            <a:xfrm rot="290680" flipV="1">
              <a:off x="6018213" y="2573872"/>
              <a:ext cx="641350" cy="1100138"/>
            </a:xfrm>
            <a:custGeom>
              <a:avLst/>
              <a:gdLst>
                <a:gd name="T0" fmla="*/ 3103302 w 21600"/>
                <a:gd name="T1" fmla="*/ 0 h 38960"/>
                <a:gd name="T2" fmla="*/ 10977952 w 21600"/>
                <a:gd name="T3" fmla="*/ 31065290 h 38960"/>
                <a:gd name="T4" fmla="*/ 0 w 21600"/>
                <a:gd name="T5" fmla="*/ 16992614 h 389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960"/>
                <a:gd name="T11" fmla="*/ 21600 w 21600"/>
                <a:gd name="T12" fmla="*/ 38960 h 38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960" fill="none" extrusionOk="0">
                  <a:moveTo>
                    <a:pt x="3520" y="-1"/>
                  </a:moveTo>
                  <a:cubicBezTo>
                    <a:pt x="13949" y="1722"/>
                    <a:pt x="21600" y="10740"/>
                    <a:pt x="21600" y="21311"/>
                  </a:cubicBezTo>
                  <a:cubicBezTo>
                    <a:pt x="21600" y="28331"/>
                    <a:pt x="18188" y="34913"/>
                    <a:pt x="12452" y="38960"/>
                  </a:cubicBezTo>
                </a:path>
                <a:path w="21600" h="38960" stroke="0" extrusionOk="0">
                  <a:moveTo>
                    <a:pt x="3520" y="-1"/>
                  </a:moveTo>
                  <a:cubicBezTo>
                    <a:pt x="13949" y="1722"/>
                    <a:pt x="21600" y="10740"/>
                    <a:pt x="21600" y="21311"/>
                  </a:cubicBezTo>
                  <a:cubicBezTo>
                    <a:pt x="21600" y="28331"/>
                    <a:pt x="18188" y="34913"/>
                    <a:pt x="12452" y="38960"/>
                  </a:cubicBezTo>
                  <a:lnTo>
                    <a:pt x="0" y="2131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none" w="med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32">
              <a:extLst>
                <a:ext uri="{FF2B5EF4-FFF2-40B4-BE49-F238E27FC236}">
                  <a16:creationId xmlns:a16="http://schemas.microsoft.com/office/drawing/2014/main" id="{39358A6B-DBF1-4222-9BDF-717C6106F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888" y="4466172"/>
              <a:ext cx="914400" cy="304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26062B3D-B786-464C-8C15-59B22C2F0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3651" y="4466172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B54B99D3-EBF0-4CC8-8D24-355CBF660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2251" y="4694772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3A340660-B3EB-42B1-9506-B2EFE859D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30851" y="4618572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664D9326-FCB6-479B-A63A-FB7F19CBD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251" y="4618572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BB6BC6A3-3AAE-45A8-B7F4-30FE47370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2251" y="4466172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DBE7644D-9EA7-405E-90C7-25A0639210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266821" flipH="1">
              <a:off x="5822951" y="4315360"/>
              <a:ext cx="301625" cy="1428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Arc 39">
              <a:extLst>
                <a:ext uri="{FF2B5EF4-FFF2-40B4-BE49-F238E27FC236}">
                  <a16:creationId xmlns:a16="http://schemas.microsoft.com/office/drawing/2014/main" id="{C62F44D6-4C3C-4192-9992-1D6EA4E1DB8F}"/>
                </a:ext>
              </a:extLst>
            </p:cNvPr>
            <p:cNvSpPr>
              <a:spLocks/>
            </p:cNvSpPr>
            <p:nvPr/>
          </p:nvSpPr>
          <p:spPr bwMode="auto">
            <a:xfrm rot="10245222" flipV="1">
              <a:off x="4692651" y="3747035"/>
              <a:ext cx="842962" cy="687387"/>
            </a:xfrm>
            <a:custGeom>
              <a:avLst/>
              <a:gdLst>
                <a:gd name="T0" fmla="*/ 9106213 w 21600"/>
                <a:gd name="T1" fmla="*/ 0 h 20756"/>
                <a:gd name="T2" fmla="*/ 32897448 w 21600"/>
                <a:gd name="T3" fmla="*/ 22764544 h 20756"/>
                <a:gd name="T4" fmla="*/ 0 w 21600"/>
                <a:gd name="T5" fmla="*/ 22764544 h 207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56"/>
                <a:gd name="T11" fmla="*/ 21600 w 21600"/>
                <a:gd name="T12" fmla="*/ 20756 h 207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56" fill="none" extrusionOk="0">
                  <a:moveTo>
                    <a:pt x="5979" y="-1"/>
                  </a:moveTo>
                  <a:cubicBezTo>
                    <a:pt x="15229" y="2664"/>
                    <a:pt x="21600" y="11129"/>
                    <a:pt x="21600" y="20756"/>
                  </a:cubicBezTo>
                </a:path>
                <a:path w="21600" h="20756" stroke="0" extrusionOk="0">
                  <a:moveTo>
                    <a:pt x="5979" y="-1"/>
                  </a:moveTo>
                  <a:cubicBezTo>
                    <a:pt x="15229" y="2664"/>
                    <a:pt x="21600" y="11129"/>
                    <a:pt x="21600" y="20756"/>
                  </a:cubicBezTo>
                  <a:lnTo>
                    <a:pt x="0" y="20756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40">
              <a:extLst>
                <a:ext uri="{FF2B5EF4-FFF2-40B4-BE49-F238E27FC236}">
                  <a16:creationId xmlns:a16="http://schemas.microsoft.com/office/drawing/2014/main" id="{6601FF13-1C3C-4172-A5FA-F8E239B7D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7593013" y="2192872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" name="Arc 41">
              <a:extLst>
                <a:ext uri="{FF2B5EF4-FFF2-40B4-BE49-F238E27FC236}">
                  <a16:creationId xmlns:a16="http://schemas.microsoft.com/office/drawing/2014/main" id="{AADA0E8C-2878-4C98-B087-1512AE0909D0}"/>
                </a:ext>
              </a:extLst>
            </p:cNvPr>
            <p:cNvSpPr>
              <a:spLocks/>
            </p:cNvSpPr>
            <p:nvPr/>
          </p:nvSpPr>
          <p:spPr bwMode="auto">
            <a:xfrm rot="12204450" flipV="1">
              <a:off x="4383088" y="1483260"/>
              <a:ext cx="1296988" cy="463550"/>
            </a:xfrm>
            <a:custGeom>
              <a:avLst/>
              <a:gdLst>
                <a:gd name="T0" fmla="*/ 0 w 33416"/>
                <a:gd name="T1" fmla="*/ 1620258 h 21600"/>
                <a:gd name="T2" fmla="*/ 50340488 w 33416"/>
                <a:gd name="T3" fmla="*/ 9948083 h 21600"/>
                <a:gd name="T4" fmla="*/ 17800551 w 33416"/>
                <a:gd name="T5" fmla="*/ 9948083 h 21600"/>
                <a:gd name="T6" fmla="*/ 0 60000 65536"/>
                <a:gd name="T7" fmla="*/ 0 60000 65536"/>
                <a:gd name="T8" fmla="*/ 0 60000 65536"/>
                <a:gd name="T9" fmla="*/ 0 w 33416"/>
                <a:gd name="T10" fmla="*/ 0 h 21600"/>
                <a:gd name="T11" fmla="*/ 33416 w 334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416" h="21600" fill="none" extrusionOk="0">
                  <a:moveTo>
                    <a:pt x="0" y="3518"/>
                  </a:moveTo>
                  <a:cubicBezTo>
                    <a:pt x="3513" y="1222"/>
                    <a:pt x="7619" y="-1"/>
                    <a:pt x="11816" y="0"/>
                  </a:cubicBezTo>
                  <a:cubicBezTo>
                    <a:pt x="23745" y="0"/>
                    <a:pt x="33416" y="9670"/>
                    <a:pt x="33416" y="21600"/>
                  </a:cubicBezTo>
                </a:path>
                <a:path w="33416" h="21600" stroke="0" extrusionOk="0">
                  <a:moveTo>
                    <a:pt x="0" y="3518"/>
                  </a:moveTo>
                  <a:cubicBezTo>
                    <a:pt x="3513" y="1222"/>
                    <a:pt x="7619" y="-1"/>
                    <a:pt x="11816" y="0"/>
                  </a:cubicBezTo>
                  <a:cubicBezTo>
                    <a:pt x="23745" y="0"/>
                    <a:pt x="33416" y="9670"/>
                    <a:pt x="33416" y="21600"/>
                  </a:cubicBezTo>
                  <a:lnTo>
                    <a:pt x="11816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43">
              <a:extLst>
                <a:ext uri="{FF2B5EF4-FFF2-40B4-BE49-F238E27FC236}">
                  <a16:creationId xmlns:a16="http://schemas.microsoft.com/office/drawing/2014/main" id="{29083299-F08E-49E7-A7F9-CF205DE37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066" y="4904750"/>
              <a:ext cx="1076392" cy="1183847"/>
            </a:xfrm>
            <a:prstGeom prst="ellipse">
              <a:avLst/>
            </a:prstGeom>
            <a:solidFill>
              <a:srgbClr val="AC5600"/>
            </a:solidFill>
            <a:ln w="1270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D048B15B-6FC8-46EE-A953-DB0D1CF29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363" y="4864635"/>
              <a:ext cx="1076392" cy="118384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0" name="Group 45">
              <a:extLst>
                <a:ext uri="{FF2B5EF4-FFF2-40B4-BE49-F238E27FC236}">
                  <a16:creationId xmlns:a16="http://schemas.microsoft.com/office/drawing/2014/main" id="{2BDE9F06-BFAD-4279-AB6A-D1740F03CD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4363" y="5430706"/>
              <a:ext cx="1152525" cy="117672"/>
              <a:chOff x="2165" y="2118"/>
              <a:chExt cx="1423" cy="132"/>
            </a:xfrm>
          </p:grpSpPr>
          <p:sp>
            <p:nvSpPr>
              <p:cNvPr id="51" name="Rectangle 46">
                <a:extLst>
                  <a:ext uri="{FF2B5EF4-FFF2-40B4-BE49-F238E27FC236}">
                    <a16:creationId xmlns:a16="http://schemas.microsoft.com/office/drawing/2014/main" id="{97575CD5-B880-4863-8536-8E69547B6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2118"/>
                <a:ext cx="1329" cy="36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F3C7486F-0CE2-428D-88D8-FF9BA8A28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2118"/>
                <a:ext cx="94" cy="132"/>
              </a:xfrm>
              <a:custGeom>
                <a:avLst/>
                <a:gdLst>
                  <a:gd name="T0" fmla="*/ 0 w 283"/>
                  <a:gd name="T1" fmla="*/ 0 h 395"/>
                  <a:gd name="T2" fmla="*/ 94 w 283"/>
                  <a:gd name="T3" fmla="*/ 99 h 395"/>
                  <a:gd name="T4" fmla="*/ 91 w 283"/>
                  <a:gd name="T5" fmla="*/ 132 h 395"/>
                  <a:gd name="T6" fmla="*/ 0 w 283"/>
                  <a:gd name="T7" fmla="*/ 36 h 395"/>
                  <a:gd name="T8" fmla="*/ 0 w 283"/>
                  <a:gd name="T9" fmla="*/ 0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95"/>
                  <a:gd name="T17" fmla="*/ 283 w 283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95">
                    <a:moveTo>
                      <a:pt x="0" y="0"/>
                    </a:moveTo>
                    <a:lnTo>
                      <a:pt x="283" y="296"/>
                    </a:lnTo>
                    <a:lnTo>
                      <a:pt x="273" y="395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E62F1ACF-C11A-4E6F-8558-0CCD83BE8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3076" y="5547260"/>
              <a:ext cx="10810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50">
              <a:extLst>
                <a:ext uri="{FF2B5EF4-FFF2-40B4-BE49-F238E27FC236}">
                  <a16:creationId xmlns:a16="http://schemas.microsoft.com/office/drawing/2014/main" id="{27FD052E-A534-48BD-A0F0-91CE6B7EAD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108951" y="2032535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AutoShape 51">
              <a:extLst>
                <a:ext uri="{FF2B5EF4-FFF2-40B4-BE49-F238E27FC236}">
                  <a16:creationId xmlns:a16="http://schemas.microsoft.com/office/drawing/2014/main" id="{08F41425-2D6B-4A0E-A933-3725598A4F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737601" y="3227922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D5DAE"/>
                </a:gs>
                <a:gs pos="100000">
                  <a:srgbClr val="0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AutoShape 52">
              <a:extLst>
                <a:ext uri="{FF2B5EF4-FFF2-40B4-BE49-F238E27FC236}">
                  <a16:creationId xmlns:a16="http://schemas.microsoft.com/office/drawing/2014/main" id="{7253EF3B-7EF2-4CF9-9A49-0CDFE798F7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342313" y="2832635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D5DAE"/>
                </a:gs>
                <a:gs pos="100000">
                  <a:srgbClr val="0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AutoShape 53">
              <a:extLst>
                <a:ext uri="{FF2B5EF4-FFF2-40B4-BE49-F238E27FC236}">
                  <a16:creationId xmlns:a16="http://schemas.microsoft.com/office/drawing/2014/main" id="{F33609A1-25D9-4ADD-ACA6-EEE695ABEA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413751" y="3840697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AutoShape 54">
              <a:extLst>
                <a:ext uri="{FF2B5EF4-FFF2-40B4-BE49-F238E27FC236}">
                  <a16:creationId xmlns:a16="http://schemas.microsoft.com/office/drawing/2014/main" id="{8F55E45A-4764-4AFE-BC90-84E407732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486776" y="4559835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AutoShape 56">
              <a:extLst>
                <a:ext uri="{FF2B5EF4-FFF2-40B4-BE49-F238E27FC236}">
                  <a16:creationId xmlns:a16="http://schemas.microsoft.com/office/drawing/2014/main" id="{55C278B0-D06A-48E1-99C8-FBDEBE4F43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016876" y="3466047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5D5DAE"/>
                </a:gs>
                <a:gs pos="100000">
                  <a:srgbClr val="0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AutoShape 57">
              <a:extLst>
                <a:ext uri="{FF2B5EF4-FFF2-40B4-BE49-F238E27FC236}">
                  <a16:creationId xmlns:a16="http://schemas.microsoft.com/office/drawing/2014/main" id="{55DB9E37-42DF-4045-B0FB-E0CEB524E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8869363" y="2607210"/>
              <a:ext cx="228600" cy="457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AutoShape 58">
              <a:extLst>
                <a:ext uri="{FF2B5EF4-FFF2-40B4-BE49-F238E27FC236}">
                  <a16:creationId xmlns:a16="http://schemas.microsoft.com/office/drawing/2014/main" id="{ACA073F6-C57D-4B72-88D4-B46492556A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55543">
              <a:off x="9015413" y="2084922"/>
              <a:ext cx="228600" cy="457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5277D-2452-7DB8-0C3E-FF236DA84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567" y="1801657"/>
            <a:ext cx="1676545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BE95B-EB36-41F4-926F-2944E220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7185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АМИТРИПТИЛИН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867E7-3C2C-40B6-9B98-4F65D4C7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0399" y="1186219"/>
            <a:ext cx="6883401" cy="415825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депрессии с выраженной тревогой, в т.ч. эндогенные, инволюционные, невротические, при органических повреждениях мозга, медикаментозные; </a:t>
            </a:r>
          </a:p>
          <a:p>
            <a:pPr algn="just"/>
            <a:r>
              <a:rPr lang="ru-RU" sz="2400" dirty="0"/>
              <a:t>шизофренические психозы, </a:t>
            </a:r>
          </a:p>
          <a:p>
            <a:pPr algn="just"/>
            <a:r>
              <a:rPr lang="ru-RU" sz="2400" dirty="0"/>
              <a:t>нарушения поведения, </a:t>
            </a:r>
          </a:p>
          <a:p>
            <a:pPr algn="just"/>
            <a:r>
              <a:rPr lang="ru-RU" sz="2400" dirty="0"/>
              <a:t>нервная булимия, </a:t>
            </a:r>
          </a:p>
          <a:p>
            <a:pPr algn="just"/>
            <a:r>
              <a:rPr lang="ru-RU" sz="2400" dirty="0"/>
              <a:t>детский энурез (за исключением детей с гипотонией мочевого пузыря), </a:t>
            </a:r>
          </a:p>
          <a:p>
            <a:pPr algn="just"/>
            <a:r>
              <a:rPr lang="ru-RU" sz="2400" dirty="0"/>
              <a:t>хронический болевой синдром (неврогенного характера), </a:t>
            </a:r>
          </a:p>
          <a:p>
            <a:pPr algn="just"/>
            <a:r>
              <a:rPr lang="ru-RU" sz="2400" dirty="0"/>
              <a:t>профилактика мигрени</a:t>
            </a:r>
            <a:r>
              <a:rPr lang="ru-RU" sz="2000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5A448F-E486-4732-9A7B-FE7EA148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28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23FFD4-0A3D-4502-B314-3E906E34FE9C}"/>
              </a:ext>
            </a:extLst>
          </p:cNvPr>
          <p:cNvSpPr/>
          <p:nvPr/>
        </p:nvSpPr>
        <p:spPr>
          <a:xfrm>
            <a:off x="4206854" y="5644459"/>
            <a:ext cx="370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У детей от 6 лет, раствор – с 12 лет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00BE25-2249-FBA5-0EDF-F05D799B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65127"/>
            <a:ext cx="2190855" cy="25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087B863-1E9A-6575-C1E9-C4EC9232B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961" y="2844848"/>
            <a:ext cx="3242399" cy="28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30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07F64-77E4-4ADC-A8F5-A4BC0DB7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3"/>
            <a:ext cx="10515600" cy="8427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0B89E-DE52-407B-9800-3A46DD2EC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622" y="880533"/>
            <a:ext cx="10205156" cy="5840944"/>
          </a:xfrm>
        </p:spPr>
        <p:txBody>
          <a:bodyPr>
            <a:normAutofit/>
          </a:bodyPr>
          <a:lstStyle/>
          <a:p>
            <a:pPr algn="just"/>
            <a:r>
              <a:rPr lang="ru-RU" sz="2600" dirty="0">
                <a:solidFill>
                  <a:srgbClr val="C00000"/>
                </a:solidFill>
              </a:rPr>
              <a:t>Обусловленные блокадой периферических м-</a:t>
            </a:r>
            <a:r>
              <a:rPr lang="ru-RU" sz="2600" dirty="0" err="1">
                <a:solidFill>
                  <a:srgbClr val="C00000"/>
                </a:solidFill>
              </a:rPr>
              <a:t>холинорецепторов</a:t>
            </a:r>
            <a:r>
              <a:rPr lang="ru-RU" sz="2600" dirty="0"/>
              <a:t>: сухость во рту, задержка мочеиспускания, запор и др.</a:t>
            </a:r>
          </a:p>
          <a:p>
            <a:pPr algn="just"/>
            <a:r>
              <a:rPr lang="ru-RU" sz="2600" dirty="0">
                <a:solidFill>
                  <a:srgbClr val="C00000"/>
                </a:solidFill>
              </a:rPr>
              <a:t>Симптомы угнетения ЦНС</a:t>
            </a:r>
            <a:endParaRPr lang="ru-RU" sz="2600" dirty="0"/>
          </a:p>
          <a:p>
            <a:pPr algn="just"/>
            <a:r>
              <a:rPr lang="ru-RU" sz="2600" dirty="0">
                <a:solidFill>
                  <a:srgbClr val="C00000"/>
                </a:solidFill>
              </a:rPr>
              <a:t>Со стороны ССС:</a:t>
            </a:r>
            <a:r>
              <a:rPr lang="ru-RU" sz="2600" dirty="0"/>
              <a:t> тахикардия, ортостатическая гипотензия, аритмия, обморок, изменение картины крови</a:t>
            </a:r>
          </a:p>
          <a:p>
            <a:pPr algn="just"/>
            <a:r>
              <a:rPr lang="ru-RU" sz="2600" dirty="0">
                <a:solidFill>
                  <a:srgbClr val="C00000"/>
                </a:solidFill>
              </a:rPr>
              <a:t>Со стороны органов ЖКТ: </a:t>
            </a:r>
            <a:r>
              <a:rPr lang="ru-RU" sz="2600" dirty="0"/>
              <a:t>диспепсия</a:t>
            </a:r>
          </a:p>
          <a:p>
            <a:pPr algn="just"/>
            <a:r>
              <a:rPr lang="ru-RU" sz="2600" dirty="0">
                <a:solidFill>
                  <a:srgbClr val="C00000"/>
                </a:solidFill>
              </a:rPr>
              <a:t>Со стороны обмена веществ: </a:t>
            </a:r>
            <a:r>
              <a:rPr lang="ru-RU" sz="2600" dirty="0" err="1"/>
              <a:t>галакторея</a:t>
            </a:r>
            <a:endParaRPr lang="ru-RU" sz="2600" dirty="0"/>
          </a:p>
          <a:p>
            <a:pPr algn="just"/>
            <a:r>
              <a:rPr lang="ru-RU" sz="2600" dirty="0">
                <a:solidFill>
                  <a:srgbClr val="C00000"/>
                </a:solidFill>
              </a:rPr>
              <a:t>Со стороны мочеполовой системы: </a:t>
            </a:r>
            <a:r>
              <a:rPr lang="ru-RU" sz="2600" dirty="0"/>
              <a:t>изменение либидо, потенции</a:t>
            </a:r>
          </a:p>
          <a:p>
            <a:pPr algn="just"/>
            <a:r>
              <a:rPr lang="ru-RU" sz="2600" dirty="0">
                <a:solidFill>
                  <a:srgbClr val="C00000"/>
                </a:solidFill>
              </a:rPr>
              <a:t>Аллергические реакции</a:t>
            </a:r>
          </a:p>
          <a:p>
            <a:pPr algn="just"/>
            <a:r>
              <a:rPr lang="ru-RU" sz="2600" dirty="0">
                <a:solidFill>
                  <a:srgbClr val="C00000"/>
                </a:solidFill>
              </a:rPr>
              <a:t>Прочие</a:t>
            </a:r>
            <a:r>
              <a:rPr lang="ru-RU" sz="2600" dirty="0"/>
              <a:t>: выпадение волос, фотосенсибилизация, повышение массы тела (при длительном применении), синдром отмены.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498565-3268-494D-991D-4ABCCD89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6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A2494-DC47-40F6-8DE3-64619B5B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71" y="0"/>
            <a:ext cx="3011311" cy="931631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</a:rPr>
              <a:t>Амфетамин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C12C0-4B72-4737-BFD8-9384A9A63F92}"/>
              </a:ext>
            </a:extLst>
          </p:cNvPr>
          <p:cNvSpPr txBox="1"/>
          <p:nvPr/>
        </p:nvSpPr>
        <p:spPr>
          <a:xfrm>
            <a:off x="1918571" y="1942639"/>
            <a:ext cx="58933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Эффекты: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эйфория,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повышение физической и умственной работоспособности, но снижение точности,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устранение усталости,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уменьшение аппетита (снижение чувства голода связано с влиянием на пищевой центр в гипоталамусе).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при передозировке - возбуждение, бессонница, тахикардия, повышение АД, возможны аритмии.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/>
              <a:t>кумулирует</a:t>
            </a:r>
            <a:r>
              <a:rPr lang="ru-RU" sz="2000" dirty="0"/>
              <a:t> в организме, вызывает привыкание и лекарственную зависимость (психическую и физическую).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Как ЛП не применяется, относится к психотропным веществам списка I Перечня.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CABA4EB9-C87B-4FDF-A8D2-86533B2A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83B8BAF-54F7-117D-E492-5E7D4674DA3B}"/>
              </a:ext>
            </a:extLst>
          </p:cNvPr>
          <p:cNvSpPr txBox="1">
            <a:spLocks/>
          </p:cNvSpPr>
          <p:nvPr/>
        </p:nvSpPr>
        <p:spPr>
          <a:xfrm>
            <a:off x="8376355" y="448922"/>
            <a:ext cx="3925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Мезокарб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FACC89C-D36A-B76F-A5C3-BAD1BE0BD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3809" y="1531069"/>
            <a:ext cx="3784057" cy="4524314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вытесняет норадреналин из везикул в синаптическую щель</a:t>
            </a:r>
          </a:p>
          <a:p>
            <a:pPr algn="just"/>
            <a:r>
              <a:rPr lang="ru-RU" sz="2400" dirty="0"/>
              <a:t>эффект развивается постепенно, препарат оказывает мягкое психостимулирующее действие без начальной стадии эйфории и последующего истощения энергетических ресурсов организма </a:t>
            </a:r>
          </a:p>
          <a:p>
            <a:pPr algn="just"/>
            <a:r>
              <a:rPr lang="ru-RU" sz="2400" dirty="0"/>
              <a:t>относится к списку </a:t>
            </a:r>
            <a:r>
              <a:rPr lang="en-US" sz="2400" dirty="0"/>
              <a:t>III </a:t>
            </a:r>
            <a:r>
              <a:rPr lang="ru-RU" sz="2400" dirty="0"/>
              <a:t>Перечня</a:t>
            </a:r>
          </a:p>
          <a:p>
            <a:pPr algn="just"/>
            <a:r>
              <a:rPr lang="ru-RU" sz="2400" dirty="0"/>
              <a:t>входит в состав препарата </a:t>
            </a:r>
            <a:r>
              <a:rPr lang="ru-RU" sz="2400" dirty="0" err="1"/>
              <a:t>Локсидан</a:t>
            </a:r>
            <a:endParaRPr lang="ru-RU" sz="2400" dirty="0"/>
          </a:p>
          <a:p>
            <a:pPr algn="just"/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F50A5-8AE7-1855-7EFB-97DA606CB986}"/>
              </a:ext>
            </a:extLst>
          </p:cNvPr>
          <p:cNvSpPr txBox="1"/>
          <p:nvPr/>
        </p:nvSpPr>
        <p:spPr>
          <a:xfrm>
            <a:off x="1715913" y="61920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Усиление выброса норадреналина и дофамина в ЦНС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Угнетение обратного нейронального захвата</a:t>
            </a:r>
            <a:br>
              <a:rPr lang="ru-RU" sz="2000" dirty="0"/>
            </a:br>
            <a:r>
              <a:rPr lang="ru-RU" sz="2000" dirty="0"/>
              <a:t>норадреналина и дофамина в ЦНС</a:t>
            </a:r>
          </a:p>
        </p:txBody>
      </p:sp>
    </p:spTree>
    <p:extLst>
      <p:ext uri="{BB962C8B-B14F-4D97-AF65-F5344CB8AC3E}">
        <p14:creationId xmlns:p14="http://schemas.microsoft.com/office/powerpoint/2010/main" val="1374282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9EEA10-A476-4CA6-A846-3BCEFCBAE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800" y="0"/>
            <a:ext cx="2489200" cy="24558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ECD18-9F8E-46B5-B6B3-7E3106E5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7505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B68E6-0BDA-4865-BB43-EA19C5BD0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956" y="1173865"/>
            <a:ext cx="9539111" cy="531900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инфаркт миокарда, </a:t>
            </a:r>
          </a:p>
          <a:p>
            <a:pPr algn="just"/>
            <a:r>
              <a:rPr lang="ru-RU" sz="2400" dirty="0"/>
              <a:t>сердечная недостаточность, </a:t>
            </a:r>
          </a:p>
          <a:p>
            <a:pPr algn="just"/>
            <a:r>
              <a:rPr lang="ru-RU" sz="2400" dirty="0"/>
              <a:t>выраженная артериальная гипертензия, </a:t>
            </a:r>
          </a:p>
          <a:p>
            <a:pPr algn="just"/>
            <a:r>
              <a:rPr lang="ru-RU" sz="2400" dirty="0"/>
              <a:t>доброкачественная гиперплазия предстательной железы, </a:t>
            </a:r>
          </a:p>
          <a:p>
            <a:pPr algn="just"/>
            <a:r>
              <a:rPr lang="ru-RU" sz="2400" dirty="0"/>
              <a:t>глаукома, </a:t>
            </a:r>
          </a:p>
          <a:p>
            <a:pPr algn="just"/>
            <a:r>
              <a:rPr lang="ru-RU" sz="2400" dirty="0"/>
              <a:t>эпилепсия, </a:t>
            </a:r>
          </a:p>
          <a:p>
            <a:pPr algn="just"/>
            <a:r>
              <a:rPr lang="ru-RU" sz="2400" dirty="0"/>
              <a:t>атония мочевого пузыря, </a:t>
            </a:r>
          </a:p>
          <a:p>
            <a:pPr algn="just"/>
            <a:r>
              <a:rPr lang="ru-RU" sz="2400" dirty="0"/>
              <a:t>паралитическая непроходимость кишечника, </a:t>
            </a:r>
          </a:p>
          <a:p>
            <a:pPr algn="just"/>
            <a:r>
              <a:rPr lang="ru-RU" sz="2400" dirty="0"/>
              <a:t>ЯБЖ и ДПК в стадии обострения, </a:t>
            </a:r>
          </a:p>
          <a:p>
            <a:pPr algn="just"/>
            <a:r>
              <a:rPr lang="ru-RU" sz="2400" dirty="0"/>
              <a:t>острые заболевания печени и/или почек,</a:t>
            </a:r>
          </a:p>
          <a:p>
            <a:pPr algn="just"/>
            <a:r>
              <a:rPr lang="ru-RU" sz="2400" dirty="0"/>
              <a:t>заболевания крови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0DD33D-0593-41DB-8623-2A2F5F59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6A23912-260F-46E9-94FB-CCE52AB35C0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46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A74F1-BF0E-4DAB-BBCA-6B545CE8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9762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ТРАЗОДОН (ТРИТТИКО)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CDD03C-D015-4151-90E9-A87805A98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23" y="1695190"/>
            <a:ext cx="10834510" cy="487000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Ингибирует </a:t>
            </a:r>
            <a:r>
              <a:rPr lang="ru-RU" u="sng" dirty="0"/>
              <a:t>захват серотонина</a:t>
            </a:r>
          </a:p>
          <a:p>
            <a:pPr algn="just"/>
            <a:r>
              <a:rPr lang="ru-RU" dirty="0"/>
              <a:t>Быстро воздействует на психические (раздражительность, страх, бессонница) и соматические симптомы тревоги (сердцебиение, головная боль, мышечные боли, учащенное мочеиспускание, потливость).</a:t>
            </a:r>
          </a:p>
          <a:p>
            <a:pPr algn="just"/>
            <a:r>
              <a:rPr lang="ru-RU" dirty="0"/>
              <a:t>Эффективен при расстройствах сна.</a:t>
            </a:r>
          </a:p>
          <a:p>
            <a:pPr algn="just"/>
            <a:r>
              <a:rPr lang="ru-RU" dirty="0"/>
              <a:t>Стабилизирует эмоциональное состояние, улучшает настроение, уменьшает патологическое влечение к алкоголю. В период ремиссии зависимости бензодиазепины могут быть полностью заменены </a:t>
            </a:r>
            <a:r>
              <a:rPr lang="ru-RU" dirty="0" err="1"/>
              <a:t>тразодоном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Препарат не вызывает привыкания.</a:t>
            </a:r>
          </a:p>
          <a:p>
            <a:pPr algn="just"/>
            <a:r>
              <a:rPr lang="ru-RU" dirty="0"/>
              <a:t>Способствует восстановлению либидо и потенции.</a:t>
            </a:r>
          </a:p>
          <a:p>
            <a:pPr algn="just"/>
            <a:r>
              <a:rPr lang="ru-RU" dirty="0"/>
              <a:t>Не влияет на массу тела.</a:t>
            </a:r>
          </a:p>
          <a:p>
            <a:pPr algn="just"/>
            <a:r>
              <a:rPr lang="ru-RU" dirty="0"/>
              <a:t>за 30 мин до или через 2–4 ч после еды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18D5C4-0181-430B-9107-4CACBD99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B5CDC9-14AA-4E46-9A72-C074F19362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508743" cy="1371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47F9D8-ACC8-3079-904B-228B8BE87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259" y="136523"/>
            <a:ext cx="3304318" cy="1621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C69ED8-8EB8-73BE-BAD3-31998CFB17F7}"/>
              </a:ext>
            </a:extLst>
          </p:cNvPr>
          <p:cNvSpPr txBox="1"/>
          <p:nvPr/>
        </p:nvSpPr>
        <p:spPr>
          <a:xfrm>
            <a:off x="10521244" y="68580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3516183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DD670-495C-47CD-BA79-6DA88E8B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8" y="136523"/>
            <a:ext cx="10515600" cy="87665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ДУЛОКСЕТИН (СИМБАЛТА)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FF89F-50E1-4A83-886A-AB8FEC720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2378" y="1194155"/>
            <a:ext cx="6581422" cy="516219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Не обладает сродством к рецепторам</a:t>
            </a:r>
          </a:p>
          <a:p>
            <a:pPr algn="just"/>
            <a:r>
              <a:rPr lang="ru-RU" sz="2000" dirty="0"/>
              <a:t>Ингибирует обратный захват серотонина и норадреналина</a:t>
            </a:r>
          </a:p>
          <a:p>
            <a:pPr algn="just"/>
            <a:r>
              <a:rPr lang="ru-RU" sz="2000" dirty="0"/>
              <a:t>Обладает </a:t>
            </a:r>
            <a:r>
              <a:rPr lang="ru-RU" sz="2000" u="sng" dirty="0"/>
              <a:t>центральным механизмом подавления болевого синдрома</a:t>
            </a:r>
          </a:p>
          <a:p>
            <a:pPr algn="just"/>
            <a:r>
              <a:rPr lang="ru-RU" sz="2000" dirty="0"/>
              <a:t>Депрессия</a:t>
            </a:r>
          </a:p>
          <a:p>
            <a:pPr algn="just"/>
            <a:r>
              <a:rPr lang="ru-RU" sz="2000" dirty="0"/>
              <a:t>Генерализованное тревожное расстройство</a:t>
            </a:r>
          </a:p>
          <a:p>
            <a:pPr algn="just"/>
            <a:r>
              <a:rPr lang="ru-RU" sz="2000" dirty="0"/>
              <a:t>Болевая форма периферической диабетической нейропатии</a:t>
            </a:r>
          </a:p>
          <a:p>
            <a:pPr algn="just"/>
            <a:r>
              <a:rPr lang="ru-RU" sz="2000" dirty="0"/>
              <a:t>Хронический болевой синдром костно-мышечной системы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D24D1-9BFB-4794-84FC-F5CA65DC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32</a:t>
            </a:fld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5C60A58-E862-F580-5676-0A2858039A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1" y="987774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C44D42-5972-9FCA-5CD9-077421D15E4F}"/>
              </a:ext>
            </a:extLst>
          </p:cNvPr>
          <p:cNvSpPr txBox="1"/>
          <p:nvPr/>
        </p:nvSpPr>
        <p:spPr>
          <a:xfrm>
            <a:off x="1049866" y="211102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7+</a:t>
            </a:r>
          </a:p>
        </p:txBody>
      </p:sp>
    </p:spTree>
    <p:extLst>
      <p:ext uri="{BB962C8B-B14F-4D97-AF65-F5344CB8AC3E}">
        <p14:creationId xmlns:p14="http://schemas.microsoft.com/office/powerpoint/2010/main" val="3817166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94B53-1A54-4847-8942-2367526D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6" y="13652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СЕЛЕКТИВНЫЕ ИНГИБИТОРЫ ОБРАТНОГО ЗАХВАТА СЕРОТОНИНА (СИОСЗ)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43A261-5F4D-43FA-A216-452F4EF8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33</a:t>
            </a:fld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C9BB366-515C-4451-AA03-849351AB7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26" y="4808540"/>
            <a:ext cx="1585913" cy="7524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2D7B6C9F-E85A-4099-B9E5-AC6022BBF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64" y="4252915"/>
            <a:ext cx="950912" cy="1982787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B3D1F6F-0C97-44DE-A530-ACE0DFDC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314" y="2559052"/>
            <a:ext cx="1585912" cy="7524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22CE8001-D2C4-4022-95DA-DCAB9ADD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51" y="2003427"/>
            <a:ext cx="950913" cy="1982788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A7BF8595-FB99-47F7-AAB7-AF7B77E1B8BA}"/>
              </a:ext>
            </a:extLst>
          </p:cNvPr>
          <p:cNvGrpSpPr>
            <a:grpSpLocks/>
          </p:cNvGrpSpPr>
          <p:nvPr/>
        </p:nvGrpSpPr>
        <p:grpSpPr bwMode="auto">
          <a:xfrm>
            <a:off x="9051951" y="5359402"/>
            <a:ext cx="1905000" cy="304800"/>
            <a:chOff x="528" y="672"/>
            <a:chExt cx="1200" cy="24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52CFEB2B-9975-4196-928D-5EB64E60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672"/>
              <a:ext cx="1152" cy="192"/>
            </a:xfrm>
            <a:prstGeom prst="chevron">
              <a:avLst>
                <a:gd name="adj" fmla="val 150000"/>
              </a:avLst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4381DC9-E808-4391-AB21-1FC84F7D6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72"/>
              <a:ext cx="624" cy="240"/>
            </a:xfrm>
            <a:prstGeom prst="rect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23219E14-6821-42E3-AC9D-7BBDDA07E099}"/>
              </a:ext>
            </a:extLst>
          </p:cNvPr>
          <p:cNvGrpSpPr>
            <a:grpSpLocks/>
          </p:cNvGrpSpPr>
          <p:nvPr/>
        </p:nvGrpSpPr>
        <p:grpSpPr bwMode="auto">
          <a:xfrm>
            <a:off x="9128151" y="4760915"/>
            <a:ext cx="1905000" cy="304800"/>
            <a:chOff x="528" y="672"/>
            <a:chExt cx="1200" cy="240"/>
          </a:xfrm>
        </p:grpSpPr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8031A2CE-956C-45AA-965E-8DD379B9D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672"/>
              <a:ext cx="1152" cy="192"/>
            </a:xfrm>
            <a:prstGeom prst="chevron">
              <a:avLst>
                <a:gd name="adj" fmla="val 150000"/>
              </a:avLst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67FFD4D9-4DDF-444D-BFAA-8703EE19D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72"/>
              <a:ext cx="624" cy="240"/>
            </a:xfrm>
            <a:prstGeom prst="rect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8ACE43E1-D56A-446E-8B5C-CD521C959E13}"/>
              </a:ext>
            </a:extLst>
          </p:cNvPr>
          <p:cNvGrpSpPr>
            <a:grpSpLocks/>
          </p:cNvGrpSpPr>
          <p:nvPr/>
        </p:nvGrpSpPr>
        <p:grpSpPr bwMode="auto">
          <a:xfrm>
            <a:off x="9204351" y="2092327"/>
            <a:ext cx="1905000" cy="304800"/>
            <a:chOff x="528" y="672"/>
            <a:chExt cx="1200" cy="240"/>
          </a:xfrm>
        </p:grpSpPr>
        <p:sp>
          <p:nvSpPr>
            <p:cNvPr id="19" name="AutoShape 13">
              <a:extLst>
                <a:ext uri="{FF2B5EF4-FFF2-40B4-BE49-F238E27FC236}">
                  <a16:creationId xmlns:a16="http://schemas.microsoft.com/office/drawing/2014/main" id="{BD64B5EA-CAF0-48CE-82F2-13E082CB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672"/>
              <a:ext cx="1152" cy="192"/>
            </a:xfrm>
            <a:prstGeom prst="chevron">
              <a:avLst>
                <a:gd name="adj" fmla="val 150000"/>
              </a:avLst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A06DC92F-EDAA-4B8E-B355-EEDA6DF4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72"/>
              <a:ext cx="624" cy="240"/>
            </a:xfrm>
            <a:prstGeom prst="rect">
              <a:avLst/>
            </a:prstGeom>
            <a:gradFill rotWithShape="0">
              <a:gsLst>
                <a:gs pos="0">
                  <a:srgbClr val="FF6541"/>
                </a:gs>
                <a:gs pos="100000">
                  <a:srgbClr val="FFD0C5">
                    <a:alpha val="99001"/>
                  </a:srgbClr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D0C5"/>
              </a:extrusionClr>
              <a:contourClr>
                <a:srgbClr val="FF6541"/>
              </a:contourClr>
            </a:sp3d>
          </p:spPr>
          <p:txBody>
            <a:bodyPr rot="10800000" lIns="92075" tIns="46038" rIns="92075" bIns="46038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1" name="Oval 15">
            <a:extLst>
              <a:ext uri="{FF2B5EF4-FFF2-40B4-BE49-F238E27FC236}">
                <a16:creationId xmlns:a16="http://schemas.microsoft.com/office/drawing/2014/main" id="{458A35FE-0E02-4FEA-A993-6B925959C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64" y="5094290"/>
            <a:ext cx="471487" cy="950912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072E3919-AA7F-4F9E-948B-7EDD74376657}"/>
              </a:ext>
            </a:extLst>
          </p:cNvPr>
          <p:cNvSpPr>
            <a:spLocks noChangeArrowheads="1"/>
          </p:cNvSpPr>
          <p:nvPr/>
        </p:nvSpPr>
        <p:spPr bwMode="auto">
          <a:xfrm rot="10823867">
            <a:off x="9509151" y="1482727"/>
            <a:ext cx="1828800" cy="4572000"/>
          </a:xfrm>
          <a:prstGeom prst="flowChartDelay">
            <a:avLst/>
          </a:prstGeom>
          <a:gradFill rotWithShape="0">
            <a:gsLst>
              <a:gs pos="0">
                <a:srgbClr val="FF6541"/>
              </a:gs>
              <a:gs pos="100000">
                <a:srgbClr val="FFD0C5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D0C5"/>
            </a:extrusionClr>
            <a:contourClr>
              <a:srgbClr val="FF6541"/>
            </a:contourClr>
          </a:sp3d>
        </p:spPr>
        <p:txBody>
          <a:bodyPr rot="10800000" lIns="92075" tIns="46038" rIns="92075" bIns="46038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95E538FD-443D-4FE1-9B0D-9051491FC6EB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7539064" y="2373315"/>
            <a:ext cx="228600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D5DAE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EE85BF0C-D1FF-45AF-9D2F-790FCB2330D8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402664" y="2308227"/>
            <a:ext cx="228600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D5DAE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AutoShape 19">
            <a:extLst>
              <a:ext uri="{FF2B5EF4-FFF2-40B4-BE49-F238E27FC236}">
                <a16:creationId xmlns:a16="http://schemas.microsoft.com/office/drawing/2014/main" id="{2C0FEA75-AC1E-4B9B-BDB6-6ED80729BECA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902726" y="4205290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22B75D65-281C-484E-89F6-4DCDB63895B7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148664" y="2803527"/>
            <a:ext cx="228600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D5DAE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5DC86F24-E0F2-4761-88CC-C9339D8B8C3A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521726" y="5067302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36798941-1AF1-4787-A2A4-34832E07F91D}"/>
              </a:ext>
            </a:extLst>
          </p:cNvPr>
          <p:cNvSpPr>
            <a:spLocks noChangeArrowheads="1"/>
          </p:cNvSpPr>
          <p:nvPr/>
        </p:nvSpPr>
        <p:spPr bwMode="auto">
          <a:xfrm rot="14618939">
            <a:off x="8537601" y="5884865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" name="AutoShape 23">
            <a:extLst>
              <a:ext uri="{FF2B5EF4-FFF2-40B4-BE49-F238E27FC236}">
                <a16:creationId xmlns:a16="http://schemas.microsoft.com/office/drawing/2014/main" id="{B3F927A4-05D3-41BD-9F55-082A62A22D21}"/>
              </a:ext>
            </a:extLst>
          </p:cNvPr>
          <p:cNvSpPr>
            <a:spLocks noChangeArrowheads="1"/>
          </p:cNvSpPr>
          <p:nvPr/>
        </p:nvSpPr>
        <p:spPr bwMode="auto">
          <a:xfrm rot="14618939">
            <a:off x="6727851" y="5576890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" name="Arc 24">
            <a:extLst>
              <a:ext uri="{FF2B5EF4-FFF2-40B4-BE49-F238E27FC236}">
                <a16:creationId xmlns:a16="http://schemas.microsoft.com/office/drawing/2014/main" id="{1D084F52-266B-437B-8B33-5F2A160BD44C}"/>
              </a:ext>
            </a:extLst>
          </p:cNvPr>
          <p:cNvSpPr>
            <a:spLocks/>
          </p:cNvSpPr>
          <p:nvPr/>
        </p:nvSpPr>
        <p:spPr bwMode="auto">
          <a:xfrm rot="2071252" flipV="1">
            <a:off x="6831039" y="3222627"/>
            <a:ext cx="838200" cy="609600"/>
          </a:xfrm>
          <a:custGeom>
            <a:avLst/>
            <a:gdLst>
              <a:gd name="T0" fmla="*/ 0 w 21600"/>
              <a:gd name="T1" fmla="*/ 0 h 21600"/>
              <a:gd name="T2" fmla="*/ 32526815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DBFEFB27-E1ED-476C-AE69-A0852D01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51" y="6083302"/>
            <a:ext cx="4051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latin typeface="Verdana" panose="020B0604030504040204" pitchFamily="34" charset="0"/>
              </a:rPr>
              <a:t>Селективный ингибитор обратного захвата серотонина</a:t>
            </a:r>
          </a:p>
        </p:txBody>
      </p:sp>
      <p:sp>
        <p:nvSpPr>
          <p:cNvPr id="32" name="Arc 27">
            <a:extLst>
              <a:ext uri="{FF2B5EF4-FFF2-40B4-BE49-F238E27FC236}">
                <a16:creationId xmlns:a16="http://schemas.microsoft.com/office/drawing/2014/main" id="{06ECED07-346E-4C33-898F-192567CE6803}"/>
              </a:ext>
            </a:extLst>
          </p:cNvPr>
          <p:cNvSpPr>
            <a:spLocks/>
          </p:cNvSpPr>
          <p:nvPr/>
        </p:nvSpPr>
        <p:spPr bwMode="auto">
          <a:xfrm rot="813445" flipV="1">
            <a:off x="5749951" y="6102352"/>
            <a:ext cx="842963" cy="442913"/>
          </a:xfrm>
          <a:custGeom>
            <a:avLst/>
            <a:gdLst>
              <a:gd name="T0" fmla="*/ 18620622 w 21600"/>
              <a:gd name="T1" fmla="*/ 0 h 17807"/>
              <a:gd name="T2" fmla="*/ 32897527 w 21600"/>
              <a:gd name="T3" fmla="*/ 11016561 h 17807"/>
              <a:gd name="T4" fmla="*/ 0 w 21600"/>
              <a:gd name="T5" fmla="*/ 11016561 h 17807"/>
              <a:gd name="T6" fmla="*/ 0 60000 65536"/>
              <a:gd name="T7" fmla="*/ 0 60000 65536"/>
              <a:gd name="T8" fmla="*/ 0 60000 65536"/>
              <a:gd name="T9" fmla="*/ 0 w 21600"/>
              <a:gd name="T10" fmla="*/ 0 h 17807"/>
              <a:gd name="T11" fmla="*/ 21600 w 21600"/>
              <a:gd name="T12" fmla="*/ 17807 h 178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807" fill="none" extrusionOk="0">
                <a:moveTo>
                  <a:pt x="12225" y="0"/>
                </a:moveTo>
                <a:cubicBezTo>
                  <a:pt x="18093" y="4028"/>
                  <a:pt x="21600" y="10689"/>
                  <a:pt x="21600" y="17807"/>
                </a:cubicBezTo>
              </a:path>
              <a:path w="21600" h="17807" stroke="0" extrusionOk="0">
                <a:moveTo>
                  <a:pt x="12225" y="0"/>
                </a:moveTo>
                <a:cubicBezTo>
                  <a:pt x="18093" y="4028"/>
                  <a:pt x="21600" y="10689"/>
                  <a:pt x="21600" y="17807"/>
                </a:cubicBezTo>
                <a:lnTo>
                  <a:pt x="0" y="1780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med" len="lg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261E3708-B10C-41DB-A3D5-0C889E8410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0439" y="136684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9D5D3FBB-0A6F-45C3-9EA4-145DAA13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8639" y="100806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latin typeface="Verdana" panose="020B0604030504040204" pitchFamily="34" charset="0"/>
              </a:rPr>
              <a:t>Рецептор</a:t>
            </a:r>
          </a:p>
        </p:txBody>
      </p:sp>
      <p:sp>
        <p:nvSpPr>
          <p:cNvPr id="35" name="AutoShape 30">
            <a:extLst>
              <a:ext uri="{FF2B5EF4-FFF2-40B4-BE49-F238E27FC236}">
                <a16:creationId xmlns:a16="http://schemas.microsoft.com/office/drawing/2014/main" id="{4E8C361D-750E-4A64-BCD0-13FC38B8B744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9147201" y="4672015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AutoShape 31">
            <a:extLst>
              <a:ext uri="{FF2B5EF4-FFF2-40B4-BE49-F238E27FC236}">
                <a16:creationId xmlns:a16="http://schemas.microsoft.com/office/drawing/2014/main" id="{B0C72093-81B9-4F90-9826-754D95C98F19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9124976" y="5276852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" name="Oval 32">
            <a:extLst>
              <a:ext uri="{FF2B5EF4-FFF2-40B4-BE49-F238E27FC236}">
                <a16:creationId xmlns:a16="http://schemas.microsoft.com/office/drawing/2014/main" id="{3CB2049B-6E05-4C50-9376-8936E274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64" y="2941640"/>
            <a:ext cx="534987" cy="1071562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" name="AutoShape 33">
            <a:extLst>
              <a:ext uri="{FF2B5EF4-FFF2-40B4-BE49-F238E27FC236}">
                <a16:creationId xmlns:a16="http://schemas.microsoft.com/office/drawing/2014/main" id="{802188AD-1FF0-4BF8-9BF3-C72D00FC9423}"/>
              </a:ext>
            </a:extLst>
          </p:cNvPr>
          <p:cNvSpPr>
            <a:spLocks noChangeArrowheads="1"/>
          </p:cNvSpPr>
          <p:nvPr/>
        </p:nvSpPr>
        <p:spPr bwMode="auto">
          <a:xfrm rot="14618939">
            <a:off x="5896001" y="3455990"/>
            <a:ext cx="228600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D5DAE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" name="AutoShape 34">
            <a:extLst>
              <a:ext uri="{FF2B5EF4-FFF2-40B4-BE49-F238E27FC236}">
                <a16:creationId xmlns:a16="http://schemas.microsoft.com/office/drawing/2014/main" id="{AE5931D6-D216-4D1A-9F97-9AAB3D3DF0BB}"/>
              </a:ext>
            </a:extLst>
          </p:cNvPr>
          <p:cNvSpPr>
            <a:spLocks noChangeArrowheads="1"/>
          </p:cNvSpPr>
          <p:nvPr/>
        </p:nvSpPr>
        <p:spPr bwMode="auto">
          <a:xfrm rot="13504563">
            <a:off x="5797576" y="2794002"/>
            <a:ext cx="228600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D5DAE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" name="AutoShape 35">
            <a:extLst>
              <a:ext uri="{FF2B5EF4-FFF2-40B4-BE49-F238E27FC236}">
                <a16:creationId xmlns:a16="http://schemas.microsoft.com/office/drawing/2014/main" id="{397CC95E-5E7D-4CB1-A791-6543607FA291}"/>
              </a:ext>
            </a:extLst>
          </p:cNvPr>
          <p:cNvSpPr>
            <a:spLocks noChangeArrowheads="1"/>
          </p:cNvSpPr>
          <p:nvPr/>
        </p:nvSpPr>
        <p:spPr bwMode="auto">
          <a:xfrm rot="13504563">
            <a:off x="5916639" y="2968627"/>
            <a:ext cx="228600" cy="457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5D5DAE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E6B88278-1ACF-4A72-BF71-AA0BAFB80CA5}"/>
              </a:ext>
            </a:extLst>
          </p:cNvPr>
          <p:cNvSpPr>
            <a:spLocks/>
          </p:cNvSpPr>
          <p:nvPr/>
        </p:nvSpPr>
        <p:spPr bwMode="auto">
          <a:xfrm rot="2071252" flipV="1">
            <a:off x="7293001" y="5862640"/>
            <a:ext cx="838200" cy="609600"/>
          </a:xfrm>
          <a:custGeom>
            <a:avLst/>
            <a:gdLst>
              <a:gd name="T0" fmla="*/ 0 w 21600"/>
              <a:gd name="T1" fmla="*/ 0 h 21600"/>
              <a:gd name="T2" fmla="*/ 32526815 w 21600"/>
              <a:gd name="T3" fmla="*/ 17204267 h 21600"/>
              <a:gd name="T4" fmla="*/ 0 w 21600"/>
              <a:gd name="T5" fmla="*/ 172042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rc 37">
            <a:extLst>
              <a:ext uri="{FF2B5EF4-FFF2-40B4-BE49-F238E27FC236}">
                <a16:creationId xmlns:a16="http://schemas.microsoft.com/office/drawing/2014/main" id="{E8DBBDB2-06F8-4189-97AE-D4D7DCBCCD09}"/>
              </a:ext>
            </a:extLst>
          </p:cNvPr>
          <p:cNvSpPr>
            <a:spLocks/>
          </p:cNvSpPr>
          <p:nvPr/>
        </p:nvSpPr>
        <p:spPr bwMode="auto">
          <a:xfrm rot="17349590" flipV="1">
            <a:off x="4789513" y="2462215"/>
            <a:ext cx="842963" cy="465138"/>
          </a:xfrm>
          <a:custGeom>
            <a:avLst/>
            <a:gdLst>
              <a:gd name="T0" fmla="*/ 18620622 w 21600"/>
              <a:gd name="T1" fmla="*/ 0 h 21963"/>
              <a:gd name="T2" fmla="*/ 32283764 w 21600"/>
              <a:gd name="T3" fmla="*/ 9850810 h 21963"/>
              <a:gd name="T4" fmla="*/ 0 w 21600"/>
              <a:gd name="T5" fmla="*/ 7986764 h 21963"/>
              <a:gd name="T6" fmla="*/ 0 60000 65536"/>
              <a:gd name="T7" fmla="*/ 0 60000 65536"/>
              <a:gd name="T8" fmla="*/ 0 60000 65536"/>
              <a:gd name="T9" fmla="*/ 0 w 21600"/>
              <a:gd name="T10" fmla="*/ 0 h 21963"/>
              <a:gd name="T11" fmla="*/ 21600 w 21600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63" fill="none" extrusionOk="0">
                <a:moveTo>
                  <a:pt x="12225" y="0"/>
                </a:moveTo>
                <a:cubicBezTo>
                  <a:pt x="18093" y="4028"/>
                  <a:pt x="21600" y="10689"/>
                  <a:pt x="21600" y="17807"/>
                </a:cubicBezTo>
                <a:cubicBezTo>
                  <a:pt x="21600" y="19202"/>
                  <a:pt x="21464" y="20593"/>
                  <a:pt x="21196" y="21962"/>
                </a:cubicBezTo>
              </a:path>
              <a:path w="21600" h="21963" stroke="0" extrusionOk="0">
                <a:moveTo>
                  <a:pt x="12225" y="0"/>
                </a:moveTo>
                <a:cubicBezTo>
                  <a:pt x="18093" y="4028"/>
                  <a:pt x="21600" y="10689"/>
                  <a:pt x="21600" y="17807"/>
                </a:cubicBezTo>
                <a:cubicBezTo>
                  <a:pt x="21600" y="19202"/>
                  <a:pt x="21464" y="20593"/>
                  <a:pt x="21196" y="21962"/>
                </a:cubicBezTo>
                <a:lnTo>
                  <a:pt x="0" y="1780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" name="Group 38">
            <a:extLst>
              <a:ext uri="{FF2B5EF4-FFF2-40B4-BE49-F238E27FC236}">
                <a16:creationId xmlns:a16="http://schemas.microsoft.com/office/drawing/2014/main" id="{FFADFCC2-095F-4527-BF9A-1F64B2A4ABF2}"/>
              </a:ext>
            </a:extLst>
          </p:cNvPr>
          <p:cNvGrpSpPr>
            <a:grpSpLocks/>
          </p:cNvGrpSpPr>
          <p:nvPr/>
        </p:nvGrpSpPr>
        <p:grpSpPr bwMode="auto">
          <a:xfrm>
            <a:off x="6081739" y="4992690"/>
            <a:ext cx="1152525" cy="1223962"/>
            <a:chOff x="1020" y="845"/>
            <a:chExt cx="1423" cy="1373"/>
          </a:xfrm>
        </p:grpSpPr>
        <p:sp>
          <p:nvSpPr>
            <p:cNvPr id="44" name="Oval 39">
              <a:extLst>
                <a:ext uri="{FF2B5EF4-FFF2-40B4-BE49-F238E27FC236}">
                  <a16:creationId xmlns:a16="http://schemas.microsoft.com/office/drawing/2014/main" id="{41F6A5B6-3B60-4CD6-BF8F-D6F52220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890"/>
              <a:ext cx="1329" cy="1328"/>
            </a:xfrm>
            <a:prstGeom prst="ellipse">
              <a:avLst/>
            </a:prstGeom>
            <a:solidFill>
              <a:srgbClr val="AC5600"/>
            </a:solidFill>
            <a:ln w="1270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" name="Oval 40">
              <a:extLst>
                <a:ext uri="{FF2B5EF4-FFF2-40B4-BE49-F238E27FC236}">
                  <a16:creationId xmlns:a16="http://schemas.microsoft.com/office/drawing/2014/main" id="{46A48906-B69A-4B63-B084-385E5E5BE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845"/>
              <a:ext cx="1329" cy="132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6" name="Group 41">
              <a:extLst>
                <a:ext uri="{FF2B5EF4-FFF2-40B4-BE49-F238E27FC236}">
                  <a16:creationId xmlns:a16="http://schemas.microsoft.com/office/drawing/2014/main" id="{DD8CE896-9520-4620-B0D9-299695B00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1480"/>
              <a:ext cx="1423" cy="132"/>
              <a:chOff x="2165" y="2118"/>
              <a:chExt cx="1423" cy="132"/>
            </a:xfrm>
          </p:grpSpPr>
          <p:sp>
            <p:nvSpPr>
              <p:cNvPr id="47" name="Rectangle 42">
                <a:extLst>
                  <a:ext uri="{FF2B5EF4-FFF2-40B4-BE49-F238E27FC236}">
                    <a16:creationId xmlns:a16="http://schemas.microsoft.com/office/drawing/2014/main" id="{91ED7A84-1102-49C7-9637-D7472EB41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5" y="2118"/>
                <a:ext cx="1329" cy="36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47BD60F3-1570-4EBB-B74A-61CF4D038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2118"/>
                <a:ext cx="94" cy="132"/>
              </a:xfrm>
              <a:custGeom>
                <a:avLst/>
                <a:gdLst>
                  <a:gd name="T0" fmla="*/ 0 w 283"/>
                  <a:gd name="T1" fmla="*/ 0 h 395"/>
                  <a:gd name="T2" fmla="*/ 94 w 283"/>
                  <a:gd name="T3" fmla="*/ 99 h 395"/>
                  <a:gd name="T4" fmla="*/ 91 w 283"/>
                  <a:gd name="T5" fmla="*/ 132 h 395"/>
                  <a:gd name="T6" fmla="*/ 0 w 283"/>
                  <a:gd name="T7" fmla="*/ 36 h 395"/>
                  <a:gd name="T8" fmla="*/ 0 w 283"/>
                  <a:gd name="T9" fmla="*/ 0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95"/>
                  <a:gd name="T17" fmla="*/ 283 w 283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95">
                    <a:moveTo>
                      <a:pt x="0" y="0"/>
                    </a:moveTo>
                    <a:lnTo>
                      <a:pt x="283" y="296"/>
                    </a:lnTo>
                    <a:lnTo>
                      <a:pt x="273" y="395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" name="AutoShape 44">
            <a:extLst>
              <a:ext uri="{FF2B5EF4-FFF2-40B4-BE49-F238E27FC236}">
                <a16:creationId xmlns:a16="http://schemas.microsoft.com/office/drawing/2014/main" id="{EB22B711-00C1-40E0-AF4E-27C9B371662B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389964" y="4284665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" name="AutoShape 45">
            <a:extLst>
              <a:ext uri="{FF2B5EF4-FFF2-40B4-BE49-F238E27FC236}">
                <a16:creationId xmlns:a16="http://schemas.microsoft.com/office/drawing/2014/main" id="{B5A6D102-E9C7-4D04-BDFF-93BFF0CCBBB8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329639" y="4725990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" name="AutoShape 46">
            <a:extLst>
              <a:ext uri="{FF2B5EF4-FFF2-40B4-BE49-F238E27FC236}">
                <a16:creationId xmlns:a16="http://schemas.microsoft.com/office/drawing/2014/main" id="{EC18D482-3511-4E0B-BFB2-47D7025C78AD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7796239" y="4421190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" name="AutoShape 47">
            <a:extLst>
              <a:ext uri="{FF2B5EF4-FFF2-40B4-BE49-F238E27FC236}">
                <a16:creationId xmlns:a16="http://schemas.microsoft.com/office/drawing/2014/main" id="{F78A35B8-0C5D-426A-ACAA-BBF7A2EE3245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174064" y="5640390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" name="AutoShape 48">
            <a:extLst>
              <a:ext uri="{FF2B5EF4-FFF2-40B4-BE49-F238E27FC236}">
                <a16:creationId xmlns:a16="http://schemas.microsoft.com/office/drawing/2014/main" id="{F555FE4B-3D9D-45E2-BCC0-87B9B904DD25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7669239" y="4789490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" name="AutoShape 49">
            <a:extLst>
              <a:ext uri="{FF2B5EF4-FFF2-40B4-BE49-F238E27FC236}">
                <a16:creationId xmlns:a16="http://schemas.microsoft.com/office/drawing/2014/main" id="{31216EC6-15B3-4C7C-B018-34B0BF1022D3}"/>
              </a:ext>
            </a:extLst>
          </p:cNvPr>
          <p:cNvSpPr>
            <a:spLocks noChangeArrowheads="1"/>
          </p:cNvSpPr>
          <p:nvPr/>
        </p:nvSpPr>
        <p:spPr bwMode="auto">
          <a:xfrm rot="5455543">
            <a:off x="8029601" y="5221290"/>
            <a:ext cx="228600" cy="457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66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" name="Text Box 50">
            <a:extLst>
              <a:ext uri="{FF2B5EF4-FFF2-40B4-BE49-F238E27FC236}">
                <a16:creationId xmlns:a16="http://schemas.microsoft.com/office/drawing/2014/main" id="{4C841833-6A89-420F-8BCC-D1FF1CA0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814" y="1428752"/>
            <a:ext cx="3952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latin typeface="Verdana" panose="020B0604030504040204" pitchFamily="34" charset="0"/>
              </a:rPr>
              <a:t>Ферментный насос для          обратного захвата норадреналина</a:t>
            </a:r>
          </a:p>
        </p:txBody>
      </p:sp>
      <p:sp>
        <p:nvSpPr>
          <p:cNvPr id="56" name="Text Box 51">
            <a:extLst>
              <a:ext uri="{FF2B5EF4-FFF2-40B4-BE49-F238E27FC236}">
                <a16:creationId xmlns:a16="http://schemas.microsoft.com/office/drawing/2014/main" id="{4421B2AC-70CD-43C4-8C74-DFCAAAD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89" y="3816352"/>
            <a:ext cx="2005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Verdana" panose="020B0604030504040204" pitchFamily="34" charset="0"/>
              </a:rPr>
              <a:t>серотонин</a:t>
            </a:r>
          </a:p>
        </p:txBody>
      </p:sp>
      <p:sp>
        <p:nvSpPr>
          <p:cNvPr id="57" name="Text Box 52">
            <a:extLst>
              <a:ext uri="{FF2B5EF4-FFF2-40B4-BE49-F238E27FC236}">
                <a16:creationId xmlns:a16="http://schemas.microsoft.com/office/drawing/2014/main" id="{1C489213-37E4-49FD-A5EE-3C1FB4F8A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64" y="1931990"/>
            <a:ext cx="230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Verdana" panose="020B0604030504040204" pitchFamily="34" charset="0"/>
              </a:rPr>
              <a:t>норадреналин</a:t>
            </a:r>
          </a:p>
        </p:txBody>
      </p:sp>
    </p:spTree>
    <p:extLst>
      <p:ext uri="{BB962C8B-B14F-4D97-AF65-F5344CB8AC3E}">
        <p14:creationId xmlns:p14="http://schemas.microsoft.com/office/powerpoint/2010/main" val="2541947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E7A9C-633C-4227-8FF9-93284373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4278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ПРЕИМУЩЕСТВА СИОЗС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7E2DB7-3592-4F42-A049-769F46E5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34</a:t>
            </a:fld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7E1A5D-F169-47B6-A877-03A3C9DCFB6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28472" y="1622425"/>
            <a:ext cx="10725150" cy="4358117"/>
          </a:xfrm>
        </p:spPr>
        <p:txBody>
          <a:bodyPr wrap="square" lIns="90000" tIns="46800" rIns="90000" bIns="46800">
            <a:spAutoFit/>
          </a:bodyPr>
          <a:lstStyle/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dirty="0" err="1"/>
              <a:t>Мощность</a:t>
            </a:r>
            <a:r>
              <a:rPr lang="en-GB" altLang="ru-RU" sz="2800" dirty="0"/>
              <a:t>, </a:t>
            </a:r>
            <a:r>
              <a:rPr lang="en-GB" altLang="ru-RU" sz="2800" dirty="0" err="1"/>
              <a:t>сравнимая</a:t>
            </a:r>
            <a:r>
              <a:rPr lang="en-GB" altLang="ru-RU" sz="2800" dirty="0"/>
              <a:t> с «</a:t>
            </a:r>
            <a:r>
              <a:rPr lang="en-GB" altLang="ru-RU" sz="2800" dirty="0" err="1"/>
              <a:t>классическими</a:t>
            </a:r>
            <a:r>
              <a:rPr lang="en-GB" altLang="ru-RU" sz="2800" dirty="0"/>
              <a:t>» </a:t>
            </a:r>
            <a:r>
              <a:rPr lang="en-GB" altLang="ru-RU" sz="2800" dirty="0" err="1"/>
              <a:t>антидепрессантами</a:t>
            </a:r>
            <a:endParaRPr lang="en-GB" altLang="ru-RU" sz="2800" dirty="0"/>
          </a:p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dirty="0" err="1"/>
              <a:t>Отсутствие</a:t>
            </a:r>
            <a:r>
              <a:rPr lang="en-GB" altLang="ru-RU" sz="2800" dirty="0"/>
              <a:t> </a:t>
            </a:r>
            <a:r>
              <a:rPr lang="en-GB" altLang="ru-RU" sz="2800" dirty="0" err="1"/>
              <a:t>холинолитических</a:t>
            </a:r>
            <a:r>
              <a:rPr lang="en-GB" altLang="ru-RU" sz="2800" dirty="0"/>
              <a:t> </a:t>
            </a:r>
            <a:r>
              <a:rPr lang="en-GB" altLang="ru-RU" sz="2800" dirty="0" err="1"/>
              <a:t>побочных</a:t>
            </a:r>
            <a:r>
              <a:rPr lang="en-GB" altLang="ru-RU" sz="2800" dirty="0"/>
              <a:t> </a:t>
            </a:r>
            <a:r>
              <a:rPr lang="en-GB" altLang="ru-RU" sz="2800" dirty="0" err="1"/>
              <a:t>явлений</a:t>
            </a:r>
            <a:endParaRPr lang="en-GB" altLang="ru-RU" sz="2800" dirty="0"/>
          </a:p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dirty="0" err="1"/>
              <a:t>Отсутствие</a:t>
            </a:r>
            <a:r>
              <a:rPr lang="en-GB" altLang="ru-RU" sz="2800" dirty="0"/>
              <a:t> </a:t>
            </a:r>
            <a:r>
              <a:rPr lang="en-GB" altLang="ru-RU" sz="2800" dirty="0" err="1"/>
              <a:t>кардиотоксичности</a:t>
            </a:r>
            <a:endParaRPr lang="en-GB" altLang="ru-RU" sz="2800" dirty="0"/>
          </a:p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dirty="0" err="1"/>
              <a:t>Отсутствие</a:t>
            </a:r>
            <a:r>
              <a:rPr lang="en-GB" altLang="ru-RU" sz="2800" dirty="0"/>
              <a:t> </a:t>
            </a:r>
            <a:r>
              <a:rPr lang="en-GB" altLang="ru-RU" sz="2800" dirty="0" err="1"/>
              <a:t>седации</a:t>
            </a:r>
            <a:endParaRPr lang="en-GB" altLang="ru-RU" sz="2800" dirty="0"/>
          </a:p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/>
              <a:t>Не увеличивают массу тела</a:t>
            </a:r>
            <a:endParaRPr lang="en-GB" altLang="ru-RU" sz="2800" dirty="0"/>
          </a:p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dirty="0" err="1"/>
              <a:t>Не</a:t>
            </a:r>
            <a:r>
              <a:rPr lang="en-GB" altLang="ru-RU" sz="2800" dirty="0"/>
              <a:t> </a:t>
            </a:r>
            <a:r>
              <a:rPr lang="en-GB" altLang="ru-RU" sz="2800" dirty="0" err="1"/>
              <a:t>снижают</a:t>
            </a:r>
            <a:r>
              <a:rPr lang="en-GB" altLang="ru-RU" sz="2800" dirty="0"/>
              <a:t> </a:t>
            </a:r>
            <a:r>
              <a:rPr lang="en-GB" altLang="ru-RU" sz="2800" dirty="0" err="1"/>
              <a:t>порог</a:t>
            </a:r>
            <a:r>
              <a:rPr lang="en-GB" altLang="ru-RU" sz="2800" dirty="0"/>
              <a:t> </a:t>
            </a:r>
            <a:r>
              <a:rPr lang="en-GB" altLang="ru-RU" sz="2800" dirty="0" err="1"/>
              <a:t>эпиактивности</a:t>
            </a:r>
            <a:endParaRPr lang="ru-RU" altLang="ru-RU" sz="2800" dirty="0"/>
          </a:p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800" dirty="0"/>
          </a:p>
          <a:p>
            <a:pPr marL="0" indent="0" algn="just" defTabSz="449263" eaLnBrk="1" hangingPunct="1">
              <a:lnSpc>
                <a:spcPct val="8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dirty="0"/>
              <a:t>НО</a:t>
            </a:r>
          </a:p>
          <a:p>
            <a:pPr marL="341313" indent="-341313" algn="just" defTabSz="449263"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b="1" dirty="0">
                <a:solidFill>
                  <a:srgbClr val="C00000"/>
                </a:solidFill>
              </a:rPr>
              <a:t>Противопоказаны</a:t>
            </a:r>
            <a:r>
              <a:rPr lang="ru-RU" altLang="ru-RU" sz="2800" dirty="0"/>
              <a:t> при </a:t>
            </a:r>
          </a:p>
          <a:p>
            <a:pPr marL="0" indent="0" algn="just" defTabSz="449263" eaLnBrk="1" hangingPunct="1">
              <a:lnSpc>
                <a:spcPct val="8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800" b="1" dirty="0">
                <a:solidFill>
                  <a:srgbClr val="C00000"/>
                </a:solidFill>
              </a:rPr>
              <a:t>суицидальных наклонностях</a:t>
            </a:r>
            <a:endParaRPr lang="en-GB" altLang="ru-RU" sz="28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22C1E3-0282-48B7-A73C-1A71A21227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888" y="2112963"/>
            <a:ext cx="4425951" cy="44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99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7BE8-A474-40D0-A9C1-60FD1C62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128769"/>
            <a:ext cx="6657622" cy="70731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ФЛУОКСЕТИН (ПРОЗАК)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0D4FC69-5352-46F3-9EFE-22C3C30A7F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82" y="128769"/>
            <a:ext cx="2618787" cy="26187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2965B9F-7783-44E4-BA26-14796F321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7112" y="969958"/>
            <a:ext cx="7656688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Депрессии, нервная булимия, обсессивно-</a:t>
            </a:r>
            <a:r>
              <a:rPr lang="ru-RU" sz="2400" dirty="0" err="1"/>
              <a:t>компульсивные</a:t>
            </a:r>
            <a:r>
              <a:rPr lang="ru-RU" sz="2400" dirty="0"/>
              <a:t> расстройства (навязчивые мысли и действия).</a:t>
            </a:r>
          </a:p>
          <a:p>
            <a:pPr algn="just"/>
            <a:r>
              <a:rPr lang="ru-RU" sz="2400" dirty="0"/>
              <a:t>Оказывает </a:t>
            </a:r>
            <a:r>
              <a:rPr lang="ru-RU" sz="2400" dirty="0" err="1"/>
              <a:t>анорексигенное</a:t>
            </a:r>
            <a:r>
              <a:rPr lang="ru-RU" sz="2400" dirty="0"/>
              <a:t> действие</a:t>
            </a:r>
          </a:p>
          <a:p>
            <a:pPr algn="just"/>
            <a:r>
              <a:rPr lang="ru-RU" sz="2400" dirty="0"/>
              <a:t>Выраженный клинический эффект при депрессии наступает через 1–4 </a:t>
            </a:r>
            <a:r>
              <a:rPr lang="ru-RU" sz="2400" dirty="0" err="1"/>
              <a:t>нед</a:t>
            </a:r>
            <a:r>
              <a:rPr lang="ru-RU" sz="2400" dirty="0"/>
              <a:t> лечения, при обсессивно-</a:t>
            </a:r>
            <a:r>
              <a:rPr lang="ru-RU" sz="2400" dirty="0" err="1"/>
              <a:t>компульсивных</a:t>
            </a:r>
            <a:r>
              <a:rPr lang="ru-RU" sz="2400" dirty="0"/>
              <a:t> расстройствах — через 5 </a:t>
            </a:r>
            <a:r>
              <a:rPr lang="ru-RU" sz="2400" dirty="0" err="1"/>
              <a:t>нед</a:t>
            </a:r>
            <a:r>
              <a:rPr lang="ru-RU" sz="2400" dirty="0"/>
              <a:t> и более.</a:t>
            </a:r>
          </a:p>
          <a:p>
            <a:pPr marL="0" indent="0" algn="just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algn="just"/>
            <a:endParaRPr lang="ru-RU" sz="2400" dirty="0"/>
          </a:p>
          <a:p>
            <a:pPr marL="0" indent="0" algn="just">
              <a:buNone/>
            </a:pPr>
            <a:r>
              <a:rPr lang="ru-RU" sz="2400" dirty="0">
                <a:solidFill>
                  <a:srgbClr val="00B0F0"/>
                </a:solidFill>
              </a:rPr>
              <a:t>  </a:t>
            </a:r>
          </a:p>
          <a:p>
            <a:pPr algn="just"/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F41EF6-BDFC-4292-ADF7-EEA9456A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54A91B-A91B-4E49-81C4-7F757C4DA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39" y="2488686"/>
            <a:ext cx="2496550" cy="188062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01422F1-03DA-437E-E198-1454D7B0926B}"/>
              </a:ext>
            </a:extLst>
          </p:cNvPr>
          <p:cNvSpPr txBox="1">
            <a:spLocks/>
          </p:cNvSpPr>
          <p:nvPr/>
        </p:nvSpPr>
        <p:spPr>
          <a:xfrm>
            <a:off x="33528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FF0000"/>
                </a:solidFill>
              </a:rPr>
              <a:t>ПАРОКСЕТИН (ПАКСИЛ)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B0F2E4E-2227-B565-D3FD-7CBDE759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010" y="3984832"/>
            <a:ext cx="3067756" cy="30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BDD5E3E9-0076-745D-EDC6-A1C5D8A5F701}"/>
              </a:ext>
            </a:extLst>
          </p:cNvPr>
          <p:cNvSpPr txBox="1">
            <a:spLocks/>
          </p:cNvSpPr>
          <p:nvPr/>
        </p:nvSpPr>
        <p:spPr>
          <a:xfrm>
            <a:off x="646582" y="4432478"/>
            <a:ext cx="8240654" cy="242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Депрессия всех типов; </a:t>
            </a:r>
          </a:p>
          <a:p>
            <a:pPr algn="just"/>
            <a:r>
              <a:rPr lang="ru-RU" dirty="0"/>
              <a:t>ОКР </a:t>
            </a:r>
          </a:p>
          <a:p>
            <a:pPr algn="just"/>
            <a:r>
              <a:rPr lang="ru-RU" dirty="0"/>
              <a:t>паническое расстройство у взрослых, с агорафобией и без нее </a:t>
            </a:r>
          </a:p>
          <a:p>
            <a:pPr algn="just"/>
            <a:r>
              <a:rPr lang="ru-RU" dirty="0"/>
              <a:t>социальная фобия; </a:t>
            </a:r>
          </a:p>
          <a:p>
            <a:pPr algn="just"/>
            <a:r>
              <a:rPr lang="ru-RU" dirty="0"/>
              <a:t>генерализованное и посттравматическое тревожное расстройство у взрослых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BFCCD-8B7C-70AC-4AE1-FC14CE79D504}"/>
              </a:ext>
            </a:extLst>
          </p:cNvPr>
          <p:cNvSpPr txBox="1"/>
          <p:nvPr/>
        </p:nvSpPr>
        <p:spPr>
          <a:xfrm>
            <a:off x="10418233" y="551871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7+</a:t>
            </a:r>
          </a:p>
        </p:txBody>
      </p:sp>
    </p:spTree>
    <p:extLst>
      <p:ext uri="{BB962C8B-B14F-4D97-AF65-F5344CB8AC3E}">
        <p14:creationId xmlns:p14="http://schemas.microsoft.com/office/powerpoint/2010/main" val="368680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6ECE6-3B36-4BCB-88BB-F8575779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ОБЩЕТОНИЗИРУЮЩИЕ СРЕДСТВА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3FF6FE7-B926-4569-8653-4A4DD6EB28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44" y="1155390"/>
            <a:ext cx="6225823" cy="556608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2467CD-7A4E-4CF3-898E-58BF10E2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36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7E425-3597-9FCA-84FA-D767AC5CD1C6}"/>
              </a:ext>
            </a:extLst>
          </p:cNvPr>
          <p:cNvSpPr txBox="1">
            <a:spLocks/>
          </p:cNvSpPr>
          <p:nvPr/>
        </p:nvSpPr>
        <p:spPr>
          <a:xfrm>
            <a:off x="7395280" y="1532114"/>
            <a:ext cx="51738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Апилак</a:t>
            </a:r>
            <a:endParaRPr lang="ru-RU" sz="2400" dirty="0"/>
          </a:p>
          <a:p>
            <a:r>
              <a:rPr lang="ru-RU" sz="2400" dirty="0" err="1"/>
              <a:t>Бефунгин</a:t>
            </a:r>
            <a:endParaRPr lang="ru-RU" sz="2400" dirty="0"/>
          </a:p>
          <a:p>
            <a:r>
              <a:rPr lang="ru-RU" sz="2400" dirty="0"/>
              <a:t>Биттнера бальзам</a:t>
            </a:r>
          </a:p>
          <a:p>
            <a:r>
              <a:rPr lang="ru-RU" sz="2400" dirty="0" err="1"/>
              <a:t>Доппельгерц</a:t>
            </a:r>
            <a:r>
              <a:rPr lang="ru-RU" sz="2400" dirty="0"/>
              <a:t> (серия)</a:t>
            </a:r>
          </a:p>
          <a:p>
            <a:r>
              <a:rPr lang="ru-RU" sz="2400" dirty="0"/>
              <a:t>Левзеи экстракт</a:t>
            </a:r>
          </a:p>
          <a:p>
            <a:r>
              <a:rPr lang="ru-RU" sz="2400" dirty="0"/>
              <a:t>Лимонника настойка</a:t>
            </a:r>
          </a:p>
          <a:p>
            <a:r>
              <a:rPr lang="ru-RU" sz="2400" dirty="0"/>
              <a:t>Пантокрин</a:t>
            </a:r>
          </a:p>
          <a:p>
            <a:r>
              <a:rPr lang="ru-RU" sz="2400" dirty="0"/>
              <a:t>Родиолы экстракт жидкий</a:t>
            </a:r>
          </a:p>
          <a:p>
            <a:r>
              <a:rPr lang="ru-RU" sz="2400" dirty="0"/>
              <a:t>Элеутерококка экстракт</a:t>
            </a:r>
          </a:p>
          <a:p>
            <a:r>
              <a:rPr lang="ru-RU" sz="2400" dirty="0"/>
              <a:t>Препараты женьшеня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558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828405-15F9-45DE-AEA4-BF4F842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37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E0EA7A3-AB61-4768-A301-1CF89EF1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КОНТРОЛЬНЫЕ ВОПРОСЫ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D851A5-0B2A-FE4A-46E7-314A69A25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6828" y="1543050"/>
            <a:ext cx="8729839" cy="481330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Какое действие оказывают психостимуляторы? Применение кофеина-бензоата натрия.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Аналептики: фармакологические эффекты, применение.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Классификация ноотропных препаратов. Их фармакологические эффекты.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Характеристика препарата </a:t>
            </a:r>
            <a:r>
              <a:rPr lang="ru-RU" sz="2400" dirty="0" err="1"/>
              <a:t>пирацетам</a:t>
            </a:r>
            <a:r>
              <a:rPr lang="ru-RU" sz="2400" dirty="0"/>
              <a:t>, </a:t>
            </a:r>
            <a:r>
              <a:rPr lang="ru-RU" sz="2400" dirty="0" err="1"/>
              <a:t>фонтурацетам</a:t>
            </a:r>
            <a:r>
              <a:rPr lang="ru-RU" sz="2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Применение ноотропных препаратов в детском возрасте.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Что такое депрессия? Причины депрессии. Подходы к лечению.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Классификация антидепрессантов.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Механизмы действия различных групп антидепрессантов.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Преимущества и недостатки препарата флуоксетин.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Применение общетонизирующих препаратов. Примеры препаратов.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853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E145D-72C2-4F5C-BCD2-0EAA5698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4355" y="161750"/>
            <a:ext cx="3084689" cy="10008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КОФЕИН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3F0D6C-B59C-4EE6-B0DE-726E4CA5F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711" y="922162"/>
            <a:ext cx="9821333" cy="10927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</a:rPr>
              <a:t>Механизм: </a:t>
            </a:r>
            <a:r>
              <a:rPr lang="ru-RU" sz="2000" dirty="0"/>
              <a:t>связывается с </a:t>
            </a:r>
            <a:r>
              <a:rPr lang="ru-RU" sz="2000" dirty="0" err="1"/>
              <a:t>аденозиновыми</a:t>
            </a:r>
            <a:r>
              <a:rPr lang="ru-RU" sz="2000" dirty="0"/>
              <a:t> рецепторами, угнетает фермент </a:t>
            </a:r>
            <a:r>
              <a:rPr lang="ru-RU" sz="2000" dirty="0" err="1"/>
              <a:t>фосфодиэстеразу</a:t>
            </a:r>
            <a:r>
              <a:rPr lang="ru-RU" sz="2000" dirty="0"/>
              <a:t>, происходит накопление внутри нервных клеток вещества </a:t>
            </a:r>
            <a:r>
              <a:rPr lang="ru-RU" sz="2000" dirty="0" err="1"/>
              <a:t>цАМФ</a:t>
            </a:r>
            <a:r>
              <a:rPr lang="ru-RU" sz="2000" dirty="0"/>
              <a:t> и усиление метаболических процессов в ЦНС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B3B415BF-FF31-4585-B3CC-0AB85025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4</a:t>
            </a:fld>
            <a:endParaRPr lang="ru-RU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90382C58-2D92-DB9F-7D53-6FD93721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7711" y="1922990"/>
            <a:ext cx="7323666" cy="48903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Эффекты</a:t>
            </a:r>
          </a:p>
          <a:p>
            <a:pPr algn="just"/>
            <a:r>
              <a:rPr lang="ru-RU" sz="1800" dirty="0"/>
              <a:t>повышение умственной и физической работоспособности, снятие чувства усталости, уменьшение потребности во сне</a:t>
            </a:r>
          </a:p>
          <a:p>
            <a:pPr algn="just"/>
            <a:r>
              <a:rPr lang="ru-RU" sz="1800" dirty="0"/>
              <a:t>прямое стимулирующее действие на дыхательный и сосудодвигательный центры</a:t>
            </a:r>
          </a:p>
          <a:p>
            <a:pPr algn="just"/>
            <a:r>
              <a:rPr lang="ru-RU" sz="1800" dirty="0"/>
              <a:t>в больших дозах - тахикардия, увеличение потребности миокарда в кислороде</a:t>
            </a:r>
          </a:p>
          <a:p>
            <a:pPr algn="just"/>
            <a:r>
              <a:rPr lang="ru-RU" sz="1800" dirty="0"/>
              <a:t>расширение коронарных сосудов и сосудов почек, но суживание сосудов других внутренних органов, в т.ч. мозга</a:t>
            </a:r>
          </a:p>
          <a:p>
            <a:pPr algn="just"/>
            <a:r>
              <a:rPr lang="ru-RU" sz="1800" dirty="0"/>
              <a:t>повышение АД при гипотензии (стимуляция сосудодвигательного центра). </a:t>
            </a:r>
          </a:p>
          <a:p>
            <a:pPr algn="just"/>
            <a:r>
              <a:rPr lang="ru-RU" sz="1800" dirty="0"/>
              <a:t>расслабление гладких мышц других органов, в том числе бронхов</a:t>
            </a:r>
          </a:p>
          <a:p>
            <a:pPr algn="just"/>
            <a:r>
              <a:rPr lang="ru-RU" sz="1800" dirty="0"/>
              <a:t>повышение диуреза (угнетение процесса обратного всасывания в почках ионов натрия и воды) </a:t>
            </a:r>
          </a:p>
          <a:p>
            <a:pPr algn="just"/>
            <a:r>
              <a:rPr lang="ru-RU" sz="1800" dirty="0"/>
              <a:t>повышение секреции желез желудка</a:t>
            </a:r>
          </a:p>
          <a:p>
            <a:pPr algn="just"/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AF41AA-7C81-856A-6F7B-484FE1C1DA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56" l="1319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143" y="2559402"/>
            <a:ext cx="2473901" cy="32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3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F7A6987-C631-426C-930F-9E8D62CB16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692" y="960241"/>
            <a:ext cx="4594575" cy="2506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6CCE6C-00A5-45EB-847C-475D36061C9E}"/>
              </a:ext>
            </a:extLst>
          </p:cNvPr>
          <p:cNvSpPr txBox="1"/>
          <p:nvPr/>
        </p:nvSpPr>
        <p:spPr>
          <a:xfrm>
            <a:off x="3365134" y="744677"/>
            <a:ext cx="3281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снижение работоспособности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сонливость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головная боль сосудистого генеза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умеренная артериальная гипотензия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68F4D4-A165-49DE-9E01-8768C6264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692" y="4079010"/>
            <a:ext cx="4633789" cy="2044677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2330E3B5-8A18-4A03-8EC4-D25B17DCC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1" y="478405"/>
            <a:ext cx="2552783" cy="348740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BC64A24-2850-4E08-A58C-4C461044E79F}"/>
              </a:ext>
            </a:extLst>
          </p:cNvPr>
          <p:cNvSpPr/>
          <p:nvPr/>
        </p:nvSpPr>
        <p:spPr>
          <a:xfrm>
            <a:off x="925692" y="44043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вазопаралитическая форма мигрени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артериальная гипотония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для понижения внутричерепного давления при сосудистых, травматических и инфекционных поражениях ЦНС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7B43407F-F3C9-4599-AF37-86EFB687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49E89-F1ED-4CAB-9BDB-FFA687E301D5}"/>
              </a:ext>
            </a:extLst>
          </p:cNvPr>
          <p:cNvSpPr txBox="1"/>
          <p:nvPr/>
        </p:nvSpPr>
        <p:spPr>
          <a:xfrm>
            <a:off x="7021692" y="216795"/>
            <a:ext cx="3899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Кофеин-бензоат натрия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7676C-688A-F62C-D4BE-6349ED6EA336}"/>
              </a:ext>
            </a:extLst>
          </p:cNvPr>
          <p:cNvSpPr txBox="1"/>
          <p:nvPr/>
        </p:nvSpPr>
        <p:spPr>
          <a:xfrm>
            <a:off x="3736840" y="306189"/>
            <a:ext cx="162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Показания</a:t>
            </a:r>
          </a:p>
        </p:txBody>
      </p:sp>
    </p:spTree>
    <p:extLst>
      <p:ext uri="{BB962C8B-B14F-4D97-AF65-F5344CB8AC3E}">
        <p14:creationId xmlns:p14="http://schemas.microsoft.com/office/powerpoint/2010/main" val="216889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1327FC-81FB-4B38-9147-877D4E28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-43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ПСИХОСТИМУЛЯТОРЫ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42B35-384B-4B9E-AD4E-01FC558C5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5745" y="1116542"/>
            <a:ext cx="5157787" cy="368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ПОБОЧНЫЕ ЭФФЕКТЫ</a:t>
            </a:r>
          </a:p>
          <a:p>
            <a:r>
              <a:rPr lang="ru-RU" sz="2400" dirty="0"/>
              <a:t>беспокойство</a:t>
            </a:r>
          </a:p>
          <a:p>
            <a:r>
              <a:rPr lang="ru-RU" sz="2400" dirty="0"/>
              <a:t>психомоторное возбуждение</a:t>
            </a:r>
          </a:p>
          <a:p>
            <a:r>
              <a:rPr lang="ru-RU" sz="2400" dirty="0"/>
              <a:t>бессонница</a:t>
            </a:r>
          </a:p>
          <a:p>
            <a:r>
              <a:rPr lang="ru-RU" sz="2400" dirty="0"/>
              <a:t>способность вызывать </a:t>
            </a:r>
            <a:r>
              <a:rPr lang="ru-RU" sz="2400" dirty="0">
                <a:solidFill>
                  <a:srgbClr val="FF0000"/>
                </a:solidFill>
              </a:rPr>
              <a:t>лекарственную зависимость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синдром отмены</a:t>
            </a:r>
          </a:p>
          <a:p>
            <a:r>
              <a:rPr lang="ru-RU" sz="2400" dirty="0"/>
              <a:t>аритмии</a:t>
            </a:r>
          </a:p>
          <a:p>
            <a:r>
              <a:rPr lang="ru-RU" sz="2400" dirty="0"/>
              <a:t>загрудинные боли</a:t>
            </a:r>
          </a:p>
          <a:p>
            <a:r>
              <a:rPr lang="ru-RU" sz="2400" dirty="0"/>
              <a:t>повышение артериального давления</a:t>
            </a:r>
          </a:p>
          <a:p>
            <a:r>
              <a:rPr lang="ru-RU" sz="2400" dirty="0"/>
              <a:t>тошнота</a:t>
            </a:r>
          </a:p>
          <a:p>
            <a:r>
              <a:rPr lang="ru-RU" sz="2400" dirty="0"/>
              <a:t>тремор конечностей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2F048A-F9C5-4B28-909F-2C6E5B950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423" y="1116542"/>
            <a:ext cx="5183188" cy="368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ПРОТИВОПОКАЗАНИЯ</a:t>
            </a:r>
          </a:p>
          <a:p>
            <a:pPr lvl="0"/>
            <a:r>
              <a:rPr lang="ru-RU" sz="2400" dirty="0"/>
              <a:t>состояние психомоторного возбуждения</a:t>
            </a:r>
          </a:p>
          <a:p>
            <a:pPr lvl="0"/>
            <a:r>
              <a:rPr lang="ru-RU" sz="2400" dirty="0"/>
              <a:t>тревога</a:t>
            </a:r>
          </a:p>
          <a:p>
            <a:pPr lvl="0"/>
            <a:r>
              <a:rPr lang="ru-RU" sz="2400" dirty="0"/>
              <a:t>выраженный атеросклероз и сердечно-сосудистые заболевания</a:t>
            </a:r>
          </a:p>
          <a:p>
            <a:pPr lvl="0"/>
            <a:r>
              <a:rPr lang="ru-RU" sz="2400" dirty="0"/>
              <a:t>злоупотребление ЛП и лекарственная зависимость</a:t>
            </a:r>
          </a:p>
          <a:p>
            <a:pPr lvl="0"/>
            <a:r>
              <a:rPr lang="ru-RU" sz="2400" dirty="0"/>
              <a:t>алкоголизм</a:t>
            </a:r>
          </a:p>
          <a:p>
            <a:pPr lvl="0"/>
            <a:r>
              <a:rPr lang="ru-RU" sz="2400" dirty="0"/>
              <a:t>артериальная гипертензия</a:t>
            </a:r>
          </a:p>
          <a:p>
            <a:pPr lvl="0"/>
            <a:r>
              <a:rPr lang="ru-RU" sz="2400" dirty="0"/>
              <a:t>гипертиреоз</a:t>
            </a:r>
          </a:p>
          <a:p>
            <a:pPr lvl="0"/>
            <a:r>
              <a:rPr lang="ru-RU" sz="2400" dirty="0"/>
              <a:t>психозы</a:t>
            </a:r>
          </a:p>
          <a:p>
            <a:pPr lvl="0"/>
            <a:r>
              <a:rPr lang="ru-RU" sz="2400" dirty="0"/>
              <a:t>эпилепсия и др. судорожные расстройства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35C4B2D-57F1-4786-9E68-B9AC6F04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AC1D15A-ED92-48B1-A5EE-FB44390A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92099"/>
            <a:ext cx="3438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НООТРОПНЫЕ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ПРЕПАРАТЫ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4A292AF-442B-4C47-A8B3-E59C7FB04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5027" y="1741840"/>
            <a:ext cx="601203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группа психотропных препаратов, способных улучшать процессы </a:t>
            </a:r>
            <a:r>
              <a:rPr lang="ru-RU" sz="3200" u="sng" dirty="0"/>
              <a:t>памяти</a:t>
            </a:r>
            <a:r>
              <a:rPr lang="ru-RU" sz="3200" dirty="0"/>
              <a:t> и </a:t>
            </a:r>
            <a:r>
              <a:rPr lang="ru-RU" sz="3200" u="sng" dirty="0"/>
              <a:t>обучения</a:t>
            </a:r>
            <a:r>
              <a:rPr lang="ru-RU" sz="3200" dirty="0"/>
              <a:t>, </a:t>
            </a:r>
            <a:r>
              <a:rPr lang="ru-RU" sz="3200" u="sng" dirty="0"/>
              <a:t>когнитивные функции</a:t>
            </a:r>
            <a:r>
              <a:rPr lang="ru-RU" sz="3200" dirty="0"/>
              <a:t>, нарушенные при различных заболеваниях и агрессивных воздействиях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C791FF-C310-4FBF-B90F-8B8FEA74A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066" y="1493485"/>
            <a:ext cx="4154311" cy="415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248E32F-DCA6-4DCF-838C-C533EB52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8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18E04-9AE8-487B-ADFD-0F44E560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КЛАССИФИКАЦИЯ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A6A9E44-12FD-4429-AACF-C42B46AF2F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4395294"/>
              </p:ext>
            </p:extLst>
          </p:nvPr>
        </p:nvGraphicFramePr>
        <p:xfrm>
          <a:off x="2314222" y="1027289"/>
          <a:ext cx="9039577" cy="293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6649E72B-18EE-4EDF-BDBC-22C5D1264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541693"/>
              </p:ext>
            </p:extLst>
          </p:nvPr>
        </p:nvGraphicFramePr>
        <p:xfrm>
          <a:off x="2404529" y="3962400"/>
          <a:ext cx="8949269" cy="254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E5921B9-6EBC-4ABC-9F32-07CCE6BF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9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18E04-9AE8-487B-ADFD-0F44E560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КЛАССИФИКАЦИЯ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A6A9E44-12FD-4429-AACF-C42B46AF2F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6155825"/>
              </p:ext>
            </p:extLst>
          </p:nvPr>
        </p:nvGraphicFramePr>
        <p:xfrm>
          <a:off x="2314222" y="1027289"/>
          <a:ext cx="9039577" cy="293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6649E72B-18EE-4EDF-BDBC-22C5D1264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255340"/>
              </p:ext>
            </p:extLst>
          </p:nvPr>
        </p:nvGraphicFramePr>
        <p:xfrm>
          <a:off x="2359375" y="3716581"/>
          <a:ext cx="8949269" cy="254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5ACDAD-BCA1-4CB0-ADDC-CB737C68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3912-260F-46E9-94FB-CCE52AB35C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7739"/>
      </p:ext>
    </p:extLst>
  </p:cSld>
  <p:clrMapOvr>
    <a:masterClrMapping/>
  </p:clrMapOvr>
</p:sld>
</file>

<file path=ppt/theme/theme1.xml><?xml version="1.0" encoding="utf-8"?>
<a:theme xmlns:a="http://schemas.openxmlformats.org/drawingml/2006/main" name="color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</Template>
  <TotalTime>5536</TotalTime>
  <Words>2379</Words>
  <Application>Microsoft Office PowerPoint</Application>
  <PresentationFormat>Широкоэкранный</PresentationFormat>
  <Paragraphs>455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Verdana</vt:lpstr>
      <vt:lpstr>color</vt:lpstr>
      <vt:lpstr>3.2.1. - 3.2.2. Лекарственные препараты, возбуждающие ЦНС</vt:lpstr>
      <vt:lpstr>ПСИХОСТИМУЛЯТОРЫ</vt:lpstr>
      <vt:lpstr>Амфетамин</vt:lpstr>
      <vt:lpstr>КОФЕИН</vt:lpstr>
      <vt:lpstr>Презентация PowerPoint</vt:lpstr>
      <vt:lpstr>ПСИХОСТИМУЛЯТОРЫ</vt:lpstr>
      <vt:lpstr>НООТРОПНЫЕ  ПРЕПАРАТЫ</vt:lpstr>
      <vt:lpstr>КЛАССИФИКАЦИЯ</vt:lpstr>
      <vt:lpstr>КЛАССИФИКАЦИЯ</vt:lpstr>
      <vt:lpstr>Нейрохимические механизмы действия  ноотропов </vt:lpstr>
      <vt:lpstr>ПИРАЦЕТАМ</vt:lpstr>
      <vt:lpstr>ФОНТУРАЦЕТАМ</vt:lpstr>
      <vt:lpstr>ПИРИТИНОЛ</vt:lpstr>
      <vt:lpstr>ГАММА-АМИНОМАСЛЯНАЯ КИСЛОТА (ГАМК)</vt:lpstr>
      <vt:lpstr>АМИНОФЕНИЛМАСЛЯНАЯ КИСЛОТА</vt:lpstr>
      <vt:lpstr>Метионил-глутамил-гистидил-фенилаланил-пролил-глицил-пролин (Семакс)</vt:lpstr>
      <vt:lpstr>КОРТЕКСИН – полипептиды коры  головного мозга скота</vt:lpstr>
      <vt:lpstr>ПОБОЧНЫЕ ЭФФЕКТЫ НООТРОПОВ</vt:lpstr>
      <vt:lpstr>АНАЛЕПТИКИ</vt:lpstr>
      <vt:lpstr>НИКЕТАМИД</vt:lpstr>
      <vt:lpstr>Презентация PowerPoint</vt:lpstr>
      <vt:lpstr>АНТИДЕПРЕССАНТЫ</vt:lpstr>
      <vt:lpstr>КЛАССИФИКАЦИЯ</vt:lpstr>
      <vt:lpstr>КЛАССИФИКАЦИЯ АНТИДЕПРЕССАНТОВ ПО СЕДАТИВНОМУ И АКТИВИРУЮЩЕМУ ДЕЙСТВИЮ </vt:lpstr>
      <vt:lpstr>ИНГИБИТОРЫ МОНОАМИНОАКСИДАЗЫ (МАО)</vt:lpstr>
      <vt:lpstr>ПИРЛИНДОЛ (ПИРАЗИДОЛ)</vt:lpstr>
      <vt:lpstr>Ингибиторы нейронального захвата моноаминов (трициклические антидепрессанты - ТЦА)</vt:lpstr>
      <vt:lpstr>АМИТРИПТИЛИН</vt:lpstr>
      <vt:lpstr>ПОБОЧНЫЕ ЭФФЕКТЫ</vt:lpstr>
      <vt:lpstr>ПРОТИВОПОКАЗАНИЯ</vt:lpstr>
      <vt:lpstr>ТРАЗОДОН (ТРИТТИКО)</vt:lpstr>
      <vt:lpstr>ДУЛОКСЕТИН (СИМБАЛТА)</vt:lpstr>
      <vt:lpstr>СЕЛЕКТИВНЫЕ ИНГИБИТОРЫ ОБРАТНОГО ЗАХВАТА СЕРОТОНИНА (СИОСЗ)</vt:lpstr>
      <vt:lpstr>ПРЕИМУЩЕСТВА СИОЗС</vt:lpstr>
      <vt:lpstr>ФЛУОКСЕТИН (ПРОЗАК)</vt:lpstr>
      <vt:lpstr>ОБЩЕТОНИЗИРУЮЩИЕ СРЕДСТВА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препараты, возбуждающие ЦНС</dc:title>
  <dc:creator>Olga</dc:creator>
  <cp:lastModifiedBy>Калинина Ольга Сергеевна</cp:lastModifiedBy>
  <cp:revision>135</cp:revision>
  <dcterms:created xsi:type="dcterms:W3CDTF">2018-08-28T12:31:47Z</dcterms:created>
  <dcterms:modified xsi:type="dcterms:W3CDTF">2025-02-05T15:46:54Z</dcterms:modified>
</cp:coreProperties>
</file>