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82" r:id="rId6"/>
    <p:sldId id="276" r:id="rId7"/>
    <p:sldId id="262" r:id="rId8"/>
    <p:sldId id="263" r:id="rId9"/>
    <p:sldId id="264" r:id="rId10"/>
    <p:sldId id="265" r:id="rId11"/>
    <p:sldId id="283" r:id="rId12"/>
    <p:sldId id="284" r:id="rId13"/>
    <p:sldId id="277" r:id="rId14"/>
    <p:sldId id="267" r:id="rId15"/>
    <p:sldId id="268" r:id="rId16"/>
    <p:sldId id="285" r:id="rId17"/>
    <p:sldId id="286" r:id="rId18"/>
    <p:sldId id="270" r:id="rId19"/>
    <p:sldId id="269" r:id="rId20"/>
    <p:sldId id="281" r:id="rId21"/>
    <p:sldId id="271" r:id="rId22"/>
    <p:sldId id="279" r:id="rId23"/>
    <p:sldId id="287" r:id="rId24"/>
    <p:sldId id="272" r:id="rId25"/>
    <p:sldId id="273" r:id="rId26"/>
    <p:sldId id="288" r:id="rId27"/>
    <p:sldId id="275" r:id="rId28"/>
    <p:sldId id="280" r:id="rId29"/>
    <p:sldId id="274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60"/>
  </p:normalViewPr>
  <p:slideViewPr>
    <p:cSldViewPr>
      <p:cViewPr varScale="1">
        <p:scale>
          <a:sx n="85" d="100"/>
          <a:sy n="85" d="100"/>
        </p:scale>
        <p:origin x="15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894E2-5F7D-43F7-8AA1-C78B79F4511F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30E99-EC7C-4467-83DE-B3A2CF8F9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7D0C3F5-294E-41FE-B87D-7C7A5DBFECC9}" type="datetime1">
              <a:rPr lang="ru-RU" smtClean="0"/>
              <a:t>08.02.2025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E7AD-2B60-4832-AD99-DD815690C251}" type="datetime1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8F70-EB2C-45F7-8911-248A583DAF9F}" type="datetime1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722AB-8B11-4F84-B9C6-2D57993CC975}" type="datetime1">
              <a:rPr lang="ru-RU" smtClean="0"/>
              <a:t>08.02.2025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1E8E5AE-2457-4C03-95CA-2DF9F0596071}" type="datetime1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88E4-1DDF-4055-B207-E2B79D249E11}" type="datetime1">
              <a:rPr lang="ru-RU" smtClean="0"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9AAE-3028-4B11-9C47-D70946253308}" type="datetime1">
              <a:rPr lang="ru-RU" smtClean="0"/>
              <a:t>08.02.2025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D05415-A6BB-4C81-B0DB-AC946DD6FB6F}" type="datetime1">
              <a:rPr lang="ru-RU" smtClean="0"/>
              <a:t>08.02.2025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0769-3C96-44D2-838C-717C2D76D061}" type="datetime1">
              <a:rPr lang="ru-RU" smtClean="0"/>
              <a:t>08.02.2025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91A1C0-378A-482E-B90E-423BFEC27750}" type="datetime1">
              <a:rPr lang="ru-RU" smtClean="0"/>
              <a:t>08.02.2025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7827D7-D550-492A-8495-D4A7832C757A}" type="datetime1">
              <a:rPr lang="ru-RU" smtClean="0"/>
              <a:t>08.02.2025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08D7EC-5182-45F7-BA11-CC92C788C57E}" type="datetime1">
              <a:rPr lang="ru-RU" smtClean="0"/>
              <a:t>08.02.2025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412776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2.1. Лекарственное растительное сырье, влияющее на афферентную нервную систему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789040"/>
            <a:ext cx="6172200" cy="1371600"/>
          </a:xfrm>
        </p:spPr>
        <p:txBody>
          <a:bodyPr/>
          <a:lstStyle/>
          <a:p>
            <a:pPr algn="ctr"/>
            <a:r>
              <a:rPr lang="ru-RU" dirty="0"/>
              <a:t>2.1.1. Лекарственное растительное сырье обволакивающего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513915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416" y="-178056"/>
            <a:ext cx="7467600" cy="1143000"/>
          </a:xfrm>
        </p:spPr>
        <p:txBody>
          <a:bodyPr>
            <a:noAutofit/>
          </a:bodyPr>
          <a:lstStyle/>
          <a:p>
            <a:pPr algn="ctr"/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Мать-и-мачеха обыкновенная -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Tussilago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</a:rPr>
              <a:t>farfara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219C86-5B8F-C34C-38A2-7B1C83D6ECF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371713" cy="4778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055C12-4933-8036-BAEE-ECE446AF2C8D}"/>
              </a:ext>
            </a:extLst>
          </p:cNvPr>
          <p:cNvSpPr txBox="1">
            <a:spLocks/>
          </p:cNvSpPr>
          <p:nvPr/>
        </p:nvSpPr>
        <p:spPr>
          <a:xfrm>
            <a:off x="661416" y="5870224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Листья мать-и-мачехи -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Folia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</a:rPr>
              <a:t>Farfarae</a:t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Семейство астровые (сложноцветные) –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Asteraceae (Compositae)</a:t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8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9776" y="1556792"/>
            <a:ext cx="2495186" cy="103755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/>
              <a:t>Ранней весной развиваются цветоносные </a:t>
            </a:r>
            <a:r>
              <a:rPr lang="ru-RU" sz="1600" b="1" dirty="0"/>
              <a:t>стебли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DBDFF4-52E6-4BC4-B699-A68DDB871E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390" y="1380850"/>
            <a:ext cx="2881782" cy="39681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D4ED13-88C1-B593-0C73-2C6D24707FB4}"/>
              </a:ext>
            </a:extLst>
          </p:cNvPr>
          <p:cNvSpPr txBox="1"/>
          <p:nvPr/>
        </p:nvSpPr>
        <p:spPr>
          <a:xfrm>
            <a:off x="755576" y="188640"/>
            <a:ext cx="763284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Многолетнее травянистое растение, </a:t>
            </a:r>
            <a:r>
              <a:rPr lang="ru-RU" sz="1800" u="sng" dirty="0"/>
              <a:t>цветущее до распускания листьев</a:t>
            </a:r>
            <a:r>
              <a:rPr lang="ru-RU" sz="1800" dirty="0"/>
              <a:t>. 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C2B392-E49D-B22C-9035-E9A29A62EF43}"/>
              </a:ext>
            </a:extLst>
          </p:cNvPr>
          <p:cNvSpPr txBox="1"/>
          <p:nvPr/>
        </p:nvSpPr>
        <p:spPr>
          <a:xfrm>
            <a:off x="1763688" y="5953199"/>
            <a:ext cx="5945865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Цветет в апреле-мае. Плоды созревают в мае-июне.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E25F97-DC8C-07C9-72AB-582F8F9308B1}"/>
              </a:ext>
            </a:extLst>
          </p:cNvPr>
          <p:cNvSpPr txBox="1"/>
          <p:nvPr/>
        </p:nvSpPr>
        <p:spPr>
          <a:xfrm>
            <a:off x="5868143" y="2985554"/>
            <a:ext cx="275913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После цветения появляется розетка </a:t>
            </a:r>
            <a:r>
              <a:rPr lang="ru-RU" b="1" dirty="0"/>
              <a:t>прикорневых листьев</a:t>
            </a:r>
            <a:r>
              <a:rPr lang="ru-RU" dirty="0"/>
              <a:t>. Листья округло-сердцевидные, </a:t>
            </a:r>
            <a:r>
              <a:rPr lang="ru-RU" i="1" dirty="0"/>
              <a:t>сверху темно-зеленые</a:t>
            </a:r>
            <a:r>
              <a:rPr lang="ru-RU" dirty="0"/>
              <a:t>, </a:t>
            </a:r>
            <a:r>
              <a:rPr lang="ru-RU" i="1" dirty="0"/>
              <a:t>снизу беловато-войлочные</a:t>
            </a:r>
            <a:r>
              <a:rPr lang="ru-RU" dirty="0"/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5227FE-4A4C-7732-E4B6-1A5FC930616C}"/>
              </a:ext>
            </a:extLst>
          </p:cNvPr>
          <p:cNvSpPr txBox="1"/>
          <p:nvPr/>
        </p:nvSpPr>
        <p:spPr>
          <a:xfrm>
            <a:off x="5868143" y="1556792"/>
            <a:ext cx="244531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Плод</a:t>
            </a:r>
            <a:r>
              <a:rPr lang="ru-RU" sz="1600" dirty="0"/>
              <a:t> - семянка с летучкой.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721930-15A9-DF79-D6E1-D9782315B040}"/>
              </a:ext>
            </a:extLst>
          </p:cNvPr>
          <p:cNvSpPr txBox="1"/>
          <p:nvPr/>
        </p:nvSpPr>
        <p:spPr>
          <a:xfrm>
            <a:off x="171853" y="3110270"/>
            <a:ext cx="2562614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одиночные цветочные корзинки с трубчатыми и </a:t>
            </a:r>
            <a:r>
              <a:rPr lang="ru-RU" dirty="0" err="1"/>
              <a:t>ложноязычковыми</a:t>
            </a:r>
            <a:r>
              <a:rPr lang="ru-RU" dirty="0"/>
              <a:t> </a:t>
            </a:r>
            <a:r>
              <a:rPr lang="ru-RU" b="1" dirty="0"/>
              <a:t>цветками</a:t>
            </a:r>
            <a:r>
              <a:rPr lang="ru-RU" dirty="0"/>
              <a:t> золотисто-желтого цвета. </a:t>
            </a:r>
          </a:p>
        </p:txBody>
      </p:sp>
    </p:spTree>
    <p:extLst>
      <p:ext uri="{BB962C8B-B14F-4D97-AF65-F5344CB8AC3E}">
        <p14:creationId xmlns:p14="http://schemas.microsoft.com/office/powerpoint/2010/main" val="1641127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7610" y="407855"/>
            <a:ext cx="7821405" cy="4536504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в процессе сбора в сырье попадают ошибочно мелкие листья </a:t>
            </a:r>
          </a:p>
          <a:p>
            <a:pPr algn="just"/>
            <a:r>
              <a:rPr lang="ru-RU" sz="1800" dirty="0"/>
              <a:t>лопуха (1), </a:t>
            </a:r>
          </a:p>
          <a:p>
            <a:pPr algn="just"/>
            <a:r>
              <a:rPr lang="ru-RU" sz="1800" dirty="0"/>
              <a:t>белокопытника (2), </a:t>
            </a:r>
          </a:p>
          <a:p>
            <a:pPr algn="just"/>
            <a:r>
              <a:rPr lang="ru-RU" sz="1800" dirty="0"/>
              <a:t> копытня (3).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862ACB-06EF-4C98-9B4D-ADB4A6F972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236239"/>
            <a:ext cx="2336783" cy="3648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966FEB-7E59-42C8-90D9-2B888CD814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642" y="2236239"/>
            <a:ext cx="2481945" cy="3648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4B0B8B-5DAB-4D1F-80DF-A5933BA85F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66" y="2204864"/>
            <a:ext cx="2477826" cy="3679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D4D9F5-7599-5AE1-C660-640EABF6ECD2}"/>
              </a:ext>
            </a:extLst>
          </p:cNvPr>
          <p:cNvSpPr txBox="1"/>
          <p:nvPr/>
        </p:nvSpPr>
        <p:spPr>
          <a:xfrm>
            <a:off x="1695394" y="60317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029AB-3F14-CFE8-5AD1-04AD70663782}"/>
              </a:ext>
            </a:extLst>
          </p:cNvPr>
          <p:cNvSpPr txBox="1"/>
          <p:nvPr/>
        </p:nvSpPr>
        <p:spPr>
          <a:xfrm>
            <a:off x="4405998" y="60808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4BC9D6-86DD-79A0-0A34-57D2A8C760B4}"/>
              </a:ext>
            </a:extLst>
          </p:cNvPr>
          <p:cNvSpPr txBox="1"/>
          <p:nvPr/>
        </p:nvSpPr>
        <p:spPr>
          <a:xfrm>
            <a:off x="7328330" y="60808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54260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0337" y="6140334"/>
            <a:ext cx="8242103" cy="584775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b="1" dirty="0"/>
              <a:t>Химический состав. </a:t>
            </a:r>
            <a:r>
              <a:rPr lang="ru-RU" sz="1800" dirty="0"/>
              <a:t>Полисахариды - слизи, горькие гликозиды, флавоноиды (рутин), каротиноиды, аскорбиновая кислота.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039447-2DDB-66C9-5586-723AAB4B01B9}"/>
              </a:ext>
            </a:extLst>
          </p:cNvPr>
          <p:cNvSpPr txBox="1"/>
          <p:nvPr/>
        </p:nvSpPr>
        <p:spPr>
          <a:xfrm>
            <a:off x="230982" y="167971"/>
            <a:ext cx="84294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Географическое распространение</a:t>
            </a:r>
            <a:r>
              <a:rPr lang="ru-RU" dirty="0"/>
              <a:t> в лесной и лесостепной зонах европейской части России, в Сибири доходит до озера Байкал.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48979C-B4E8-E036-888A-BA59687884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054" y="1056567"/>
            <a:ext cx="2942235" cy="2690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8807F5-7E89-B5E7-E9F2-D00D4C755C7F}"/>
              </a:ext>
            </a:extLst>
          </p:cNvPr>
          <p:cNvSpPr txBox="1"/>
          <p:nvPr/>
        </p:nvSpPr>
        <p:spPr>
          <a:xfrm>
            <a:off x="239318" y="914716"/>
            <a:ext cx="5340793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Заготовка. </a:t>
            </a:r>
            <a:r>
              <a:rPr lang="ru-RU" dirty="0"/>
              <a:t>Собирают листья в первой половине лета, небольшого размера, с верхней стороны почти голые. Не собирают совсем молодые листья, опушенные с обеих сторон. Обрывают с черешком длиной не более 5 см.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615857-5307-0F1A-37BD-746CEED8FC97}"/>
              </a:ext>
            </a:extLst>
          </p:cNvPr>
          <p:cNvSpPr txBox="1"/>
          <p:nvPr/>
        </p:nvSpPr>
        <p:spPr>
          <a:xfrm>
            <a:off x="230982" y="2537993"/>
            <a:ext cx="534079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800" b="1" dirty="0"/>
              <a:t>Сушка. </a:t>
            </a:r>
            <a:r>
              <a:rPr lang="ru-RU" sz="1800" dirty="0"/>
              <a:t>под навесами, разложив их слоем в 1-2 листа, периодически переворачивая, или в сушилках при </a:t>
            </a:r>
            <a:r>
              <a:rPr lang="en-US" sz="1800" dirty="0"/>
              <a:t>t</a:t>
            </a:r>
            <a:r>
              <a:rPr lang="ru-RU" sz="1800" dirty="0"/>
              <a:t> 50-60 °С.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EFE608-E53B-D58B-759B-229462630BC8}"/>
              </a:ext>
            </a:extLst>
          </p:cNvPr>
          <p:cNvSpPr txBox="1"/>
          <p:nvPr/>
        </p:nvSpPr>
        <p:spPr>
          <a:xfrm>
            <a:off x="230982" y="3637229"/>
            <a:ext cx="501883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Внешние признаки сырья. </a:t>
            </a:r>
            <a:r>
              <a:rPr lang="ru-RU" dirty="0"/>
              <a:t>смесь цельных или частично измельченных листьев, округло-сердцевидных, по краю выемчатых, </a:t>
            </a:r>
            <a:r>
              <a:rPr lang="ru-RU" i="1" dirty="0"/>
              <a:t>снизу</a:t>
            </a:r>
            <a:r>
              <a:rPr lang="ru-RU" dirty="0"/>
              <a:t> беловойлочных от опушения.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FE2C41-FD02-AF6D-17C9-786A973471AF}"/>
              </a:ext>
            </a:extLst>
          </p:cNvPr>
          <p:cNvSpPr txBox="1"/>
          <p:nvPr/>
        </p:nvSpPr>
        <p:spPr>
          <a:xfrm>
            <a:off x="311592" y="5304280"/>
            <a:ext cx="495948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dirty="0"/>
              <a:t>Хранение </a:t>
            </a:r>
            <a:r>
              <a:rPr lang="ru-RU" dirty="0"/>
              <a:t>в сухом, хорошо проветриваемом помещении на стеллажах.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DDE9C07-4FF4-B7F9-5EFC-5D56C54B68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318" y="3879949"/>
            <a:ext cx="3142515" cy="2087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4402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5371" y="123696"/>
            <a:ext cx="8171111" cy="3663607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/>
              <a:t>Применение, лекарственные препараты. </a:t>
            </a:r>
            <a:r>
              <a:rPr lang="ru-RU" sz="1800" dirty="0"/>
              <a:t>настой - отхаркивающее, обволакивающее средство при заболеваниях ВДП, сопровождающихся кашлем, при воспалительных заболеваниях ЖКТ. </a:t>
            </a:r>
          </a:p>
          <a:p>
            <a:pPr algn="just"/>
            <a:r>
              <a:rPr lang="ru-RU" sz="1800" dirty="0"/>
              <a:t>Входят в состав грудных и потогонных сборов, используются в производстве БАД и в гомеопатии.</a:t>
            </a:r>
          </a:p>
          <a:p>
            <a:pPr algn="just"/>
            <a:r>
              <a:rPr lang="ru-RU" sz="1800" b="1" dirty="0"/>
              <a:t>Побочные эффекты. </a:t>
            </a:r>
            <a:r>
              <a:rPr lang="ru-RU" sz="1800" dirty="0"/>
              <a:t>Возможны аллергические реакции, запоры (из-за содержания дубильных веществ). При длительном применении в высоких дозах алкалоиды мать-и-мачехи могут оказывать </a:t>
            </a:r>
            <a:r>
              <a:rPr lang="ru-RU" sz="1800" i="1" dirty="0"/>
              <a:t>канцерогенное действие</a:t>
            </a:r>
            <a:r>
              <a:rPr lang="ru-RU" sz="1800" dirty="0"/>
              <a:t>.</a:t>
            </a:r>
          </a:p>
          <a:p>
            <a:pPr algn="just"/>
            <a:r>
              <a:rPr lang="ru-RU" sz="1800" b="1" dirty="0"/>
              <a:t>Противопоказания. </a:t>
            </a:r>
            <a:r>
              <a:rPr lang="ru-RU" sz="1800" dirty="0"/>
              <a:t>Не рекомендуется применять больше 3 дней из-за угнетающего действия дубильных веществ на выработку слизи.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4172" y="3770966"/>
            <a:ext cx="1952429" cy="293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https://nasmorkunet.ru/wp-content/uploads/2015/02/lekarstvo-ot-kashlya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7305BD-DC5F-C8A8-4FD0-04EEE0720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4240" y="3660114"/>
            <a:ext cx="186897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EF895F-CD3F-7F1C-DC95-60BB0891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462195" y="3787303"/>
            <a:ext cx="1815865" cy="278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A186F2-D42A-D361-DE0F-0B810F76CA81}"/>
              </a:ext>
            </a:extLst>
          </p:cNvPr>
          <p:cNvSpPr txBox="1"/>
          <p:nvPr/>
        </p:nvSpPr>
        <p:spPr>
          <a:xfrm>
            <a:off x="1591348" y="409816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12+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E766C-B15C-1DC7-2B00-5D21E8169940}"/>
              </a:ext>
            </a:extLst>
          </p:cNvPr>
          <p:cNvSpPr txBox="1"/>
          <p:nvPr/>
        </p:nvSpPr>
        <p:spPr>
          <a:xfrm>
            <a:off x="3957000" y="387578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12+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F291F-0B16-9298-49F9-342239D34310}"/>
              </a:ext>
            </a:extLst>
          </p:cNvPr>
          <p:cNvSpPr txBox="1"/>
          <p:nvPr/>
        </p:nvSpPr>
        <p:spPr>
          <a:xfrm>
            <a:off x="6372200" y="404621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12+</a:t>
            </a:r>
          </a:p>
        </p:txBody>
      </p:sp>
    </p:spTree>
    <p:extLst>
      <p:ext uri="{BB962C8B-B14F-4D97-AF65-F5344CB8AC3E}">
        <p14:creationId xmlns:p14="http://schemas.microsoft.com/office/powerpoint/2010/main" val="3135074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629" y="123785"/>
            <a:ext cx="7467600" cy="864096"/>
          </a:xfrm>
        </p:spPr>
        <p:txBody>
          <a:bodyPr>
            <a:noAutofit/>
          </a:bodyPr>
          <a:lstStyle/>
          <a:p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Подорожник большой -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</a:rPr>
              <a:t>Plantago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 major </a:t>
            </a:r>
            <a:b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C048C70-5AE3-91B9-D930-83880FF3C2E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987881"/>
            <a:ext cx="6476655" cy="4315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888BE41-6F79-BD87-E564-C5EF8A3CCCC3}"/>
              </a:ext>
            </a:extLst>
          </p:cNvPr>
          <p:cNvSpPr txBox="1">
            <a:spLocks/>
          </p:cNvSpPr>
          <p:nvPr/>
        </p:nvSpPr>
        <p:spPr>
          <a:xfrm>
            <a:off x="2085691" y="5972112"/>
            <a:ext cx="4680520" cy="8640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Листья подорожника большого – 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Folia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</a:rPr>
              <a:t>Plantaginis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</a:rPr>
              <a:t>majoris</a:t>
            </a:r>
            <a:b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Семейство подорожниковые – 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Plantaginaceae</a:t>
            </a:r>
            <a:b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04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984537"/>
            <a:ext cx="3566089" cy="458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C9AAEF-686C-716C-D245-A3D23CC4EFBC}"/>
              </a:ext>
            </a:extLst>
          </p:cNvPr>
          <p:cNvSpPr txBox="1"/>
          <p:nvPr/>
        </p:nvSpPr>
        <p:spPr>
          <a:xfrm>
            <a:off x="1043608" y="349973"/>
            <a:ext cx="686938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Многолетнее травянистое растение высотой 15-45 см.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303429-2490-BCF2-6D51-F84DB65AEF8E}"/>
              </a:ext>
            </a:extLst>
          </p:cNvPr>
          <p:cNvSpPr txBox="1"/>
          <p:nvPr/>
        </p:nvSpPr>
        <p:spPr>
          <a:xfrm>
            <a:off x="257860" y="1180567"/>
            <a:ext cx="232599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Стебли </a:t>
            </a:r>
            <a:r>
              <a:rPr lang="ru-RU" dirty="0"/>
              <a:t>безлистные, </a:t>
            </a:r>
            <a:r>
              <a:rPr lang="ru-RU" dirty="0" err="1"/>
              <a:t>неветвистые</a:t>
            </a:r>
            <a:r>
              <a:rPr lang="ru-RU" dirty="0"/>
              <a:t>, на верхушке заканчиваются соцветием.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E96C0C-086F-2B10-BD38-6CC3DDB92E48}"/>
              </a:ext>
            </a:extLst>
          </p:cNvPr>
          <p:cNvSpPr txBox="1"/>
          <p:nvPr/>
        </p:nvSpPr>
        <p:spPr>
          <a:xfrm>
            <a:off x="5977849" y="1160276"/>
            <a:ext cx="2450275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Листья</a:t>
            </a:r>
            <a:r>
              <a:rPr lang="ru-RU" sz="1800" dirty="0"/>
              <a:t> черешковые, широкояйцевидные, </a:t>
            </a:r>
            <a:r>
              <a:rPr lang="ru-RU" sz="1800" dirty="0" err="1"/>
              <a:t>цельнокрайные</a:t>
            </a:r>
            <a:r>
              <a:rPr lang="ru-RU" sz="1800" dirty="0"/>
              <a:t> с дугообразными жилками, образуют прикорневую розетку.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47556C-166F-29C4-D14E-6BA5B1B40FC1}"/>
              </a:ext>
            </a:extLst>
          </p:cNvPr>
          <p:cNvSpPr txBox="1"/>
          <p:nvPr/>
        </p:nvSpPr>
        <p:spPr>
          <a:xfrm>
            <a:off x="427784" y="4150834"/>
            <a:ext cx="220000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Мелкие </a:t>
            </a:r>
            <a:r>
              <a:rPr lang="ru-RU" sz="1800" b="1" dirty="0"/>
              <a:t>цветки</a:t>
            </a:r>
            <a:r>
              <a:rPr lang="ru-RU" sz="1800" dirty="0"/>
              <a:t> с буроватым венчиком собраны в колосовидное соцветие.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F0B0E5-2277-46B6-EA25-D17E135022CE}"/>
              </a:ext>
            </a:extLst>
          </p:cNvPr>
          <p:cNvSpPr txBox="1"/>
          <p:nvPr/>
        </p:nvSpPr>
        <p:spPr>
          <a:xfrm>
            <a:off x="5977849" y="3954993"/>
            <a:ext cx="255459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Плод</a:t>
            </a:r>
            <a:r>
              <a:rPr lang="ru-RU" sz="1800" dirty="0"/>
              <a:t> - многосемянная коробочка.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08F6B0-8117-D0F0-6200-087A1D271FC6}"/>
              </a:ext>
            </a:extLst>
          </p:cNvPr>
          <p:cNvSpPr txBox="1"/>
          <p:nvPr/>
        </p:nvSpPr>
        <p:spPr>
          <a:xfrm>
            <a:off x="899592" y="6070592"/>
            <a:ext cx="6881969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Цветет в мае-сентябре. Плоды созревают в августе-октябре.</a:t>
            </a:r>
          </a:p>
        </p:txBody>
      </p:sp>
    </p:spTree>
    <p:extLst>
      <p:ext uri="{BB962C8B-B14F-4D97-AF65-F5344CB8AC3E}">
        <p14:creationId xmlns:p14="http://schemas.microsoft.com/office/powerpoint/2010/main" val="2652087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2522" y="2526244"/>
            <a:ext cx="4978896" cy="57743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/>
              <a:t>Сушка. </a:t>
            </a:r>
            <a:r>
              <a:rPr lang="ru-RU" sz="1600" dirty="0"/>
              <a:t>под навесами или в сушилках при </a:t>
            </a:r>
            <a:r>
              <a:rPr lang="en-US" sz="1600" dirty="0"/>
              <a:t>t</a:t>
            </a:r>
            <a:r>
              <a:rPr lang="ru-RU" sz="1600" dirty="0"/>
              <a:t> не выше 50 °С.</a:t>
            </a:r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8190" y="396119"/>
            <a:ext cx="3368266" cy="3086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4B2526-7BBD-F17F-7FB2-584CC522D1D8}"/>
              </a:ext>
            </a:extLst>
          </p:cNvPr>
          <p:cNvSpPr txBox="1"/>
          <p:nvPr/>
        </p:nvSpPr>
        <p:spPr>
          <a:xfrm>
            <a:off x="251520" y="378229"/>
            <a:ext cx="497889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800" b="1" dirty="0"/>
              <a:t>Географическое распространение </a:t>
            </a:r>
            <a:r>
              <a:rPr lang="ru-RU" sz="1800" dirty="0"/>
              <a:t>на всей территории России.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177B57-54D1-3839-F511-071F914F9D71}"/>
              </a:ext>
            </a:extLst>
          </p:cNvPr>
          <p:cNvSpPr txBox="1"/>
          <p:nvPr/>
        </p:nvSpPr>
        <p:spPr>
          <a:xfrm>
            <a:off x="242523" y="1184321"/>
            <a:ext cx="497889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800" b="1" dirty="0"/>
              <a:t>Заготовка. </a:t>
            </a:r>
            <a:r>
              <a:rPr lang="ru-RU" sz="1800" dirty="0"/>
              <a:t>Листья собирают в период цветения растения, но до начала пожелтения или покраснения, срезая их ножом или ножницами.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A444E-45F4-9CFE-A109-3CC6B1B6C99F}"/>
              </a:ext>
            </a:extLst>
          </p:cNvPr>
          <p:cNvSpPr txBox="1"/>
          <p:nvPr/>
        </p:nvSpPr>
        <p:spPr>
          <a:xfrm>
            <a:off x="239782" y="3199101"/>
            <a:ext cx="4969898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800" b="1" dirty="0"/>
              <a:t>Внешние признаки сырья. </a:t>
            </a:r>
            <a:r>
              <a:rPr lang="ru-RU" sz="1800" dirty="0"/>
              <a:t>цельные или частично измельченные листья, широкояйцевидные или широкоэллиптические, </a:t>
            </a:r>
            <a:r>
              <a:rPr lang="ru-RU" sz="1800" dirty="0" err="1"/>
              <a:t>цельнокрайные</a:t>
            </a:r>
            <a:r>
              <a:rPr lang="ru-RU" sz="1800" dirty="0"/>
              <a:t>, с 3-9 продольными дугообразными жилками. В месте обрыва черешка хорошо заметны остатки нитевидных жилок. Запах слабый. Вкус горьковатый.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79ABB3-C87D-7458-E11B-3C23AE0AFF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517" y="3683337"/>
            <a:ext cx="3447099" cy="2585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901C8C-35E2-D57A-8D7C-0589332EF6FF}"/>
              </a:ext>
            </a:extLst>
          </p:cNvPr>
          <p:cNvSpPr txBox="1"/>
          <p:nvPr/>
        </p:nvSpPr>
        <p:spPr>
          <a:xfrm>
            <a:off x="242522" y="5561728"/>
            <a:ext cx="497889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800" b="1" dirty="0"/>
              <a:t>Химический состав. </a:t>
            </a:r>
            <a:r>
              <a:rPr lang="ru-RU" sz="1800" dirty="0"/>
              <a:t>Полисахариды, в том числе слизи, </a:t>
            </a:r>
            <a:r>
              <a:rPr lang="ru-RU" sz="1800" dirty="0" err="1"/>
              <a:t>иридоидные</a:t>
            </a:r>
            <a:r>
              <a:rPr lang="ru-RU" sz="1800" dirty="0"/>
              <a:t> гликозиды (</a:t>
            </a:r>
            <a:r>
              <a:rPr lang="ru-RU" sz="1800" dirty="0" err="1"/>
              <a:t>аукубин</a:t>
            </a:r>
            <a:r>
              <a:rPr lang="ru-RU" sz="1800" dirty="0"/>
              <a:t>), аскорбиновая кислота, витамин К, флавоноиды.</a:t>
            </a:r>
          </a:p>
        </p:txBody>
      </p:sp>
    </p:spTree>
    <p:extLst>
      <p:ext uri="{BB962C8B-B14F-4D97-AF65-F5344CB8AC3E}">
        <p14:creationId xmlns:p14="http://schemas.microsoft.com/office/powerpoint/2010/main" val="2511829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38271" y="424660"/>
            <a:ext cx="5256584" cy="5830598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/>
              <a:t>Применение, лекарственные препараты. </a:t>
            </a:r>
            <a:r>
              <a:rPr lang="ru-RU" sz="1600" dirty="0"/>
              <a:t>Настой, настойка – отхаркивающее и противовоспалительное средство при бронхитах, коклюше и других заболеваниях органов дыхания. </a:t>
            </a:r>
          </a:p>
          <a:p>
            <a:pPr algn="just"/>
            <a:r>
              <a:rPr lang="ru-RU" sz="1600" dirty="0"/>
              <a:t>Жидкий экстракт листьев входит в состав сиропа от кашля </a:t>
            </a:r>
            <a:r>
              <a:rPr lang="ru-RU" sz="1600" i="1" dirty="0" err="1"/>
              <a:t>Эвкабал</a:t>
            </a:r>
            <a:r>
              <a:rPr lang="ru-RU" sz="1600" dirty="0"/>
              <a:t>, при ИВЗ ВДП. </a:t>
            </a:r>
          </a:p>
          <a:p>
            <a:pPr algn="just"/>
            <a:r>
              <a:rPr lang="ru-RU" sz="1600" dirty="0"/>
              <a:t>Жом листьев подорожника сухой используется для получения препарата </a:t>
            </a:r>
            <a:r>
              <a:rPr lang="ru-RU" sz="1600" i="1" dirty="0" err="1"/>
              <a:t>Плантаглюцид</a:t>
            </a:r>
            <a:r>
              <a:rPr lang="ru-RU" sz="1600" dirty="0"/>
              <a:t>, при </a:t>
            </a:r>
            <a:r>
              <a:rPr lang="ru-RU" sz="1600" i="1" dirty="0" err="1"/>
              <a:t>гипоацидном</a:t>
            </a:r>
            <a:r>
              <a:rPr lang="ru-RU" sz="1600" dirty="0"/>
              <a:t> гастрите, ЯБЖ и двенадцатиперстной кишки при нормальной и </a:t>
            </a:r>
            <a:r>
              <a:rPr lang="ru-RU" sz="1600" i="1" dirty="0"/>
              <a:t>пониженной</a:t>
            </a:r>
            <a:r>
              <a:rPr lang="ru-RU" sz="1600" dirty="0"/>
              <a:t> кислотности. </a:t>
            </a:r>
          </a:p>
          <a:p>
            <a:pPr algn="just"/>
            <a:r>
              <a:rPr lang="ru-RU" sz="1600" dirty="0"/>
              <a:t>Из свежих листьев получают </a:t>
            </a:r>
            <a:r>
              <a:rPr lang="ru-RU" sz="1600" i="1" dirty="0"/>
              <a:t>сок</a:t>
            </a:r>
            <a:r>
              <a:rPr lang="ru-RU" sz="1600" dirty="0"/>
              <a:t>, который применяется при </a:t>
            </a:r>
            <a:r>
              <a:rPr lang="ru-RU" sz="1600" dirty="0" err="1"/>
              <a:t>анацидных</a:t>
            </a:r>
            <a:r>
              <a:rPr lang="ru-RU" sz="1600" dirty="0"/>
              <a:t> гастритах и хронических колитах.</a:t>
            </a:r>
          </a:p>
          <a:p>
            <a:pPr algn="just"/>
            <a:r>
              <a:rPr lang="ru-RU" sz="1600" b="1" dirty="0"/>
              <a:t>Побочные эффекты. </a:t>
            </a:r>
            <a:r>
              <a:rPr lang="ru-RU" sz="1600" dirty="0"/>
              <a:t>Повышение свертываемости крови, повышение аппетита.</a:t>
            </a:r>
          </a:p>
          <a:p>
            <a:pPr algn="just"/>
            <a:r>
              <a:rPr lang="ru-RU" sz="1600" b="1" dirty="0"/>
              <a:t>Противопоказания. </a:t>
            </a:r>
            <a:r>
              <a:rPr lang="ru-RU" sz="1600" dirty="0" err="1"/>
              <a:t>Гиперацидные</a:t>
            </a:r>
            <a:r>
              <a:rPr lang="ru-RU" sz="1600" dirty="0"/>
              <a:t> гастриты и ЯБЖ с повышенной кислотностью, повышенная свертываемость крови.</a:t>
            </a:r>
          </a:p>
          <a:p>
            <a:pPr algn="just"/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8194" name="Picture 2" descr="https://evropharm.ru/Storage/podorozhnika-boljshogo-list-50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8721" y="188640"/>
            <a:ext cx="167783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275" y="2482233"/>
            <a:ext cx="2386525" cy="285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8556" y="5291104"/>
            <a:ext cx="2294510" cy="14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366" y="262055"/>
            <a:ext cx="1528564" cy="26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3022" y="2991134"/>
            <a:ext cx="1176361" cy="23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D50F36-4847-5C46-8B33-FFDE9D863681}"/>
              </a:ext>
            </a:extLst>
          </p:cNvPr>
          <p:cNvSpPr txBox="1"/>
          <p:nvPr/>
        </p:nvSpPr>
        <p:spPr>
          <a:xfrm>
            <a:off x="8040109" y="115079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6F75AA-F216-0784-1FE5-F86E75C01D01}"/>
              </a:ext>
            </a:extLst>
          </p:cNvPr>
          <p:cNvSpPr txBox="1"/>
          <p:nvPr/>
        </p:nvSpPr>
        <p:spPr>
          <a:xfrm>
            <a:off x="5694932" y="428218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49066-BACF-D04F-7426-A09566AE3DF0}"/>
              </a:ext>
            </a:extLst>
          </p:cNvPr>
          <p:cNvSpPr txBox="1"/>
          <p:nvPr/>
        </p:nvSpPr>
        <p:spPr>
          <a:xfrm>
            <a:off x="7118395" y="286310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BCB0E-8C90-442B-4645-C09AFCB57610}"/>
              </a:ext>
            </a:extLst>
          </p:cNvPr>
          <p:cNvSpPr txBox="1"/>
          <p:nvPr/>
        </p:nvSpPr>
        <p:spPr>
          <a:xfrm>
            <a:off x="6935759" y="572597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6+</a:t>
            </a:r>
          </a:p>
        </p:txBody>
      </p:sp>
    </p:spTree>
    <p:extLst>
      <p:ext uri="{BB962C8B-B14F-4D97-AF65-F5344CB8AC3E}">
        <p14:creationId xmlns:p14="http://schemas.microsoft.com/office/powerpoint/2010/main" val="3969827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Основные отличия подорожника большого, среднего и ланцетного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1D90CC9-7CC7-71A0-4395-0DF515C54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29718"/>
            <a:ext cx="7596336" cy="5118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7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1416" y="60274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Обволакивающие средства отхаркивающего действия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Отхаркивающие средства - ЛС, облегчающие отделение мокроты при кашле за счет ее разжижения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71943" y="1916832"/>
            <a:ext cx="8075240" cy="4873752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Фармакотерапия отхаркивающими и </a:t>
            </a:r>
            <a:r>
              <a:rPr lang="ru-RU" sz="1600" dirty="0" err="1"/>
              <a:t>муколитическими</a:t>
            </a:r>
            <a:r>
              <a:rPr lang="ru-RU" sz="1600" dirty="0"/>
              <a:t> ЛП – </a:t>
            </a:r>
            <a:r>
              <a:rPr lang="ru-RU" sz="1600" i="1" dirty="0"/>
              <a:t>симптоматическая</a:t>
            </a:r>
            <a:r>
              <a:rPr lang="ru-RU" sz="1600" dirty="0"/>
              <a:t>:</a:t>
            </a:r>
          </a:p>
          <a:p>
            <a:pPr marL="0" indent="0" algn="just">
              <a:buNone/>
            </a:pPr>
            <a:r>
              <a:rPr lang="ru-RU" sz="1600" dirty="0"/>
              <a:t>■ понижают вязкость мокроты и тем самым облегчить ее отделение;</a:t>
            </a:r>
          </a:p>
          <a:p>
            <a:pPr marL="0" indent="0" algn="just">
              <a:buNone/>
            </a:pPr>
            <a:r>
              <a:rPr lang="ru-RU" sz="1600" dirty="0"/>
              <a:t>■ повышают активность реснитчатого эпителия трахеобронхиального дерева и улучшают дренаж бронхов, что приводит к улучшению газообмена и способствует выведению из организма микроорганизмов.</a:t>
            </a:r>
          </a:p>
          <a:p>
            <a:pPr algn="just"/>
            <a:r>
              <a:rPr lang="ru-RU" sz="1600" dirty="0"/>
              <a:t>Бывает ЛРС </a:t>
            </a:r>
            <a:r>
              <a:rPr lang="ru-RU" sz="1600" i="1" dirty="0"/>
              <a:t>рефлекторного</a:t>
            </a:r>
            <a:r>
              <a:rPr lang="ru-RU" sz="1600" dirty="0"/>
              <a:t> и </a:t>
            </a:r>
            <a:r>
              <a:rPr lang="ru-RU" sz="1600" i="1" dirty="0"/>
              <a:t>прямого</a:t>
            </a:r>
            <a:r>
              <a:rPr lang="ru-RU" sz="1600" dirty="0"/>
              <a:t> действия.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Обволакивающими свойствами обладают лекарственные растительные препараты 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</a:rPr>
              <a:t>рефлекторного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действия, </a:t>
            </a:r>
          </a:p>
          <a:p>
            <a:pPr algn="just"/>
            <a:r>
              <a:rPr lang="ru-RU" sz="1600" dirty="0"/>
              <a:t>механизм действия – оказывают умеренное раздражающее действие на слизистую оболочку желудка, рефлекторно усиливая секрецию бронхиальных желез, повышают активность реснитчатого эпителия и усиливают сокращения мышц бронхов: мокрота становится менее вязкой, более обильной, и во время кашля ее отделение облегчается. </a:t>
            </a:r>
          </a:p>
          <a:p>
            <a:pPr algn="just"/>
            <a:r>
              <a:rPr lang="ru-RU" sz="1600" dirty="0"/>
              <a:t>К лекарственным растительным средствам рефлекторного действия относятся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корни алтея лекарственного</a:t>
            </a:r>
            <a:r>
              <a:rPr lang="ru-RU" sz="1600" i="1" dirty="0"/>
              <a:t>,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листья мать-и-мачехи</a:t>
            </a:r>
            <a:r>
              <a:rPr lang="ru-RU" sz="1600" i="1" dirty="0"/>
              <a:t>,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листья подорожника большого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99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305FCF-D965-AE41-926C-9C30EAC57B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DE762BF-2B88-1D25-F76A-081EE2849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330940"/>
              </p:ext>
            </p:extLst>
          </p:nvPr>
        </p:nvGraphicFramePr>
        <p:xfrm>
          <a:off x="354206" y="476672"/>
          <a:ext cx="8280920" cy="322048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7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44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</a:rPr>
                        <a:t>Название растения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Листья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</a:rPr>
                        <a:t>Цветки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Плоды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89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</a:rPr>
                        <a:t>Подорожник большой - </a:t>
                      </a:r>
                      <a:r>
                        <a:rPr lang="ru-RU" sz="1500" dirty="0" err="1">
                          <a:effectLst/>
                        </a:rPr>
                        <a:t>Plantago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major</a:t>
                      </a:r>
                      <a:r>
                        <a:rPr lang="ru-RU" sz="1500" dirty="0">
                          <a:effectLst/>
                        </a:rPr>
                        <a:t> L.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Эллиптические голые, длинночерешковые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Циллиндрическое, венчик буроватый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Эллиптический, 8-16 семян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34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</a:rPr>
                        <a:t>Подорожник средний - Р. </a:t>
                      </a:r>
                      <a:r>
                        <a:rPr lang="ru-RU" sz="1500" dirty="0" err="1">
                          <a:effectLst/>
                        </a:rPr>
                        <a:t>media</a:t>
                      </a:r>
                      <a:r>
                        <a:rPr lang="ru-RU" sz="1500" dirty="0">
                          <a:effectLst/>
                        </a:rPr>
                        <a:t> L.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Эллиптические, с обеих сторон волосистые, короточерешковые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Цилиндрическое, венчик беловатый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</a:rPr>
                        <a:t>Яйцевидный, 2-4 семени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Подорожник ланцетный - Р. lanceolala L.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</a:rPr>
                        <a:t>Ланцетные, снизу волосистые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</a:rPr>
                        <a:t>Головчатое, венчик буроватый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</a:rPr>
                        <a:t>Яйцевидный, 2 семени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3" descr="http://ezoport.ru/wp-content/uploads/2014/03/plantago-major-le-gmittelhauser-c.jpg">
            <a:extLst>
              <a:ext uri="{FF2B5EF4-FFF2-40B4-BE49-F238E27FC236}">
                <a16:creationId xmlns:a16="http://schemas.microsoft.com/office/drawing/2014/main" id="{905A8D7B-92F9-5071-00FE-E71CEA240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0170" y="4439212"/>
            <a:ext cx="2592288" cy="19442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edaland.ru/images/article/orig/2015/07/podorozhnik-8.jpg">
            <a:extLst>
              <a:ext uri="{FF2B5EF4-FFF2-40B4-BE49-F238E27FC236}">
                <a16:creationId xmlns:a16="http://schemas.microsoft.com/office/drawing/2014/main" id="{A83E9143-392D-0338-EB01-9DE0A9BC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99288" y="3961552"/>
            <a:ext cx="2556910" cy="30759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commanster.eu/commanster/Plants/Flowers/SpFlowers/Plantago.lanceolata4.jpg">
            <a:extLst>
              <a:ext uri="{FF2B5EF4-FFF2-40B4-BE49-F238E27FC236}">
                <a16:creationId xmlns:a16="http://schemas.microsoft.com/office/drawing/2014/main" id="{64503A3A-EF8A-A12D-6B52-6F8DEF099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269" y="4221088"/>
            <a:ext cx="3570698" cy="238046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25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314" y="602742"/>
            <a:ext cx="7717372" cy="1143000"/>
          </a:xfrm>
        </p:spPr>
        <p:txBody>
          <a:bodyPr>
            <a:noAutofit/>
          </a:bodyPr>
          <a:lstStyle/>
          <a:p>
            <a:pPr algn="just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Обволакивающие средства слабительного действия </a:t>
            </a:r>
            <a:b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i="1" dirty="0"/>
              <a:t>Запор </a:t>
            </a:r>
            <a:r>
              <a:rPr lang="ru-RU" sz="1600" b="1" dirty="0"/>
              <a:t>- состояние, при котором наблюдается замедленное, затрудненное или систематически недостаточное опорожнение кишечника реже 3 раз в неделю. Запор вызывается нарушением процессов формирования и продвижения кала по кишечнику.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6716" y="1971884"/>
            <a:ext cx="8075240" cy="48737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Слабительные средства растительного происхождения содержат БАВ, усиливающие перистальтику кишечника и ускоряющие его опорожнение.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Обволакивающим действием обладают:</a:t>
            </a:r>
          </a:p>
          <a:p>
            <a:pPr algn="just"/>
            <a:r>
              <a:rPr lang="ru-RU" b="1" dirty="0"/>
              <a:t>Слабительные, увеличивающие объем химуса – </a:t>
            </a:r>
            <a:r>
              <a:rPr lang="ru-RU" i="1" dirty="0"/>
              <a:t>слоевища ламинарии. </a:t>
            </a:r>
            <a:r>
              <a:rPr lang="ru-RU" dirty="0"/>
              <a:t>За счет увеличения объема химуса раздражаются </a:t>
            </a:r>
            <a:r>
              <a:rPr lang="ru-RU" dirty="0" err="1"/>
              <a:t>механорецепторы</a:t>
            </a:r>
            <a:r>
              <a:rPr lang="ru-RU" dirty="0"/>
              <a:t> кишок и усиливается перистальтика, менее плотный кал легче выделяется. Кроме того, препараты ламинарии содержат соли йода и брома.</a:t>
            </a:r>
          </a:p>
          <a:p>
            <a:pPr algn="just"/>
            <a:r>
              <a:rPr lang="ru-RU" b="1" dirty="0"/>
              <a:t>Слабительные, размягчающие каловые массы. </a:t>
            </a:r>
            <a:r>
              <a:rPr lang="ru-RU" dirty="0"/>
              <a:t>Они делают массы более рыхлыми, облегчают их продвижение по кишечнику и на выходе из него. </a:t>
            </a:r>
          </a:p>
          <a:p>
            <a:pPr algn="just"/>
            <a:r>
              <a:rPr lang="ru-RU" dirty="0"/>
              <a:t>К ним относятся жидкие растительные масла - </a:t>
            </a:r>
            <a:r>
              <a:rPr lang="ru-RU" i="1" dirty="0"/>
              <a:t>оливковое, кукурузное, миндальное, подсолнечное, </a:t>
            </a:r>
            <a:r>
              <a:rPr lang="ru-RU" i="1" u="sng" dirty="0"/>
              <a:t>льняное</a:t>
            </a:r>
            <a:r>
              <a:rPr lang="ru-RU" i="1" dirty="0"/>
              <a:t> </a:t>
            </a:r>
            <a:r>
              <a:rPr lang="ru-RU" dirty="0"/>
              <a:t>и др. Принятые на ночь по 1 столовой ложке, растительные масла не полностью расщепляются липазами и </a:t>
            </a:r>
            <a:r>
              <a:rPr lang="ru-RU" dirty="0" err="1"/>
              <a:t>резорбируются</a:t>
            </a:r>
            <a:r>
              <a:rPr lang="ru-RU" dirty="0"/>
              <a:t>, большая часть их смешивается с химусом и достигает прямой кишки; менее плотный кал легче выделяется. </a:t>
            </a:r>
          </a:p>
          <a:p>
            <a:pPr algn="just"/>
            <a:r>
              <a:rPr lang="ru-RU" dirty="0"/>
              <a:t>Чаще растительные масла действуют не сразу, а через 2-3 дня от начала ежедневного приема, после чего эффект становится регулярным.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28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-47761"/>
            <a:ext cx="7467600" cy="1301006"/>
          </a:xfrm>
        </p:spPr>
        <p:txBody>
          <a:bodyPr>
            <a:noAutofit/>
          </a:bodyPr>
          <a:lstStyle/>
          <a:p>
            <a:b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Ламинария японская -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</a:rPr>
              <a:t>Laminaria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 japonica </a:t>
            </a:r>
            <a:b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Ламинария сахаристая -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</a:rPr>
              <a:t>Laminaria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</a:rPr>
              <a:t>saccharina</a:t>
            </a:r>
            <a:b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B4FC57-10F0-14A1-05A4-46280056C2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462" y="908720"/>
            <a:ext cx="3182630" cy="4672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274083-ED1B-1AE4-F845-C77218EFB9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1910" y="908719"/>
            <a:ext cx="2821398" cy="4672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EC3537-87A0-87CF-2FED-AC4C63CD3D4E}"/>
              </a:ext>
            </a:extLst>
          </p:cNvPr>
          <p:cNvSpPr txBox="1"/>
          <p:nvPr/>
        </p:nvSpPr>
        <p:spPr>
          <a:xfrm>
            <a:off x="899592" y="5949280"/>
            <a:ext cx="70668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600" b="1" i="0" u="none" strike="noStrike" kern="1200" cap="small" spc="0" normalizeH="0" baseline="0" noProof="0" dirty="0">
                <a:ln>
                  <a:noFill/>
                </a:ln>
                <a:solidFill>
                  <a:srgbClr val="72A376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Слоевища ламинарии (морской капусты) - </a:t>
            </a:r>
            <a:r>
              <a:rPr kumimoji="0" lang="en-US" sz="1600" b="1" i="1" u="none" strike="noStrike" kern="1200" cap="small" spc="0" normalizeH="0" baseline="0" noProof="0" dirty="0">
                <a:ln>
                  <a:noFill/>
                </a:ln>
                <a:solidFill>
                  <a:srgbClr val="72A376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Thalli </a:t>
            </a:r>
            <a:r>
              <a:rPr kumimoji="0" lang="en-US" sz="1600" b="1" i="1" u="none" strike="noStrike" kern="1200" cap="small" spc="0" normalizeH="0" baseline="0" noProof="0" dirty="0" err="1">
                <a:ln>
                  <a:noFill/>
                </a:ln>
                <a:solidFill>
                  <a:srgbClr val="72A376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Laminariae</a:t>
            </a:r>
            <a:br>
              <a:rPr kumimoji="0" lang="ru-RU" sz="1600" b="1" i="1" u="none" strike="noStrike" kern="1200" cap="small" spc="0" normalizeH="0" baseline="0" noProof="0" dirty="0">
                <a:ln>
                  <a:noFill/>
                </a:ln>
                <a:solidFill>
                  <a:srgbClr val="72A376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r>
              <a:rPr kumimoji="0" lang="ru-RU" sz="1600" b="1" i="0" u="none" strike="noStrike" kern="1200" cap="small" spc="0" normalizeH="0" baseline="0" noProof="0" dirty="0">
                <a:ln>
                  <a:noFill/>
                </a:ln>
                <a:solidFill>
                  <a:srgbClr val="72A376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Семейство ламинариевые - </a:t>
            </a:r>
            <a:r>
              <a:rPr kumimoji="0" lang="en-US" sz="1600" b="1" i="1" u="none" strike="noStrike" kern="1200" cap="small" spc="0" normalizeH="0" baseline="0" noProof="0" dirty="0" err="1">
                <a:ln>
                  <a:noFill/>
                </a:ln>
                <a:solidFill>
                  <a:srgbClr val="72A376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Laminariaceae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963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9292" y="5401125"/>
            <a:ext cx="7353068" cy="120032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/>
              <a:t>Заготовка. </a:t>
            </a:r>
            <a:r>
              <a:rPr lang="ru-RU" sz="1800" dirty="0"/>
              <a:t>Заготавливают слоевища, собирая их из свежих выбросов на берегу или с лодок путем наматывания на специальные шесты, реже срезают слоевища со дна специальными косами. </a:t>
            </a:r>
          </a:p>
          <a:p>
            <a:pPr algn="just"/>
            <a:endParaRPr lang="ru-RU" sz="1600" dirty="0"/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2860" y="1134746"/>
            <a:ext cx="2480956" cy="411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51AA15-A25B-7AA3-A778-A7073245975B}"/>
              </a:ext>
            </a:extLst>
          </p:cNvPr>
          <p:cNvSpPr txBox="1"/>
          <p:nvPr/>
        </p:nvSpPr>
        <p:spPr>
          <a:xfrm>
            <a:off x="459292" y="253823"/>
            <a:ext cx="77851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Бурая водоросль, слоевище которой состоит из пластины, «ствола» и ризоидов.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437A87-3BAD-9D86-F117-E9B85C03C260}"/>
              </a:ext>
            </a:extLst>
          </p:cNvPr>
          <p:cNvSpPr txBox="1"/>
          <p:nvPr/>
        </p:nvSpPr>
        <p:spPr>
          <a:xfrm>
            <a:off x="459292" y="1124744"/>
            <a:ext cx="512082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 </a:t>
            </a:r>
            <a:r>
              <a:rPr lang="ru-RU" i="1" dirty="0"/>
              <a:t>ламинарии японской </a:t>
            </a:r>
            <a:r>
              <a:rPr lang="ru-RU" dirty="0"/>
              <a:t>пластины ланцетовидные или линейные, цельные, с клиновидным основанием и широкой, толстой срединной полосой по продольной оси.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9B318F-A239-C991-C44D-518BD342D503}"/>
              </a:ext>
            </a:extLst>
          </p:cNvPr>
          <p:cNvSpPr txBox="1"/>
          <p:nvPr/>
        </p:nvSpPr>
        <p:spPr>
          <a:xfrm>
            <a:off x="459292" y="2753712"/>
            <a:ext cx="512082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 ламинарии сахаристой пластины линейные, с волнистыми краями. В пластинах, «стволах» и ризоидах имеются слизистые ходы.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49101A-7945-730D-D50F-FE80231BCA4A}"/>
              </a:ext>
            </a:extLst>
          </p:cNvPr>
          <p:cNvSpPr txBox="1"/>
          <p:nvPr/>
        </p:nvSpPr>
        <p:spPr>
          <a:xfrm>
            <a:off x="459292" y="4020628"/>
            <a:ext cx="504881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Географическое распространение. Растет вдоль берегов Японского и Охотского морей, в Тихом океане - вдоль берегов южных Курильских островов и Сахалина.</a:t>
            </a:r>
          </a:p>
        </p:txBody>
      </p:sp>
    </p:spTree>
    <p:extLst>
      <p:ext uri="{BB962C8B-B14F-4D97-AF65-F5344CB8AC3E}">
        <p14:creationId xmlns:p14="http://schemas.microsoft.com/office/powerpoint/2010/main" val="712889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359991"/>
            <a:ext cx="5736480" cy="90876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/>
              <a:t>Охранные мероприятия. </a:t>
            </a:r>
            <a:r>
              <a:rPr lang="ru-RU" sz="1800" dirty="0"/>
              <a:t>Собирают только крупные двулетние слоевища. Заросли эксплуатируют 1 раз в 3 года.</a:t>
            </a:r>
          </a:p>
          <a:p>
            <a:pPr algn="just"/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pic>
        <p:nvPicPr>
          <p:cNvPr id="7173" name="Picture 5" descr="http://thalaspa.fr/img/cms/Laminair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41097"/>
            <a:ext cx="2291787" cy="226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0C0CD1-CA63-30C9-2A0A-125A413AEA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574" y="2761438"/>
            <a:ext cx="3541890" cy="1847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91E883-5750-0907-AC2E-4C653B9D482D}"/>
              </a:ext>
            </a:extLst>
          </p:cNvPr>
          <p:cNvSpPr txBox="1"/>
          <p:nvPr/>
        </p:nvSpPr>
        <p:spPr>
          <a:xfrm>
            <a:off x="395536" y="5211744"/>
            <a:ext cx="761662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800" b="1" dirty="0"/>
              <a:t>Химический состав. </a:t>
            </a:r>
            <a:r>
              <a:rPr lang="ru-RU" sz="1800" dirty="0"/>
              <a:t>Полисахариды, маннит, белковые вещества, витамины В</a:t>
            </a:r>
            <a:r>
              <a:rPr lang="ru-RU" sz="1800" baseline="-25000" dirty="0"/>
              <a:t>1</a:t>
            </a:r>
            <a:r>
              <a:rPr lang="ru-RU" sz="1800" dirty="0"/>
              <a:t>, В</a:t>
            </a:r>
            <a:r>
              <a:rPr lang="ru-RU" sz="1800" baseline="-25000" dirty="0"/>
              <a:t>2</a:t>
            </a:r>
            <a:r>
              <a:rPr lang="ru-RU" sz="1800" dirty="0"/>
              <a:t>, В</a:t>
            </a:r>
            <a:r>
              <a:rPr lang="ru-RU" sz="1800" baseline="-25000" dirty="0"/>
              <a:t>6</a:t>
            </a:r>
            <a:r>
              <a:rPr lang="ru-RU" sz="1800" dirty="0"/>
              <a:t>, В</a:t>
            </a:r>
            <a:r>
              <a:rPr lang="ru-RU" sz="1800" baseline="-25000" dirty="0"/>
              <a:t>12</a:t>
            </a:r>
            <a:r>
              <a:rPr lang="ru-RU" sz="1800" dirty="0"/>
              <a:t>, D, кислота аскорбиновая, каротиноиды, минеральные соли (калия, натрия, кальция) и микроэлементы (концентрирует йод и ряд других микроэлементов).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E3D2BF-A08D-663F-1E9D-795940DCF16E}"/>
              </a:ext>
            </a:extLst>
          </p:cNvPr>
          <p:cNvSpPr txBox="1"/>
          <p:nvPr/>
        </p:nvSpPr>
        <p:spPr>
          <a:xfrm>
            <a:off x="395536" y="2679502"/>
            <a:ext cx="4668167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Внешние признаки сырья. </a:t>
            </a:r>
            <a:r>
              <a:rPr lang="ru-RU" dirty="0"/>
              <a:t>плотные, кожистые, лентообразные пластины или куски пластин с цельными волнистыми краями. Цвет - от светло-оливкового до темно-оливкового или красно-бурый, иногда зеленовато-черный; слоевища покрыты белым налетом солей. Запах своеобразный, вкус солоноватый.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F9687E-C6B1-0893-8882-703E61D8BA1F}"/>
              </a:ext>
            </a:extLst>
          </p:cNvPr>
          <p:cNvSpPr txBox="1"/>
          <p:nvPr/>
        </p:nvSpPr>
        <p:spPr>
          <a:xfrm>
            <a:off x="395536" y="1731651"/>
            <a:ext cx="573648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Сушка. </a:t>
            </a:r>
            <a:r>
              <a:rPr lang="ru-RU" dirty="0"/>
              <a:t>Сушат слоевища на солнце, раскладывая тонким слоем.</a:t>
            </a:r>
          </a:p>
        </p:txBody>
      </p:sp>
    </p:spTree>
    <p:extLst>
      <p:ext uri="{BB962C8B-B14F-4D97-AF65-F5344CB8AC3E}">
        <p14:creationId xmlns:p14="http://schemas.microsoft.com/office/powerpoint/2010/main" val="3135569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2353" y="548679"/>
            <a:ext cx="5554960" cy="5805353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Применение, лекарственные препараты. </a:t>
            </a:r>
            <a:r>
              <a:rPr lang="ru-RU" sz="1800" dirty="0"/>
              <a:t>Применяют в виде порошка как мягкое </a:t>
            </a:r>
            <a:r>
              <a:rPr lang="ru-RU" sz="1800" i="1" dirty="0"/>
              <a:t>слабительное средство </a:t>
            </a:r>
            <a:r>
              <a:rPr lang="ru-RU" sz="1800" dirty="0"/>
              <a:t>при хронических атонических запорах и колитах, для профилактики </a:t>
            </a:r>
            <a:r>
              <a:rPr lang="ru-RU" sz="1800" i="1" dirty="0"/>
              <a:t>заболеваний щитовидной железы </a:t>
            </a:r>
            <a:r>
              <a:rPr lang="ru-RU" sz="1800" dirty="0"/>
              <a:t>(зоба) и атеросклероза. </a:t>
            </a:r>
          </a:p>
          <a:p>
            <a:pPr algn="just"/>
            <a:r>
              <a:rPr lang="ru-RU" sz="1800" dirty="0"/>
              <a:t>Липидный комплекс ламинарии входит в состав препарата </a:t>
            </a:r>
            <a:r>
              <a:rPr lang="ru-RU" sz="1800" i="1" dirty="0" err="1"/>
              <a:t>Мамоклам</a:t>
            </a:r>
            <a:r>
              <a:rPr lang="ru-RU" sz="1800" i="1" dirty="0"/>
              <a:t> - </a:t>
            </a:r>
            <a:r>
              <a:rPr lang="ru-RU" sz="1800" dirty="0"/>
              <a:t>лечение фиброзно-кистозной мастопатии, при различных формах диффузной мастопатии.</a:t>
            </a:r>
          </a:p>
          <a:p>
            <a:pPr algn="just"/>
            <a:r>
              <a:rPr lang="ru-RU" sz="1800" dirty="0"/>
              <a:t>Используют в пищу и как добавку к пищевым продуктам для профилактики заболеваний, вызванных недостатком йода в организме.</a:t>
            </a:r>
          </a:p>
          <a:p>
            <a:pPr algn="just"/>
            <a:r>
              <a:rPr lang="ru-RU" sz="1800" b="1" dirty="0"/>
              <a:t>Побочные эффекты. </a:t>
            </a:r>
            <a:r>
              <a:rPr lang="ru-RU" sz="1800" dirty="0"/>
              <a:t>При регулярном приеме возможно развитие </a:t>
            </a:r>
            <a:r>
              <a:rPr lang="ru-RU" sz="1800" dirty="0" err="1"/>
              <a:t>йодизма</a:t>
            </a:r>
            <a:r>
              <a:rPr lang="ru-RU" sz="1800" dirty="0"/>
              <a:t> (кашель, насморк и др.) и угнетение функции щитовидной железы.</a:t>
            </a:r>
          </a:p>
          <a:p>
            <a:pPr algn="just"/>
            <a:r>
              <a:rPr lang="ru-RU" sz="1800" b="1" dirty="0"/>
              <a:t>Противопоказания. </a:t>
            </a:r>
            <a:r>
              <a:rPr lang="ru-RU" sz="1800" dirty="0" err="1"/>
              <a:t>Гломерулонефрит</a:t>
            </a:r>
            <a:r>
              <a:rPr lang="ru-RU" sz="1800" dirty="0"/>
              <a:t>, геморрагии, нарушения функции щитовидной железы.</a:t>
            </a:r>
          </a:p>
          <a:p>
            <a:pPr algn="just"/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pic>
        <p:nvPicPr>
          <p:cNvPr id="15363" name="Picture 3" descr="https://samson-pharma.ru/upload/iblock/5ab/5ab599992d202ae1323ace210955787c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7313" y="503967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9912" y="3312279"/>
            <a:ext cx="2281367" cy="327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12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762" y="202140"/>
            <a:ext cx="7467600" cy="1143000"/>
          </a:xfrm>
        </p:spPr>
        <p:txBody>
          <a:bodyPr>
            <a:noAutofit/>
          </a:bodyPr>
          <a:lstStyle/>
          <a:p>
            <a:br>
              <a:rPr lang="en-US" sz="1800" dirty="0"/>
            </a:br>
            <a:r>
              <a:rPr lang="ru-RU" sz="1800" dirty="0"/>
              <a:t>Лен обыкновенный (лен культурный) - </a:t>
            </a:r>
            <a:r>
              <a:rPr lang="en-US" sz="1800" i="1" dirty="0" err="1"/>
              <a:t>Linum</a:t>
            </a:r>
            <a:r>
              <a:rPr lang="en-US" sz="1800" i="1" dirty="0"/>
              <a:t> </a:t>
            </a:r>
            <a:r>
              <a:rPr lang="en-US" sz="1800" i="1" dirty="0" err="1"/>
              <a:t>usitatissimum</a:t>
            </a:r>
            <a:r>
              <a:rPr lang="en-US" sz="1800" i="1" dirty="0"/>
              <a:t> </a:t>
            </a:r>
            <a:br>
              <a:rPr lang="ru-RU" sz="1800" dirty="0"/>
            </a:br>
            <a:br>
              <a:rPr lang="en-US" sz="1800" dirty="0"/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sp>
        <p:nvSpPr>
          <p:cNvPr id="6" name="AutoShape 4" descr="http://teplyystanmedia.ru/upload/medialibrary/b1a/b1a1bd2976c7e2049b86c36d49aede7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teplyystanmedia.ru/upload/medialibrary/b1a/b1a1bd2976c7e2049b86c36d49aede7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teplyystanmedia.ru/upload/medialibrary/b1a/b1a1bd2976c7e2049b86c36d49aede7b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teplyystanmedia.ru/upload/medialibrary/b1a/b1a1bd2976c7e2049b86c36d49aede7b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://teplyystanmedia.ru/upload/medialibrary/b1a/b1a1bd2976c7e2049b86c36d49aede7b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C245CB-0B6A-1DA9-24BF-5C09201A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575" y="1032935"/>
            <a:ext cx="6778358" cy="4353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ADDF1F-3942-ECE3-9001-AABA9F8602B8}"/>
              </a:ext>
            </a:extLst>
          </p:cNvPr>
          <p:cNvSpPr txBox="1"/>
          <p:nvPr/>
        </p:nvSpPr>
        <p:spPr>
          <a:xfrm>
            <a:off x="1069975" y="5671488"/>
            <a:ext cx="6535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0" i="0" u="none" strike="noStrike" kern="1200" cap="small" spc="0" normalizeH="0" baseline="0" noProof="0" dirty="0">
                <a:ln>
                  <a:noFill/>
                </a:ln>
                <a:solidFill>
                  <a:srgbClr val="676A55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Семена льна - </a:t>
            </a:r>
            <a:r>
              <a:rPr kumimoji="0" lang="en-US" sz="1800" b="1" i="1" u="none" strike="noStrike" kern="1200" cap="small" spc="0" normalizeH="0" baseline="0" noProof="0" dirty="0" err="1">
                <a:ln>
                  <a:noFill/>
                </a:ln>
                <a:solidFill>
                  <a:srgbClr val="676A55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Semina</a:t>
            </a:r>
            <a:r>
              <a:rPr kumimoji="0" lang="en-US" sz="1800" b="1" i="1" u="none" strike="noStrike" kern="1200" cap="small" spc="0" normalizeH="0" baseline="0" noProof="0" dirty="0">
                <a:ln>
                  <a:noFill/>
                </a:ln>
                <a:solidFill>
                  <a:srgbClr val="676A55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 </a:t>
            </a:r>
            <a:r>
              <a:rPr kumimoji="0" lang="en-US" sz="1800" b="1" i="1" u="none" strike="noStrike" kern="1200" cap="small" spc="0" normalizeH="0" baseline="0" noProof="0" dirty="0" err="1">
                <a:ln>
                  <a:noFill/>
                </a:ln>
                <a:solidFill>
                  <a:srgbClr val="676A55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Lini</a:t>
            </a:r>
            <a:r>
              <a:rPr kumimoji="0" lang="en-US" sz="1800" b="1" i="1" u="none" strike="noStrike" kern="1200" cap="small" spc="0" normalizeH="0" baseline="0" noProof="0" dirty="0">
                <a:ln>
                  <a:noFill/>
                </a:ln>
                <a:solidFill>
                  <a:srgbClr val="676A55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 (</a:t>
            </a:r>
            <a:r>
              <a:rPr kumimoji="0" lang="en-US" sz="1800" b="1" i="1" u="none" strike="noStrike" kern="1200" cap="small" spc="0" normalizeH="0" baseline="0" noProof="0" dirty="0" err="1">
                <a:ln>
                  <a:noFill/>
                </a:ln>
                <a:solidFill>
                  <a:srgbClr val="676A55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Semina</a:t>
            </a:r>
            <a:r>
              <a:rPr kumimoji="0" lang="en-US" sz="1800" b="1" i="1" u="none" strike="noStrike" kern="1200" cap="small" spc="0" normalizeH="0" baseline="0" noProof="0" dirty="0">
                <a:ln>
                  <a:noFill/>
                </a:ln>
                <a:solidFill>
                  <a:srgbClr val="676A55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 </a:t>
            </a:r>
            <a:r>
              <a:rPr kumimoji="0" lang="en-US" sz="1800" b="1" i="1" u="none" strike="noStrike" kern="1200" cap="small" spc="0" normalizeH="0" baseline="0" noProof="0" dirty="0" err="1">
                <a:ln>
                  <a:noFill/>
                </a:ln>
                <a:solidFill>
                  <a:srgbClr val="676A55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Lini</a:t>
            </a:r>
            <a:r>
              <a:rPr kumimoji="0" lang="en-US" sz="1800" b="1" i="1" u="none" strike="noStrike" kern="1200" cap="small" spc="0" normalizeH="0" baseline="0" noProof="0" dirty="0">
                <a:ln>
                  <a:noFill/>
                </a:ln>
                <a:solidFill>
                  <a:srgbClr val="676A55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 </a:t>
            </a:r>
            <a:r>
              <a:rPr kumimoji="0" lang="en-US" sz="1800" b="1" i="1" u="none" strike="noStrike" kern="1200" cap="small" spc="0" normalizeH="0" baseline="0" noProof="0" dirty="0" err="1">
                <a:ln>
                  <a:noFill/>
                </a:ln>
                <a:solidFill>
                  <a:srgbClr val="676A55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usitatissimi</a:t>
            </a:r>
            <a:r>
              <a:rPr kumimoji="0" lang="en-US" sz="1800" b="1" i="1" u="none" strike="noStrike" kern="1200" cap="small" spc="0" normalizeH="0" baseline="0" noProof="0" dirty="0">
                <a:ln>
                  <a:noFill/>
                </a:ln>
                <a:solidFill>
                  <a:srgbClr val="676A55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) </a:t>
            </a:r>
            <a:r>
              <a:rPr kumimoji="0" lang="ru-RU" sz="1800" b="0" i="0" u="none" strike="noStrike" kern="1200" cap="small" spc="0" normalizeH="0" baseline="0" noProof="0" dirty="0">
                <a:ln>
                  <a:noFill/>
                </a:ln>
                <a:solidFill>
                  <a:srgbClr val="676A55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Семейство льновые - </a:t>
            </a:r>
            <a:r>
              <a:rPr kumimoji="0" lang="en-US" sz="1800" b="0" i="1" u="none" strike="noStrike" kern="1200" cap="small" spc="0" normalizeH="0" baseline="0" noProof="0" dirty="0" err="1">
                <a:ln>
                  <a:noFill/>
                </a:ln>
                <a:solidFill>
                  <a:srgbClr val="676A55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Linaceae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642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67555" y="5476627"/>
            <a:ext cx="5021933" cy="129319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/>
              <a:t>Географическое распространение. </a:t>
            </a:r>
            <a:r>
              <a:rPr lang="ru-RU" sz="1600" dirty="0"/>
              <a:t>широко культивируется во многих странах от субтропических до северных широт в качестве волокнистых (льны-долгунцы) и масличных (льны-кудряши) сырьевых растений. </a:t>
            </a:r>
          </a:p>
          <a:p>
            <a:pPr algn="just"/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983609"/>
            <a:ext cx="3099688" cy="5475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http://teplyystanmedia.ru/upload/medialibrary/b1a/b1a1bd2976c7e2049b86c36d49aede7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teplyystanmedia.ru/upload/medialibrary/b1a/b1a1bd2976c7e2049b86c36d49aede7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teplyystanmedia.ru/upload/medialibrary/b1a/b1a1bd2976c7e2049b86c36d49aede7b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teplyystanmedia.ru/upload/medialibrary/b1a/b1a1bd2976c7e2049b86c36d49aede7b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://teplyystanmedia.ru/upload/medialibrary/b1a/b1a1bd2976c7e2049b86c36d49aede7b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FFB2E7-6D87-7780-F445-6779B6E0DC8C}"/>
              </a:ext>
            </a:extLst>
          </p:cNvPr>
          <p:cNvSpPr txBox="1"/>
          <p:nvPr/>
        </p:nvSpPr>
        <p:spPr>
          <a:xfrm>
            <a:off x="895870" y="170008"/>
            <a:ext cx="73485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Однолетнее травянистое растение с тонким цилиндрическим стеблем.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79235A-D87A-F00E-3EDE-0817474D2B13}"/>
              </a:ext>
            </a:extLst>
          </p:cNvPr>
          <p:cNvSpPr txBox="1"/>
          <p:nvPr/>
        </p:nvSpPr>
        <p:spPr>
          <a:xfrm>
            <a:off x="405384" y="983609"/>
            <a:ext cx="498410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Листья</a:t>
            </a:r>
            <a:r>
              <a:rPr lang="ru-RU" dirty="0"/>
              <a:t> очередные, узколанцетные, сидячие, покрыты </a:t>
            </a:r>
            <a:r>
              <a:rPr lang="ru-RU" i="1" dirty="0"/>
              <a:t>восковым налетом</a:t>
            </a:r>
            <a:r>
              <a:rPr lang="ru-RU" dirty="0"/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607273-4771-B7C0-FE24-C8F2064E2A56}"/>
              </a:ext>
            </a:extLst>
          </p:cNvPr>
          <p:cNvSpPr txBox="1"/>
          <p:nvPr/>
        </p:nvSpPr>
        <p:spPr>
          <a:xfrm>
            <a:off x="367555" y="1724059"/>
            <a:ext cx="502193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Цветки</a:t>
            </a:r>
            <a:r>
              <a:rPr lang="ru-RU" dirty="0"/>
              <a:t> с венчиком голубого цвета, собраны в соцветие - извилину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F827FF-B04E-E764-9DDB-14E645A7E938}"/>
              </a:ext>
            </a:extLst>
          </p:cNvPr>
          <p:cNvSpPr txBox="1"/>
          <p:nvPr/>
        </p:nvSpPr>
        <p:spPr>
          <a:xfrm>
            <a:off x="402907" y="2479572"/>
            <a:ext cx="495588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Плод</a:t>
            </a:r>
            <a:r>
              <a:rPr lang="ru-RU" dirty="0"/>
              <a:t> - шаровидная коробочка с 10 семенами.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04CF2B-D584-C87D-D744-2C0E8DF970B1}"/>
              </a:ext>
            </a:extLst>
          </p:cNvPr>
          <p:cNvSpPr txBox="1"/>
          <p:nvPr/>
        </p:nvSpPr>
        <p:spPr>
          <a:xfrm>
            <a:off x="397378" y="3218507"/>
            <a:ext cx="4984104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Цветет в июне-июле. Плоды созревают в июле-августе.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3347B2-5F1E-E62E-7F0F-20D010E49B52}"/>
              </a:ext>
            </a:extLst>
          </p:cNvPr>
          <p:cNvSpPr txBox="1"/>
          <p:nvPr/>
        </p:nvSpPr>
        <p:spPr>
          <a:xfrm>
            <a:off x="374687" y="3920813"/>
            <a:ext cx="5006795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Различают: </a:t>
            </a:r>
            <a:r>
              <a:rPr lang="ru-RU" b="1" dirty="0">
                <a:solidFill>
                  <a:srgbClr val="0070C0"/>
                </a:solidFill>
              </a:rPr>
              <a:t>лен-долгунец</a:t>
            </a:r>
            <a:r>
              <a:rPr lang="ru-RU" dirty="0"/>
              <a:t> - стебли одиночные, прямостоячие, не ветвящиеся от основания; </a:t>
            </a:r>
            <a:r>
              <a:rPr lang="ru-RU" b="1" dirty="0">
                <a:solidFill>
                  <a:srgbClr val="0070C0"/>
                </a:solidFill>
              </a:rPr>
              <a:t>лен-кудряш</a:t>
            </a:r>
            <a:r>
              <a:rPr lang="ru-RU" dirty="0"/>
              <a:t> - стебли ветвятся от основания; </a:t>
            </a:r>
            <a:r>
              <a:rPr lang="ru-RU" b="1" dirty="0">
                <a:solidFill>
                  <a:srgbClr val="0070C0"/>
                </a:solidFill>
              </a:rPr>
              <a:t>лен-межеумок</a:t>
            </a:r>
            <a:r>
              <a:rPr lang="ru-RU" dirty="0"/>
              <a:t> - ветвление начинается с середины стебля. </a:t>
            </a:r>
          </a:p>
        </p:txBody>
      </p:sp>
    </p:spTree>
    <p:extLst>
      <p:ext uri="{BB962C8B-B14F-4D97-AF65-F5344CB8AC3E}">
        <p14:creationId xmlns:p14="http://schemas.microsoft.com/office/powerpoint/2010/main" val="564491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0350"/>
            <a:ext cx="7467600" cy="1143000"/>
          </a:xfrm>
        </p:spPr>
        <p:txBody>
          <a:bodyPr>
            <a:noAutofit/>
          </a:bodyPr>
          <a:lstStyle/>
          <a:p>
            <a:br>
              <a:rPr lang="en-US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18864" y="4390198"/>
            <a:ext cx="5410944" cy="129614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/>
              <a:t>Хранение. </a:t>
            </a:r>
            <a:r>
              <a:rPr lang="ru-RU" sz="1800" dirty="0"/>
              <a:t>В сухих, хорошо вентилируемых помещениях в специальной кладовой для плодов и семян. 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  <p:sp>
        <p:nvSpPr>
          <p:cNvPr id="6" name="AutoShape 4" descr="http://teplyystanmedia.ru/upload/medialibrary/b1a/b1a1bd2976c7e2049b86c36d49aede7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teplyystanmedia.ru/upload/medialibrary/b1a/b1a1bd2976c7e2049b86c36d49aede7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teplyystanmedia.ru/upload/medialibrary/b1a/b1a1bd2976c7e2049b86c36d49aede7b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teplyystanmedia.ru/upload/medialibrary/b1a/b1a1bd2976c7e2049b86c36d49aede7b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://teplyystanmedia.ru/upload/medialibrary/b1a/b1a1bd2976c7e2049b86c36d49aede7b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297465"/>
            <a:ext cx="2690408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0F0ECC-7345-814D-2BFD-F5AE19129F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887" y="769938"/>
            <a:ext cx="3158691" cy="3158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4976A6-7A00-BE9A-2F6A-CF767788AC41}"/>
              </a:ext>
            </a:extLst>
          </p:cNvPr>
          <p:cNvSpPr txBox="1"/>
          <p:nvPr/>
        </p:nvSpPr>
        <p:spPr>
          <a:xfrm>
            <a:off x="424128" y="419080"/>
            <a:ext cx="490688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Заготовка, сушка. </a:t>
            </a:r>
            <a:r>
              <a:rPr lang="ru-RU" dirty="0"/>
              <a:t>Сбор семян льна проводят в фазу его технической зрелости. Лен выдергивают, связывают в снопы, просушивают, затем обмолачивают.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2888B-39E2-D7FC-4AD2-10B392ACCD5C}"/>
              </a:ext>
            </a:extLst>
          </p:cNvPr>
          <p:cNvSpPr txBox="1"/>
          <p:nvPr/>
        </p:nvSpPr>
        <p:spPr>
          <a:xfrm>
            <a:off x="383422" y="1712142"/>
            <a:ext cx="4944934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Внешние признаки сырья. С</a:t>
            </a:r>
            <a:r>
              <a:rPr lang="ru-RU" dirty="0"/>
              <a:t>емена сплюснутые, яйцевидной формы, заостренные с одного конца и округлые с другого. Поверхность семян гладкая, блестящая, со светло-желтым, ясно заметным семенным рубчиком (лупа 10х). Цвет семян от светло-желтого до темно-коричневого. Запах отсутствует. Вкус </a:t>
            </a:r>
            <a:r>
              <a:rPr lang="ru-RU" dirty="0" err="1"/>
              <a:t>слизисто</a:t>
            </a:r>
            <a:r>
              <a:rPr lang="ru-RU" dirty="0"/>
              <a:t>-маслянистый.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830B8C-F85D-9876-A405-CEEBFEF7781D}"/>
              </a:ext>
            </a:extLst>
          </p:cNvPr>
          <p:cNvSpPr txBox="1"/>
          <p:nvPr/>
        </p:nvSpPr>
        <p:spPr>
          <a:xfrm>
            <a:off x="307975" y="5793593"/>
            <a:ext cx="541094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Химический состав. </a:t>
            </a:r>
            <a:r>
              <a:rPr lang="ru-RU" dirty="0"/>
              <a:t>Слизь (до 10 %), жирное масло (30-55 %), белок, </a:t>
            </a:r>
            <a:r>
              <a:rPr lang="ru-RU" dirty="0" err="1"/>
              <a:t>цианогенные</a:t>
            </a:r>
            <a:r>
              <a:rPr lang="ru-RU" dirty="0"/>
              <a:t> гликозиды, </a:t>
            </a:r>
            <a:r>
              <a:rPr lang="ru-RU" dirty="0" err="1"/>
              <a:t>лигнаны</a:t>
            </a:r>
            <a:r>
              <a:rPr lang="ru-RU" dirty="0"/>
              <a:t>, </a:t>
            </a:r>
            <a:r>
              <a:rPr lang="ru-RU" dirty="0" err="1"/>
              <a:t>фенолокислоты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972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7975" y="0"/>
            <a:ext cx="5867592" cy="5349208"/>
          </a:xfrm>
        </p:spPr>
        <p:txBody>
          <a:bodyPr>
            <a:normAutofit/>
          </a:bodyPr>
          <a:lstStyle/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Применение, лекарственные препараты. </a:t>
            </a:r>
            <a:r>
              <a:rPr lang="ru-RU" sz="2000" dirty="0"/>
              <a:t>Из семян получают жирное масло, которое применяется как </a:t>
            </a:r>
            <a:r>
              <a:rPr lang="ru-RU" sz="2000" i="1" dirty="0"/>
              <a:t>легкое слабительное </a:t>
            </a:r>
            <a:r>
              <a:rPr lang="ru-RU" sz="2000" dirty="0"/>
              <a:t>при спастическом запоре, наружно - </a:t>
            </a:r>
            <a:r>
              <a:rPr lang="ru-RU" sz="2000" i="1" dirty="0"/>
              <a:t>при ожогах </a:t>
            </a:r>
            <a:r>
              <a:rPr lang="ru-RU" sz="2000" dirty="0"/>
              <a:t>и для приготовления жидких </a:t>
            </a:r>
            <a:r>
              <a:rPr lang="ru-RU" sz="2000" i="1" dirty="0"/>
              <a:t>мазей</a:t>
            </a:r>
            <a:r>
              <a:rPr lang="ru-RU" sz="2000" dirty="0"/>
              <a:t>.  </a:t>
            </a:r>
          </a:p>
          <a:p>
            <a:pPr algn="just"/>
            <a:r>
              <a:rPr lang="ru-RU" sz="2000" dirty="0"/>
              <a:t>Семена льна применяют внутрь в виде слизи как </a:t>
            </a:r>
            <a:r>
              <a:rPr lang="ru-RU" sz="2000" i="1" dirty="0"/>
              <a:t>обволакивающее</a:t>
            </a:r>
            <a:r>
              <a:rPr lang="ru-RU" sz="2000" dirty="0"/>
              <a:t> и </a:t>
            </a:r>
            <a:r>
              <a:rPr lang="ru-RU" sz="2000" i="1" dirty="0"/>
              <a:t>мягчительное</a:t>
            </a:r>
            <a:r>
              <a:rPr lang="ru-RU" sz="2000" dirty="0"/>
              <a:t> средство при воспалительных и язвенных поражениях слизистой оболочки ЖКТ.</a:t>
            </a:r>
          </a:p>
          <a:p>
            <a:pPr algn="just"/>
            <a:r>
              <a:rPr lang="ru-RU" sz="2000" b="1" dirty="0"/>
              <a:t>Побочные эффекты. </a:t>
            </a:r>
            <a:r>
              <a:rPr lang="ru-RU" sz="2000" dirty="0"/>
              <a:t>Уменьшение вязкости крови, метеоризм</a:t>
            </a:r>
          </a:p>
          <a:p>
            <a:pPr algn="just"/>
            <a:r>
              <a:rPr lang="ru-RU" sz="2000" b="1" dirty="0"/>
              <a:t>Противопоказания. </a:t>
            </a:r>
            <a:r>
              <a:rPr lang="ru-RU" sz="2000" dirty="0"/>
              <a:t>Острые нарушения функции кишечника, усиление болей при холецистите.</a:t>
            </a:r>
          </a:p>
          <a:p>
            <a:pPr algn="just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  <p:sp>
        <p:nvSpPr>
          <p:cNvPr id="6" name="AutoShape 4" descr="http://teplyystanmedia.ru/upload/medialibrary/b1a/b1a1bd2976c7e2049b86c36d49aede7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teplyystanmedia.ru/upload/medialibrary/b1a/b1a1bd2976c7e2049b86c36d49aede7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teplyystanmedia.ru/upload/medialibrary/b1a/b1a1bd2976c7e2049b86c36d49aede7b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teplyystanmedia.ru/upload/medialibrary/b1a/b1a1bd2976c7e2049b86c36d49aede7b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://teplyystanmedia.ru/upload/medialibrary/b1a/b1a1bd2976c7e2049b86c36d49aede7b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2767" y="328430"/>
            <a:ext cx="1801049" cy="336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3643" y="3692060"/>
            <a:ext cx="2172336" cy="298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7D2E9E-9D79-4F24-2BBF-AD9B70FBF484}"/>
              </a:ext>
            </a:extLst>
          </p:cNvPr>
          <p:cNvSpPr txBox="1"/>
          <p:nvPr/>
        </p:nvSpPr>
        <p:spPr>
          <a:xfrm>
            <a:off x="6804248" y="142097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12+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78B4DA-9DBB-F831-946F-54895DF5BDAD}"/>
              </a:ext>
            </a:extLst>
          </p:cNvPr>
          <p:cNvSpPr txBox="1"/>
          <p:nvPr/>
        </p:nvSpPr>
        <p:spPr>
          <a:xfrm>
            <a:off x="400116" y="5185540"/>
            <a:ext cx="60313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При одновременном назначении с другими ЛП возможно замедление эффекта, в связи с чем следует соблюдать перерыв не менее 30 мин–1 час между приемом препарата и других ЛП.</a:t>
            </a:r>
          </a:p>
        </p:txBody>
      </p:sp>
    </p:spTree>
    <p:extLst>
      <p:ext uri="{BB962C8B-B14F-4D97-AF65-F5344CB8AC3E}">
        <p14:creationId xmlns:p14="http://schemas.microsoft.com/office/powerpoint/2010/main" val="362678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610" y="62068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Мягкость действия большинства лекарственных растений, отсутствие аллергических и токсических реакций объясняют целесообразность их применения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C00000"/>
                </a:solidFill>
              </a:rPr>
              <a:t>Необходимо помнить</a:t>
            </a:r>
            <a:r>
              <a:rPr lang="ru-RU" sz="1800" dirty="0"/>
              <a:t>:</a:t>
            </a:r>
          </a:p>
          <a:p>
            <a:pPr algn="just"/>
            <a:r>
              <a:rPr lang="ru-RU" sz="1800" dirty="0"/>
              <a:t>отхаркивающие препараты нельзя сочетать с препаратами, тормозящими кашлевой рефлекс (кодеин, </a:t>
            </a:r>
            <a:r>
              <a:rPr lang="ru-RU" sz="1800" dirty="0" err="1"/>
              <a:t>окселадин</a:t>
            </a:r>
            <a:r>
              <a:rPr lang="ru-RU" sz="1800" dirty="0"/>
              <a:t> (тусупрекс), </a:t>
            </a:r>
            <a:r>
              <a:rPr lang="ru-RU" sz="1800" dirty="0" err="1"/>
              <a:t>глауцин</a:t>
            </a:r>
            <a:r>
              <a:rPr lang="ru-RU" sz="1800" dirty="0"/>
              <a:t> и т. д.), и с противогистаминными препаратами, сгущающими мокроту (димедрол, прометазин (</a:t>
            </a:r>
            <a:r>
              <a:rPr lang="ru-RU" sz="1800" dirty="0" err="1"/>
              <a:t>пипольфен</a:t>
            </a:r>
            <a:r>
              <a:rPr lang="ru-RU" sz="1800" dirty="0"/>
              <a:t>) и др.);</a:t>
            </a:r>
          </a:p>
          <a:p>
            <a:pPr algn="just"/>
            <a:r>
              <a:rPr lang="ru-RU" sz="1800" dirty="0"/>
              <a:t>при приеме отхаркивающих не следует назначать препараты, обезвоживающие организм больного (мочегонные, слабительные и т. п.);</a:t>
            </a:r>
          </a:p>
          <a:p>
            <a:pPr algn="just"/>
            <a:r>
              <a:rPr lang="ru-RU" sz="1800" dirty="0"/>
              <a:t>отхаркивающие препараты следует запивать большим количеством жидкости. Рекомендуется выпивать дополнительно к физиологической норме 1,5-2 л жидкости.</a:t>
            </a:r>
          </a:p>
          <a:p>
            <a:pPr algn="just"/>
            <a:r>
              <a:rPr lang="ru-RU" sz="1800" dirty="0"/>
              <a:t>не рекомендуется назначать отхаркивающие лежачим больным;</a:t>
            </a:r>
          </a:p>
          <a:p>
            <a:pPr algn="just"/>
            <a:r>
              <a:rPr lang="ru-RU" sz="1800" dirty="0"/>
              <a:t>клинический эффект отхаркивающих средств, как правило, отмечается не ранее 6-7-го дня лечения;</a:t>
            </a:r>
          </a:p>
          <a:p>
            <a:pPr algn="just"/>
            <a:r>
              <a:rPr lang="ru-RU" sz="1800" dirty="0"/>
              <a:t>усиление кашля и отхождения мокроты в первые 2-3 дня приема отхаркивающих препаратов свидетельствуют об их эффективности.</a:t>
            </a:r>
          </a:p>
          <a:p>
            <a:pPr algn="just"/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42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88194-A883-E194-2625-EDAB7B5E9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648072"/>
          </a:xfrm>
        </p:spPr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FD1ACF-90E3-4263-D925-D8C2A23DF79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19826"/>
            <a:ext cx="7467600" cy="5477525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/>
              <a:t>Механизм действия отхаркивающих лекарственных растительных препаратов.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Какие правила следует помнить при применении отхаркивающих средств?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Полная характеристика и ЛП растения Алтей лекарственный.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Полная характеристика и ЛП растения Мать-и-мачеха обыкновенная.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Полная характеристика и ЛП растения Подорожник большой.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Что такое запор? Какие ЛР могут быть использованы при запоре и каков механизм их действия?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Полная характеристика и ЛП растения Ламинария японская.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Полная характеристика и ЛП растения Лен посевной.</a:t>
            </a:r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  <a:p>
            <a:pPr marL="457200" indent="-457200" algn="just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0AE0D7-BAE3-90DE-88A5-BA8C87590D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56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0648" y="1092775"/>
            <a:ext cx="7467600" cy="63614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Алтей лекарственный – 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Althaea officinalis 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499D1-A65B-77DA-AB02-FC8BDBCF064F}"/>
              </a:ext>
            </a:extLst>
          </p:cNvPr>
          <p:cNvSpPr txBox="1"/>
          <p:nvPr/>
        </p:nvSpPr>
        <p:spPr>
          <a:xfrm>
            <a:off x="2123728" y="5753231"/>
            <a:ext cx="4734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1800" b="1" i="0" u="none" strike="noStrike" kern="1200" cap="small" spc="0" normalizeH="0" baseline="0" noProof="0" dirty="0">
                <a:ln>
                  <a:noFill/>
                </a:ln>
                <a:solidFill>
                  <a:srgbClr val="72A376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Корни алтея - </a:t>
            </a:r>
            <a:r>
              <a:rPr kumimoji="0" lang="en-US" sz="1800" b="1" i="1" u="none" strike="noStrike" kern="1200" cap="small" spc="0" normalizeH="0" baseline="0" noProof="0" dirty="0">
                <a:ln>
                  <a:noFill/>
                </a:ln>
                <a:solidFill>
                  <a:srgbClr val="72A376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Radices </a:t>
            </a:r>
            <a:r>
              <a:rPr kumimoji="0" lang="en-US" sz="1800" b="1" i="1" u="none" strike="noStrike" kern="1200" cap="small" spc="0" normalizeH="0" baseline="0" noProof="0" dirty="0" err="1">
                <a:ln>
                  <a:noFill/>
                </a:ln>
                <a:solidFill>
                  <a:srgbClr val="72A376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Althaeae</a:t>
            </a:r>
            <a:r>
              <a:rPr kumimoji="0" lang="en-US" sz="1800" b="1" i="0" u="none" strike="noStrike" kern="1200" cap="small" spc="0" normalizeH="0" baseline="0" noProof="0" dirty="0">
                <a:ln>
                  <a:noFill/>
                </a:ln>
                <a:solidFill>
                  <a:srgbClr val="72A376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 </a:t>
            </a:r>
            <a:br>
              <a:rPr kumimoji="0" lang="ru-RU" sz="1800" b="1" i="0" u="none" strike="noStrike" kern="1200" cap="small" spc="0" normalizeH="0" baseline="0" noProof="0" dirty="0">
                <a:ln>
                  <a:noFill/>
                </a:ln>
                <a:solidFill>
                  <a:srgbClr val="72A376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r>
              <a:rPr kumimoji="0" lang="ru-RU" sz="1800" b="1" i="0" u="none" strike="noStrike" kern="1200" cap="small" spc="0" normalizeH="0" baseline="0" noProof="0" dirty="0">
                <a:ln>
                  <a:noFill/>
                </a:ln>
                <a:solidFill>
                  <a:srgbClr val="72A376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Семейство мальвовые - </a:t>
            </a:r>
            <a:r>
              <a:rPr kumimoji="0" lang="en-US" sz="1800" b="1" i="1" u="none" strike="noStrike" kern="1200" cap="small" spc="0" normalizeH="0" baseline="0" noProof="0" dirty="0" err="1">
                <a:ln>
                  <a:noFill/>
                </a:ln>
                <a:solidFill>
                  <a:srgbClr val="72A376">
                    <a:lumMod val="75000"/>
                  </a:srgb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Malvaceae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117B34-6C9C-D1CB-7F29-75656F42C2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28240" y="1565492"/>
            <a:ext cx="4724340" cy="3542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0BB9F3-C398-481F-2F23-079BE74175EE}"/>
              </a:ext>
            </a:extLst>
          </p:cNvPr>
          <p:cNvSpPr txBox="1">
            <a:spLocks/>
          </p:cNvSpPr>
          <p:nvPr/>
        </p:nvSpPr>
        <p:spPr>
          <a:xfrm>
            <a:off x="2783821" y="736535"/>
            <a:ext cx="7467600" cy="71873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Алтей армянский – </a:t>
            </a:r>
          </a:p>
          <a:p>
            <a:pPr algn="ctr"/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Althaea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</a:rPr>
              <a:t>armeniaca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FD9E66C-6975-1382-1942-F06852E91E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105" y="974750"/>
            <a:ext cx="3542855" cy="4677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66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1156AE-9D9B-9E98-511F-7CFD5AA28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4030" y="1007794"/>
            <a:ext cx="4325655" cy="50922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9B8D3B-C438-2EB1-E942-63CB38A9E6B9}"/>
              </a:ext>
            </a:extLst>
          </p:cNvPr>
          <p:cNvSpPr txBox="1"/>
          <p:nvPr/>
        </p:nvSpPr>
        <p:spPr>
          <a:xfrm>
            <a:off x="1409068" y="269623"/>
            <a:ext cx="610164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Многолетнее травянистое растение высотой до 150 см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8DD4F6-5D45-AD37-BA5D-E1277E389EE8}"/>
              </a:ext>
            </a:extLst>
          </p:cNvPr>
          <p:cNvSpPr txBox="1"/>
          <p:nvPr/>
        </p:nvSpPr>
        <p:spPr>
          <a:xfrm>
            <a:off x="6372200" y="3414889"/>
            <a:ext cx="246958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крупный деревянистый главный </a:t>
            </a:r>
            <a:r>
              <a:rPr lang="ru-RU" b="1" dirty="0"/>
              <a:t>корень</a:t>
            </a:r>
            <a:r>
              <a:rPr lang="ru-RU" dirty="0"/>
              <a:t> и многочисленные мясистые боковые корни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D9FC09-FE22-FFAB-C17D-904CE7E2103C}"/>
              </a:ext>
            </a:extLst>
          </p:cNvPr>
          <p:cNvSpPr txBox="1"/>
          <p:nvPr/>
        </p:nvSpPr>
        <p:spPr>
          <a:xfrm>
            <a:off x="229070" y="1086471"/>
            <a:ext cx="224698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Стебли</a:t>
            </a:r>
            <a:r>
              <a:rPr lang="ru-RU" dirty="0"/>
              <a:t> опушенные, </a:t>
            </a:r>
          </a:p>
          <a:p>
            <a:pPr algn="ctr"/>
            <a:r>
              <a:rPr lang="ru-RU" dirty="0"/>
              <a:t>с округлыми или </a:t>
            </a:r>
          </a:p>
          <a:p>
            <a:pPr algn="ctr"/>
            <a:r>
              <a:rPr lang="ru-RU" dirty="0"/>
              <a:t>яйцевидными листьями  </a:t>
            </a:r>
          </a:p>
          <a:p>
            <a:pPr algn="ctr"/>
            <a:r>
              <a:rPr lang="ru-RU" dirty="0"/>
              <a:t>с зубчатым краем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B3D7E2-3F4D-E6B3-90E7-F3C63C8BEA9C}"/>
              </a:ext>
            </a:extLst>
          </p:cNvPr>
          <p:cNvSpPr txBox="1"/>
          <p:nvPr/>
        </p:nvSpPr>
        <p:spPr>
          <a:xfrm>
            <a:off x="315975" y="3671918"/>
            <a:ext cx="2132443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Цветки</a:t>
            </a:r>
            <a:r>
              <a:rPr lang="ru-RU" dirty="0"/>
              <a:t> в кистевидном соцветии, пятичленные, с беловатым или розоватым венчиком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7020CE-9631-6F33-83F5-6A033E21EE2D}"/>
              </a:ext>
            </a:extLst>
          </p:cNvPr>
          <p:cNvSpPr txBox="1"/>
          <p:nvPr/>
        </p:nvSpPr>
        <p:spPr>
          <a:xfrm>
            <a:off x="6179639" y="1007794"/>
            <a:ext cx="2662147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Плод</a:t>
            </a:r>
            <a:r>
              <a:rPr lang="ru-RU" sz="1600" dirty="0"/>
              <a:t> - дисковидный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схизокарпий</a:t>
            </a:r>
            <a:r>
              <a:rPr lang="ru-RU" sz="1600" dirty="0"/>
              <a:t> (калачик), распадающийся при созревании на почковидные темно-бурые </a:t>
            </a:r>
            <a:r>
              <a:rPr lang="ru-RU" sz="1600" dirty="0" err="1"/>
              <a:t>плодики</a:t>
            </a:r>
            <a:r>
              <a:rPr lang="ru-RU" sz="1600" dirty="0"/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564D88-A2F3-CB13-884B-5A0CCE4271EE}"/>
              </a:ext>
            </a:extLst>
          </p:cNvPr>
          <p:cNvSpPr txBox="1"/>
          <p:nvPr/>
        </p:nvSpPr>
        <p:spPr>
          <a:xfrm>
            <a:off x="981814" y="6237271"/>
            <a:ext cx="6956152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Цветет с июня до сентября, плодоносит в сентябре-октябре. 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DA3DA9E1-4B7A-BB86-712F-B9B184A0BA04}"/>
              </a:ext>
            </a:extLst>
          </p:cNvPr>
          <p:cNvCxnSpPr>
            <a:cxnSpLocks/>
          </p:cNvCxnSpPr>
          <p:nvPr/>
        </p:nvCxnSpPr>
        <p:spPr>
          <a:xfrm flipH="1">
            <a:off x="5076056" y="1692537"/>
            <a:ext cx="1103583" cy="512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86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052" y="104583"/>
            <a:ext cx="2706568" cy="383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00E42F-5E45-ED8A-D07D-D6DBAF02AFCD}"/>
              </a:ext>
            </a:extLst>
          </p:cNvPr>
          <p:cNvSpPr txBox="1"/>
          <p:nvPr/>
        </p:nvSpPr>
        <p:spPr>
          <a:xfrm>
            <a:off x="3059832" y="188640"/>
            <a:ext cx="567878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Географическое распространение. </a:t>
            </a:r>
            <a:r>
              <a:rPr lang="ru-RU" dirty="0"/>
              <a:t>Оба вида - в средней и южной полосе европейской части СНГ, на Кавказе, в Средней Азии. Культивируют.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C722E1-D16E-19E6-9171-5C53DC1E803F}"/>
              </a:ext>
            </a:extLst>
          </p:cNvPr>
          <p:cNvSpPr txBox="1"/>
          <p:nvPr/>
        </p:nvSpPr>
        <p:spPr>
          <a:xfrm>
            <a:off x="3059832" y="1484784"/>
            <a:ext cx="567878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Заготовка. </a:t>
            </a:r>
            <a:r>
              <a:rPr lang="ru-RU" dirty="0"/>
              <a:t>Выкапывают корни алтея </a:t>
            </a:r>
            <a:r>
              <a:rPr lang="ru-RU" b="1" dirty="0"/>
              <a:t>осенью</a:t>
            </a:r>
            <a:r>
              <a:rPr lang="ru-RU" dirty="0"/>
              <a:t> (после засыхания стеблей) или </a:t>
            </a:r>
            <a:r>
              <a:rPr lang="ru-RU" b="1" dirty="0"/>
              <a:t>ранней весной</a:t>
            </a:r>
            <a:r>
              <a:rPr lang="ru-RU" dirty="0"/>
              <a:t>. Отряхивают землю, срезают и отбрасывают верхнюю утолщенную часть корневища, одревесневшие корни и мелкие ответвления боковых корней. </a:t>
            </a:r>
          </a:p>
          <a:p>
            <a:pPr algn="just"/>
            <a:r>
              <a:rPr lang="ru-RU" dirty="0"/>
              <a:t>Отобранные </a:t>
            </a:r>
            <a:r>
              <a:rPr lang="ru-RU" dirty="0" err="1"/>
              <a:t>неодревесневшие</a:t>
            </a:r>
            <a:r>
              <a:rPr lang="ru-RU" dirty="0"/>
              <a:t> корни складывают в бурты и подвяливают на воздухе 2-3 дня.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ACEF94-6AEC-96FA-A193-49CFE69873EB}"/>
              </a:ext>
            </a:extLst>
          </p:cNvPr>
          <p:cNvSpPr txBox="1"/>
          <p:nvPr/>
        </p:nvSpPr>
        <p:spPr>
          <a:xfrm>
            <a:off x="253047" y="3945537"/>
            <a:ext cx="8333232" cy="27238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900" b="1" dirty="0"/>
              <a:t>Сушка: </a:t>
            </a:r>
            <a:r>
              <a:rPr lang="ru-RU" sz="1900" dirty="0"/>
              <a:t>режут на куски, толстые мясистые корни расщепляют вдоль на части. Для получения </a:t>
            </a:r>
            <a:r>
              <a:rPr lang="ru-RU" sz="1900" i="1" dirty="0"/>
              <a:t>«очищенного корня алтея» </a:t>
            </a:r>
            <a:r>
              <a:rPr lang="ru-RU" sz="1900" dirty="0"/>
              <a:t>с его подвяленных корней острым ножом снимают верхнюю пробковую часть коры.</a:t>
            </a:r>
          </a:p>
          <a:p>
            <a:pPr algn="just"/>
            <a:r>
              <a:rPr lang="ru-RU" sz="1900" dirty="0"/>
              <a:t>Сушат с искусственным обогревом в проветриваемых помещениях или в специальных сушилках при температуре 45-50 °С. </a:t>
            </a:r>
            <a:r>
              <a:rPr lang="ru-RU" sz="1900" i="1" u="sng" dirty="0"/>
              <a:t>На воздухе не сушат</a:t>
            </a:r>
            <a:r>
              <a:rPr lang="ru-RU" sz="1900" dirty="0"/>
              <a:t>, так как сырье содержит много </a:t>
            </a:r>
            <a:r>
              <a:rPr lang="ru-RU" sz="1900" i="1" dirty="0"/>
              <a:t>крахмала</a:t>
            </a:r>
            <a:r>
              <a:rPr lang="ru-RU" sz="1900" dirty="0"/>
              <a:t>, быстро загнивает и плесневеет. Хорошо высушенные корни при сгибании с треском ломаются.</a:t>
            </a:r>
          </a:p>
        </p:txBody>
      </p:sp>
    </p:spTree>
    <p:extLst>
      <p:ext uri="{BB962C8B-B14F-4D97-AF65-F5344CB8AC3E}">
        <p14:creationId xmlns:p14="http://schemas.microsoft.com/office/powerpoint/2010/main" val="167545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1953" y="4149080"/>
            <a:ext cx="5496356" cy="201622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Хранение. </a:t>
            </a:r>
            <a:r>
              <a:rPr lang="ru-RU" sz="1800" dirty="0"/>
              <a:t>в сухих, хорошо проветриваемых помещениях. Гигроскопичны и легко отсыревают. </a:t>
            </a:r>
          </a:p>
          <a:p>
            <a:pPr algn="just"/>
            <a:r>
              <a:rPr lang="ru-RU" sz="1800" b="1" dirty="0"/>
              <a:t>Химический состав. </a:t>
            </a:r>
            <a:r>
              <a:rPr lang="ru-RU" sz="1800" b="1" i="1" dirty="0"/>
              <a:t>Слизь</a:t>
            </a:r>
            <a:r>
              <a:rPr lang="ru-RU" sz="1800" dirty="0"/>
              <a:t> (до 35 %), </a:t>
            </a:r>
            <a:r>
              <a:rPr lang="ru-RU" sz="1800" b="1" i="1" dirty="0"/>
              <a:t>крахмал</a:t>
            </a:r>
            <a:r>
              <a:rPr lang="ru-RU" sz="1800" dirty="0"/>
              <a:t> (до 37 %), сахароза, пектиновые вещества и жирное масло.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2563850" cy="3203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A20B02-D983-E04C-F569-8E640464B5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258" y="281987"/>
            <a:ext cx="2930989" cy="29309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505FBE-4D8F-840F-4161-34E30B2765D6}"/>
              </a:ext>
            </a:extLst>
          </p:cNvPr>
          <p:cNvSpPr txBox="1"/>
          <p:nvPr/>
        </p:nvSpPr>
        <p:spPr>
          <a:xfrm>
            <a:off x="321953" y="476672"/>
            <a:ext cx="5402840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Внешние признаки сырья.  </a:t>
            </a:r>
            <a:r>
              <a:rPr lang="ru-RU" dirty="0"/>
              <a:t>Корни почти цилиндрической формы, слегка суживающиеся к концу. Поверхность </a:t>
            </a:r>
            <a:r>
              <a:rPr lang="ru-RU" i="1" dirty="0"/>
              <a:t>продольно-бороздчатая</a:t>
            </a:r>
            <a:r>
              <a:rPr lang="ru-RU" dirty="0"/>
              <a:t> с отслаивающимися лубяными волокнами и </a:t>
            </a:r>
            <a:r>
              <a:rPr lang="ru-RU" i="1" dirty="0"/>
              <a:t>тонкими точками </a:t>
            </a:r>
            <a:r>
              <a:rPr lang="ru-RU" dirty="0"/>
              <a:t>- следами отпавших или отрезанных тонких корней. Излом в центре зернисто-шероховатый, снаружи волокнистый. Цвет корня в изломе желтовато-белый (алтей лекарственный) или сероватый (алтей армянский). Запах слабый, своеобразный. Вкус сладковатый с ощущением слизистости.</a:t>
            </a:r>
          </a:p>
        </p:txBody>
      </p:sp>
    </p:spTree>
    <p:extLst>
      <p:ext uri="{BB962C8B-B14F-4D97-AF65-F5344CB8AC3E}">
        <p14:creationId xmlns:p14="http://schemas.microsoft.com/office/powerpoint/2010/main" val="353124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0572" y="4509120"/>
            <a:ext cx="3293415" cy="218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4350" y="2955202"/>
            <a:ext cx="1492183" cy="177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0871" y="264839"/>
            <a:ext cx="8574564" cy="2732610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/>
              <a:t>Применение, лекарственные препараты. </a:t>
            </a:r>
            <a:r>
              <a:rPr lang="ru-RU" sz="1600" dirty="0"/>
              <a:t>отхаркивающее, противовоспалительное и обволакивающее в виде порошка, настоя, сухого экстракта и сиропа и в составе грудных сборов при острых и хронических заболеваниях дыхательных путей, а также при заболеваниях ЖКТ. </a:t>
            </a:r>
          </a:p>
          <a:p>
            <a:pPr algn="just"/>
            <a:r>
              <a:rPr lang="ru-RU" sz="1600" dirty="0"/>
              <a:t>Порошок корней алтея входит в состав препарата </a:t>
            </a:r>
            <a:r>
              <a:rPr lang="ru-RU" sz="1600" dirty="0" err="1"/>
              <a:t>тонзилгон</a:t>
            </a:r>
            <a:r>
              <a:rPr lang="ru-RU" sz="1600" dirty="0"/>
              <a:t> Н, обладающего антисептической, противовоспалительной, противовирусной и иммуностимулирующей активностью.</a:t>
            </a:r>
          </a:p>
          <a:p>
            <a:pPr algn="just"/>
            <a:r>
              <a:rPr lang="ru-RU" sz="1600" b="1" dirty="0"/>
              <a:t>Побочные эффекты. </a:t>
            </a:r>
            <a:r>
              <a:rPr lang="ru-RU" sz="1600" dirty="0"/>
              <a:t>Практически отсутствуют. Возможны повышение уровня глюкозы в крови и диарея.</a:t>
            </a:r>
          </a:p>
          <a:p>
            <a:pPr algn="just"/>
            <a:r>
              <a:rPr lang="ru-RU" sz="1600" b="1" dirty="0"/>
              <a:t>Противопоказания. </a:t>
            </a:r>
            <a:r>
              <a:rPr lang="ru-RU" sz="1600" dirty="0"/>
              <a:t>Хронический панкреатит, сахарный диабет.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2131" y="3043740"/>
            <a:ext cx="1855070" cy="294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84" y="3589335"/>
            <a:ext cx="1730840" cy="278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405E6A-F949-7B84-EA3F-1A010C80C5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1824" y="3501009"/>
            <a:ext cx="1857805" cy="30963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8DEF9A-2691-D756-6FC6-EDF1572D6823}"/>
              </a:ext>
            </a:extLst>
          </p:cNvPr>
          <p:cNvSpPr txBox="1"/>
          <p:nvPr/>
        </p:nvSpPr>
        <p:spPr>
          <a:xfrm>
            <a:off x="4465987" y="340466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64BD1A-FB33-12F5-3EB3-7BE25461B4D0}"/>
              </a:ext>
            </a:extLst>
          </p:cNvPr>
          <p:cNvSpPr txBox="1"/>
          <p:nvPr/>
        </p:nvSpPr>
        <p:spPr>
          <a:xfrm>
            <a:off x="753789" y="384466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12+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A7FA06-F6E6-A721-3C41-DC7C2234C5E7}"/>
              </a:ext>
            </a:extLst>
          </p:cNvPr>
          <p:cNvSpPr txBox="1"/>
          <p:nvPr/>
        </p:nvSpPr>
        <p:spPr>
          <a:xfrm>
            <a:off x="2113631" y="461085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12+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B3691E-AD20-5397-FCD3-A3CDC7F62F24}"/>
              </a:ext>
            </a:extLst>
          </p:cNvPr>
          <p:cNvSpPr txBox="1"/>
          <p:nvPr/>
        </p:nvSpPr>
        <p:spPr>
          <a:xfrm>
            <a:off x="7145065" y="402932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20429B-C980-C92B-EA93-0E3A0EA077BB}"/>
              </a:ext>
            </a:extLst>
          </p:cNvPr>
          <p:cNvSpPr txBox="1"/>
          <p:nvPr/>
        </p:nvSpPr>
        <p:spPr>
          <a:xfrm>
            <a:off x="7373653" y="5318480"/>
            <a:ext cx="45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A5FB6-5D07-A119-7D83-458993851B01}"/>
              </a:ext>
            </a:extLst>
          </p:cNvPr>
          <p:cNvSpPr txBox="1"/>
          <p:nvPr/>
        </p:nvSpPr>
        <p:spPr>
          <a:xfrm>
            <a:off x="6232600" y="599465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6+</a:t>
            </a:r>
          </a:p>
        </p:txBody>
      </p:sp>
    </p:spTree>
    <p:extLst>
      <p:ext uri="{BB962C8B-B14F-4D97-AF65-F5344CB8AC3E}">
        <p14:creationId xmlns:p14="http://schemas.microsoft.com/office/powerpoint/2010/main" val="103293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713" y="1382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Трава алтея лекарственного - </a:t>
            </a:r>
            <a:r>
              <a:rPr lang="en-US" sz="1800" b="1" i="1" dirty="0" err="1">
                <a:solidFill>
                  <a:schemeClr val="tx2">
                    <a:lumMod val="75000"/>
                  </a:schemeClr>
                </a:solidFill>
              </a:rPr>
              <a:t>Herba</a:t>
            </a:r>
            <a:r>
              <a:rPr lang="en-US" sz="1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tx2">
                    <a:lumMod val="75000"/>
                  </a:schemeClr>
                </a:solidFill>
              </a:rPr>
              <a:t>Althaeae</a:t>
            </a:r>
            <a:r>
              <a:rPr lang="en-US" sz="1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tx2">
                    <a:lumMod val="75000"/>
                  </a:schemeClr>
                </a:solidFill>
              </a:rPr>
              <a:t>officinalis</a:t>
            </a:r>
            <a:br>
              <a:rPr lang="ru-RU" sz="1800" b="1" i="1" dirty="0"/>
            </a:br>
            <a:b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8779" y="860298"/>
            <a:ext cx="5328592" cy="4873752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/>
              <a:t>Заготовка. </a:t>
            </a:r>
            <a:r>
              <a:rPr lang="ru-RU" sz="1600" dirty="0"/>
              <a:t>Траву собирают во время цветения (в течение месяца от начала зацветания), скашивая механизированным способом, удаляют пожелтевшие листья и примеси других растений.</a:t>
            </a:r>
          </a:p>
          <a:p>
            <a:pPr algn="just"/>
            <a:r>
              <a:rPr lang="ru-RU" sz="1600" b="1" dirty="0"/>
              <a:t>Сушка. </a:t>
            </a:r>
            <a:r>
              <a:rPr lang="ru-RU" sz="1600" dirty="0"/>
              <a:t>в сушилках при </a:t>
            </a:r>
            <a:r>
              <a:rPr lang="en-US" sz="1600" dirty="0"/>
              <a:t>t</a:t>
            </a:r>
            <a:r>
              <a:rPr lang="ru-RU" sz="1600" dirty="0"/>
              <a:t> 50-60 °С либо в хорошо проветриваемых помещениях. </a:t>
            </a:r>
          </a:p>
          <a:p>
            <a:pPr algn="just"/>
            <a:r>
              <a:rPr lang="ru-RU" sz="1600" b="1" dirty="0"/>
              <a:t>Внешние признаки сырья. </a:t>
            </a:r>
            <a:r>
              <a:rPr lang="ru-RU" sz="1600" dirty="0" err="1"/>
              <a:t>неодревесневшие</a:t>
            </a:r>
            <a:r>
              <a:rPr lang="ru-RU" sz="1600" dirty="0"/>
              <a:t> побеги с частично осыпавшимися цельными или изломанными листьями, цветками, бутонами и плодами различной степени зрелости. Запах слабый. Вкус слегка слизистый.</a:t>
            </a:r>
          </a:p>
          <a:p>
            <a:pPr algn="just"/>
            <a:r>
              <a:rPr lang="ru-RU" sz="1600" b="1" dirty="0"/>
              <a:t>Химический состав. </a:t>
            </a:r>
            <a:r>
              <a:rPr lang="ru-RU" sz="1600" b="1" i="1" dirty="0"/>
              <a:t>Слизь</a:t>
            </a:r>
            <a:r>
              <a:rPr lang="ru-RU" sz="1600" dirty="0"/>
              <a:t>, </a:t>
            </a:r>
            <a:r>
              <a:rPr lang="ru-RU" sz="1600" b="1" i="1" dirty="0"/>
              <a:t>аскорбиновая кислота</a:t>
            </a:r>
            <a:r>
              <a:rPr lang="ru-RU" sz="1600" dirty="0"/>
              <a:t>, каротиноиды, флавоноиды.</a:t>
            </a:r>
          </a:p>
          <a:p>
            <a:pPr algn="just"/>
            <a:r>
              <a:rPr lang="ru-RU" sz="1600" b="1" dirty="0"/>
              <a:t>Применение, лекарственные препараты. </a:t>
            </a:r>
            <a:r>
              <a:rPr lang="ru-RU" sz="1600" b="1" i="1" dirty="0"/>
              <a:t>мукалтин</a:t>
            </a:r>
            <a:r>
              <a:rPr lang="ru-RU" sz="1600" dirty="0"/>
              <a:t> - отхаркивающее средство при бронхитах, пневмониях и </a:t>
            </a:r>
            <a:r>
              <a:rPr lang="ru-RU" sz="1600" dirty="0" err="1"/>
              <a:t>бронхоэктазах</a:t>
            </a:r>
            <a:r>
              <a:rPr lang="ru-RU" sz="1600" dirty="0"/>
              <a:t>.</a:t>
            </a:r>
          </a:p>
          <a:p>
            <a:pPr algn="just"/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7571" y="3984937"/>
            <a:ext cx="2952327" cy="177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771" y="980728"/>
            <a:ext cx="2749926" cy="2749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417B588-0A83-C8CF-ECCD-75BF59B12A18}"/>
              </a:ext>
            </a:extLst>
          </p:cNvPr>
          <p:cNvSpPr txBox="1">
            <a:spLocks/>
          </p:cNvSpPr>
          <p:nvPr/>
        </p:nvSpPr>
        <p:spPr>
          <a:xfrm>
            <a:off x="661416" y="5734050"/>
            <a:ext cx="7467600" cy="830488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C00000"/>
                </a:solidFill>
              </a:rPr>
              <a:t>Задание: составить таблицу «Основные отличия алтея лекарственного от алтея армянского»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8F74FB-8AEE-DADA-140D-245DFBF7077A}"/>
              </a:ext>
            </a:extLst>
          </p:cNvPr>
          <p:cNvSpPr txBox="1"/>
          <p:nvPr/>
        </p:nvSpPr>
        <p:spPr>
          <a:xfrm>
            <a:off x="7380312" y="420766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12+</a:t>
            </a:r>
          </a:p>
        </p:txBody>
      </p:sp>
    </p:spTree>
    <p:extLst>
      <p:ext uri="{BB962C8B-B14F-4D97-AF65-F5344CB8AC3E}">
        <p14:creationId xmlns:p14="http://schemas.microsoft.com/office/powerpoint/2010/main" val="1779003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932</TotalTime>
  <Words>2549</Words>
  <Application>Microsoft Office PowerPoint</Application>
  <PresentationFormat>Экран (4:3)</PresentationFormat>
  <Paragraphs>212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Calibri</vt:lpstr>
      <vt:lpstr>Century Schoolbook</vt:lpstr>
      <vt:lpstr>Wingdings</vt:lpstr>
      <vt:lpstr>Wingdings 2</vt:lpstr>
      <vt:lpstr>Эркер</vt:lpstr>
      <vt:lpstr>2.1. Лекарственное растительное сырье, влияющее на афферентную нервную систему</vt:lpstr>
      <vt:lpstr>Обволакивающие средства отхаркивающего действия Отхаркивающие средства - ЛС, облегчающие отделение мокроты при кашле за счет ее разжижения</vt:lpstr>
      <vt:lpstr>Мягкость действия большинства лекарственных растений, отсутствие аллергических и токсических реакций объясняют целесообразность их применения </vt:lpstr>
      <vt:lpstr>Алтей лекарственный –  Althaea officinalis    </vt:lpstr>
      <vt:lpstr>Презентация PowerPoint</vt:lpstr>
      <vt:lpstr>Презентация PowerPoint</vt:lpstr>
      <vt:lpstr>Презентация PowerPoint</vt:lpstr>
      <vt:lpstr>Презентация PowerPoint</vt:lpstr>
      <vt:lpstr>Трава алтея лекарственного - Herba Althaeae officinalis  </vt:lpstr>
      <vt:lpstr>  Мать-и-мачеха обыкновенная - Tussilago farfara  </vt:lpstr>
      <vt:lpstr>Презентация PowerPoint</vt:lpstr>
      <vt:lpstr>Презентация PowerPoint</vt:lpstr>
      <vt:lpstr>Презентация PowerPoint</vt:lpstr>
      <vt:lpstr>Презентация PowerPoint</vt:lpstr>
      <vt:lpstr> Подорожник большой - Plantago major  </vt:lpstr>
      <vt:lpstr>Презентация PowerPoint</vt:lpstr>
      <vt:lpstr>Презентация PowerPoint</vt:lpstr>
      <vt:lpstr>Презентация PowerPoint</vt:lpstr>
      <vt:lpstr>Основные отличия подорожника большого, среднего и ланцетного</vt:lpstr>
      <vt:lpstr>Презентация PowerPoint</vt:lpstr>
      <vt:lpstr>Обволакивающие средства слабительного действия   Запор - состояние, при котором наблюдается замедленное, затрудненное или систематически недостаточное опорожнение кишечника реже 3 раз в неделю. Запор вызывается нарушением процессов формирования и продвижения кала по кишечнику.</vt:lpstr>
      <vt:lpstr> Ламинария японская - Laminaria japonica  Ламинария сахаристая - Laminaria saccharina  </vt:lpstr>
      <vt:lpstr>Презентация PowerPoint</vt:lpstr>
      <vt:lpstr>Презентация PowerPoint</vt:lpstr>
      <vt:lpstr>Презентация PowerPoint</vt:lpstr>
      <vt:lpstr> Лен обыкновенный (лен культурный) - Linum usitatissimum   </vt:lpstr>
      <vt:lpstr>Презентация PowerPoint</vt:lpstr>
      <vt:lpstr> </vt:lpstr>
      <vt:lpstr>Презентация PowerPoint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9.1. Лекарственное растительное сырье, влияющее на афферентную нервную систему</dc:title>
  <dc:creator>Pharmacy</dc:creator>
  <cp:lastModifiedBy>Калинина Ольга Сергеевна</cp:lastModifiedBy>
  <cp:revision>53</cp:revision>
  <dcterms:created xsi:type="dcterms:W3CDTF">2021-03-30T06:40:10Z</dcterms:created>
  <dcterms:modified xsi:type="dcterms:W3CDTF">2025-02-08T05:40:10Z</dcterms:modified>
</cp:coreProperties>
</file>