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32" r:id="rId2"/>
  </p:sldMasterIdLst>
  <p:notesMasterIdLst>
    <p:notesMasterId r:id="rId32"/>
  </p:notesMasterIdLst>
  <p:sldIdLst>
    <p:sldId id="256" r:id="rId3"/>
    <p:sldId id="258" r:id="rId4"/>
    <p:sldId id="257" r:id="rId5"/>
    <p:sldId id="263" r:id="rId6"/>
    <p:sldId id="293" r:id="rId7"/>
    <p:sldId id="265" r:id="rId8"/>
    <p:sldId id="267" r:id="rId9"/>
    <p:sldId id="294" r:id="rId10"/>
    <p:sldId id="268" r:id="rId11"/>
    <p:sldId id="270" r:id="rId12"/>
    <p:sldId id="295" r:id="rId13"/>
    <p:sldId id="273" r:id="rId14"/>
    <p:sldId id="296" r:id="rId15"/>
    <p:sldId id="275" r:id="rId16"/>
    <p:sldId id="276" r:id="rId17"/>
    <p:sldId id="297" r:id="rId18"/>
    <p:sldId id="277" r:id="rId19"/>
    <p:sldId id="278" r:id="rId20"/>
    <p:sldId id="279" r:id="rId21"/>
    <p:sldId id="298" r:id="rId22"/>
    <p:sldId id="280" r:id="rId23"/>
    <p:sldId id="281" r:id="rId24"/>
    <p:sldId id="299" r:id="rId25"/>
    <p:sldId id="283" r:id="rId26"/>
    <p:sldId id="282" r:id="rId27"/>
    <p:sldId id="300" r:id="rId28"/>
    <p:sldId id="285" r:id="rId29"/>
    <p:sldId id="286" r:id="rId30"/>
    <p:sldId id="30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729F1-9545-494E-B430-0B37B79A8DE3}" type="datetimeFigureOut">
              <a:rPr lang="ru-RU" smtClean="0"/>
              <a:t>08.02.2025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95C97-9659-4608-9941-8214CF0343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5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3641-DA2B-490E-B953-49B0EEA81FFA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58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5329-84B4-41D8-8F0F-8798D9CAB610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5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E6BD-37EE-4A4E-9BBB-29EDE4E83D16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3641-DA2B-490E-B953-49B0EEA81FFA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60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1DB-0250-45E9-A601-4DCFDFA57295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91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03A-D810-47CB-87EC-A911A4622924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DDE-DCCC-4782-BCE3-4F4603E21CE1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67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2E8-0BED-4F89-AC79-A683E379A244}" type="datetime1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33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354D-BF1E-4B94-B9C7-1D10197FC0C7}" type="datetime1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06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5F71-3D88-4022-AC17-90486F903B62}" type="datetime1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57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29E286D-9302-47AB-A7B8-C0399EBD4011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89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A1DB-0250-45E9-A601-4DCFDFA57295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069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C20A-D729-4558-8124-7A3D46ED5C32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256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5329-84B4-41D8-8F0F-8798D9CAB610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05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4E6BD-37EE-4A4E-9BBB-29EDE4E83D16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03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0503A-D810-47CB-87EC-A911A4622924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2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5DDE-DCCC-4782-BCE3-4F4603E21CE1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0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92E8-0BED-4F89-AC79-A683E379A244}" type="datetime1">
              <a:rPr lang="ru-RU" smtClean="0"/>
              <a:t>08.02.2025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4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354D-BF1E-4B94-B9C7-1D10197FC0C7}" type="datetime1">
              <a:rPr lang="ru-RU" smtClean="0"/>
              <a:t>08.02.2025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5F71-3D88-4022-AC17-90486F903B62}" type="datetime1">
              <a:rPr lang="ru-RU" smtClean="0"/>
              <a:t>08.02.2025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32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E286D-9302-47AB-A7B8-C0399EBD4011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84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C20A-D729-4558-8124-7A3D46ED5C32}" type="datetime1">
              <a:rPr lang="ru-RU" smtClean="0"/>
              <a:t>08.02.2025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26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C2F91FE-7B8D-4BF2-AA5D-8DF1DA557D31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052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2F91FE-7B8D-4BF2-AA5D-8DF1DA557D31}" type="datetime1">
              <a:rPr lang="ru-RU" smtClean="0"/>
              <a:t>08.02.2025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AC2E78-FD22-4BFD-93C1-A8C83F9BC2AF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39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97BF9-D3E5-48E6-A1E6-F85625B8E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104196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2.1.2.Лекарственное растительное сырье  вяжущего действия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D4E7D7C-8408-4962-BEDA-891E59D038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Century Schoolbook" panose="02040604050505020304" pitchFamily="18" charset="0"/>
              </a:rPr>
              <a:t>Характеристика лекарственного растительного сырья, содержащего дубильные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1502565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D45600-A463-4551-9142-8861BAC3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Горец змеиный (змеевик большой) - </a:t>
            </a:r>
            <a:r>
              <a:rPr lang="en-US" sz="24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Polygonum </a:t>
            </a:r>
            <a:r>
              <a:rPr lang="en-US" sz="24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bistorta</a:t>
            </a:r>
            <a:r>
              <a:rPr lang="en-US" sz="24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(= </a:t>
            </a:r>
            <a:r>
              <a:rPr lang="en-US" sz="24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Bistorta</a:t>
            </a:r>
            <a:r>
              <a:rPr lang="en-US" sz="24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major</a:t>
            </a:r>
            <a:r>
              <a:rPr lang="en-US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) </a:t>
            </a:r>
            <a:br>
              <a:rPr lang="ru-RU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Корневища змеевика - </a:t>
            </a:r>
            <a:r>
              <a:rPr lang="en-US" sz="24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Rhizomata </a:t>
            </a:r>
            <a:r>
              <a:rPr lang="en-US" sz="24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Bistortae</a:t>
            </a:r>
            <a:br>
              <a:rPr lang="en-US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4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гречишные - </a:t>
            </a:r>
            <a:r>
              <a:rPr lang="en-US" sz="24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Polygonaceae</a:t>
            </a:r>
            <a:br>
              <a:rPr lang="en-US" sz="1800" dirty="0"/>
            </a:b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750463-0672-4FEA-8022-BC3D68A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CFB4B0-DFCC-4BE6-B138-0BF4B7B9C3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2801" y="1618509"/>
            <a:ext cx="3355314" cy="46317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2B8E27A-96F6-628D-4EF5-DD6762FED4A3}"/>
              </a:ext>
            </a:extLst>
          </p:cNvPr>
          <p:cNvSpPr txBox="1"/>
          <p:nvPr/>
        </p:nvSpPr>
        <p:spPr>
          <a:xfrm>
            <a:off x="677334" y="1897712"/>
            <a:ext cx="702168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многолетнее травянистое растение с </a:t>
            </a:r>
            <a:r>
              <a:rPr lang="ru-RU" b="1" i="1" dirty="0">
                <a:latin typeface="Century Schoolbook" panose="02040604050505020304" pitchFamily="18" charset="0"/>
              </a:rPr>
              <a:t>коротким, толстым, змеевидно изогнутым корневищем</a:t>
            </a:r>
            <a:r>
              <a:rPr lang="ru-RU" dirty="0">
                <a:latin typeface="Century Schoolbook" panose="02040604050505020304" pitchFamily="18" charset="0"/>
              </a:rPr>
              <a:t> и многочисленными придаточными корнями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0FDDC2-C86A-F8E5-7F57-169026D2D66B}"/>
              </a:ext>
            </a:extLst>
          </p:cNvPr>
          <p:cNvSpPr txBox="1"/>
          <p:nvPr/>
        </p:nvSpPr>
        <p:spPr>
          <a:xfrm>
            <a:off x="637822" y="2981394"/>
            <a:ext cx="706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Стебли</a:t>
            </a:r>
            <a:r>
              <a:rPr lang="ru-RU" dirty="0">
                <a:latin typeface="Century Schoolbook" panose="02040604050505020304" pitchFamily="18" charset="0"/>
              </a:rPr>
              <a:t> прямостоячие, голые, неветвящиеся, высотой от 30 до 150 см.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AF1CB4-CA05-78DF-7458-1824D3B7524F}"/>
              </a:ext>
            </a:extLst>
          </p:cNvPr>
          <p:cNvSpPr txBox="1"/>
          <p:nvPr/>
        </p:nvSpPr>
        <p:spPr>
          <a:xfrm>
            <a:off x="637822" y="3619871"/>
            <a:ext cx="70612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 </a:t>
            </a:r>
            <a:r>
              <a:rPr lang="ru-RU" dirty="0">
                <a:latin typeface="Century Schoolbook" panose="02040604050505020304" pitchFamily="18" charset="0"/>
              </a:rPr>
              <a:t>- очередные, черешковые, продолговато-ланцетные, с трубчатыми бурыми раструбами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64A0A3-B6A2-C118-E255-34DBBE2144F5}"/>
              </a:ext>
            </a:extLst>
          </p:cNvPr>
          <p:cNvSpPr txBox="1"/>
          <p:nvPr/>
        </p:nvSpPr>
        <p:spPr>
          <a:xfrm>
            <a:off x="637822" y="4377911"/>
            <a:ext cx="71740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latin typeface="Century Schoolbook" panose="02040604050505020304" pitchFamily="18" charset="0"/>
              </a:rPr>
              <a:t>Цветки </a:t>
            </a:r>
            <a:r>
              <a:rPr lang="ru-RU" dirty="0">
                <a:latin typeface="Century Schoolbook" panose="02040604050505020304" pitchFamily="18" charset="0"/>
              </a:rPr>
              <a:t>мелкие, розовые, собраны на конце побега в крупное густое колосовидное соцветие.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1558D-7240-E259-5950-ACA47BD3D796}"/>
              </a:ext>
            </a:extLst>
          </p:cNvPr>
          <p:cNvSpPr txBox="1"/>
          <p:nvPr/>
        </p:nvSpPr>
        <p:spPr>
          <a:xfrm>
            <a:off x="637822" y="5135951"/>
            <a:ext cx="408093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Плод - трехгранный орех.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BC211-8515-9944-B894-B867E86CA05F}"/>
              </a:ext>
            </a:extLst>
          </p:cNvPr>
          <p:cNvSpPr txBox="1"/>
          <p:nvPr/>
        </p:nvSpPr>
        <p:spPr>
          <a:xfrm>
            <a:off x="637822" y="5616992"/>
            <a:ext cx="622017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Цветет с конца мая по июль, плоды созревают в июле-августе</a:t>
            </a:r>
          </a:p>
        </p:txBody>
      </p:sp>
    </p:spTree>
    <p:extLst>
      <p:ext uri="{BB962C8B-B14F-4D97-AF65-F5344CB8AC3E}">
        <p14:creationId xmlns:p14="http://schemas.microsoft.com/office/powerpoint/2010/main" val="500901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A9AB372-D8A6-4AD3-9E7F-4ED525E5D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59" y="246382"/>
            <a:ext cx="8788963" cy="351169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лесной зоне европейской части СНГ, в Западной Сибири и на Урале.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Летом после </a:t>
            </a:r>
            <a:r>
              <a:rPr lang="ru-RU" sz="1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отцветания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 или весной до начала стеблевания выкапывают корневища лопатами или кирками. Тщательно очищают от остатков листьев и тонких корней, отмывают от земли.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воздушно-теневым способом в теплых проветриваемых помещениях. Раскладывают тонким слоем и ежедневно переворачивают. В сушилках с искусственным обогревом возможен нагрев корневищ до температуры 40 °С.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750463-0672-4FEA-8022-BC3D68ADC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11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2B2DD6-1E61-FBB1-E3DE-7E1EB95D7B20}"/>
              </a:ext>
            </a:extLst>
          </p:cNvPr>
          <p:cNvSpPr/>
          <p:nvPr/>
        </p:nvSpPr>
        <p:spPr>
          <a:xfrm>
            <a:off x="259644" y="3872089"/>
            <a:ext cx="8119253" cy="283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2E2D8-1223-48F8-BF83-80C73DB0B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6533" y="246382"/>
            <a:ext cx="2404534" cy="32060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C2461D52-96B6-22E9-3BE1-E340E6B3A504}"/>
              </a:ext>
            </a:extLst>
          </p:cNvPr>
          <p:cNvSpPr txBox="1">
            <a:spLocks/>
          </p:cNvSpPr>
          <p:nvPr/>
        </p:nvSpPr>
        <p:spPr>
          <a:xfrm>
            <a:off x="431518" y="2695222"/>
            <a:ext cx="8788963" cy="376456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ru-RU" sz="19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sz="1900" dirty="0">
                <a:solidFill>
                  <a:schemeClr val="tx1"/>
                </a:solidFill>
                <a:latin typeface="Century Schoolbook" panose="02040604050505020304" pitchFamily="18" charset="0"/>
              </a:rPr>
              <a:t>змеевидно изогнутые, несколько сплюснутые, с поперечными кольчатыми утолщениями корневища. Цвет пробки темный, красновато-бурый; на изломе - розоватый или буровато-розовый. Запах отсутствует. Вкус сильно вяжущий.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Химический состав.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Дубильные вещества, фенольные кислоты, катехины.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Отвар (БАД) - вяжущее, кровоостанавливающее средство при острых и хронических заболеваниях кишечника (дизентерии, диарее, кровотечениях, воспалении слизистых оболочек), а также в стоматологической практике при стоматитах, гингивитах и других заболеваниях полости рта.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Длительное использование угнетает секрецию желудочного сока и подавляет развитие нормальной микрофлоры в кишечнике.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/>
            <a:endParaRPr lang="ru-RU" sz="1800" dirty="0"/>
          </a:p>
          <a:p>
            <a:pPr algn="just"/>
            <a:endParaRPr lang="ru-RU" sz="24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EF76C0B-BB62-5C4F-2C23-D500D0507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16533" y="3645183"/>
            <a:ext cx="2404534" cy="2480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5277DF-3F92-B594-FF52-F16EADE0B2E6}"/>
              </a:ext>
            </a:extLst>
          </p:cNvPr>
          <p:cNvSpPr/>
          <p:nvPr/>
        </p:nvSpPr>
        <p:spPr>
          <a:xfrm>
            <a:off x="327377" y="2589671"/>
            <a:ext cx="8997244" cy="1176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9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78A35-5780-4BEF-A285-8E589E3E8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578036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Кровохлебка лекарственная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Sanguisorba officinalis </a:t>
            </a:r>
            <a:br>
              <a:rPr lang="ru-RU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Корневища и корни кровохлебки - 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Rhizomata et radices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Sanguisorbae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розоцветные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Rosaceae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79E40-0D78-4CC9-9E0A-44776237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35806E-F993-4E27-8AF8-DE39EE2C18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6312" y="1746954"/>
            <a:ext cx="3284126" cy="4508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9F9C414-5F86-24EB-F77F-DB40216D1D88}"/>
              </a:ext>
            </a:extLst>
          </p:cNvPr>
          <p:cNvSpPr txBox="1"/>
          <p:nvPr/>
        </p:nvSpPr>
        <p:spPr>
          <a:xfrm>
            <a:off x="472944" y="2055771"/>
            <a:ext cx="622439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Многолетнее травянистое растение высотой 20-100 см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D448FB-D024-CD8B-52CD-861545187954}"/>
              </a:ext>
            </a:extLst>
          </p:cNvPr>
          <p:cNvSpPr txBox="1"/>
          <p:nvPr/>
        </p:nvSpPr>
        <p:spPr>
          <a:xfrm>
            <a:off x="472945" y="5531762"/>
            <a:ext cx="81066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Корневище</a:t>
            </a:r>
            <a:r>
              <a:rPr lang="ru-RU" dirty="0">
                <a:latin typeface="Century Schoolbook" panose="02040604050505020304" pitchFamily="18" charset="0"/>
              </a:rPr>
              <a:t> толстое горизонтальное с многочисленными длинными корнями.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95A4A0-34FF-7CF2-4567-03004DE13CA7}"/>
              </a:ext>
            </a:extLst>
          </p:cNvPr>
          <p:cNvSpPr txBox="1"/>
          <p:nvPr/>
        </p:nvSpPr>
        <p:spPr>
          <a:xfrm>
            <a:off x="472944" y="2597546"/>
            <a:ext cx="8212015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</a:t>
            </a:r>
            <a:r>
              <a:rPr lang="ru-RU" dirty="0" err="1">
                <a:latin typeface="Century Schoolbook" panose="02040604050505020304" pitchFamily="18" charset="0"/>
              </a:rPr>
              <a:t>непарно-перистосложные</a:t>
            </a:r>
            <a:r>
              <a:rPr lang="ru-RU" dirty="0">
                <a:latin typeface="Century Schoolbook" panose="02040604050505020304" pitchFamily="18" charset="0"/>
              </a:rPr>
              <a:t> с 3-25 листочками. Листочки продолговато-яйцевидной формы, по краю </a:t>
            </a:r>
            <a:r>
              <a:rPr lang="ru-RU" dirty="0" err="1">
                <a:latin typeface="Century Schoolbook" panose="02040604050505020304" pitchFamily="18" charset="0"/>
              </a:rPr>
              <a:t>зубчато</a:t>
            </a:r>
            <a:r>
              <a:rPr lang="ru-RU" dirty="0">
                <a:latin typeface="Century Schoolbook" panose="02040604050505020304" pitchFamily="18" charset="0"/>
              </a:rPr>
              <a:t>-пильчатые, с верхней стороны темно-зеленые, блестящие, с нижней - сизоватые, матовые.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C462FA-BA46-6C98-3DFE-24433C2F0422}"/>
              </a:ext>
            </a:extLst>
          </p:cNvPr>
          <p:cNvSpPr txBox="1"/>
          <p:nvPr/>
        </p:nvSpPr>
        <p:spPr>
          <a:xfrm>
            <a:off x="472944" y="3911931"/>
            <a:ext cx="846155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Цветки</a:t>
            </a:r>
            <a:r>
              <a:rPr lang="ru-RU" dirty="0">
                <a:latin typeface="Century Schoolbook" panose="02040604050505020304" pitchFamily="18" charset="0"/>
              </a:rPr>
              <a:t> темно-красные или темно-пурпуровые, в плотных головках на длинных прямых цветоносах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1F9635-6057-A7A1-69FA-8A83BBDDF5D6}"/>
              </a:ext>
            </a:extLst>
          </p:cNvPr>
          <p:cNvSpPr txBox="1"/>
          <p:nvPr/>
        </p:nvSpPr>
        <p:spPr>
          <a:xfrm>
            <a:off x="472944" y="4881428"/>
            <a:ext cx="279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Плоды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одноорешки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F6E10-BD1E-64AD-C26C-1AF760488560}"/>
              </a:ext>
            </a:extLst>
          </p:cNvPr>
          <p:cNvSpPr txBox="1"/>
          <p:nvPr/>
        </p:nvSpPr>
        <p:spPr>
          <a:xfrm>
            <a:off x="3465689" y="4672318"/>
            <a:ext cx="486551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Цветет в июне-августе; плоды созревают в августе-сентябре.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280871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8B38DE-85DB-43B1-8A66-C7E0D7C0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35" y="361246"/>
            <a:ext cx="8543431" cy="40233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произрастает повсеместно в Западной и Восточной Сибири, на Дальнем Востоке, Урале.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период плодоношения, когда растение заметно в травостое по темно-красным соцветиям. Выкапывают растения лопатами, отряхивают от земли, отрезают надземную часть, помещают в корзины и промывают в проточной воде. Вымытое сырье сразу же раскладывают для подсушки. Затем обрезают остатки стеблей до основания корневищ, режут последние на куски длиной до 20 см и доставляют к месту сушки.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сушат на солнце, под навесами или в помещениях с хорошей вентиляцией, разложив тонким слоем и периодически перемешивая. Лучше всего сушить в сушилках (50-60 °С). Корни считаются сухими, если они при сгибании ломаются.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79E40-0D78-4CC9-9E0A-44776237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8EC154-067B-4123-9860-3DA9C914B9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5244" y="361246"/>
            <a:ext cx="2244231" cy="3240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3C504ED9-36D7-E999-F7F0-6FF412C80C43}"/>
              </a:ext>
            </a:extLst>
          </p:cNvPr>
          <p:cNvSpPr txBox="1">
            <a:spLocks/>
          </p:cNvSpPr>
          <p:nvPr/>
        </p:nvSpPr>
        <p:spPr>
          <a:xfrm>
            <a:off x="476390" y="4384606"/>
            <a:ext cx="8656320" cy="18588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цельные или разрезанные на куски одревесневшие корневища с отходящими от них немногочисленными корнями и отдельные корни. Поверхность гладкая или слегка продольно-морщинистая. Под лупой заметно лучистое строение. Цвет темно-бурый, почти черный, на изломе желтоватый или буровато-желтоватый. Запах отсутствует, вкус вяжущий.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653D96-62E9-6D5A-01AC-70DE7CE6EE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3333" y="3717851"/>
            <a:ext cx="2648604" cy="2471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840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A8B38DE-85DB-43B1-8A66-C7E0D7C0E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90" y="2363755"/>
            <a:ext cx="8148319" cy="3556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получают отвар и жидкий экстракт, которые применяют как вяжущие средства при диарее, иногда в качестве кровоостанавливающих средств при маточных кровотечениях.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Длительное использование препаратов корней и корневищ кровохлебки угнетает секрецию желудочного сока и подавляет развитие нормальной микрофлоры в кишечнике.</a:t>
            </a:r>
          </a:p>
          <a:p>
            <a:pPr algn="just">
              <a:lnSpc>
                <a:spcPct val="10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кишечника, тромбоэмболия.</a:t>
            </a:r>
          </a:p>
          <a:p>
            <a:pPr algn="just"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 18 лет.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779E40-0D78-4CC9-9E0A-44776237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6F11A35-C476-4E8B-8AB6-EAE09E8737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2462" y="2133600"/>
            <a:ext cx="2308015" cy="40163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07FC5-844E-078B-56FD-270750F81218}"/>
              </a:ext>
            </a:extLst>
          </p:cNvPr>
          <p:cNvSpPr txBox="1"/>
          <p:nvPr/>
        </p:nvSpPr>
        <p:spPr>
          <a:xfrm>
            <a:off x="1083733" y="678513"/>
            <a:ext cx="1012875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Century Schoolbook" panose="02040604050505020304" pitchFamily="18" charset="0"/>
              </a:rPr>
              <a:t>Химический состав. </a:t>
            </a:r>
            <a:r>
              <a:rPr lang="ru-RU" sz="2400" dirty="0">
                <a:latin typeface="Century Schoolbook" panose="02040604050505020304" pitchFamily="18" charset="0"/>
              </a:rPr>
              <a:t>Полифенольный комплекс (дубильные вещества, кислоты </a:t>
            </a:r>
            <a:r>
              <a:rPr lang="ru-RU" sz="2400" dirty="0" err="1">
                <a:latin typeface="Century Schoolbook" panose="02040604050505020304" pitchFamily="18" charset="0"/>
              </a:rPr>
              <a:t>эллаговая</a:t>
            </a:r>
            <a:r>
              <a:rPr lang="ru-RU" sz="2400" dirty="0">
                <a:latin typeface="Century Schoolbook" panose="02040604050505020304" pitchFamily="18" charset="0"/>
              </a:rPr>
              <a:t> и галловая, пирогаллол, катехин и </a:t>
            </a:r>
            <a:r>
              <a:rPr lang="ru-RU" sz="2400" dirty="0" err="1">
                <a:latin typeface="Century Schoolbook" panose="02040604050505020304" pitchFamily="18" charset="0"/>
              </a:rPr>
              <a:t>галлокатехин</a:t>
            </a:r>
            <a:r>
              <a:rPr lang="ru-RU" sz="2400" dirty="0"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931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23BBCB-E364-46CF-9243-F9601D9B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36" y="542656"/>
            <a:ext cx="10058400" cy="1450757"/>
          </a:xfrm>
        </p:spPr>
        <p:txBody>
          <a:bodyPr>
            <a:noAutofit/>
          </a:bodyPr>
          <a:lstStyle/>
          <a:p>
            <a:pPr algn="ctr"/>
            <a:br>
              <a:rPr lang="ru-RU" sz="2400" dirty="0"/>
            </a:br>
            <a:br>
              <a:rPr lang="ru-RU" sz="2400" dirty="0"/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Лапчатка прямостоячая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Potentilla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erecta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(=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Tormentilla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erecta</a:t>
            </a:r>
            <a: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) </a:t>
            </a:r>
            <a:b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Корневища лапчатки - 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Rhizomata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Tormentillae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розоцветные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Rosaceae</a:t>
            </a:r>
            <a:br>
              <a:rPr lang="en-US" sz="2400" dirty="0"/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0C899-F52D-4C14-A48D-02CCB44D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934501-2117-4B2B-8668-D9AFFD73D7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912" y="1496165"/>
            <a:ext cx="3302576" cy="46335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8A677E-364D-E6FA-9083-C57C5741F021}"/>
              </a:ext>
            </a:extLst>
          </p:cNvPr>
          <p:cNvSpPr txBox="1"/>
          <p:nvPr/>
        </p:nvSpPr>
        <p:spPr>
          <a:xfrm>
            <a:off x="436881" y="1859544"/>
            <a:ext cx="673156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Многолетнее травянистое растение 15-50 см высотой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E2B389-CD52-AE04-4771-58D2F337CCAC}"/>
              </a:ext>
            </a:extLst>
          </p:cNvPr>
          <p:cNvSpPr txBox="1"/>
          <p:nvPr/>
        </p:nvSpPr>
        <p:spPr>
          <a:xfrm>
            <a:off x="428977" y="5571830"/>
            <a:ext cx="756355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Корневище</a:t>
            </a:r>
            <a:r>
              <a:rPr lang="ru-RU" dirty="0">
                <a:latin typeface="Century Schoolbook" panose="02040604050505020304" pitchFamily="18" charset="0"/>
              </a:rPr>
              <a:t> деревянистое толстое, с многочисленными тонкими придаточными корнями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B4B4FC-A1AC-1BBC-08B0-48FF4E93E789}"/>
              </a:ext>
            </a:extLst>
          </p:cNvPr>
          <p:cNvSpPr txBox="1"/>
          <p:nvPr/>
        </p:nvSpPr>
        <p:spPr>
          <a:xfrm>
            <a:off x="428977" y="2417769"/>
            <a:ext cx="789093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очередные, тройчатосложные, с двумя крупными листовидными прилистниками. Листочки сложного листа продолговатые, по краю крупнозубчатые.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6C5B08-8101-CA46-A843-8492F2A855A4}"/>
              </a:ext>
            </a:extLst>
          </p:cNvPr>
          <p:cNvSpPr txBox="1"/>
          <p:nvPr/>
        </p:nvSpPr>
        <p:spPr>
          <a:xfrm>
            <a:off x="428977" y="3469122"/>
            <a:ext cx="789093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Цветки</a:t>
            </a:r>
            <a:r>
              <a:rPr lang="ru-RU" dirty="0">
                <a:latin typeface="Century Schoolbook" panose="02040604050505020304" pitchFamily="18" charset="0"/>
              </a:rPr>
              <a:t> в редких </a:t>
            </a:r>
            <a:r>
              <a:rPr lang="ru-RU" dirty="0" err="1">
                <a:latin typeface="Century Schoolbook" panose="02040604050505020304" pitchFamily="18" charset="0"/>
              </a:rPr>
              <a:t>цимоидных</a:t>
            </a:r>
            <a:r>
              <a:rPr lang="ru-RU" dirty="0">
                <a:latin typeface="Century Schoolbook" panose="02040604050505020304" pitchFamily="18" charset="0"/>
              </a:rPr>
              <a:t> соцветиях на длинных цветоножках. Венчик из </a:t>
            </a:r>
            <a:r>
              <a:rPr lang="ru-RU" i="1" dirty="0">
                <a:latin typeface="Century Schoolbook" panose="02040604050505020304" pitchFamily="18" charset="0"/>
              </a:rPr>
              <a:t>четырех</a:t>
            </a:r>
            <a:r>
              <a:rPr lang="ru-RU" dirty="0">
                <a:latin typeface="Century Schoolbook" panose="02040604050505020304" pitchFamily="18" charset="0"/>
              </a:rPr>
              <a:t> лепестков желтого цвета (данный признак позволяет отличить растение от всех других видов лапчатки, имеющих венчик из 5 лепестков).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477DC-2886-2AAA-824B-FD36743429B2}"/>
              </a:ext>
            </a:extLst>
          </p:cNvPr>
          <p:cNvSpPr txBox="1"/>
          <p:nvPr/>
        </p:nvSpPr>
        <p:spPr>
          <a:xfrm>
            <a:off x="428977" y="4797475"/>
            <a:ext cx="235937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</a:t>
            </a:r>
            <a:r>
              <a:rPr lang="ru-RU" dirty="0">
                <a:latin typeface="Century Schoolbook" panose="02040604050505020304" pitchFamily="18" charset="0"/>
              </a:rPr>
              <a:t> - </a:t>
            </a:r>
            <a:r>
              <a:rPr lang="ru-RU" dirty="0" err="1">
                <a:latin typeface="Century Schoolbook" panose="02040604050505020304" pitchFamily="18" charset="0"/>
              </a:rPr>
              <a:t>многоорешек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407026-0AC6-AF39-D42F-B59FB52657E0}"/>
              </a:ext>
            </a:extLst>
          </p:cNvPr>
          <p:cNvSpPr txBox="1"/>
          <p:nvPr/>
        </p:nvSpPr>
        <p:spPr>
          <a:xfrm>
            <a:off x="2889956" y="4797475"/>
            <a:ext cx="542995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Цветет с июня по сентябрь. Плоды созревают в июле-сентябре.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182808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F1A21A-58BF-8D22-C70A-4FC2667999A2}"/>
              </a:ext>
            </a:extLst>
          </p:cNvPr>
          <p:cNvSpPr/>
          <p:nvPr/>
        </p:nvSpPr>
        <p:spPr>
          <a:xfrm>
            <a:off x="440267" y="5079999"/>
            <a:ext cx="8353777" cy="620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CF0DB-A006-4071-B25C-271B0335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04" y="173567"/>
            <a:ext cx="8156223" cy="50743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Географическое распространение.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европейской части СНГ, на Урале и прилегающих районах Западной Сибири.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Заготовка.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период цветения растения выкапывают корневища с корнями, освобождают от дерна, отряхивают от земли. Затем отрезают стебли и корни.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Охранные мероприятия.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Сплошная заготовка корневищ лапчатки недопустима. Повторные заготовки на одной и той же заросли возможны через 6-7 лет.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Сушка.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Сушат корневища в сушилках при температуре не выше 60 °С, на открытом воздухе или в закрытых проветриваемых помещениях, рассыпав тонким слоем на стеллажах.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корневища толщиной не менее 0,5 см, прямые или изогнутые, часто неопределенной формы, твердые, тяжелые, с ямчатыми следами от отрезанных корней. Цвет корневища снаружи от красновато-бурого до темно-бурого, в изломе - от желтоватого до красно-бурого. Запах слабый, ароматный. Вкус сильно вяжущий.</a:t>
            </a:r>
          </a:p>
          <a:p>
            <a:pPr marL="0" indent="0" algn="just">
              <a:buNone/>
            </a:pPr>
            <a:endParaRPr lang="ru-RU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0C899-F52D-4C14-A48D-02CCB44D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506AA6-7552-400D-BFD3-C2FC54C2B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867" y="173567"/>
            <a:ext cx="2363205" cy="3406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8B623F-A41A-9ACC-4058-ADA358A6A0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030" y="3733801"/>
            <a:ext cx="2582332" cy="25823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9D1EBF-5C59-F2CD-1B03-318F1FB67E61}"/>
              </a:ext>
            </a:extLst>
          </p:cNvPr>
          <p:cNvSpPr/>
          <p:nvPr/>
        </p:nvSpPr>
        <p:spPr>
          <a:xfrm>
            <a:off x="453928" y="3579989"/>
            <a:ext cx="8353777" cy="1409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4C2A3B-0F81-87F8-495B-D6E9123ECA29}"/>
              </a:ext>
            </a:extLst>
          </p:cNvPr>
          <p:cNvSpPr txBox="1"/>
          <p:nvPr/>
        </p:nvSpPr>
        <p:spPr>
          <a:xfrm>
            <a:off x="539040" y="5078567"/>
            <a:ext cx="80518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Химический состав. </a:t>
            </a:r>
            <a:r>
              <a:rPr lang="ru-RU" dirty="0">
                <a:latin typeface="Century Schoolbook" panose="02040604050505020304" pitchFamily="18" charset="0"/>
              </a:rPr>
              <a:t>Дубильные вещества, кислота эллаговая, </a:t>
            </a:r>
            <a:r>
              <a:rPr lang="ru-RU" dirty="0" err="1">
                <a:latin typeface="Century Schoolbook" panose="02040604050505020304" pitchFamily="18" charset="0"/>
              </a:rPr>
              <a:t>тритерпеновые</a:t>
            </a:r>
            <a:r>
              <a:rPr lang="ru-RU" dirty="0">
                <a:latin typeface="Century Schoolbook" panose="02040604050505020304" pitchFamily="18" charset="0"/>
              </a:rPr>
              <a:t> сапонины.</a:t>
            </a:r>
          </a:p>
        </p:txBody>
      </p:sp>
    </p:spTree>
    <p:extLst>
      <p:ext uri="{BB962C8B-B14F-4D97-AF65-F5344CB8AC3E}">
        <p14:creationId xmlns:p14="http://schemas.microsoft.com/office/powerpoint/2010/main" val="303419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ACF0DB-A006-4071-B25C-271B03357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10" y="625371"/>
            <a:ext cx="8579557" cy="5971821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Отвар в качестве вяжущего и противовоспалительного средства применяют внутрь при заболеваниях желудочно-кишечного тракта (энтериты, энтероколиты и др.) и наружно в виде полосканий при воспалительных процессах в ротовой полости (стоматиты, гингивиты), а в виде примочек - при ожогах и мокнущих экземах.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Длительный прием угнетает секрецию желудочного сока и подавляет развитие нормальной микрофлоры в кишечнике, может вызвать потерю аппетита и запоры.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 12 лет.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Задание: составить таблицу «Диагностические признаки различных видов лапчатки»</a:t>
            </a:r>
            <a:endParaRPr lang="ru-RU" sz="2400" dirty="0"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0C899-F52D-4C14-A48D-02CCB44D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E7F661-D933-42B6-894F-B26EA1F641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1944" y="1230491"/>
            <a:ext cx="2109052" cy="362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5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D5035C-6C17-4F23-8B95-9C21D40D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529664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Ольха серая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Alnus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incana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Ольха клейкая (о. черная)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Alnus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glutinosa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Соплодия ольхи - 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Fructus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Alni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березовые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Betulaceae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67C3C-177D-4BEE-A520-DFAE5B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50F5D3-1331-4B0C-9C8E-C13F23954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0222" y="1874667"/>
            <a:ext cx="3150960" cy="4213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047E27-972C-298F-1B2F-CC305A38E117}"/>
              </a:ext>
            </a:extLst>
          </p:cNvPr>
          <p:cNvSpPr txBox="1"/>
          <p:nvPr/>
        </p:nvSpPr>
        <p:spPr>
          <a:xfrm>
            <a:off x="1015999" y="1980421"/>
            <a:ext cx="730391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Ольха серая – листопадное дерево до 20 м высотой со светло-серой гладкой корой.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25914C-0C87-90DE-FC98-BA8C3691A7B3}"/>
              </a:ext>
            </a:extLst>
          </p:cNvPr>
          <p:cNvSpPr txBox="1"/>
          <p:nvPr/>
        </p:nvSpPr>
        <p:spPr>
          <a:xfrm>
            <a:off x="1015999" y="2780912"/>
            <a:ext cx="73039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очередные, яйцевидные, несколько заостренные, по краю остро-двоякопильчатые, снизу серо-зеленые, опушенные.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F2D1D-0666-B3CC-7C3B-065D06EEE9D1}"/>
              </a:ext>
            </a:extLst>
          </p:cNvPr>
          <p:cNvSpPr txBox="1"/>
          <p:nvPr/>
        </p:nvSpPr>
        <p:spPr>
          <a:xfrm>
            <a:off x="1015999" y="3630919"/>
            <a:ext cx="6254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Соплодия</a:t>
            </a:r>
            <a:r>
              <a:rPr lang="ru-RU" dirty="0">
                <a:latin typeface="Century Schoolbook" panose="02040604050505020304" pitchFamily="18" charset="0"/>
              </a:rPr>
              <a:t> эллиптические, черно-бурые.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6C7BC7-AC66-7E85-97FF-E0860D52B5DD}"/>
              </a:ext>
            </a:extLst>
          </p:cNvPr>
          <p:cNvSpPr txBox="1"/>
          <p:nvPr/>
        </p:nvSpPr>
        <p:spPr>
          <a:xfrm>
            <a:off x="1015999" y="4258771"/>
            <a:ext cx="625404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Плоды</a:t>
            </a:r>
            <a:r>
              <a:rPr lang="ru-RU" dirty="0">
                <a:latin typeface="Century Schoolbook" panose="02040604050505020304" pitchFamily="18" charset="0"/>
              </a:rPr>
              <a:t> - односемянные мелкие крылатые орехи.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E1B4A7-3BFA-CB8C-751F-ECE4E1A70566}"/>
              </a:ext>
            </a:extLst>
          </p:cNvPr>
          <p:cNvSpPr txBox="1"/>
          <p:nvPr/>
        </p:nvSpPr>
        <p:spPr>
          <a:xfrm>
            <a:off x="1015999" y="5163622"/>
            <a:ext cx="707813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Цветут оба вида в апреле (иногда до начала мая), до появления листьев, плоды созревают в августе-октябре.</a:t>
            </a:r>
          </a:p>
        </p:txBody>
      </p:sp>
    </p:spTree>
    <p:extLst>
      <p:ext uri="{BB962C8B-B14F-4D97-AF65-F5344CB8AC3E}">
        <p14:creationId xmlns:p14="http://schemas.microsoft.com/office/powerpoint/2010/main" val="1944232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A9D4DAC-DA6E-41E9-AF72-F80EFE34C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857260"/>
              </p:ext>
            </p:extLst>
          </p:nvPr>
        </p:nvGraphicFramePr>
        <p:xfrm>
          <a:off x="453730" y="641775"/>
          <a:ext cx="8888708" cy="58386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2177">
                  <a:extLst>
                    <a:ext uri="{9D8B030D-6E8A-4147-A177-3AD203B41FA5}">
                      <a16:colId xmlns:a16="http://schemas.microsoft.com/office/drawing/2014/main" val="1054133931"/>
                    </a:ext>
                  </a:extLst>
                </a:gridCol>
                <a:gridCol w="2222177">
                  <a:extLst>
                    <a:ext uri="{9D8B030D-6E8A-4147-A177-3AD203B41FA5}">
                      <a16:colId xmlns:a16="http://schemas.microsoft.com/office/drawing/2014/main" val="1314203759"/>
                    </a:ext>
                  </a:extLst>
                </a:gridCol>
                <a:gridCol w="2222177">
                  <a:extLst>
                    <a:ext uri="{9D8B030D-6E8A-4147-A177-3AD203B41FA5}">
                      <a16:colId xmlns:a16="http://schemas.microsoft.com/office/drawing/2014/main" val="1592098658"/>
                    </a:ext>
                  </a:extLst>
                </a:gridCol>
                <a:gridCol w="2222177">
                  <a:extLst>
                    <a:ext uri="{9D8B030D-6E8A-4147-A177-3AD203B41FA5}">
                      <a16:colId xmlns:a16="http://schemas.microsoft.com/office/drawing/2014/main" val="3227163772"/>
                    </a:ext>
                  </a:extLst>
                </a:gridCol>
              </a:tblGrid>
              <a:tr h="422158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latin typeface="Century Schoolbook" panose="02040604050505020304" pitchFamily="18" charset="0"/>
                        </a:rPr>
                        <a:t>Растение</a:t>
                      </a: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tc gridSpan="3">
                  <a:txBody>
                    <a:bodyPr/>
                    <a:lstStyle/>
                    <a:p>
                      <a:r>
                        <a:rPr lang="ru-RU" sz="2000" b="1">
                          <a:latin typeface="Century Schoolbook" panose="02040604050505020304" pitchFamily="18" charset="0"/>
                        </a:rPr>
                        <a:t>Диагностические признаки</a:t>
                      </a:r>
                      <a:r>
                        <a:rPr lang="ru-RU" sz="200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130203"/>
                  </a:ext>
                </a:extLst>
              </a:tr>
              <a:tr h="422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latin typeface="Century Schoolbook" panose="02040604050505020304" pitchFamily="18" charset="0"/>
                        </a:rPr>
                        <a:t>кора</a:t>
                      </a:r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Schoolbook" panose="02040604050505020304" pitchFamily="18" charset="0"/>
                        </a:rPr>
                        <a:t>молодые побеги</a:t>
                      </a:r>
                      <a:r>
                        <a:rPr lang="ru-RU" sz="200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 b="1">
                          <a:latin typeface="Century Schoolbook" panose="02040604050505020304" pitchFamily="18" charset="0"/>
                        </a:rPr>
                        <a:t>листья</a:t>
                      </a:r>
                      <a:r>
                        <a:rPr lang="ru-RU" sz="200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extLst>
                  <a:ext uri="{0D108BD9-81ED-4DB2-BD59-A6C34878D82A}">
                    <a16:rowId xmlns:a16="http://schemas.microsoft.com/office/drawing/2014/main" val="3882830439"/>
                  </a:ext>
                </a:extLst>
              </a:tr>
              <a:tr h="1679933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Ольха серая - </a:t>
                      </a:r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Alnus </a:t>
                      </a:r>
                      <a:r>
                        <a:rPr lang="en-US" sz="2000" dirty="0" err="1">
                          <a:latin typeface="Century Schoolbook" panose="02040604050505020304" pitchFamily="18" charset="0"/>
                        </a:rPr>
                        <a:t>incana</a:t>
                      </a:r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 (L.) </a:t>
                      </a:r>
                      <a:r>
                        <a:rPr lang="en-US" sz="2000" dirty="0" err="1">
                          <a:latin typeface="Century Schoolbook" panose="02040604050505020304" pitchFamily="18" charset="0"/>
                        </a:rPr>
                        <a:t>Moench</a:t>
                      </a:r>
                      <a:r>
                        <a:rPr lang="en-US" sz="2000" dirty="0">
                          <a:latin typeface="Century Schoolbook" panose="02040604050505020304" pitchFamily="18" charset="0"/>
                        </a:rPr>
                        <a:t>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Светло-серая, гладкая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Schoolbook" panose="02040604050505020304" pitchFamily="18" charset="0"/>
                        </a:rPr>
                        <a:t>Неклейкие, без чечевичек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Schoolbook" panose="02040604050505020304" pitchFamily="18" charset="0"/>
                        </a:rPr>
                        <a:t>Яйцевидные или эллиптические, по краю остро-двоякопильчатые, снизу опушенные </a:t>
                      </a:r>
                    </a:p>
                  </a:txBody>
                  <a:tcPr marL="39154" marR="39154" marT="39154" marB="39154" anchor="ctr"/>
                </a:tc>
                <a:extLst>
                  <a:ext uri="{0D108BD9-81ED-4DB2-BD59-A6C34878D82A}">
                    <a16:rowId xmlns:a16="http://schemas.microsoft.com/office/drawing/2014/main" val="3679706950"/>
                  </a:ext>
                </a:extLst>
              </a:tr>
              <a:tr h="1994377"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Schoolbook" panose="02040604050505020304" pitchFamily="18" charset="0"/>
                        </a:rPr>
                        <a:t>Ольха клейкая - </a:t>
                      </a:r>
                      <a:r>
                        <a:rPr lang="en-US" sz="2000">
                          <a:latin typeface="Century Schoolbook" panose="02040604050505020304" pitchFamily="18" charset="0"/>
                        </a:rPr>
                        <a:t>Alnus glutinosa (L.) Gaertn.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Темно-бурая, с трещинами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latin typeface="Century Schoolbook" panose="02040604050505020304" pitchFamily="18" charset="0"/>
                        </a:rPr>
                        <a:t>Клейкие, с поперечными чечевичками </a:t>
                      </a:r>
                    </a:p>
                  </a:txBody>
                  <a:tcPr marL="39154" marR="39154" marT="39154" marB="39154" anchor="ctr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Century Schoolbook" panose="02040604050505020304" pitchFamily="18" charset="0"/>
                        </a:rPr>
                        <a:t>Широко-обратнояйцевидные или округлые, по краю мелкозубчатые, блестящие, клейкие, почти голые </a:t>
                      </a:r>
                    </a:p>
                  </a:txBody>
                  <a:tcPr marL="39154" marR="39154" marT="39154" marB="39154" anchor="ctr"/>
                </a:tc>
                <a:extLst>
                  <a:ext uri="{0D108BD9-81ED-4DB2-BD59-A6C34878D82A}">
                    <a16:rowId xmlns:a16="http://schemas.microsoft.com/office/drawing/2014/main" val="225283538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67C3C-177D-4BEE-A520-DFAE5B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19</a:t>
            </a:fld>
            <a:endParaRPr lang="ru-RU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234BA5E1-74D7-46CE-AA4B-BDEF729A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2541" y="241665"/>
            <a:ext cx="62456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Century Schoolbook" panose="02040604050505020304" pitchFamily="18" charset="0"/>
              </a:rPr>
              <a:t>Основные отличия ольхи серой от ольхи клейкой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28F2F76-5E10-4877-8EA3-6D0F18781A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459" y="257054"/>
            <a:ext cx="2189051" cy="30790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0A608FD-8944-4417-838F-D9499D6AE70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6893" y="3467547"/>
            <a:ext cx="2171377" cy="28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25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FE4B95-80C2-4BBC-BB53-25B12E81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103" y="155578"/>
            <a:ext cx="10058400" cy="7023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Диарея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FA5D33-9B32-4D9A-BBC8-50CC719E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857881"/>
            <a:ext cx="11029243" cy="525385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(от греч. </a:t>
            </a:r>
            <a:r>
              <a:rPr lang="ru-RU" i="1" dirty="0" err="1">
                <a:latin typeface="Century Schoolbook" panose="02040604050505020304" pitchFamily="18" charset="0"/>
              </a:rPr>
              <a:t>diarrheo</a:t>
            </a:r>
            <a:r>
              <a:rPr lang="ru-RU" i="1" dirty="0">
                <a:latin typeface="Century Schoolbook" panose="02040604050505020304" pitchFamily="18" charset="0"/>
              </a:rPr>
              <a:t> </a:t>
            </a:r>
            <a:r>
              <a:rPr lang="ru-RU" dirty="0">
                <a:latin typeface="Century Schoolbook" panose="02040604050505020304" pitchFamily="18" charset="0"/>
              </a:rPr>
              <a:t>– истекать) - это расстройство стула, характеризующееся выделением жидких испражнений, что связано с ускоренным прохождением содержимого кишечника. </a:t>
            </a:r>
          </a:p>
          <a:p>
            <a:pPr algn="just"/>
            <a:r>
              <a:rPr lang="ru-RU" i="1" dirty="0">
                <a:latin typeface="Century Schoolbook" panose="02040604050505020304" pitchFamily="18" charset="0"/>
              </a:rPr>
              <a:t>Причинами диареи могут быть: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Century Schoolbook" panose="02040604050505020304" pitchFamily="18" charset="0"/>
              </a:rPr>
              <a:t> усиление перистальтики кишечника,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Century Schoolbook" panose="02040604050505020304" pitchFamily="18" charset="0"/>
              </a:rPr>
              <a:t>нарушение всасывания воды в толстом кишечнике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latin typeface="Century Schoolbook" panose="02040604050505020304" pitchFamily="18" charset="0"/>
              </a:rPr>
              <a:t> выделение кишечной стенкой значительного количества слизи. </a:t>
            </a:r>
          </a:p>
          <a:p>
            <a:pPr algn="just"/>
            <a:r>
              <a:rPr lang="ru-RU" i="1" dirty="0">
                <a:latin typeface="Century Schoolbook" panose="02040604050505020304" pitchFamily="18" charset="0"/>
              </a:rPr>
              <a:t>Диарея бывает: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 инфекционная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токсическая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 вызванная неправильным питанием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 вызванная нарушением переваривания пищи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медикаментозная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dirty="0">
                <a:latin typeface="Century Schoolbook" panose="02040604050505020304" pitchFamily="18" charset="0"/>
              </a:rPr>
              <a:t>вызванная активацией ПНС (страх, волнение)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ru-RU" dirty="0"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CE8B32-795E-496E-A129-55770C8C8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872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1DFD28-4236-B9E2-2D2A-D8CFD52D1F6E}"/>
              </a:ext>
            </a:extLst>
          </p:cNvPr>
          <p:cNvSpPr/>
          <p:nvPr/>
        </p:nvSpPr>
        <p:spPr>
          <a:xfrm>
            <a:off x="562096" y="5170311"/>
            <a:ext cx="8385297" cy="745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00263A-CB82-4830-8C53-FDF2354F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14" y="84668"/>
            <a:ext cx="8270059" cy="5169323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Оба вида ольхи распространены в лесной и лесостепной зонах европейской части СНГ, на Урале, в Западной Сибири.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осенне-зимний период, срезая концы веток с соплодиями. Затем соплодия обрывают, складывают в мешки и доставляют к месту сушки.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Сушат сырье на чердаках или под навесами, а также в тепловых сушилках, время от времени переворачивая.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Яйцевидные или продолговатые соплодия, одиночные или по несколько штук, с плодоножками или без них, с чешуйками и плодами. Цвет темно-коричневый или темно-бурый. Запах слабый. Вкус вяжущий.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800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Химический состав. 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Дубильные вещества (</a:t>
            </a:r>
            <a:r>
              <a:rPr lang="ru-RU" sz="18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альнитаннины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 и </a:t>
            </a:r>
            <a:r>
              <a:rPr lang="ru-RU" sz="18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галлотаннин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), галловая и </a:t>
            </a:r>
            <a:r>
              <a:rPr lang="ru-RU" sz="18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эллаговая</a:t>
            </a: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 кислоты.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67C3C-177D-4BEE-A520-DFAE5B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20</a:t>
            </a:fld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F9B1EA-C187-2F19-EA6D-31FCCFEB3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5601" y="3641653"/>
            <a:ext cx="2842169" cy="21316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1A3EBDC-4026-3390-18B7-92595DE60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7840" y="413311"/>
            <a:ext cx="2657693" cy="2803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2F0DB2F-1009-8BF9-E7C9-0909B989D0F3}"/>
              </a:ext>
            </a:extLst>
          </p:cNvPr>
          <p:cNvSpPr/>
          <p:nvPr/>
        </p:nvSpPr>
        <p:spPr>
          <a:xfrm>
            <a:off x="545963" y="3270955"/>
            <a:ext cx="8500534" cy="1436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80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F00263A-CB82-4830-8C53-FDF2354F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644" y="1845734"/>
            <a:ext cx="8270059" cy="425026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Применение.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в качестве вяжущего средства при острых и хронических энтеритах и колитах в виде отвара (15 : 200). Экстракты оказывают вяжущее и дезинфицирующее действие.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 приеме внутрь в больших дозах возможны потеря аппетита и расстройство пищеварения.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Century Schoolbook" panose="02040604050505020304" pitchFamily="18" charset="0"/>
              </a:rPr>
              <a:t>С 12 лет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67C3C-177D-4BEE-A520-DFAE5B81B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16EF63-6B2E-4AC3-B626-2A2E85869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070" y="1653823"/>
            <a:ext cx="2336800" cy="41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92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0112C7-4C56-4ADD-903E-0DA5F044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378" y="660863"/>
            <a:ext cx="10058400" cy="1450757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schemeClr val="accent2"/>
                </a:solidFill>
              </a:rPr>
            </a:br>
            <a:br>
              <a:rPr lang="ru-RU" sz="3600" dirty="0">
                <a:solidFill>
                  <a:schemeClr val="accent2"/>
                </a:solidFill>
              </a:rPr>
            </a:br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36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Черемуха обыкновенная - </a:t>
            </a:r>
            <a:r>
              <a:rPr lang="en-US" sz="36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Padus avium </a:t>
            </a:r>
            <a:br>
              <a:rPr lang="ru-RU" sz="36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Плоды черемухи - </a:t>
            </a:r>
            <a:r>
              <a:rPr lang="en-US" sz="36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Fructus </a:t>
            </a:r>
            <a:r>
              <a:rPr lang="en-US" sz="36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Padi</a:t>
            </a:r>
            <a:br>
              <a:rPr lang="en-US" sz="36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36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розоцветные - </a:t>
            </a:r>
            <a:r>
              <a:rPr lang="en-US" sz="36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Rosaceae</a:t>
            </a:r>
            <a:br>
              <a:rPr lang="en-US" sz="36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endParaRPr lang="ru-RU" sz="36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BCE71-DA59-4509-866B-BBFE1352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87BC8-7331-412B-AD9A-002455EE55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3734" y="1980420"/>
            <a:ext cx="3057006" cy="41623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7A102-9A0F-C706-F105-C3A2A3F09BED}"/>
              </a:ext>
            </a:extLst>
          </p:cNvPr>
          <p:cNvSpPr txBox="1"/>
          <p:nvPr/>
        </p:nvSpPr>
        <p:spPr>
          <a:xfrm>
            <a:off x="778932" y="1980421"/>
            <a:ext cx="57912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Высокий кустарник или дерево высотой 2-10 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5B521F-2FB7-D1E0-6179-907A3BDE840B}"/>
              </a:ext>
            </a:extLst>
          </p:cNvPr>
          <p:cNvSpPr txBox="1"/>
          <p:nvPr/>
        </p:nvSpPr>
        <p:spPr>
          <a:xfrm>
            <a:off x="778932" y="2510347"/>
            <a:ext cx="77266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Кора</a:t>
            </a:r>
            <a:r>
              <a:rPr lang="ru-RU" dirty="0">
                <a:latin typeface="Century Schoolbook" panose="02040604050505020304" pitchFamily="18" charset="0"/>
              </a:rPr>
              <a:t> матовая, черно-серая; на молодых побегах - коричневая с беловато-желтыми чечевичками.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A3EEA-1056-4186-AD22-AED7BF293207}"/>
              </a:ext>
            </a:extLst>
          </p:cNvPr>
          <p:cNvSpPr txBox="1"/>
          <p:nvPr/>
        </p:nvSpPr>
        <p:spPr>
          <a:xfrm>
            <a:off x="778932" y="3288092"/>
            <a:ext cx="77266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очередные, черешковые, эллиптические или обратнояйцевидные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D632F7-B531-8FD3-DE43-76E85DA1879B}"/>
              </a:ext>
            </a:extLst>
          </p:cNvPr>
          <p:cNvSpPr txBox="1"/>
          <p:nvPr/>
        </p:nvSpPr>
        <p:spPr>
          <a:xfrm>
            <a:off x="778932" y="4079317"/>
            <a:ext cx="77266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Цветки</a:t>
            </a:r>
            <a:r>
              <a:rPr lang="ru-RU" dirty="0">
                <a:latin typeface="Century Schoolbook" panose="02040604050505020304" pitchFamily="18" charset="0"/>
              </a:rPr>
              <a:t> пятичленные, в многоцветковых поникающих кистях. Венчик белый.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285287-5905-A913-2CCD-CCB5F355E867}"/>
              </a:ext>
            </a:extLst>
          </p:cNvPr>
          <p:cNvSpPr txBox="1"/>
          <p:nvPr/>
        </p:nvSpPr>
        <p:spPr>
          <a:xfrm>
            <a:off x="778932" y="4833738"/>
            <a:ext cx="558800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Плоды</a:t>
            </a:r>
            <a:r>
              <a:rPr lang="ru-RU" dirty="0">
                <a:latin typeface="Century Schoolbook" panose="02040604050505020304" pitchFamily="18" charset="0"/>
              </a:rPr>
              <a:t> - черные шаровидные </a:t>
            </a:r>
            <a:r>
              <a:rPr lang="ru-RU" dirty="0" err="1">
                <a:latin typeface="Century Schoolbook" panose="02040604050505020304" pitchFamily="18" charset="0"/>
              </a:rPr>
              <a:t>однокостянки</a:t>
            </a:r>
            <a:r>
              <a:rPr lang="ru-RU" dirty="0">
                <a:latin typeface="Century Schoolbook" panose="020406040505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D8FB93-B4D7-EC2A-8554-6A94C66F6F18}"/>
              </a:ext>
            </a:extLst>
          </p:cNvPr>
          <p:cNvSpPr txBox="1"/>
          <p:nvPr/>
        </p:nvSpPr>
        <p:spPr>
          <a:xfrm>
            <a:off x="790222" y="5419250"/>
            <a:ext cx="605084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Цветет в мае-июне, плодоносит в августе-сентябре.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1565349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AD3910-E5E8-4FE6-9721-AF05D4C1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290" y="233704"/>
            <a:ext cx="7755465" cy="40233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Произрастает в лесной и лесостепной зонах европейской части СНГ, Западной и Восточной Сибири и на Дальнем Востоке.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Сбору подлежат неповрежденные зрелые плоды. Собирать их следует в сухую погоду. Лучшее время сбора - утро (после того как сойдет роса) и конец дня. Собранные плоды очищают от примеси листьев, веточек и плодоножек.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Лучше всего сушить в сушилках (</a:t>
            </a:r>
            <a:r>
              <a:rPr lang="en-US" dirty="0">
                <a:solidFill>
                  <a:schemeClr val="tx1"/>
                </a:solidFill>
                <a:latin typeface="Century Schoolbook" panose="02040604050505020304" pitchFamily="18" charset="0"/>
              </a:rPr>
              <a:t>t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не выше 40-50 °С). В хорошую погоду можно сушить на солнце, рассыпав слоем, периодически перемешивая.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BCE71-DA59-4509-866B-BBFE1352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958485-578F-4847-BFD0-F148EEF08E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641" y="204661"/>
            <a:ext cx="2494842" cy="4081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C41D53-F19D-742D-DAF2-C4F1B748B55C}"/>
              </a:ext>
            </a:extLst>
          </p:cNvPr>
          <p:cNvSpPr txBox="1"/>
          <p:nvPr/>
        </p:nvSpPr>
        <p:spPr>
          <a:xfrm>
            <a:off x="383822" y="3865724"/>
            <a:ext cx="8003821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Внешние признаки сырья</a:t>
            </a:r>
            <a:r>
              <a:rPr lang="ru-RU" dirty="0">
                <a:latin typeface="Century Schoolbook" panose="02040604050505020304" pitchFamily="18" charset="0"/>
              </a:rPr>
              <a:t>. Костянки шарообразной или продолговато-яйцевидной формы, с морщинистой поверхностью, с округлым белым рубцом на месте отпадания плодоножки. Внутри каждого плода содержится одна округлая или округло-яйцевидная, очень плотная, светло-бурая косточка с одним семенем. Цвет плодов черный, матовый, реже блестящий, иногда с беловато-серым или красноватым налетом. Запах слабый. Вкус сладковатый, слегка вяжущий.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23DB9C-E934-286B-DA16-E6536D25BC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904" y="4396672"/>
            <a:ext cx="2300315" cy="1882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3690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DAD3910-E5E8-4FE6-9721-AF05D4C1B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222" y="552142"/>
            <a:ext cx="10227734" cy="86359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Химический состав.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Дубильные вещества, органические кислоты, фенольные кислоты, антоцианы, пектиновые вещества.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2BCE71-DA59-4509-866B-BBFE13529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24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103CE62D-BA21-BDD1-5DD2-EC4C4DD9513F}"/>
              </a:ext>
            </a:extLst>
          </p:cNvPr>
          <p:cNvSpPr txBox="1">
            <a:spLocks/>
          </p:cNvSpPr>
          <p:nvPr/>
        </p:nvSpPr>
        <p:spPr>
          <a:xfrm>
            <a:off x="688621" y="1845734"/>
            <a:ext cx="6615289" cy="4023360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Отвар или настой в качестве вяжущего средства применяется при диарее. Водно-спиртовое извлечение из плодов черемухи обыкновенной входит в состав эликсира «Алтайский», который используется как 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адаптогенное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, тонизирующее и общеукрепляющее средство при астенических состояниях и повышенной утомляемости.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Длительное использование препаратов черемухи угнетает секрецию желудочного сока и подавляет развитие нормальной микрофлоры в кишечнике.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 12 лет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32C64E5-F598-B20D-C68C-D2925572A8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907" y="2271096"/>
            <a:ext cx="4651651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67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8D333-9C01-4DCE-8853-A4296452A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55499"/>
            <a:ext cx="10058400" cy="145075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Черника обыкновенная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Vaccinium myrtillus </a:t>
            </a:r>
            <a:br>
              <a:rPr lang="ru-RU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Плоды черники - 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Fructus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Myrtilli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(Fructus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Vaccinii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myrtilli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) </a:t>
            </a:r>
            <a:br>
              <a:rPr lang="ru-RU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Побеги черники -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Cormi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Myrtilli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вересковые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Ericaceae</a:t>
            </a:r>
            <a:br>
              <a:rPr lang="en-US" sz="2800" dirty="0">
                <a:solidFill>
                  <a:schemeClr val="accent2"/>
                </a:solidFill>
              </a:rPr>
            </a:br>
            <a:endParaRPr lang="ru-RU" sz="28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E4736-421C-46D7-B525-F68E1DE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791267-120E-4FCB-989C-9E949C9929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2774" y="1512712"/>
            <a:ext cx="2878784" cy="4375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665C7D-7523-E23A-7C03-9C0DADC7769C}"/>
              </a:ext>
            </a:extLst>
          </p:cNvPr>
          <p:cNvSpPr txBox="1"/>
          <p:nvPr/>
        </p:nvSpPr>
        <p:spPr>
          <a:xfrm>
            <a:off x="475008" y="2484342"/>
            <a:ext cx="82438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Листопадный кустарничек высотой до 50 см, с многочисленными </a:t>
            </a:r>
            <a:r>
              <a:rPr lang="ru-RU" dirty="0" err="1">
                <a:latin typeface="Century Schoolbook" panose="02040604050505020304" pitchFamily="18" charset="0"/>
              </a:rPr>
              <a:t>остроребристыми</a:t>
            </a:r>
            <a:r>
              <a:rPr lang="ru-RU" dirty="0">
                <a:latin typeface="Century Schoolbook" panose="02040604050505020304" pitchFamily="18" charset="0"/>
              </a:rPr>
              <a:t> зелеными ветвями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3D28E5-5138-6AFA-F5EA-B77579F414A6}"/>
              </a:ext>
            </a:extLst>
          </p:cNvPr>
          <p:cNvSpPr txBox="1"/>
          <p:nvPr/>
        </p:nvSpPr>
        <p:spPr>
          <a:xfrm>
            <a:off x="475007" y="3301989"/>
            <a:ext cx="8243822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очередные, короткочерешковые, тонкие, яйцевидные или эллиптические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401E0C-6616-697B-7EBE-127677E4DE12}"/>
              </a:ext>
            </a:extLst>
          </p:cNvPr>
          <p:cNvSpPr txBox="1"/>
          <p:nvPr/>
        </p:nvSpPr>
        <p:spPr>
          <a:xfrm>
            <a:off x="484874" y="4041944"/>
            <a:ext cx="82339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Цветки</a:t>
            </a:r>
            <a:r>
              <a:rPr lang="ru-RU" dirty="0">
                <a:latin typeface="Century Schoolbook" panose="02040604050505020304" pitchFamily="18" charset="0"/>
              </a:rPr>
              <a:t> мелкие, поникающие, расположены по одному на коротких цветоножках в пазухах листьев. Венчик кувшинчато-шаровидный зеленовато-розовый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C78E85-6528-9114-EF8E-2DACD2E37989}"/>
              </a:ext>
            </a:extLst>
          </p:cNvPr>
          <p:cNvSpPr txBox="1"/>
          <p:nvPr/>
        </p:nvSpPr>
        <p:spPr>
          <a:xfrm>
            <a:off x="475007" y="5171135"/>
            <a:ext cx="649165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</a:t>
            </a:r>
            <a:r>
              <a:rPr lang="ru-RU" dirty="0">
                <a:latin typeface="Century Schoolbook" panose="02040604050505020304" pitchFamily="18" charset="0"/>
              </a:rPr>
              <a:t> - черная или сизоватая шарообразная ягода.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5F4E1B-E146-0A62-9E3B-6E74FA2E31F6}"/>
              </a:ext>
            </a:extLst>
          </p:cNvPr>
          <p:cNvSpPr txBox="1"/>
          <p:nvPr/>
        </p:nvSpPr>
        <p:spPr>
          <a:xfrm>
            <a:off x="484874" y="5755285"/>
            <a:ext cx="64916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Цветет в мае; плодоносит в июле-сентябре.</a:t>
            </a:r>
          </a:p>
        </p:txBody>
      </p:sp>
    </p:spTree>
    <p:extLst>
      <p:ext uri="{BB962C8B-B14F-4D97-AF65-F5344CB8AC3E}">
        <p14:creationId xmlns:p14="http://schemas.microsoft.com/office/powerpoint/2010/main" val="1899582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F986E4-AF37-446D-BA05-296788D3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430117"/>
            <a:ext cx="8026400" cy="563201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Европейская часть СНГ, Кавказ, Западная и Восточная Сибирь.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Плоды. Сбору подлежат вполне зрелые неповрежденные ягоды, в сухую погоду, утром (после росы) и конец дня. Ягоды быстро перезревают и осыпаются. Мягкая тара для сбора черники непригодна. Используют гребенчатый совок. Собранные плоды очищают от мха, хвои, веточек и других примесей. Мыть ягоды нельзя.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Побеги заготавливают до окончания плодоношения, срезая облиственные 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неодревесневшие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части с цветками и плодами длиной до 15 см.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Плоды. Лучше всего использовать сушилки, сначала провяливая плоды в течение 2-3 часов при температуре 35-40 °С, а затем досушивая их при температуре 55-60 °С. Высушенные ягоды не должны слипаться в комок и окрашивать ладонь, если их насыпать на руку. В хорошую погоду плоды черники можно сушить на солнце, рассыпав их тонким слоем (около 1-2 см) на ткани или бумаге. Сушку лучше проводить на открытом месте: на крышах, чердаках или на стеллажах.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Побеги сушат в воздушных или тепловых сушилках при температуре 55-60 °С 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хорошей вентиляцией.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E4736-421C-46D7-B525-F68E1DE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0553B0-F17B-41EE-9E06-C031A14B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123" y="955777"/>
            <a:ext cx="2843339" cy="323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155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EF9020C-ED59-495F-89FB-1FB56608A079}"/>
              </a:ext>
            </a:extLst>
          </p:cNvPr>
          <p:cNvSpPr/>
          <p:nvPr/>
        </p:nvSpPr>
        <p:spPr>
          <a:xfrm>
            <a:off x="496710" y="5091289"/>
            <a:ext cx="11209869" cy="10185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986E4-AF37-446D-BA05-296788D3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0" y="438855"/>
            <a:ext cx="7552267" cy="461405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Плоды. </a:t>
            </a:r>
            <a:r>
              <a:rPr lang="ru-RU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Цельное сырье -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ягоды бесформенные, сильно сморщенные, в размоченном виде шаровидные. На верхушке плодов виден остаток чашечки. В мякоти плода - многочисленные (до 30 штук) семена яйцевидной формы. Цвет плодов с поверхности черный с красноватым оттенком, матовый или слегка блестящий; мякоти - красно-фиолетовый; семян - красно-бурый. Запах слабый. Вкус кисло-сладкий, слегка вяжущий.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Побеги </a:t>
            </a:r>
            <a:r>
              <a:rPr lang="ru-RU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смесь цельных или изломанных верхушек побегов, отдельных стеблей до 150 мм длиной, листьев, реже бутонов, цветков и плодов. Вкус горьковато-вяжущий.</a:t>
            </a:r>
          </a:p>
          <a:p>
            <a:pPr algn="just">
              <a:lnSpc>
                <a:spcPct val="12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Хранение.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Плоды. В сухом, хорошо проветриваемом помещении, в специальной кладовой для плодов и семян.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E4736-421C-46D7-B525-F68E1DE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96589A-3C56-30AA-1DA2-F7C048B4A7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336" y="993423"/>
            <a:ext cx="3623733" cy="3623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E4FE876-68C5-4C4A-2920-F34291B53D93}"/>
              </a:ext>
            </a:extLst>
          </p:cNvPr>
          <p:cNvSpPr/>
          <p:nvPr/>
        </p:nvSpPr>
        <p:spPr>
          <a:xfrm>
            <a:off x="461278" y="438855"/>
            <a:ext cx="7687734" cy="26557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F6F0DA-EB04-A321-ADDA-DEF72B66DE71}"/>
              </a:ext>
            </a:extLst>
          </p:cNvPr>
          <p:cNvSpPr txBox="1"/>
          <p:nvPr/>
        </p:nvSpPr>
        <p:spPr>
          <a:xfrm>
            <a:off x="620887" y="5138894"/>
            <a:ext cx="10724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Химический состав. </a:t>
            </a:r>
            <a:r>
              <a:rPr lang="ru-RU" dirty="0">
                <a:latin typeface="Century Schoolbook" panose="02040604050505020304" pitchFamily="18" charset="0"/>
              </a:rPr>
              <a:t>Плоды. Сахара, катехины и антоцианы, каротиноиды, пектиновые и дубильные вещества, органические кислоты.</a:t>
            </a:r>
          </a:p>
          <a:p>
            <a:r>
              <a:rPr lang="ru-RU" dirty="0">
                <a:latin typeface="Century Schoolbook" panose="02040604050505020304" pitchFamily="18" charset="0"/>
              </a:rPr>
              <a:t>Побеги - гидрохинон, арбутин, флавоноиды, кислота аскорбиновая.</a:t>
            </a:r>
          </a:p>
        </p:txBody>
      </p:sp>
    </p:spTree>
    <p:extLst>
      <p:ext uri="{BB962C8B-B14F-4D97-AF65-F5344CB8AC3E}">
        <p14:creationId xmlns:p14="http://schemas.microsoft.com/office/powerpoint/2010/main" val="628206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5F986E4-AF37-446D-BA05-296788D32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12" y="493766"/>
            <a:ext cx="6773282" cy="587046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Применение. 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Настой и отвар плодов как вяжущее средство применяются при диарее.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 Сухой экстракт из плодов черники под названием </a:t>
            </a:r>
            <a:r>
              <a:rPr lang="ru-RU" sz="2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Миртилене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 форте применяют для улучшения зрительной функции при диабетической ретинопатии, катаракте, дистрофии сетчатки глаза.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 Экстракт плодов черники входит в состав препарата </a:t>
            </a:r>
            <a:r>
              <a:rPr lang="ru-RU" sz="2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Стрикс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, который назначают при чрезмерной утомляемости глаз, боли в глазных яблоках, утомлении глаз от работы с компьютером, чтения, ношения контактных линз, яркого освещения, долгого вождения автомобиля в ночное время.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 Побеги черники используются в составе противодиабетического сбора «</a:t>
            </a:r>
            <a:r>
              <a:rPr lang="ru-RU" sz="26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Арфазетин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».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Побочные эффекты. 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Длительное использование препаратов черники угнетает секрецию желудочного сока и подавляет развитие нормальной микрофлоры в кишечнике.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sz="26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Противопоказания. </a:t>
            </a:r>
            <a:r>
              <a:rPr lang="ru-RU" sz="26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  <a:p>
            <a:pPr algn="just"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E4736-421C-46D7-B525-F68E1DE04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0F4FCF-79B3-4A22-B23D-BCDE3E384C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3305" y="654509"/>
            <a:ext cx="2136295" cy="37332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577D44-C420-4B2E-A9F0-1FED33D9C4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439" y="993422"/>
            <a:ext cx="2414866" cy="23509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C9D36F0-18C5-4195-85EB-698477F347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356" y="4041337"/>
            <a:ext cx="2720622" cy="2024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CF1ABD-4E8C-FB64-8791-2DD820409E6E}"/>
              </a:ext>
            </a:extLst>
          </p:cNvPr>
          <p:cNvSpPr txBox="1"/>
          <p:nvPr/>
        </p:nvSpPr>
        <p:spPr>
          <a:xfrm>
            <a:off x="7997870" y="505362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7+</a:t>
            </a:r>
          </a:p>
        </p:txBody>
      </p:sp>
    </p:spTree>
    <p:extLst>
      <p:ext uri="{BB962C8B-B14F-4D97-AF65-F5344CB8AC3E}">
        <p14:creationId xmlns:p14="http://schemas.microsoft.com/office/powerpoint/2010/main" val="8888944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1B005-68C7-21C5-94C7-4B33E6EC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378" y="162426"/>
            <a:ext cx="10058400" cy="864864"/>
          </a:xfrm>
        </p:spPr>
        <p:txBody>
          <a:bodyPr/>
          <a:lstStyle/>
          <a:p>
            <a:r>
              <a:rPr lang="ru-RU" dirty="0">
                <a:latin typeface="Century Schoolbook" panose="02040604050505020304" pitchFamily="18" charset="0"/>
              </a:rPr>
              <a:t>Контрольные вопросы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AAEC1-B575-3BDA-7D7F-964C2032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45" y="1089379"/>
            <a:ext cx="11311466" cy="5308317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Что такое диарея? Каковы ее причины? Какие средства называют вяжущими?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Механизм действия вяжущих средств.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Бадана толстолистного.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Дуба обыкновенного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Горца змеиного.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Кровохлебки лекарственной.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Лапчатки прямостоячей.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Ольхи серой.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Черемухи обыкновенной.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  <a:latin typeface="Century Schoolbook" panose="02040604050505020304" pitchFamily="18" charset="0"/>
              </a:rPr>
              <a:t>Характеристика лекарственного растения, растительного сырья и лекарственных растительных препаратов Черники обыкновенной.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969BA2-5AD2-62E7-ED2F-BC1871FE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74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2FA5D33-9B32-4D9A-BBC8-50CC719ED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644" y="341874"/>
            <a:ext cx="4471511" cy="177952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Century Schoolbook" panose="02040604050505020304" pitchFamily="18" charset="0"/>
              </a:rPr>
              <a:t>Противодиарейные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 – симптоматические препараты, устраняющие диарею </a:t>
            </a:r>
            <a:r>
              <a:rPr lang="ru-RU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путем торможения перистальтики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кишечника и </a:t>
            </a:r>
            <a:r>
              <a:rPr lang="ru-RU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сокращения его сфинктеров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либо </a:t>
            </a:r>
            <a:r>
              <a:rPr lang="ru-RU" sz="1600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ослабляющие раздражающее действие </a:t>
            </a:r>
            <a:r>
              <a:rPr lang="ru-RU" sz="1600" dirty="0">
                <a:solidFill>
                  <a:schemeClr val="tx1"/>
                </a:solidFill>
                <a:latin typeface="Century Schoolbook" panose="02040604050505020304" pitchFamily="18" charset="0"/>
              </a:rPr>
              <a:t>на слизистую кишечника его содержимого.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3C4368-9B5E-43F5-908C-535629F6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4BBCDC-E1C7-FC0D-43F4-7877C0386D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4405" y="341874"/>
            <a:ext cx="6987951" cy="4585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03FB0D-E47B-F5BD-F9F5-CE7162EF4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611" y="313772"/>
            <a:ext cx="1932599" cy="12314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C9F6EE-9369-597A-B85E-E15E43523917}"/>
              </a:ext>
            </a:extLst>
          </p:cNvPr>
          <p:cNvSpPr txBox="1"/>
          <p:nvPr/>
        </p:nvSpPr>
        <p:spPr>
          <a:xfrm>
            <a:off x="259644" y="2221395"/>
            <a:ext cx="44715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Более известны как </a:t>
            </a:r>
          </a:p>
          <a:p>
            <a:pPr algn="ctr"/>
            <a:r>
              <a:rPr lang="ru-RU" dirty="0">
                <a:latin typeface="Century Schoolbook" panose="02040604050505020304" pitchFamily="18" charset="0"/>
              </a:rPr>
              <a:t>«вяжущие», или «закрепляющие».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0B455-FD7E-CBC2-E638-09100C8E1D8F}"/>
              </a:ext>
            </a:extLst>
          </p:cNvPr>
          <p:cNvSpPr txBox="1"/>
          <p:nvPr/>
        </p:nvSpPr>
        <p:spPr>
          <a:xfrm>
            <a:off x="259644" y="3003994"/>
            <a:ext cx="4471511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способны коагулировать белки на поверхности слизистой оболочки. Образуется пленка, защищающая окончания афферентных (чувствительных) нервов от воздействия местных повреждающих факторов.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1116D3-766D-4196-A35D-9FB260599BC0}"/>
              </a:ext>
            </a:extLst>
          </p:cNvPr>
          <p:cNvSpPr txBox="1"/>
          <p:nvPr/>
        </p:nvSpPr>
        <p:spPr>
          <a:xfrm>
            <a:off x="259644" y="5171587"/>
            <a:ext cx="11672712" cy="10156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Century Schoolbook" panose="02040604050505020304" pitchFamily="18" charset="0"/>
              </a:rPr>
              <a:t>Попадая в кишечник, вяжущие средства </a:t>
            </a:r>
            <a:r>
              <a:rPr lang="ru-RU" sz="2000" i="1" dirty="0">
                <a:latin typeface="Century Schoolbook" panose="02040604050505020304" pitchFamily="18" charset="0"/>
              </a:rPr>
              <a:t>препятствуют раздражению </a:t>
            </a:r>
            <a:r>
              <a:rPr lang="ru-RU" sz="2000" dirty="0">
                <a:latin typeface="Century Schoolbook" panose="02040604050505020304" pitchFamily="18" charset="0"/>
              </a:rPr>
              <a:t>чувствительных окончаний нервов, поэтому вызывают </a:t>
            </a:r>
            <a:r>
              <a:rPr lang="ru-RU" sz="2000" i="1" dirty="0">
                <a:latin typeface="Century Schoolbook" panose="02040604050505020304" pitchFamily="18" charset="0"/>
              </a:rPr>
              <a:t>уменьшение перистальтики</a:t>
            </a:r>
            <a:r>
              <a:rPr lang="ru-RU" sz="2000" dirty="0">
                <a:latin typeface="Century Schoolbook" panose="02040604050505020304" pitchFamily="18" charset="0"/>
              </a:rPr>
              <a:t>, то есть обладают «закрепляющим» эффектом, снижая при этом чувство боли, уменьшают воспаление.</a:t>
            </a:r>
          </a:p>
        </p:txBody>
      </p:sp>
    </p:spTree>
    <p:extLst>
      <p:ext uri="{BB962C8B-B14F-4D97-AF65-F5344CB8AC3E}">
        <p14:creationId xmlns:p14="http://schemas.microsoft.com/office/powerpoint/2010/main" val="183961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823CD-176B-451E-AEB7-002603DDA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75477"/>
            <a:ext cx="10058400" cy="155913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Бадан толстолистный - </a:t>
            </a:r>
            <a:r>
              <a:rPr lang="en-US" sz="32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Bergenia </a:t>
            </a:r>
            <a:r>
              <a:rPr lang="en-US" sz="32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crassifolia</a:t>
            </a:r>
            <a:r>
              <a:rPr lang="ru-RU" sz="32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br>
              <a:rPr lang="ru-RU" sz="32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32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Корневища бадана - </a:t>
            </a:r>
            <a:r>
              <a:rPr lang="en-US" sz="32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Rhizomata </a:t>
            </a:r>
            <a:r>
              <a:rPr lang="en-US" sz="3200" b="1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Bergeniae</a:t>
            </a:r>
            <a:br>
              <a:rPr lang="en-US" sz="32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32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камнеломковые - </a:t>
            </a:r>
            <a:r>
              <a:rPr lang="en-US" sz="32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Saxifragaceae</a:t>
            </a:r>
            <a:br>
              <a:rPr lang="en-US" sz="32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endParaRPr lang="ru-RU" sz="3200" dirty="0">
              <a:solidFill>
                <a:schemeClr val="accent2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0660A-80E9-42DF-8553-2D326280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07F14A-8CAA-4CD3-BA91-3E5E871457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013" y="1951104"/>
            <a:ext cx="2620870" cy="3682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8810A0D-15E0-F455-7FE4-D29FEF37E963}"/>
              </a:ext>
            </a:extLst>
          </p:cNvPr>
          <p:cNvSpPr txBox="1"/>
          <p:nvPr/>
        </p:nvSpPr>
        <p:spPr>
          <a:xfrm>
            <a:off x="405028" y="1951105"/>
            <a:ext cx="450563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entury Schoolbook" panose="02040604050505020304" pitchFamily="18" charset="0"/>
              </a:rPr>
              <a:t>Многолетнее травянистое растение высотой 10-50 см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43DA2-2395-710C-11ED-05E0F38200F4}"/>
              </a:ext>
            </a:extLst>
          </p:cNvPr>
          <p:cNvSpPr txBox="1"/>
          <p:nvPr/>
        </p:nvSpPr>
        <p:spPr>
          <a:xfrm>
            <a:off x="197396" y="4862998"/>
            <a:ext cx="538076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Корневище</a:t>
            </a:r>
            <a:r>
              <a:rPr lang="ru-RU" dirty="0">
                <a:latin typeface="Century Schoolbook" panose="02040604050505020304" pitchFamily="18" charset="0"/>
              </a:rPr>
              <a:t> мясистое, ползучее с многочисленными тонкими придаточными корнями.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AEDAE1-B33B-856E-17E0-4DE093BE486A}"/>
              </a:ext>
            </a:extLst>
          </p:cNvPr>
          <p:cNvSpPr txBox="1"/>
          <p:nvPr/>
        </p:nvSpPr>
        <p:spPr>
          <a:xfrm>
            <a:off x="255294" y="3330388"/>
            <a:ext cx="53807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цельные, голые, кожистые, зимующие, собраны в прикорневую розетку.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82723B-8D36-C614-ECA5-573D78C494DC}"/>
              </a:ext>
            </a:extLst>
          </p:cNvPr>
          <p:cNvSpPr txBox="1"/>
          <p:nvPr/>
        </p:nvSpPr>
        <p:spPr>
          <a:xfrm>
            <a:off x="8540688" y="1951105"/>
            <a:ext cx="350052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Цветки</a:t>
            </a:r>
            <a:r>
              <a:rPr lang="ru-RU" dirty="0">
                <a:latin typeface="Century Schoolbook" panose="02040604050505020304" pitchFamily="18" charset="0"/>
              </a:rPr>
              <a:t> с венчиком лилово-розового цвета собраны на верхушке безлистного цветоноса в густое </a:t>
            </a:r>
            <a:r>
              <a:rPr lang="ru-RU" dirty="0" err="1">
                <a:latin typeface="Century Schoolbook" panose="02040604050505020304" pitchFamily="18" charset="0"/>
              </a:rPr>
              <a:t>метельчато</a:t>
            </a:r>
            <a:r>
              <a:rPr lang="ru-RU" dirty="0">
                <a:latin typeface="Century Schoolbook" panose="02040604050505020304" pitchFamily="18" charset="0"/>
              </a:rPr>
              <a:t>-щитковидное соцветие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1725E-8E03-BCB0-5A67-984DC1FA8DFB}"/>
              </a:ext>
            </a:extLst>
          </p:cNvPr>
          <p:cNvSpPr txBox="1"/>
          <p:nvPr/>
        </p:nvSpPr>
        <p:spPr>
          <a:xfrm>
            <a:off x="8704537" y="3857493"/>
            <a:ext cx="253516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Плод - коробочка.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3FBA13-8077-62C7-A3A0-4129075A2F28}"/>
              </a:ext>
            </a:extLst>
          </p:cNvPr>
          <p:cNvSpPr txBox="1"/>
          <p:nvPr/>
        </p:nvSpPr>
        <p:spPr>
          <a:xfrm>
            <a:off x="8704537" y="4586000"/>
            <a:ext cx="329006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Цветет в мае-июле, до появления молодых листьев, плоды созревают в июле-начале августа.</a:t>
            </a:r>
          </a:p>
        </p:txBody>
      </p:sp>
    </p:spTree>
    <p:extLst>
      <p:ext uri="{BB962C8B-B14F-4D97-AF65-F5344CB8AC3E}">
        <p14:creationId xmlns:p14="http://schemas.microsoft.com/office/powerpoint/2010/main" val="4213174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D202-04C2-403C-9FED-787CDEB3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43" y="273541"/>
            <a:ext cx="8116710" cy="402336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произрастает на юге Сибири.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Корневища выкапывают летом, в июне-июле, очищают от земли, обрезают мелкие корни, удаляют остатки надземной части, разрезают на куски до 20 см длиной и доставляют к месту сушки. Корневища, оставленные в кучах на срок более 3 суток, загнивают.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Перед сушкой корневища подвяливают, а затем сушат в сушилках при температуре 50 °С до воздушно-сухого состояния.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0660A-80E9-42DF-8553-2D326280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7DD58E-1F0C-44ED-A4FB-20C1A5E029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1248" y="386430"/>
            <a:ext cx="3169912" cy="2427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6071B2-AF5E-7471-16FF-A4E9A312F2F5}"/>
              </a:ext>
            </a:extLst>
          </p:cNvPr>
          <p:cNvSpPr txBox="1"/>
          <p:nvPr/>
        </p:nvSpPr>
        <p:spPr>
          <a:xfrm>
            <a:off x="390843" y="4155650"/>
            <a:ext cx="8116711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 Schoolbook" panose="02040604050505020304" pitchFamily="18" charset="0"/>
              </a:rPr>
              <a:t>Внешние признаки сырья</a:t>
            </a:r>
            <a:r>
              <a:rPr lang="ru-RU" sz="2000" dirty="0">
                <a:latin typeface="Century Schoolbook" panose="02040604050505020304" pitchFamily="18" charset="0"/>
              </a:rPr>
              <a:t>. Куски корневищ цилиндрической формы. Поверхность их темно-коричневая, слегка морщинистая. Излом зернистый, светло-розовый или светло-коричневый. На изломе хорошо заметны узкая первичная кора и проводящие пучки, расположенные прерывистым кольцом вокруг широкой сердцевины. Запах отсутствует. Вкус сильно вяжущий.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37F270-D769-E366-403D-227FBB608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5829" y="3059289"/>
            <a:ext cx="2978800" cy="3246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81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4FB57F-9381-A8F0-8156-A678D8A35133}"/>
              </a:ext>
            </a:extLst>
          </p:cNvPr>
          <p:cNvSpPr/>
          <p:nvPr/>
        </p:nvSpPr>
        <p:spPr>
          <a:xfrm>
            <a:off x="318346" y="626534"/>
            <a:ext cx="8656321" cy="9539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2DD202-04C2-403C-9FED-787CDEB31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346" y="761999"/>
            <a:ext cx="8543431" cy="475826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ru-RU" sz="2000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Химический состав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. Дубильные вещества, арбутин, катехин, </a:t>
            </a:r>
            <a:r>
              <a:rPr lang="ru-RU" sz="2000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бергенин</a:t>
            </a:r>
            <a:r>
              <a:rPr lang="ru-RU" sz="2000" dirty="0">
                <a:solidFill>
                  <a:schemeClr val="tx1"/>
                </a:solidFill>
                <a:latin typeface="Century Schoolbook" panose="02040604050505020304" pitchFamily="18" charset="0"/>
              </a:rPr>
              <a:t>, фенольные кислоты.</a:t>
            </a:r>
          </a:p>
          <a:p>
            <a:pPr algn="just">
              <a:lnSpc>
                <a:spcPct val="110000"/>
              </a:lnSpc>
            </a:pPr>
            <a:endParaRPr lang="ru-RU" b="1" dirty="0">
              <a:solidFill>
                <a:schemeClr val="tx1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В виде отвара как вяжущее, гемостатическое, противовоспалительное и противомикробное средство при колитах, энтероколитах, стоматитах, гингивитах и эрозии шейки матки. 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служат лекарственным растительным сырьем для получения жидкого экстракта.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Длительное использование препаратов корневища бадана угнетает секрецию желудочного сока и подавляет развитие нормальной микрофлоры в кишечнике.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Нарушение двигательной функции кишечника.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 18 лет.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50660A-80E9-42DF-8553-2D326280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6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D21CA8-EB55-4306-B4BE-5DADDA40D3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6579" y="626534"/>
            <a:ext cx="2393244" cy="40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58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1AC4C3-FC86-41F0-AC16-7D8E4FB7B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083" y="551215"/>
            <a:ext cx="10058400" cy="1450757"/>
          </a:xfrm>
        </p:spPr>
        <p:txBody>
          <a:bodyPr>
            <a:noAutofit/>
          </a:bodyPr>
          <a:lstStyle/>
          <a:p>
            <a:pPr algn="ctr"/>
            <a:br>
              <a:rPr lang="en-US" sz="24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Дуб обыкновенный (дуб черешчатый)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Quercus </a:t>
            </a:r>
            <a:r>
              <a:rPr lang="en-US" sz="2800" i="1" dirty="0" err="1">
                <a:solidFill>
                  <a:schemeClr val="accent2"/>
                </a:solidFill>
                <a:latin typeface="Century Schoolbook" panose="02040604050505020304" pitchFamily="18" charset="0"/>
              </a:rPr>
              <a:t>robur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Дуб скальный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Quercus petraea</a:t>
            </a:r>
            <a: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 </a:t>
            </a:r>
            <a:b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Кора дуба - </a:t>
            </a:r>
            <a:r>
              <a:rPr lang="en-US" sz="2800" b="1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Cortex Quercus</a:t>
            </a:r>
            <a:br>
              <a:rPr lang="en-US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</a:br>
            <a:r>
              <a:rPr lang="ru-RU" sz="2800" dirty="0">
                <a:solidFill>
                  <a:schemeClr val="accent2"/>
                </a:solidFill>
                <a:latin typeface="Century Schoolbook" panose="02040604050505020304" pitchFamily="18" charset="0"/>
              </a:rPr>
              <a:t>Семейство буковые - </a:t>
            </a:r>
            <a:r>
              <a:rPr lang="en-US" sz="2800" i="1" dirty="0">
                <a:solidFill>
                  <a:schemeClr val="accent2"/>
                </a:solidFill>
                <a:latin typeface="Century Schoolbook" panose="02040604050505020304" pitchFamily="18" charset="0"/>
              </a:rPr>
              <a:t>Fagaceae</a:t>
            </a:r>
            <a:br>
              <a:rPr lang="en-US" sz="2400" dirty="0">
                <a:solidFill>
                  <a:schemeClr val="accent2"/>
                </a:solidFill>
              </a:rPr>
            </a:b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0B500-1F4B-42E0-A2C1-2951E9A6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FAB312-760F-4889-8A57-54C47FC632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19" y="2016101"/>
            <a:ext cx="2596444" cy="37699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D21B5B-7F01-B04F-7EEA-3D82A9B3A596}"/>
              </a:ext>
            </a:extLst>
          </p:cNvPr>
          <p:cNvSpPr txBox="1"/>
          <p:nvPr/>
        </p:nvSpPr>
        <p:spPr>
          <a:xfrm>
            <a:off x="1399822" y="2016101"/>
            <a:ext cx="2596444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entury Schoolbook" panose="02040604050505020304" pitchFamily="18" charset="0"/>
              </a:rPr>
              <a:t>дерево до 40 м высотой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04F25F-64A1-9AAB-8197-5A1C2F675A1F}"/>
              </a:ext>
            </a:extLst>
          </p:cNvPr>
          <p:cNvSpPr txBox="1"/>
          <p:nvPr/>
        </p:nvSpPr>
        <p:spPr>
          <a:xfrm>
            <a:off x="338667" y="2713577"/>
            <a:ext cx="4549422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молодые побеги </a:t>
            </a:r>
            <a:r>
              <a:rPr lang="ru-RU" dirty="0">
                <a:latin typeface="Century Schoolbook" panose="02040604050505020304" pitchFamily="18" charset="0"/>
              </a:rPr>
              <a:t>оливково-бурые, затем серебристо-серые, несколько блестящие - «зеркальные»; кора старых ветвей темно-серая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1CFF2-B3B3-09C3-CB15-5C598E7E7BFF}"/>
              </a:ext>
            </a:extLst>
          </p:cNvPr>
          <p:cNvSpPr txBox="1"/>
          <p:nvPr/>
        </p:nvSpPr>
        <p:spPr>
          <a:xfrm>
            <a:off x="338667" y="4474310"/>
            <a:ext cx="433493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Листья</a:t>
            </a:r>
            <a:r>
              <a:rPr lang="ru-RU" dirty="0">
                <a:latin typeface="Century Schoolbook" panose="02040604050505020304" pitchFamily="18" charset="0"/>
              </a:rPr>
              <a:t> с короткими черешками, обратнояйцевидные, перисто-лопастные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54A7BA-8C59-074E-1BDB-7CDE5DA934E3}"/>
              </a:ext>
            </a:extLst>
          </p:cNvPr>
          <p:cNvSpPr txBox="1"/>
          <p:nvPr/>
        </p:nvSpPr>
        <p:spPr>
          <a:xfrm>
            <a:off x="778934" y="5563535"/>
            <a:ext cx="19416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Century Schoolbook" panose="02040604050505020304" pitchFamily="18" charset="0"/>
              </a:rPr>
              <a:t>Плод</a:t>
            </a:r>
            <a:r>
              <a:rPr lang="ru-RU" dirty="0">
                <a:latin typeface="Century Schoolbook" panose="02040604050505020304" pitchFamily="18" charset="0"/>
              </a:rPr>
              <a:t> - желудь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D80E30-4C62-3788-9965-68AE720217D0}"/>
              </a:ext>
            </a:extLst>
          </p:cNvPr>
          <p:cNvSpPr txBox="1"/>
          <p:nvPr/>
        </p:nvSpPr>
        <p:spPr>
          <a:xfrm>
            <a:off x="7508470" y="2344245"/>
            <a:ext cx="402877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entury Schoolbook" panose="02040604050505020304" pitchFamily="18" charset="0"/>
              </a:rPr>
              <a:t>Цветет в апреле-мае, плодоносит в сентябре-октябре.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7DF09B-7E21-AA56-F754-87A9318A0213}"/>
              </a:ext>
            </a:extLst>
          </p:cNvPr>
          <p:cNvSpPr txBox="1"/>
          <p:nvPr/>
        </p:nvSpPr>
        <p:spPr>
          <a:xfrm>
            <a:off x="7416800" y="4151144"/>
            <a:ext cx="4199467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Century Schoolbook" panose="02040604050505020304" pitchFamily="18" charset="0"/>
              </a:rPr>
              <a:t>Дуб скальный </a:t>
            </a:r>
            <a:r>
              <a:rPr lang="ru-RU" dirty="0">
                <a:latin typeface="Century Schoolbook" panose="02040604050505020304" pitchFamily="18" charset="0"/>
              </a:rPr>
              <a:t>отличается от дуба обыкновенного прежде всего черешком, длина которого 1-2,5 см.</a:t>
            </a:r>
          </a:p>
        </p:txBody>
      </p:sp>
    </p:spTree>
    <p:extLst>
      <p:ext uri="{BB962C8B-B14F-4D97-AF65-F5344CB8AC3E}">
        <p14:creationId xmlns:p14="http://schemas.microsoft.com/office/powerpoint/2010/main" val="2954462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F29F4E-984F-49AC-840F-9EA0C528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091" y="327375"/>
            <a:ext cx="8053909" cy="581377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Географическое распространение.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произрастает в европейской части СНГ, в Крыму, на Кавказе. Дуб скальный растет по склонам гор Северного Кавказа, в Крыму и некоторых районах Украины.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Кору заготавливают в период сокодвижения, </a:t>
            </a:r>
            <a:r>
              <a:rPr lang="ru-RU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 апреля по июнь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 На молодых стволах и ветвях делают кольцевые надрезы ножом на расстоянии примерно 30 см один от другого и затем соединяют их одним-двумя продольными разрезами. В том случае, когда кора снимается с трудом, по надрезу ударяют деревянными молотками или палками.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Охранные мероприятия.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Заготовку дуба проводят по специальным разрешениям лесхозов на местах рубок и на лесосеках.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Сушка.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Кору раскладывают тонким слоем на ткани или бумаге и сушат под навесами либо на проветриваемых чердаках, ежедневно перемешивая. Кору можно сушить на солнце. Обычно сырье высыхает за 7-10 дней, оно не должно попадать под дождь или под сильную росу. Высушенное сырье не сгибается, а с треском ломается. Выход сухого сырья составляет 45-50 % от свежесобранного.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0B500-1F4B-42E0-A2C1-2951E9A6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1A13F7-EBFA-443C-8668-821DC857D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726" y="887925"/>
            <a:ext cx="2854334" cy="3803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87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F29F4E-984F-49AC-840F-9EA0C5282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86" y="2039424"/>
            <a:ext cx="8467792" cy="54749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 Химический состав.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Дубильные вещества, фенолы, катехины, флавоноиды.</a:t>
            </a:r>
            <a:endParaRPr lang="ru-RU" sz="24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70B500-1F4B-42E0-A2C1-2951E9A6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2E78-FD22-4BFD-93C1-A8C83F9BC2AF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1898B7-ADCF-4157-A6F2-3E384F4F68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4102" y="256789"/>
            <a:ext cx="3060115" cy="2494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9F4F25AA-29C5-8C39-02C4-EE57312F5F5A}"/>
              </a:ext>
            </a:extLst>
          </p:cNvPr>
          <p:cNvSpPr txBox="1">
            <a:spLocks/>
          </p:cNvSpPr>
          <p:nvPr/>
        </p:nvSpPr>
        <p:spPr>
          <a:xfrm>
            <a:off x="396186" y="2651792"/>
            <a:ext cx="6235636" cy="3843873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Применение.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Для получения отвара (1 : 10) - вяжущее средство при воспалительных заболеваниях полости рта, зева, глотки, гортани. Кора дуба входит в состав препаратов </a:t>
            </a:r>
            <a:r>
              <a:rPr lang="ru-RU" i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стоматофит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и </a:t>
            </a:r>
            <a:r>
              <a:rPr lang="ru-RU" i="1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стоматофит</a:t>
            </a:r>
            <a:r>
              <a:rPr lang="ru-RU" i="1" dirty="0">
                <a:solidFill>
                  <a:schemeClr val="tx1"/>
                </a:solidFill>
                <a:latin typeface="Century Schoolbook" panose="02040604050505020304" pitchFamily="18" charset="0"/>
              </a:rPr>
              <a:t> А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Побочные эффекты.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При длительных полосканиях полости рта иногда наблюдается существенное ухудшение обоняния.</a:t>
            </a:r>
          </a:p>
          <a:p>
            <a:pPr algn="just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  <a:latin typeface="Century Schoolbook" panose="02040604050505020304" pitchFamily="18" charset="0"/>
              </a:rPr>
              <a:t>Противопоказания. 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Кишечные заболевания с тенденцией к запорам.</a:t>
            </a:r>
          </a:p>
          <a:p>
            <a:pPr algn="just">
              <a:lnSpc>
                <a:spcPct val="110000"/>
              </a:lnSpc>
            </a:pP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С 3 лет. 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Стоматофит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– с 18 лет, </a:t>
            </a:r>
            <a:r>
              <a:rPr lang="ru-RU" dirty="0" err="1">
                <a:solidFill>
                  <a:schemeClr val="tx1"/>
                </a:solidFill>
                <a:latin typeface="Century Schoolbook" panose="02040604050505020304" pitchFamily="18" charset="0"/>
              </a:rPr>
              <a:t>Стоматофит</a:t>
            </a:r>
            <a:r>
              <a:rPr lang="ru-RU" dirty="0">
                <a:solidFill>
                  <a:schemeClr val="tx1"/>
                </a:solidFill>
                <a:latin typeface="Century Schoolbook" panose="02040604050505020304" pitchFamily="18" charset="0"/>
              </a:rPr>
              <a:t> фреш детский – с 6 лет.</a:t>
            </a:r>
          </a:p>
          <a:p>
            <a:pPr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ru-RU" sz="2800" dirty="0">
              <a:solidFill>
                <a:schemeClr val="tx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2D497D4-4CF2-5CA4-4950-707AD79245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1791" y="2816576"/>
            <a:ext cx="2182557" cy="32738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B47CFAB-684B-E993-1F5D-BDEF4BD3D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1822" y="2816576"/>
            <a:ext cx="3060457" cy="32738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E53D3A-4A46-2079-8F56-A14CC9076741}"/>
              </a:ext>
            </a:extLst>
          </p:cNvPr>
          <p:cNvSpPr txBox="1"/>
          <p:nvPr/>
        </p:nvSpPr>
        <p:spPr>
          <a:xfrm>
            <a:off x="396186" y="55436"/>
            <a:ext cx="836546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Century Schoolbook" panose="02040604050505020304" pitchFamily="18" charset="0"/>
              </a:rPr>
              <a:t>Внешние признаки сырья. </a:t>
            </a:r>
            <a:r>
              <a:rPr lang="ru-RU" dirty="0">
                <a:latin typeface="Century Schoolbook" panose="02040604050505020304" pitchFamily="18" charset="0"/>
              </a:rPr>
              <a:t>Трубчатые, </a:t>
            </a:r>
            <a:r>
              <a:rPr lang="ru-RU" dirty="0" err="1">
                <a:latin typeface="Century Schoolbook" panose="02040604050505020304" pitchFamily="18" charset="0"/>
              </a:rPr>
              <a:t>желобоватые</a:t>
            </a:r>
            <a:r>
              <a:rPr lang="ru-RU" dirty="0">
                <a:latin typeface="Century Schoolbook" panose="02040604050505020304" pitchFamily="18" charset="0"/>
              </a:rPr>
              <a:t> куски коры. Наружная поверхность блестящая («зеркальная»), гладкая; заметны поперечно-вытянутые чечевички. Внутренняя поверхность с ребрышками. Цвет коры снаружи светло-бурый или светло-серый, серебристый, внутри - желтовато-бурый. Запах слабый, своеобразный, усиливающийся при смачивании коры водой. Вкус сильно вяжущий.</a:t>
            </a:r>
          </a:p>
        </p:txBody>
      </p:sp>
    </p:spTree>
    <p:extLst>
      <p:ext uri="{BB962C8B-B14F-4D97-AF65-F5344CB8AC3E}">
        <p14:creationId xmlns:p14="http://schemas.microsoft.com/office/powerpoint/2010/main" val="99658518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Аспект</Template>
  <TotalTime>609</TotalTime>
  <Words>3227</Words>
  <Application>Microsoft Office PowerPoint</Application>
  <PresentationFormat>Широкоэкранный</PresentationFormat>
  <Paragraphs>220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Calibri</vt:lpstr>
      <vt:lpstr>Calibri Light</vt:lpstr>
      <vt:lpstr>Century Schoolbook</vt:lpstr>
      <vt:lpstr>Wingdings</vt:lpstr>
      <vt:lpstr>Wingdings 2</vt:lpstr>
      <vt:lpstr>HDOfficeLightV0</vt:lpstr>
      <vt:lpstr>Ретро</vt:lpstr>
      <vt:lpstr>2.1.2.Лекарственное растительное сырье  вяжущего действия</vt:lpstr>
      <vt:lpstr>Диарея</vt:lpstr>
      <vt:lpstr>Презентация PowerPoint</vt:lpstr>
      <vt:lpstr>Бадан толстолистный - Bergenia crassifolia  Корневища бадана - Rhizomata Bergeniae Семейство камнеломковые - Saxifragaceae </vt:lpstr>
      <vt:lpstr>Презентация PowerPoint</vt:lpstr>
      <vt:lpstr>Презентация PowerPoint</vt:lpstr>
      <vt:lpstr> Дуб обыкновенный (дуб черешчатый) - Quercus robur  Дуб скальный - Quercus petraea  Кора дуба - Cortex Quercus Семейство буковые - Fagaceae </vt:lpstr>
      <vt:lpstr>Презентация PowerPoint</vt:lpstr>
      <vt:lpstr>Презентация PowerPoint</vt:lpstr>
      <vt:lpstr>Горец змеиный (змеевик большой) - Polygonum bistorta  (= Bistorta major)  Корневища змеевика - Rhizomata Bistortae Семейство гречишные - Polygonaceae </vt:lpstr>
      <vt:lpstr>Презентация PowerPoint</vt:lpstr>
      <vt:lpstr>Кровохлебка лекарственная - Sanguisorba officinalis  Корневища и корни кровохлебки - Rhizomata et radices Sanguisorbae Семейство розоцветные - Rosaceae </vt:lpstr>
      <vt:lpstr>Презентация PowerPoint</vt:lpstr>
      <vt:lpstr>Презентация PowerPoint</vt:lpstr>
      <vt:lpstr>  Лапчатка прямостоячая - Potentilla erecta  (= Tormentilla erecta)  Корневища лапчатки - Rhizomata Tormentillae Семейство розоцветные - Rosaceae </vt:lpstr>
      <vt:lpstr>Презентация PowerPoint</vt:lpstr>
      <vt:lpstr>Презентация PowerPoint</vt:lpstr>
      <vt:lpstr>Ольха серая - Alnus incana Ольха клейкая (о. черная) - Alnus glutinosa  Соплодия ольхи - Fructus Alni Семейство березовые - Betulaceae </vt:lpstr>
      <vt:lpstr>Презентация PowerPoint</vt:lpstr>
      <vt:lpstr>Презентация PowerPoint</vt:lpstr>
      <vt:lpstr>Презентация PowerPoint</vt:lpstr>
      <vt:lpstr>   Черемуха обыкновенная - Padus avium  Плоды черемухи - Fructus Padi Семейство розоцветные - Rosaceae </vt:lpstr>
      <vt:lpstr>Презентация PowerPoint</vt:lpstr>
      <vt:lpstr>Презентация PowerPoint</vt:lpstr>
      <vt:lpstr>Черника обыкновенная - Vaccinium myrtillus  Плоды черники - Fructus Myrtilli (Fructus Vaccinii myrtilli)  Побеги черники - Cormi Myrtilli Семейство вересковые - Ericaceae </vt:lpstr>
      <vt:lpstr>Презентация PowerPoint</vt:lpstr>
      <vt:lpstr>Презентация PowerPoint</vt:lpstr>
      <vt:lpstr>Презентация PowerPoint</vt:lpstr>
      <vt:lpstr>Контрольные вопросы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9.1.2.Лекарственное растительное сырье  вяжущего действия</dc:title>
  <dc:creator>Olga</dc:creator>
  <cp:lastModifiedBy>Калинина Ольга Сергеевна</cp:lastModifiedBy>
  <cp:revision>59</cp:revision>
  <dcterms:created xsi:type="dcterms:W3CDTF">2021-03-24T09:31:17Z</dcterms:created>
  <dcterms:modified xsi:type="dcterms:W3CDTF">2025-02-08T05:40:51Z</dcterms:modified>
</cp:coreProperties>
</file>