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2"/>
  </p:notesMasterIdLst>
  <p:sldIdLst>
    <p:sldId id="258" r:id="rId2"/>
    <p:sldId id="257" r:id="rId3"/>
    <p:sldId id="263" r:id="rId4"/>
    <p:sldId id="264" r:id="rId5"/>
    <p:sldId id="265" r:id="rId6"/>
    <p:sldId id="314" r:id="rId7"/>
    <p:sldId id="304" r:id="rId8"/>
    <p:sldId id="315" r:id="rId9"/>
    <p:sldId id="305" r:id="rId10"/>
    <p:sldId id="317" r:id="rId11"/>
    <p:sldId id="318" r:id="rId12"/>
    <p:sldId id="306" r:id="rId13"/>
    <p:sldId id="316" r:id="rId14"/>
    <p:sldId id="335" r:id="rId15"/>
    <p:sldId id="320" r:id="rId16"/>
    <p:sldId id="403" r:id="rId17"/>
    <p:sldId id="404" r:id="rId18"/>
    <p:sldId id="323" r:id="rId19"/>
    <p:sldId id="324" r:id="rId20"/>
    <p:sldId id="321" r:id="rId21"/>
    <p:sldId id="322" r:id="rId22"/>
    <p:sldId id="326" r:id="rId23"/>
    <p:sldId id="329" r:id="rId24"/>
    <p:sldId id="328" r:id="rId25"/>
    <p:sldId id="336" r:id="rId26"/>
    <p:sldId id="325" r:id="rId27"/>
    <p:sldId id="337" r:id="rId28"/>
    <p:sldId id="340" r:id="rId29"/>
    <p:sldId id="341" r:id="rId30"/>
    <p:sldId id="342" r:id="rId31"/>
    <p:sldId id="343" r:id="rId32"/>
    <p:sldId id="350" r:id="rId33"/>
    <p:sldId id="351" r:id="rId34"/>
    <p:sldId id="346" r:id="rId35"/>
    <p:sldId id="347" r:id="rId36"/>
    <p:sldId id="348" r:id="rId37"/>
    <p:sldId id="349" r:id="rId38"/>
    <p:sldId id="338" r:id="rId39"/>
    <p:sldId id="352" r:id="rId40"/>
    <p:sldId id="303" r:id="rId41"/>
    <p:sldId id="307" r:id="rId42"/>
    <p:sldId id="353" r:id="rId43"/>
    <p:sldId id="400" r:id="rId44"/>
    <p:sldId id="371" r:id="rId45"/>
    <p:sldId id="354" r:id="rId46"/>
    <p:sldId id="369" r:id="rId47"/>
    <p:sldId id="407" r:id="rId48"/>
    <p:sldId id="374" r:id="rId49"/>
    <p:sldId id="375" r:id="rId50"/>
    <p:sldId id="408" r:id="rId51"/>
    <p:sldId id="409" r:id="rId52"/>
    <p:sldId id="376" r:id="rId53"/>
    <p:sldId id="380" r:id="rId54"/>
    <p:sldId id="381" r:id="rId55"/>
    <p:sldId id="359" r:id="rId56"/>
    <p:sldId id="383" r:id="rId57"/>
    <p:sldId id="378" r:id="rId58"/>
    <p:sldId id="379" r:id="rId59"/>
    <p:sldId id="382" r:id="rId60"/>
    <p:sldId id="385" r:id="rId61"/>
    <p:sldId id="386" r:id="rId62"/>
    <p:sldId id="388" r:id="rId63"/>
    <p:sldId id="387" r:id="rId64"/>
    <p:sldId id="397" r:id="rId65"/>
    <p:sldId id="384" r:id="rId66"/>
    <p:sldId id="410" r:id="rId67"/>
    <p:sldId id="411" r:id="rId68"/>
    <p:sldId id="399" r:id="rId69"/>
    <p:sldId id="406" r:id="rId70"/>
    <p:sldId id="297" r:id="rId7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8A662"/>
    <a:srgbClr val="F68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7" autoAdjust="0"/>
  </p:normalViewPr>
  <p:slideViewPr>
    <p:cSldViewPr>
      <p:cViewPr varScale="1">
        <p:scale>
          <a:sx n="98" d="100"/>
          <a:sy n="98" d="100"/>
        </p:scale>
        <p:origin x="35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9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CD7D9A-D9E5-4A20-A8A4-ED45A7C4E30A}" type="doc">
      <dgm:prSet loTypeId="urn:microsoft.com/office/officeart/2005/8/layout/process1" loCatId="process" qsTypeId="urn:microsoft.com/office/officeart/2005/8/quickstyle/simple1#5" qsCatId="simple" csTypeId="urn:microsoft.com/office/officeart/2005/8/colors/accent1_2#5" csCatId="accent1" phldr="1"/>
      <dgm:spPr/>
    </dgm:pt>
    <dgm:pt modelId="{3C927A50-8231-4310-AA7E-3F753D84438D}">
      <dgm:prSet phldrT="[Текст]"/>
      <dgm:spPr/>
      <dgm:t>
        <a:bodyPr/>
        <a:lstStyle/>
        <a:p>
          <a:r>
            <a:rPr lang="ru-RU" dirty="0" smtClean="0"/>
            <a:t>Неблагоприятная экология</a:t>
          </a:r>
          <a:endParaRPr lang="ru-RU" dirty="0"/>
        </a:p>
      </dgm:t>
    </dgm:pt>
    <dgm:pt modelId="{2941DE9C-1745-4C41-B517-083843BB8444}" type="parTrans" cxnId="{1D7D11F1-8FF6-4B05-BDF1-1C67FC90E862}">
      <dgm:prSet/>
      <dgm:spPr/>
      <dgm:t>
        <a:bodyPr/>
        <a:lstStyle/>
        <a:p>
          <a:endParaRPr lang="ru-RU"/>
        </a:p>
      </dgm:t>
    </dgm:pt>
    <dgm:pt modelId="{1C00AECA-3E86-44EE-9A49-CD9FFFD1E713}" type="sibTrans" cxnId="{1D7D11F1-8FF6-4B05-BDF1-1C67FC90E862}">
      <dgm:prSet/>
      <dgm:spPr/>
      <dgm:t>
        <a:bodyPr/>
        <a:lstStyle/>
        <a:p>
          <a:endParaRPr lang="ru-RU"/>
        </a:p>
      </dgm:t>
    </dgm:pt>
    <dgm:pt modelId="{7E65B5AA-D440-4469-8B53-5DEEBF4BEF06}">
      <dgm:prSet phldrT="[Текст]"/>
      <dgm:spPr/>
      <dgm:t>
        <a:bodyPr/>
        <a:lstStyle/>
        <a:p>
          <a:r>
            <a:rPr lang="ru-RU" dirty="0" smtClean="0"/>
            <a:t>Загрязнение воды и продуктов питания</a:t>
          </a:r>
          <a:endParaRPr lang="ru-RU" dirty="0"/>
        </a:p>
      </dgm:t>
    </dgm:pt>
    <dgm:pt modelId="{D74CB373-CFDB-4900-B795-074B83DB07B7}" type="parTrans" cxnId="{1D3E230D-A49E-4045-97D7-00C771D7FF7D}">
      <dgm:prSet/>
      <dgm:spPr/>
      <dgm:t>
        <a:bodyPr/>
        <a:lstStyle/>
        <a:p>
          <a:endParaRPr lang="ru-RU"/>
        </a:p>
      </dgm:t>
    </dgm:pt>
    <dgm:pt modelId="{861CEEC7-C8D2-4111-8490-0B0F47B06EB3}" type="sibTrans" cxnId="{1D3E230D-A49E-4045-97D7-00C771D7FF7D}">
      <dgm:prSet/>
      <dgm:spPr/>
      <dgm:t>
        <a:bodyPr/>
        <a:lstStyle/>
        <a:p>
          <a:endParaRPr lang="ru-RU"/>
        </a:p>
      </dgm:t>
    </dgm:pt>
    <dgm:pt modelId="{C3EE559B-8F17-4C90-BF24-BE4ED7EA4000}">
      <dgm:prSet phldrT="[Текст]"/>
      <dgm:spPr/>
      <dgm:t>
        <a:bodyPr/>
        <a:lstStyle/>
        <a:p>
          <a:r>
            <a:rPr lang="ru-RU" dirty="0" smtClean="0"/>
            <a:t>ГИГИЕНА ПИТАНИЯ</a:t>
          </a:r>
          <a:endParaRPr lang="ru-RU" dirty="0"/>
        </a:p>
      </dgm:t>
    </dgm:pt>
    <dgm:pt modelId="{769DD24A-D9F4-481F-AE49-D8D22CABE324}" type="parTrans" cxnId="{77D57518-366B-4F66-8A00-CEFD79C63730}">
      <dgm:prSet/>
      <dgm:spPr/>
      <dgm:t>
        <a:bodyPr/>
        <a:lstStyle/>
        <a:p>
          <a:endParaRPr lang="ru-RU"/>
        </a:p>
      </dgm:t>
    </dgm:pt>
    <dgm:pt modelId="{3D0FB541-02E2-4ADC-B910-1795C161B6EC}" type="sibTrans" cxnId="{77D57518-366B-4F66-8A00-CEFD79C63730}">
      <dgm:prSet/>
      <dgm:spPr/>
      <dgm:t>
        <a:bodyPr/>
        <a:lstStyle/>
        <a:p>
          <a:endParaRPr lang="ru-RU"/>
        </a:p>
      </dgm:t>
    </dgm:pt>
    <dgm:pt modelId="{D29163FB-EF19-418F-BF93-BEF068560716}">
      <dgm:prSet/>
      <dgm:spPr/>
      <dgm:t>
        <a:bodyPr/>
        <a:lstStyle/>
        <a:p>
          <a:r>
            <a:rPr lang="ru-RU" dirty="0" smtClean="0"/>
            <a:t>Заболевания населения</a:t>
          </a:r>
          <a:endParaRPr lang="ru-RU" dirty="0"/>
        </a:p>
      </dgm:t>
    </dgm:pt>
    <dgm:pt modelId="{F203EE89-58A5-4B52-80A4-144F99E86593}" type="parTrans" cxnId="{7707DCE1-BB4B-4616-B052-2CF5C54A11D9}">
      <dgm:prSet/>
      <dgm:spPr/>
      <dgm:t>
        <a:bodyPr/>
        <a:lstStyle/>
        <a:p>
          <a:endParaRPr lang="ru-RU"/>
        </a:p>
      </dgm:t>
    </dgm:pt>
    <dgm:pt modelId="{6D82C2E9-6722-4FC4-B8C5-CBB346467CB4}" type="sibTrans" cxnId="{7707DCE1-BB4B-4616-B052-2CF5C54A11D9}">
      <dgm:prSet/>
      <dgm:spPr/>
      <dgm:t>
        <a:bodyPr/>
        <a:lstStyle/>
        <a:p>
          <a:endParaRPr lang="ru-RU"/>
        </a:p>
      </dgm:t>
    </dgm:pt>
    <dgm:pt modelId="{2ACCA73E-D310-42DD-9970-463665E3ED23}" type="pres">
      <dgm:prSet presAssocID="{9DCD7D9A-D9E5-4A20-A8A4-ED45A7C4E30A}" presName="Name0" presStyleCnt="0">
        <dgm:presLayoutVars>
          <dgm:dir/>
          <dgm:resizeHandles val="exact"/>
        </dgm:presLayoutVars>
      </dgm:prSet>
      <dgm:spPr/>
    </dgm:pt>
    <dgm:pt modelId="{D968BEEB-6DFB-478F-8931-9C95B527ED7B}" type="pres">
      <dgm:prSet presAssocID="{3C927A50-8231-4310-AA7E-3F753D84438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C4964C-D3DA-4826-99C7-10C95BF040B8}" type="pres">
      <dgm:prSet presAssocID="{1C00AECA-3E86-44EE-9A49-CD9FFFD1E713}" presName="sibTrans" presStyleLbl="sibTrans2D1" presStyleIdx="0" presStyleCnt="3"/>
      <dgm:spPr/>
      <dgm:t>
        <a:bodyPr/>
        <a:lstStyle/>
        <a:p>
          <a:endParaRPr lang="ru-RU"/>
        </a:p>
      </dgm:t>
    </dgm:pt>
    <dgm:pt modelId="{D92CAFAA-7D6E-4776-810B-DB247355CADC}" type="pres">
      <dgm:prSet presAssocID="{1C00AECA-3E86-44EE-9A49-CD9FFFD1E713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61ADD0E2-F334-4D6C-99C5-1C41E04BC22D}" type="pres">
      <dgm:prSet presAssocID="{7E65B5AA-D440-4469-8B53-5DEEBF4BEF0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2DB32B-39F5-4E29-A69B-E6976E6CF322}" type="pres">
      <dgm:prSet presAssocID="{861CEEC7-C8D2-4111-8490-0B0F47B06EB3}" presName="sibTrans" presStyleLbl="sibTrans2D1" presStyleIdx="1" presStyleCnt="3"/>
      <dgm:spPr/>
      <dgm:t>
        <a:bodyPr/>
        <a:lstStyle/>
        <a:p>
          <a:endParaRPr lang="ru-RU"/>
        </a:p>
      </dgm:t>
    </dgm:pt>
    <dgm:pt modelId="{D0B92417-00E3-4B6F-B9DC-9E71FDC0DD30}" type="pres">
      <dgm:prSet presAssocID="{861CEEC7-C8D2-4111-8490-0B0F47B06EB3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C4439443-100F-4584-8E47-016E80DF355A}" type="pres">
      <dgm:prSet presAssocID="{D29163FB-EF19-418F-BF93-BEF06856071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C79DAD-1F77-4B15-A038-C5D723388676}" type="pres">
      <dgm:prSet presAssocID="{6D82C2E9-6722-4FC4-B8C5-CBB346467CB4}" presName="sibTrans" presStyleLbl="sibTrans2D1" presStyleIdx="2" presStyleCnt="3" custAng="10800000"/>
      <dgm:spPr/>
      <dgm:t>
        <a:bodyPr/>
        <a:lstStyle/>
        <a:p>
          <a:endParaRPr lang="ru-RU"/>
        </a:p>
      </dgm:t>
    </dgm:pt>
    <dgm:pt modelId="{4E0B5EFD-8350-40CB-89A2-3328851BA4E6}" type="pres">
      <dgm:prSet presAssocID="{6D82C2E9-6722-4FC4-B8C5-CBB346467CB4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DD4B61AA-18FF-4848-91B3-5E835946B065}" type="pres">
      <dgm:prSet presAssocID="{C3EE559B-8F17-4C90-BF24-BE4ED7EA400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630DF5-4B30-4032-BE01-A0559F64770D}" type="presOf" srcId="{6D82C2E9-6722-4FC4-B8C5-CBB346467CB4}" destId="{4E0B5EFD-8350-40CB-89A2-3328851BA4E6}" srcOrd="1" destOrd="0" presId="urn:microsoft.com/office/officeart/2005/8/layout/process1"/>
    <dgm:cxn modelId="{1D7D11F1-8FF6-4B05-BDF1-1C67FC90E862}" srcId="{9DCD7D9A-D9E5-4A20-A8A4-ED45A7C4E30A}" destId="{3C927A50-8231-4310-AA7E-3F753D84438D}" srcOrd="0" destOrd="0" parTransId="{2941DE9C-1745-4C41-B517-083843BB8444}" sibTransId="{1C00AECA-3E86-44EE-9A49-CD9FFFD1E713}"/>
    <dgm:cxn modelId="{1D3E230D-A49E-4045-97D7-00C771D7FF7D}" srcId="{9DCD7D9A-D9E5-4A20-A8A4-ED45A7C4E30A}" destId="{7E65B5AA-D440-4469-8B53-5DEEBF4BEF06}" srcOrd="1" destOrd="0" parTransId="{D74CB373-CFDB-4900-B795-074B83DB07B7}" sibTransId="{861CEEC7-C8D2-4111-8490-0B0F47B06EB3}"/>
    <dgm:cxn modelId="{25E7039A-DE9F-49DE-86A1-0110204CDF3B}" type="presOf" srcId="{7E65B5AA-D440-4469-8B53-5DEEBF4BEF06}" destId="{61ADD0E2-F334-4D6C-99C5-1C41E04BC22D}" srcOrd="0" destOrd="0" presId="urn:microsoft.com/office/officeart/2005/8/layout/process1"/>
    <dgm:cxn modelId="{0AD75EBA-DF2F-4DB8-A54C-CB6A54799A56}" type="presOf" srcId="{1C00AECA-3E86-44EE-9A49-CD9FFFD1E713}" destId="{A3C4964C-D3DA-4826-99C7-10C95BF040B8}" srcOrd="0" destOrd="0" presId="urn:microsoft.com/office/officeart/2005/8/layout/process1"/>
    <dgm:cxn modelId="{AEBC5B0D-6BC4-4B04-97FD-162D8FC6A360}" type="presOf" srcId="{3C927A50-8231-4310-AA7E-3F753D84438D}" destId="{D968BEEB-6DFB-478F-8931-9C95B527ED7B}" srcOrd="0" destOrd="0" presId="urn:microsoft.com/office/officeart/2005/8/layout/process1"/>
    <dgm:cxn modelId="{DDFEF737-B2DA-4638-BA27-78F277E1AEE8}" type="presOf" srcId="{6D82C2E9-6722-4FC4-B8C5-CBB346467CB4}" destId="{20C79DAD-1F77-4B15-A038-C5D723388676}" srcOrd="0" destOrd="0" presId="urn:microsoft.com/office/officeart/2005/8/layout/process1"/>
    <dgm:cxn modelId="{13FA5396-AD6D-45C0-A793-35FDF246C41B}" type="presOf" srcId="{D29163FB-EF19-418F-BF93-BEF068560716}" destId="{C4439443-100F-4584-8E47-016E80DF355A}" srcOrd="0" destOrd="0" presId="urn:microsoft.com/office/officeart/2005/8/layout/process1"/>
    <dgm:cxn modelId="{83BB6503-A1D5-4273-9CAD-52692A16D8DA}" type="presOf" srcId="{1C00AECA-3E86-44EE-9A49-CD9FFFD1E713}" destId="{D92CAFAA-7D6E-4776-810B-DB247355CADC}" srcOrd="1" destOrd="0" presId="urn:microsoft.com/office/officeart/2005/8/layout/process1"/>
    <dgm:cxn modelId="{4E955D94-8EE4-4D56-A71A-819ABD978A9D}" type="presOf" srcId="{C3EE559B-8F17-4C90-BF24-BE4ED7EA4000}" destId="{DD4B61AA-18FF-4848-91B3-5E835946B065}" srcOrd="0" destOrd="0" presId="urn:microsoft.com/office/officeart/2005/8/layout/process1"/>
    <dgm:cxn modelId="{0C3BF46F-E349-444C-AE55-4BE0CD974875}" type="presOf" srcId="{861CEEC7-C8D2-4111-8490-0B0F47B06EB3}" destId="{DF2DB32B-39F5-4E29-A69B-E6976E6CF322}" srcOrd="0" destOrd="0" presId="urn:microsoft.com/office/officeart/2005/8/layout/process1"/>
    <dgm:cxn modelId="{7707DCE1-BB4B-4616-B052-2CF5C54A11D9}" srcId="{9DCD7D9A-D9E5-4A20-A8A4-ED45A7C4E30A}" destId="{D29163FB-EF19-418F-BF93-BEF068560716}" srcOrd="2" destOrd="0" parTransId="{F203EE89-58A5-4B52-80A4-144F99E86593}" sibTransId="{6D82C2E9-6722-4FC4-B8C5-CBB346467CB4}"/>
    <dgm:cxn modelId="{C3131A68-9CB3-466A-9D5E-6B2B331E6FB2}" type="presOf" srcId="{861CEEC7-C8D2-4111-8490-0B0F47B06EB3}" destId="{D0B92417-00E3-4B6F-B9DC-9E71FDC0DD30}" srcOrd="1" destOrd="0" presId="urn:microsoft.com/office/officeart/2005/8/layout/process1"/>
    <dgm:cxn modelId="{61FD4FA8-4EC1-4D80-B3B8-5BB407E35BEB}" type="presOf" srcId="{9DCD7D9A-D9E5-4A20-A8A4-ED45A7C4E30A}" destId="{2ACCA73E-D310-42DD-9970-463665E3ED23}" srcOrd="0" destOrd="0" presId="urn:microsoft.com/office/officeart/2005/8/layout/process1"/>
    <dgm:cxn modelId="{77D57518-366B-4F66-8A00-CEFD79C63730}" srcId="{9DCD7D9A-D9E5-4A20-A8A4-ED45A7C4E30A}" destId="{C3EE559B-8F17-4C90-BF24-BE4ED7EA4000}" srcOrd="3" destOrd="0" parTransId="{769DD24A-D9F4-481F-AE49-D8D22CABE324}" sibTransId="{3D0FB541-02E2-4ADC-B910-1795C161B6EC}"/>
    <dgm:cxn modelId="{A520FAC3-BEED-411C-A27E-2E3BCF272649}" type="presParOf" srcId="{2ACCA73E-D310-42DD-9970-463665E3ED23}" destId="{D968BEEB-6DFB-478F-8931-9C95B527ED7B}" srcOrd="0" destOrd="0" presId="urn:microsoft.com/office/officeart/2005/8/layout/process1"/>
    <dgm:cxn modelId="{1F734FFF-5545-49C7-9E85-D02D082DF6EC}" type="presParOf" srcId="{2ACCA73E-D310-42DD-9970-463665E3ED23}" destId="{A3C4964C-D3DA-4826-99C7-10C95BF040B8}" srcOrd="1" destOrd="0" presId="urn:microsoft.com/office/officeart/2005/8/layout/process1"/>
    <dgm:cxn modelId="{21687EBF-3D89-4D81-993F-190C96015729}" type="presParOf" srcId="{A3C4964C-D3DA-4826-99C7-10C95BF040B8}" destId="{D92CAFAA-7D6E-4776-810B-DB247355CADC}" srcOrd="0" destOrd="0" presId="urn:microsoft.com/office/officeart/2005/8/layout/process1"/>
    <dgm:cxn modelId="{9E020C23-69A5-4A7C-A578-85CD526537F4}" type="presParOf" srcId="{2ACCA73E-D310-42DD-9970-463665E3ED23}" destId="{61ADD0E2-F334-4D6C-99C5-1C41E04BC22D}" srcOrd="2" destOrd="0" presId="urn:microsoft.com/office/officeart/2005/8/layout/process1"/>
    <dgm:cxn modelId="{A00AF2F3-4C40-47B7-9334-EE67F35B5133}" type="presParOf" srcId="{2ACCA73E-D310-42DD-9970-463665E3ED23}" destId="{DF2DB32B-39F5-4E29-A69B-E6976E6CF322}" srcOrd="3" destOrd="0" presId="urn:microsoft.com/office/officeart/2005/8/layout/process1"/>
    <dgm:cxn modelId="{A9BC120F-9FC6-4F39-BF04-E8AC117227A9}" type="presParOf" srcId="{DF2DB32B-39F5-4E29-A69B-E6976E6CF322}" destId="{D0B92417-00E3-4B6F-B9DC-9E71FDC0DD30}" srcOrd="0" destOrd="0" presId="urn:microsoft.com/office/officeart/2005/8/layout/process1"/>
    <dgm:cxn modelId="{DBACCB23-1100-4912-94AE-C676D63CDE64}" type="presParOf" srcId="{2ACCA73E-D310-42DD-9970-463665E3ED23}" destId="{C4439443-100F-4584-8E47-016E80DF355A}" srcOrd="4" destOrd="0" presId="urn:microsoft.com/office/officeart/2005/8/layout/process1"/>
    <dgm:cxn modelId="{3A64E12C-969D-4779-8959-24B0A3B696A0}" type="presParOf" srcId="{2ACCA73E-D310-42DD-9970-463665E3ED23}" destId="{20C79DAD-1F77-4B15-A038-C5D723388676}" srcOrd="5" destOrd="0" presId="urn:microsoft.com/office/officeart/2005/8/layout/process1"/>
    <dgm:cxn modelId="{BC9998C9-FC3C-4453-91B3-062C3343A1FB}" type="presParOf" srcId="{20C79DAD-1F77-4B15-A038-C5D723388676}" destId="{4E0B5EFD-8350-40CB-89A2-3328851BA4E6}" srcOrd="0" destOrd="0" presId="urn:microsoft.com/office/officeart/2005/8/layout/process1"/>
    <dgm:cxn modelId="{520E739E-90CE-4E3E-A9D3-A99DB00ABAD9}" type="presParOf" srcId="{2ACCA73E-D310-42DD-9970-463665E3ED23}" destId="{DD4B61AA-18FF-4848-91B3-5E835946B065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CD7D9A-D9E5-4A20-A8A4-ED45A7C4E30A}" type="doc">
      <dgm:prSet loTypeId="urn:microsoft.com/office/officeart/2005/8/layout/process1" loCatId="process" qsTypeId="urn:microsoft.com/office/officeart/2005/8/quickstyle/simple1#8" qsCatId="simple" csTypeId="urn:microsoft.com/office/officeart/2005/8/colors/accent1_2#8" csCatId="accent1" phldr="1"/>
      <dgm:spPr/>
    </dgm:pt>
    <dgm:pt modelId="{3C927A50-8231-4310-AA7E-3F753D84438D}">
      <dgm:prSet phldrT="[Текст]"/>
      <dgm:spPr/>
      <dgm:t>
        <a:bodyPr/>
        <a:lstStyle/>
        <a:p>
          <a:r>
            <a:rPr lang="ru-RU" dirty="0" smtClean="0"/>
            <a:t>Неблагоприятная экология</a:t>
          </a:r>
          <a:endParaRPr lang="ru-RU" dirty="0"/>
        </a:p>
      </dgm:t>
    </dgm:pt>
    <dgm:pt modelId="{2941DE9C-1745-4C41-B517-083843BB8444}" type="parTrans" cxnId="{1D7D11F1-8FF6-4B05-BDF1-1C67FC90E862}">
      <dgm:prSet/>
      <dgm:spPr/>
      <dgm:t>
        <a:bodyPr/>
        <a:lstStyle/>
        <a:p>
          <a:endParaRPr lang="ru-RU"/>
        </a:p>
      </dgm:t>
    </dgm:pt>
    <dgm:pt modelId="{1C00AECA-3E86-44EE-9A49-CD9FFFD1E713}" type="sibTrans" cxnId="{1D7D11F1-8FF6-4B05-BDF1-1C67FC90E862}">
      <dgm:prSet/>
      <dgm:spPr/>
      <dgm:t>
        <a:bodyPr/>
        <a:lstStyle/>
        <a:p>
          <a:endParaRPr lang="ru-RU"/>
        </a:p>
      </dgm:t>
    </dgm:pt>
    <dgm:pt modelId="{7E65B5AA-D440-4469-8B53-5DEEBF4BEF06}">
      <dgm:prSet phldrT="[Текст]"/>
      <dgm:spPr/>
      <dgm:t>
        <a:bodyPr/>
        <a:lstStyle/>
        <a:p>
          <a:r>
            <a:rPr lang="ru-RU" dirty="0" smtClean="0"/>
            <a:t>Загрязнение атмосферного воздуха</a:t>
          </a:r>
          <a:endParaRPr lang="ru-RU" dirty="0"/>
        </a:p>
      </dgm:t>
    </dgm:pt>
    <dgm:pt modelId="{D74CB373-CFDB-4900-B795-074B83DB07B7}" type="parTrans" cxnId="{1D3E230D-A49E-4045-97D7-00C771D7FF7D}">
      <dgm:prSet/>
      <dgm:spPr/>
      <dgm:t>
        <a:bodyPr/>
        <a:lstStyle/>
        <a:p>
          <a:endParaRPr lang="ru-RU"/>
        </a:p>
      </dgm:t>
    </dgm:pt>
    <dgm:pt modelId="{861CEEC7-C8D2-4111-8490-0B0F47B06EB3}" type="sibTrans" cxnId="{1D3E230D-A49E-4045-97D7-00C771D7FF7D}">
      <dgm:prSet/>
      <dgm:spPr/>
      <dgm:t>
        <a:bodyPr/>
        <a:lstStyle/>
        <a:p>
          <a:endParaRPr lang="ru-RU"/>
        </a:p>
      </dgm:t>
    </dgm:pt>
    <dgm:pt modelId="{C3EE559B-8F17-4C90-BF24-BE4ED7EA4000}">
      <dgm:prSet phldrT="[Текст]"/>
      <dgm:spPr/>
      <dgm:t>
        <a:bodyPr/>
        <a:lstStyle/>
        <a:p>
          <a:r>
            <a:rPr lang="ru-RU" dirty="0" smtClean="0"/>
            <a:t>КОММУНАЛЬНАЯ ГИГИЕНА</a:t>
          </a:r>
          <a:endParaRPr lang="ru-RU" dirty="0"/>
        </a:p>
      </dgm:t>
    </dgm:pt>
    <dgm:pt modelId="{769DD24A-D9F4-481F-AE49-D8D22CABE324}" type="parTrans" cxnId="{77D57518-366B-4F66-8A00-CEFD79C63730}">
      <dgm:prSet/>
      <dgm:spPr/>
      <dgm:t>
        <a:bodyPr/>
        <a:lstStyle/>
        <a:p>
          <a:endParaRPr lang="ru-RU"/>
        </a:p>
      </dgm:t>
    </dgm:pt>
    <dgm:pt modelId="{3D0FB541-02E2-4ADC-B910-1795C161B6EC}" type="sibTrans" cxnId="{77D57518-366B-4F66-8A00-CEFD79C63730}">
      <dgm:prSet/>
      <dgm:spPr/>
      <dgm:t>
        <a:bodyPr/>
        <a:lstStyle/>
        <a:p>
          <a:endParaRPr lang="ru-RU"/>
        </a:p>
      </dgm:t>
    </dgm:pt>
    <dgm:pt modelId="{0A873A53-16DC-4BAE-98B0-143C50A8D017}">
      <dgm:prSet/>
      <dgm:spPr/>
      <dgm:t>
        <a:bodyPr/>
        <a:lstStyle/>
        <a:p>
          <a:r>
            <a:rPr lang="ru-RU" cap="none" baseline="0" dirty="0" smtClean="0"/>
            <a:t>Заболевания населения</a:t>
          </a:r>
          <a:endParaRPr lang="ru-RU" cap="none" baseline="0" dirty="0"/>
        </a:p>
      </dgm:t>
    </dgm:pt>
    <dgm:pt modelId="{D656DF2B-ACA5-4357-8CD0-B771F6EEE583}" type="parTrans" cxnId="{8AE5AC84-5FD1-4482-A727-526831290894}">
      <dgm:prSet/>
      <dgm:spPr/>
      <dgm:t>
        <a:bodyPr/>
        <a:lstStyle/>
        <a:p>
          <a:endParaRPr lang="ru-RU"/>
        </a:p>
      </dgm:t>
    </dgm:pt>
    <dgm:pt modelId="{8A9A1911-F311-48EE-B756-35B144E8B6B1}" type="sibTrans" cxnId="{8AE5AC84-5FD1-4482-A727-526831290894}">
      <dgm:prSet/>
      <dgm:spPr/>
      <dgm:t>
        <a:bodyPr/>
        <a:lstStyle/>
        <a:p>
          <a:endParaRPr lang="ru-RU"/>
        </a:p>
      </dgm:t>
    </dgm:pt>
    <dgm:pt modelId="{2ACCA73E-D310-42DD-9970-463665E3ED23}" type="pres">
      <dgm:prSet presAssocID="{9DCD7D9A-D9E5-4A20-A8A4-ED45A7C4E30A}" presName="Name0" presStyleCnt="0">
        <dgm:presLayoutVars>
          <dgm:dir/>
          <dgm:resizeHandles val="exact"/>
        </dgm:presLayoutVars>
      </dgm:prSet>
      <dgm:spPr/>
    </dgm:pt>
    <dgm:pt modelId="{D968BEEB-6DFB-478F-8931-9C95B527ED7B}" type="pres">
      <dgm:prSet presAssocID="{3C927A50-8231-4310-AA7E-3F753D84438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C4964C-D3DA-4826-99C7-10C95BF040B8}" type="pres">
      <dgm:prSet presAssocID="{1C00AECA-3E86-44EE-9A49-CD9FFFD1E713}" presName="sibTrans" presStyleLbl="sibTrans2D1" presStyleIdx="0" presStyleCnt="3"/>
      <dgm:spPr/>
      <dgm:t>
        <a:bodyPr/>
        <a:lstStyle/>
        <a:p>
          <a:endParaRPr lang="ru-RU"/>
        </a:p>
      </dgm:t>
    </dgm:pt>
    <dgm:pt modelId="{D92CAFAA-7D6E-4776-810B-DB247355CADC}" type="pres">
      <dgm:prSet presAssocID="{1C00AECA-3E86-44EE-9A49-CD9FFFD1E713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61ADD0E2-F334-4D6C-99C5-1C41E04BC22D}" type="pres">
      <dgm:prSet presAssocID="{7E65B5AA-D440-4469-8B53-5DEEBF4BEF0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2DB32B-39F5-4E29-A69B-E6976E6CF322}" type="pres">
      <dgm:prSet presAssocID="{861CEEC7-C8D2-4111-8490-0B0F47B06EB3}" presName="sibTrans" presStyleLbl="sibTrans2D1" presStyleIdx="1" presStyleCnt="3"/>
      <dgm:spPr/>
      <dgm:t>
        <a:bodyPr/>
        <a:lstStyle/>
        <a:p>
          <a:endParaRPr lang="ru-RU"/>
        </a:p>
      </dgm:t>
    </dgm:pt>
    <dgm:pt modelId="{D0B92417-00E3-4B6F-B9DC-9E71FDC0DD30}" type="pres">
      <dgm:prSet presAssocID="{861CEEC7-C8D2-4111-8490-0B0F47B06EB3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B6565FCE-9A8A-4ABB-A022-DAD78CD2B9F9}" type="pres">
      <dgm:prSet presAssocID="{0A873A53-16DC-4BAE-98B0-143C50A8D01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7FA4A7-1CA3-4069-B3F4-1FD8DAFAE22A}" type="pres">
      <dgm:prSet presAssocID="{8A9A1911-F311-48EE-B756-35B144E8B6B1}" presName="sibTrans" presStyleLbl="sibTrans2D1" presStyleIdx="2" presStyleCnt="3" custAng="10800000"/>
      <dgm:spPr/>
      <dgm:t>
        <a:bodyPr/>
        <a:lstStyle/>
        <a:p>
          <a:endParaRPr lang="ru-RU"/>
        </a:p>
      </dgm:t>
    </dgm:pt>
    <dgm:pt modelId="{8A88AF0C-DEAF-4B50-A008-6FD0561833CF}" type="pres">
      <dgm:prSet presAssocID="{8A9A1911-F311-48EE-B756-35B144E8B6B1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DD4B61AA-18FF-4848-91B3-5E835946B065}" type="pres">
      <dgm:prSet presAssocID="{C3EE559B-8F17-4C90-BF24-BE4ED7EA400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7D11F1-8FF6-4B05-BDF1-1C67FC90E862}" srcId="{9DCD7D9A-D9E5-4A20-A8A4-ED45A7C4E30A}" destId="{3C927A50-8231-4310-AA7E-3F753D84438D}" srcOrd="0" destOrd="0" parTransId="{2941DE9C-1745-4C41-B517-083843BB8444}" sibTransId="{1C00AECA-3E86-44EE-9A49-CD9FFFD1E713}"/>
    <dgm:cxn modelId="{1D3E230D-A49E-4045-97D7-00C771D7FF7D}" srcId="{9DCD7D9A-D9E5-4A20-A8A4-ED45A7C4E30A}" destId="{7E65B5AA-D440-4469-8B53-5DEEBF4BEF06}" srcOrd="1" destOrd="0" parTransId="{D74CB373-CFDB-4900-B795-074B83DB07B7}" sibTransId="{861CEEC7-C8D2-4111-8490-0B0F47B06EB3}"/>
    <dgm:cxn modelId="{11883C6B-FE23-4E0E-8D20-858C633BD57E}" type="presOf" srcId="{3C927A50-8231-4310-AA7E-3F753D84438D}" destId="{D968BEEB-6DFB-478F-8931-9C95B527ED7B}" srcOrd="0" destOrd="0" presId="urn:microsoft.com/office/officeart/2005/8/layout/process1"/>
    <dgm:cxn modelId="{A9C62986-AA4D-442C-941A-7DD269DD651F}" type="presOf" srcId="{0A873A53-16DC-4BAE-98B0-143C50A8D017}" destId="{B6565FCE-9A8A-4ABB-A022-DAD78CD2B9F9}" srcOrd="0" destOrd="0" presId="urn:microsoft.com/office/officeart/2005/8/layout/process1"/>
    <dgm:cxn modelId="{74773B1F-CED1-494F-88E8-D9D4D15D3B62}" type="presOf" srcId="{8A9A1911-F311-48EE-B756-35B144E8B6B1}" destId="{4A7FA4A7-1CA3-4069-B3F4-1FD8DAFAE22A}" srcOrd="0" destOrd="0" presId="urn:microsoft.com/office/officeart/2005/8/layout/process1"/>
    <dgm:cxn modelId="{794F5D55-E977-4518-B3F2-EA857F018106}" type="presOf" srcId="{1C00AECA-3E86-44EE-9A49-CD9FFFD1E713}" destId="{D92CAFAA-7D6E-4776-810B-DB247355CADC}" srcOrd="1" destOrd="0" presId="urn:microsoft.com/office/officeart/2005/8/layout/process1"/>
    <dgm:cxn modelId="{CF9808E4-11D3-4D56-AFFB-9B4809028CB5}" type="presOf" srcId="{8A9A1911-F311-48EE-B756-35B144E8B6B1}" destId="{8A88AF0C-DEAF-4B50-A008-6FD0561833CF}" srcOrd="1" destOrd="0" presId="urn:microsoft.com/office/officeart/2005/8/layout/process1"/>
    <dgm:cxn modelId="{B9409D13-BEE4-4213-82B2-6C82933B4860}" type="presOf" srcId="{C3EE559B-8F17-4C90-BF24-BE4ED7EA4000}" destId="{DD4B61AA-18FF-4848-91B3-5E835946B065}" srcOrd="0" destOrd="0" presId="urn:microsoft.com/office/officeart/2005/8/layout/process1"/>
    <dgm:cxn modelId="{8AE5AC84-5FD1-4482-A727-526831290894}" srcId="{9DCD7D9A-D9E5-4A20-A8A4-ED45A7C4E30A}" destId="{0A873A53-16DC-4BAE-98B0-143C50A8D017}" srcOrd="2" destOrd="0" parTransId="{D656DF2B-ACA5-4357-8CD0-B771F6EEE583}" sibTransId="{8A9A1911-F311-48EE-B756-35B144E8B6B1}"/>
    <dgm:cxn modelId="{29E7F001-1D83-42EF-B36D-A013AD862AA0}" type="presOf" srcId="{861CEEC7-C8D2-4111-8490-0B0F47B06EB3}" destId="{DF2DB32B-39F5-4E29-A69B-E6976E6CF322}" srcOrd="0" destOrd="0" presId="urn:microsoft.com/office/officeart/2005/8/layout/process1"/>
    <dgm:cxn modelId="{0378D5DB-F86E-49BD-8B29-20C610F5BE02}" type="presOf" srcId="{861CEEC7-C8D2-4111-8490-0B0F47B06EB3}" destId="{D0B92417-00E3-4B6F-B9DC-9E71FDC0DD30}" srcOrd="1" destOrd="0" presId="urn:microsoft.com/office/officeart/2005/8/layout/process1"/>
    <dgm:cxn modelId="{77D57518-366B-4F66-8A00-CEFD79C63730}" srcId="{9DCD7D9A-D9E5-4A20-A8A4-ED45A7C4E30A}" destId="{C3EE559B-8F17-4C90-BF24-BE4ED7EA4000}" srcOrd="3" destOrd="0" parTransId="{769DD24A-D9F4-481F-AE49-D8D22CABE324}" sibTransId="{3D0FB541-02E2-4ADC-B910-1795C161B6EC}"/>
    <dgm:cxn modelId="{C8DCBF14-2BF7-4564-82AA-AAB0319D8F66}" type="presOf" srcId="{9DCD7D9A-D9E5-4A20-A8A4-ED45A7C4E30A}" destId="{2ACCA73E-D310-42DD-9970-463665E3ED23}" srcOrd="0" destOrd="0" presId="urn:microsoft.com/office/officeart/2005/8/layout/process1"/>
    <dgm:cxn modelId="{118F3304-2959-4050-9641-2350EFC98FA2}" type="presOf" srcId="{1C00AECA-3E86-44EE-9A49-CD9FFFD1E713}" destId="{A3C4964C-D3DA-4826-99C7-10C95BF040B8}" srcOrd="0" destOrd="0" presId="urn:microsoft.com/office/officeart/2005/8/layout/process1"/>
    <dgm:cxn modelId="{134B7757-35E8-44B5-9E8D-DA040349E62E}" type="presOf" srcId="{7E65B5AA-D440-4469-8B53-5DEEBF4BEF06}" destId="{61ADD0E2-F334-4D6C-99C5-1C41E04BC22D}" srcOrd="0" destOrd="0" presId="urn:microsoft.com/office/officeart/2005/8/layout/process1"/>
    <dgm:cxn modelId="{C75433DE-FAF4-44C0-9123-DC517EF5B637}" type="presParOf" srcId="{2ACCA73E-D310-42DD-9970-463665E3ED23}" destId="{D968BEEB-6DFB-478F-8931-9C95B527ED7B}" srcOrd="0" destOrd="0" presId="urn:microsoft.com/office/officeart/2005/8/layout/process1"/>
    <dgm:cxn modelId="{3724EFEA-4EFC-4383-9C02-C8D3EB919695}" type="presParOf" srcId="{2ACCA73E-D310-42DD-9970-463665E3ED23}" destId="{A3C4964C-D3DA-4826-99C7-10C95BF040B8}" srcOrd="1" destOrd="0" presId="urn:microsoft.com/office/officeart/2005/8/layout/process1"/>
    <dgm:cxn modelId="{9CF58E49-986E-464E-80EC-5A23DB9264E3}" type="presParOf" srcId="{A3C4964C-D3DA-4826-99C7-10C95BF040B8}" destId="{D92CAFAA-7D6E-4776-810B-DB247355CADC}" srcOrd="0" destOrd="0" presId="urn:microsoft.com/office/officeart/2005/8/layout/process1"/>
    <dgm:cxn modelId="{3F1FF7C3-D1A5-4182-92BB-4FEF637253F0}" type="presParOf" srcId="{2ACCA73E-D310-42DD-9970-463665E3ED23}" destId="{61ADD0E2-F334-4D6C-99C5-1C41E04BC22D}" srcOrd="2" destOrd="0" presId="urn:microsoft.com/office/officeart/2005/8/layout/process1"/>
    <dgm:cxn modelId="{C6EB0D92-2427-4397-9FEC-C1018B5300C8}" type="presParOf" srcId="{2ACCA73E-D310-42DD-9970-463665E3ED23}" destId="{DF2DB32B-39F5-4E29-A69B-E6976E6CF322}" srcOrd="3" destOrd="0" presId="urn:microsoft.com/office/officeart/2005/8/layout/process1"/>
    <dgm:cxn modelId="{8AE3F709-BA91-49D9-BB78-D9E16A7EF2FD}" type="presParOf" srcId="{DF2DB32B-39F5-4E29-A69B-E6976E6CF322}" destId="{D0B92417-00E3-4B6F-B9DC-9E71FDC0DD30}" srcOrd="0" destOrd="0" presId="urn:microsoft.com/office/officeart/2005/8/layout/process1"/>
    <dgm:cxn modelId="{F884BDEA-4293-41EF-B6D4-AC0A51C8716E}" type="presParOf" srcId="{2ACCA73E-D310-42DD-9970-463665E3ED23}" destId="{B6565FCE-9A8A-4ABB-A022-DAD78CD2B9F9}" srcOrd="4" destOrd="0" presId="urn:microsoft.com/office/officeart/2005/8/layout/process1"/>
    <dgm:cxn modelId="{CF7E8D1E-CF11-4DCC-B0A0-89BBD0E4EBE8}" type="presParOf" srcId="{2ACCA73E-D310-42DD-9970-463665E3ED23}" destId="{4A7FA4A7-1CA3-4069-B3F4-1FD8DAFAE22A}" srcOrd="5" destOrd="0" presId="urn:microsoft.com/office/officeart/2005/8/layout/process1"/>
    <dgm:cxn modelId="{E651756D-90D3-4C44-B3C0-012E990B8140}" type="presParOf" srcId="{4A7FA4A7-1CA3-4069-B3F4-1FD8DAFAE22A}" destId="{8A88AF0C-DEAF-4B50-A008-6FD0561833CF}" srcOrd="0" destOrd="0" presId="urn:microsoft.com/office/officeart/2005/8/layout/process1"/>
    <dgm:cxn modelId="{F986811C-185F-466C-B61A-98ECD5420A6D}" type="presParOf" srcId="{2ACCA73E-D310-42DD-9970-463665E3ED23}" destId="{DD4B61AA-18FF-4848-91B3-5E835946B065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A6CB79-D029-4395-90D2-9278DA087C8D}" type="doc">
      <dgm:prSet loTypeId="urn:microsoft.com/office/officeart/2005/8/layout/default#1" loCatId="list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ru-RU"/>
        </a:p>
      </dgm:t>
    </dgm:pt>
    <dgm:pt modelId="{69959F6D-18A3-4DA7-864A-97F46236DCDC}">
      <dgm:prSet phldrT="[Текст]"/>
      <dgm:spPr/>
      <dgm:t>
        <a:bodyPr/>
        <a:lstStyle/>
        <a:p>
          <a:r>
            <a:rPr lang="ru-RU" dirty="0" smtClean="0"/>
            <a:t>ПМО или другой осмотр</a:t>
          </a:r>
          <a:endParaRPr lang="ru-RU" dirty="0"/>
        </a:p>
      </dgm:t>
    </dgm:pt>
    <dgm:pt modelId="{F0B3DBB9-D3BC-4D8C-9243-DAD9CA728B94}" type="parTrans" cxnId="{FD8F125D-798E-4DE0-9D38-65EA2ECBC9A5}">
      <dgm:prSet/>
      <dgm:spPr/>
      <dgm:t>
        <a:bodyPr/>
        <a:lstStyle/>
        <a:p>
          <a:endParaRPr lang="ru-RU"/>
        </a:p>
      </dgm:t>
    </dgm:pt>
    <dgm:pt modelId="{B0AE28BF-F546-42CB-A4F6-ACB1F0931E8F}" type="sibTrans" cxnId="{FD8F125D-798E-4DE0-9D38-65EA2ECBC9A5}">
      <dgm:prSet/>
      <dgm:spPr/>
      <dgm:t>
        <a:bodyPr/>
        <a:lstStyle/>
        <a:p>
          <a:endParaRPr lang="ru-RU"/>
        </a:p>
      </dgm:t>
    </dgm:pt>
    <dgm:pt modelId="{B59CEA66-6720-4220-B828-ECC006D6C7EC}">
      <dgm:prSet phldrT="[Текст]"/>
      <dgm:spPr/>
      <dgm:t>
        <a:bodyPr/>
        <a:lstStyle/>
        <a:p>
          <a:r>
            <a:rPr lang="ru-RU" dirty="0" smtClean="0"/>
            <a:t>Обращение больного</a:t>
          </a:r>
          <a:endParaRPr lang="ru-RU" dirty="0"/>
        </a:p>
      </dgm:t>
    </dgm:pt>
    <dgm:pt modelId="{A705F59B-90F3-43D8-8820-35608142C006}" type="parTrans" cxnId="{7EFDF4D4-B53D-48E9-8AA4-8F0BE83984B5}">
      <dgm:prSet/>
      <dgm:spPr/>
      <dgm:t>
        <a:bodyPr/>
        <a:lstStyle/>
        <a:p>
          <a:endParaRPr lang="ru-RU"/>
        </a:p>
      </dgm:t>
    </dgm:pt>
    <dgm:pt modelId="{EC7BBD32-9D7E-4382-861C-DF47D04EC703}" type="sibTrans" cxnId="{7EFDF4D4-B53D-48E9-8AA4-8F0BE83984B5}">
      <dgm:prSet/>
      <dgm:spPr/>
      <dgm:t>
        <a:bodyPr/>
        <a:lstStyle/>
        <a:p>
          <a:endParaRPr lang="ru-RU"/>
        </a:p>
      </dgm:t>
    </dgm:pt>
    <dgm:pt modelId="{DAAD59B9-54FC-43BD-ACD5-CE5F4DCF2546}">
      <dgm:prSet phldrT="[Текст]"/>
      <dgm:spPr/>
      <dgm:t>
        <a:bodyPr/>
        <a:lstStyle/>
        <a:p>
          <a:r>
            <a:rPr lang="ru-RU" dirty="0" smtClean="0"/>
            <a:t>Подозрение о наличии ПЗ</a:t>
          </a:r>
          <a:endParaRPr lang="ru-RU" dirty="0"/>
        </a:p>
      </dgm:t>
    </dgm:pt>
    <dgm:pt modelId="{2E55BB1F-0928-420D-8619-A257B2C2E002}" type="sibTrans" cxnId="{0A499749-9F1A-4226-BA7D-C669CD5BC530}">
      <dgm:prSet/>
      <dgm:spPr/>
      <dgm:t>
        <a:bodyPr/>
        <a:lstStyle/>
        <a:p>
          <a:endParaRPr lang="ru-RU"/>
        </a:p>
      </dgm:t>
    </dgm:pt>
    <dgm:pt modelId="{AA8D2FBB-641D-4B54-A4FA-F8D7A4FA7955}" type="parTrans" cxnId="{0A499749-9F1A-4226-BA7D-C669CD5BC530}">
      <dgm:prSet/>
      <dgm:spPr/>
      <dgm:t>
        <a:bodyPr/>
        <a:lstStyle/>
        <a:p>
          <a:endParaRPr lang="ru-RU"/>
        </a:p>
      </dgm:t>
    </dgm:pt>
    <dgm:pt modelId="{B87B2F55-DE00-4C86-9972-7703AA890244}">
      <dgm:prSet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Извещение об установлении предварительного диагноза ПЗ</a:t>
          </a:r>
          <a:endParaRPr lang="ru-RU" dirty="0">
            <a:solidFill>
              <a:srgbClr val="FF0000"/>
            </a:solidFill>
          </a:endParaRPr>
        </a:p>
      </dgm:t>
    </dgm:pt>
    <dgm:pt modelId="{995E49D9-AF7B-498C-A13A-199B791D973F}" type="parTrans" cxnId="{7621E640-9CB5-4259-A05D-6F09E53D6459}">
      <dgm:prSet/>
      <dgm:spPr/>
      <dgm:t>
        <a:bodyPr/>
        <a:lstStyle/>
        <a:p>
          <a:endParaRPr lang="ru-RU"/>
        </a:p>
      </dgm:t>
    </dgm:pt>
    <dgm:pt modelId="{F40061B1-25D9-479B-933F-05501655EB0B}" type="sibTrans" cxnId="{7621E640-9CB5-4259-A05D-6F09E53D6459}">
      <dgm:prSet/>
      <dgm:spPr/>
      <dgm:t>
        <a:bodyPr/>
        <a:lstStyle/>
        <a:p>
          <a:endParaRPr lang="ru-RU"/>
        </a:p>
      </dgm:t>
    </dgm:pt>
    <dgm:pt modelId="{64D47C05-D633-4723-BD8F-4AC0CB0DAC2E}" type="pres">
      <dgm:prSet presAssocID="{A0A6CB79-D029-4395-90D2-9278DA087C8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28A851-8ACD-41E6-AE73-CAA4A1900609}" type="pres">
      <dgm:prSet presAssocID="{69959F6D-18A3-4DA7-864A-97F46236DCDC}" presName="node" presStyleLbl="node1" presStyleIdx="0" presStyleCnt="4" custScaleX="106181" custScaleY="71804" custLinFactNeighborX="-60344" custLinFactNeighborY="-103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4DE7A3-E98D-404A-8689-7737EEC245DF}" type="pres">
      <dgm:prSet presAssocID="{B0AE28BF-F546-42CB-A4F6-ACB1F0931E8F}" presName="sibTrans" presStyleCnt="0"/>
      <dgm:spPr/>
    </dgm:pt>
    <dgm:pt modelId="{8FC903BE-67F8-4C37-A153-1A62AB566FD5}" type="pres">
      <dgm:prSet presAssocID="{B59CEA66-6720-4220-B828-ECC006D6C7EC}" presName="node" presStyleLbl="node1" presStyleIdx="1" presStyleCnt="4" custScaleX="115262" custScaleY="73723" custLinFactX="52216" custLinFactY="-11243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6E4EE8-31F5-472A-B58F-BA42EA48CB22}" type="pres">
      <dgm:prSet presAssocID="{EC7BBD32-9D7E-4382-861C-DF47D04EC703}" presName="sibTrans" presStyleCnt="0"/>
      <dgm:spPr/>
    </dgm:pt>
    <dgm:pt modelId="{4D1EAFDA-902B-4D9B-85CC-8064D6632BDE}" type="pres">
      <dgm:prSet presAssocID="{DAAD59B9-54FC-43BD-ACD5-CE5F4DCF2546}" presName="node" presStyleLbl="node1" presStyleIdx="2" presStyleCnt="4" custLinFactNeighborX="-67392" custLinFactNeighborY="87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C73FDE-176F-4401-B151-0F530566E7BF}" type="pres">
      <dgm:prSet presAssocID="{2E55BB1F-0928-420D-8619-A257B2C2E002}" presName="sibTrans" presStyleCnt="0"/>
      <dgm:spPr/>
    </dgm:pt>
    <dgm:pt modelId="{AB145EAB-368C-4AC8-BD76-A237D848C10D}" type="pres">
      <dgm:prSet presAssocID="{B87B2F55-DE00-4C86-9972-7703AA890244}" presName="node" presStyleLbl="node1" presStyleIdx="3" presStyleCnt="4" custLinFactNeighborX="7066" custLinFactNeighborY="122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8B57F4-7A46-41BC-93F6-58D2A43C9A93}" type="presOf" srcId="{B59CEA66-6720-4220-B828-ECC006D6C7EC}" destId="{8FC903BE-67F8-4C37-A153-1A62AB566FD5}" srcOrd="0" destOrd="0" presId="urn:microsoft.com/office/officeart/2005/8/layout/default#1"/>
    <dgm:cxn modelId="{507F6AB9-CFBC-487D-91A0-29C384E2E7B3}" type="presOf" srcId="{DAAD59B9-54FC-43BD-ACD5-CE5F4DCF2546}" destId="{4D1EAFDA-902B-4D9B-85CC-8064D6632BDE}" srcOrd="0" destOrd="0" presId="urn:microsoft.com/office/officeart/2005/8/layout/default#1"/>
    <dgm:cxn modelId="{E08407DF-5CB0-4B5A-BD2B-C0F1665CB5BD}" type="presOf" srcId="{A0A6CB79-D029-4395-90D2-9278DA087C8D}" destId="{64D47C05-D633-4723-BD8F-4AC0CB0DAC2E}" srcOrd="0" destOrd="0" presId="urn:microsoft.com/office/officeart/2005/8/layout/default#1"/>
    <dgm:cxn modelId="{FD8F125D-798E-4DE0-9D38-65EA2ECBC9A5}" srcId="{A0A6CB79-D029-4395-90D2-9278DA087C8D}" destId="{69959F6D-18A3-4DA7-864A-97F46236DCDC}" srcOrd="0" destOrd="0" parTransId="{F0B3DBB9-D3BC-4D8C-9243-DAD9CA728B94}" sibTransId="{B0AE28BF-F546-42CB-A4F6-ACB1F0931E8F}"/>
    <dgm:cxn modelId="{654898A1-5C44-4839-96C2-8E8CDAF8190F}" type="presOf" srcId="{B87B2F55-DE00-4C86-9972-7703AA890244}" destId="{AB145EAB-368C-4AC8-BD76-A237D848C10D}" srcOrd="0" destOrd="0" presId="urn:microsoft.com/office/officeart/2005/8/layout/default#1"/>
    <dgm:cxn modelId="{0A499749-9F1A-4226-BA7D-C669CD5BC530}" srcId="{A0A6CB79-D029-4395-90D2-9278DA087C8D}" destId="{DAAD59B9-54FC-43BD-ACD5-CE5F4DCF2546}" srcOrd="2" destOrd="0" parTransId="{AA8D2FBB-641D-4B54-A4FA-F8D7A4FA7955}" sibTransId="{2E55BB1F-0928-420D-8619-A257B2C2E002}"/>
    <dgm:cxn modelId="{7EFDF4D4-B53D-48E9-8AA4-8F0BE83984B5}" srcId="{A0A6CB79-D029-4395-90D2-9278DA087C8D}" destId="{B59CEA66-6720-4220-B828-ECC006D6C7EC}" srcOrd="1" destOrd="0" parTransId="{A705F59B-90F3-43D8-8820-35608142C006}" sibTransId="{EC7BBD32-9D7E-4382-861C-DF47D04EC703}"/>
    <dgm:cxn modelId="{1C12899E-B3D0-4257-9F17-2BC052FD8227}" type="presOf" srcId="{69959F6D-18A3-4DA7-864A-97F46236DCDC}" destId="{4928A851-8ACD-41E6-AE73-CAA4A1900609}" srcOrd="0" destOrd="0" presId="urn:microsoft.com/office/officeart/2005/8/layout/default#1"/>
    <dgm:cxn modelId="{7621E640-9CB5-4259-A05D-6F09E53D6459}" srcId="{A0A6CB79-D029-4395-90D2-9278DA087C8D}" destId="{B87B2F55-DE00-4C86-9972-7703AA890244}" srcOrd="3" destOrd="0" parTransId="{995E49D9-AF7B-498C-A13A-199B791D973F}" sibTransId="{F40061B1-25D9-479B-933F-05501655EB0B}"/>
    <dgm:cxn modelId="{EA490261-B73E-4297-8935-7C08560107F5}" type="presParOf" srcId="{64D47C05-D633-4723-BD8F-4AC0CB0DAC2E}" destId="{4928A851-8ACD-41E6-AE73-CAA4A1900609}" srcOrd="0" destOrd="0" presId="urn:microsoft.com/office/officeart/2005/8/layout/default#1"/>
    <dgm:cxn modelId="{9C7F7ED1-4075-4167-931E-3156681A4DD9}" type="presParOf" srcId="{64D47C05-D633-4723-BD8F-4AC0CB0DAC2E}" destId="{C04DE7A3-E98D-404A-8689-7737EEC245DF}" srcOrd="1" destOrd="0" presId="urn:microsoft.com/office/officeart/2005/8/layout/default#1"/>
    <dgm:cxn modelId="{94494B6F-8DE5-4C0E-B1AD-630AA71D01EF}" type="presParOf" srcId="{64D47C05-D633-4723-BD8F-4AC0CB0DAC2E}" destId="{8FC903BE-67F8-4C37-A153-1A62AB566FD5}" srcOrd="2" destOrd="0" presId="urn:microsoft.com/office/officeart/2005/8/layout/default#1"/>
    <dgm:cxn modelId="{D10EA491-F57A-422A-BF2F-39B52FA37A48}" type="presParOf" srcId="{64D47C05-D633-4723-BD8F-4AC0CB0DAC2E}" destId="{486E4EE8-31F5-472A-B58F-BA42EA48CB22}" srcOrd="3" destOrd="0" presId="urn:microsoft.com/office/officeart/2005/8/layout/default#1"/>
    <dgm:cxn modelId="{2724650B-F8C6-42D6-9B2A-3E7CEC1697B5}" type="presParOf" srcId="{64D47C05-D633-4723-BD8F-4AC0CB0DAC2E}" destId="{4D1EAFDA-902B-4D9B-85CC-8064D6632BDE}" srcOrd="4" destOrd="0" presId="urn:microsoft.com/office/officeart/2005/8/layout/default#1"/>
    <dgm:cxn modelId="{7174CEA0-EAD2-4B34-98F6-5E42E6C0058B}" type="presParOf" srcId="{64D47C05-D633-4723-BD8F-4AC0CB0DAC2E}" destId="{42C73FDE-176F-4401-B151-0F530566E7BF}" srcOrd="5" destOrd="0" presId="urn:microsoft.com/office/officeart/2005/8/layout/default#1"/>
    <dgm:cxn modelId="{979318C5-7571-438B-BDF2-FE62FD7332BA}" type="presParOf" srcId="{64D47C05-D633-4723-BD8F-4AC0CB0DAC2E}" destId="{AB145EAB-368C-4AC8-BD76-A237D848C10D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A6CB79-D029-4395-90D2-9278DA087C8D}" type="doc">
      <dgm:prSet loTypeId="urn:microsoft.com/office/officeart/2005/8/layout/default#2" loCatId="list" qsTypeId="urn:microsoft.com/office/officeart/2005/8/quickstyle/simple1#6" qsCatId="simple" csTypeId="urn:microsoft.com/office/officeart/2005/8/colors/accent1_2#6" csCatId="accent1" phldr="1"/>
      <dgm:spPr/>
      <dgm:t>
        <a:bodyPr/>
        <a:lstStyle/>
        <a:p>
          <a:endParaRPr lang="ru-RU"/>
        </a:p>
      </dgm:t>
    </dgm:pt>
    <dgm:pt modelId="{B59CEA66-6720-4220-B828-ECC006D6C7EC}">
      <dgm:prSet phldrT="[Текст]" custT="1"/>
      <dgm:spPr/>
      <dgm:t>
        <a:bodyPr/>
        <a:lstStyle/>
        <a:p>
          <a:r>
            <a:rPr lang="ru-RU" sz="4800" dirty="0" smtClean="0"/>
            <a:t>СГХ</a:t>
          </a:r>
          <a:endParaRPr lang="ru-RU" sz="4800" dirty="0"/>
        </a:p>
      </dgm:t>
    </dgm:pt>
    <dgm:pt modelId="{A705F59B-90F3-43D8-8820-35608142C006}" type="parTrans" cxnId="{7EFDF4D4-B53D-48E9-8AA4-8F0BE83984B5}">
      <dgm:prSet/>
      <dgm:spPr/>
      <dgm:t>
        <a:bodyPr/>
        <a:lstStyle/>
        <a:p>
          <a:endParaRPr lang="ru-RU"/>
        </a:p>
      </dgm:t>
    </dgm:pt>
    <dgm:pt modelId="{EC7BBD32-9D7E-4382-861C-DF47D04EC703}" type="sibTrans" cxnId="{7EFDF4D4-B53D-48E9-8AA4-8F0BE83984B5}">
      <dgm:prSet/>
      <dgm:spPr/>
      <dgm:t>
        <a:bodyPr/>
        <a:lstStyle/>
        <a:p>
          <a:endParaRPr lang="ru-RU"/>
        </a:p>
      </dgm:t>
    </dgm:pt>
    <dgm:pt modelId="{B87B2F55-DE00-4C86-9972-7703AA890244}">
      <dgm:prSet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Извещение об установлении предварительного диагноза ПЗ</a:t>
          </a:r>
          <a:endParaRPr lang="ru-RU" dirty="0">
            <a:solidFill>
              <a:schemeClr val="bg1"/>
            </a:solidFill>
          </a:endParaRPr>
        </a:p>
      </dgm:t>
    </dgm:pt>
    <dgm:pt modelId="{995E49D9-AF7B-498C-A13A-199B791D973F}" type="parTrans" cxnId="{7621E640-9CB5-4259-A05D-6F09E53D6459}">
      <dgm:prSet/>
      <dgm:spPr/>
      <dgm:t>
        <a:bodyPr/>
        <a:lstStyle/>
        <a:p>
          <a:endParaRPr lang="ru-RU"/>
        </a:p>
      </dgm:t>
    </dgm:pt>
    <dgm:pt modelId="{F40061B1-25D9-479B-933F-05501655EB0B}" type="sibTrans" cxnId="{7621E640-9CB5-4259-A05D-6F09E53D6459}">
      <dgm:prSet/>
      <dgm:spPr/>
      <dgm:t>
        <a:bodyPr/>
        <a:lstStyle/>
        <a:p>
          <a:endParaRPr lang="ru-RU"/>
        </a:p>
      </dgm:t>
    </dgm:pt>
    <dgm:pt modelId="{64D47C05-D633-4723-BD8F-4AC0CB0DAC2E}" type="pres">
      <dgm:prSet presAssocID="{A0A6CB79-D029-4395-90D2-9278DA087C8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C903BE-67F8-4C37-A153-1A62AB566FD5}" type="pres">
      <dgm:prSet presAssocID="{B59CEA66-6720-4220-B828-ECC006D6C7EC}" presName="node" presStyleLbl="node1" presStyleIdx="0" presStyleCnt="2" custScaleX="38165" custScaleY="27893" custLinFactNeighborX="176" custLinFactNeighborY="268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6E4EE8-31F5-472A-B58F-BA42EA48CB22}" type="pres">
      <dgm:prSet presAssocID="{EC7BBD32-9D7E-4382-861C-DF47D04EC703}" presName="sibTrans" presStyleCnt="0"/>
      <dgm:spPr/>
    </dgm:pt>
    <dgm:pt modelId="{AB145EAB-368C-4AC8-BD76-A237D848C10D}" type="pres">
      <dgm:prSet presAssocID="{B87B2F55-DE00-4C86-9972-7703AA890244}" presName="node" presStyleLbl="node1" presStyleIdx="1" presStyleCnt="2" custScaleX="44201" custScaleY="40198" custLinFactNeighborX="-67831" custLinFactNeighborY="-317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FDF4D4-B53D-48E9-8AA4-8F0BE83984B5}" srcId="{A0A6CB79-D029-4395-90D2-9278DA087C8D}" destId="{B59CEA66-6720-4220-B828-ECC006D6C7EC}" srcOrd="0" destOrd="0" parTransId="{A705F59B-90F3-43D8-8820-35608142C006}" sibTransId="{EC7BBD32-9D7E-4382-861C-DF47D04EC703}"/>
    <dgm:cxn modelId="{28478CCB-DF67-46C3-B854-E594212A9856}" type="presOf" srcId="{B87B2F55-DE00-4C86-9972-7703AA890244}" destId="{AB145EAB-368C-4AC8-BD76-A237D848C10D}" srcOrd="0" destOrd="0" presId="urn:microsoft.com/office/officeart/2005/8/layout/default#2"/>
    <dgm:cxn modelId="{7C0F59A4-E621-4B7C-94EE-66609BFE6B52}" type="presOf" srcId="{B59CEA66-6720-4220-B828-ECC006D6C7EC}" destId="{8FC903BE-67F8-4C37-A153-1A62AB566FD5}" srcOrd="0" destOrd="0" presId="urn:microsoft.com/office/officeart/2005/8/layout/default#2"/>
    <dgm:cxn modelId="{BB9A9D71-0BAF-4043-9B04-14071B42ACBB}" type="presOf" srcId="{A0A6CB79-D029-4395-90D2-9278DA087C8D}" destId="{64D47C05-D633-4723-BD8F-4AC0CB0DAC2E}" srcOrd="0" destOrd="0" presId="urn:microsoft.com/office/officeart/2005/8/layout/default#2"/>
    <dgm:cxn modelId="{7621E640-9CB5-4259-A05D-6F09E53D6459}" srcId="{A0A6CB79-D029-4395-90D2-9278DA087C8D}" destId="{B87B2F55-DE00-4C86-9972-7703AA890244}" srcOrd="1" destOrd="0" parTransId="{995E49D9-AF7B-498C-A13A-199B791D973F}" sibTransId="{F40061B1-25D9-479B-933F-05501655EB0B}"/>
    <dgm:cxn modelId="{1B4EA294-4199-4C5D-9E70-14091456CDAD}" type="presParOf" srcId="{64D47C05-D633-4723-BD8F-4AC0CB0DAC2E}" destId="{8FC903BE-67F8-4C37-A153-1A62AB566FD5}" srcOrd="0" destOrd="0" presId="urn:microsoft.com/office/officeart/2005/8/layout/default#2"/>
    <dgm:cxn modelId="{347F7989-0CCA-435A-BA46-A405C6C416A8}" type="presParOf" srcId="{64D47C05-D633-4723-BD8F-4AC0CB0DAC2E}" destId="{486E4EE8-31F5-472A-B58F-BA42EA48CB22}" srcOrd="1" destOrd="0" presId="urn:microsoft.com/office/officeart/2005/8/layout/default#2"/>
    <dgm:cxn modelId="{1FAAE808-5D1E-4169-A926-C77100E0E165}" type="presParOf" srcId="{64D47C05-D633-4723-BD8F-4AC0CB0DAC2E}" destId="{AB145EAB-368C-4AC8-BD76-A237D848C10D}" srcOrd="2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0A6CB79-D029-4395-90D2-9278DA087C8D}" type="doc">
      <dgm:prSet loTypeId="urn:microsoft.com/office/officeart/2005/8/layout/default#3" loCatId="list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ru-RU"/>
        </a:p>
      </dgm:t>
    </dgm:pt>
    <dgm:pt modelId="{B59CEA66-6720-4220-B828-ECC006D6C7EC}">
      <dgm:prSet phldrT="[Текст]" custT="1"/>
      <dgm:spPr/>
      <dgm:t>
        <a:bodyPr/>
        <a:lstStyle/>
        <a:p>
          <a:r>
            <a:rPr lang="ru-RU" sz="4800" dirty="0" smtClean="0"/>
            <a:t>СГХ</a:t>
          </a:r>
          <a:endParaRPr lang="ru-RU" sz="4800" dirty="0"/>
        </a:p>
      </dgm:t>
    </dgm:pt>
    <dgm:pt modelId="{A705F59B-90F3-43D8-8820-35608142C006}" type="parTrans" cxnId="{7EFDF4D4-B53D-48E9-8AA4-8F0BE83984B5}">
      <dgm:prSet/>
      <dgm:spPr/>
      <dgm:t>
        <a:bodyPr/>
        <a:lstStyle/>
        <a:p>
          <a:endParaRPr lang="ru-RU"/>
        </a:p>
      </dgm:t>
    </dgm:pt>
    <dgm:pt modelId="{EC7BBD32-9D7E-4382-861C-DF47D04EC703}" type="sibTrans" cxnId="{7EFDF4D4-B53D-48E9-8AA4-8F0BE83984B5}">
      <dgm:prSet/>
      <dgm:spPr/>
      <dgm:t>
        <a:bodyPr/>
        <a:lstStyle/>
        <a:p>
          <a:endParaRPr lang="ru-RU"/>
        </a:p>
      </dgm:t>
    </dgm:pt>
    <dgm:pt modelId="{B87B2F55-DE00-4C86-9972-7703AA890244}">
      <dgm:prSet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Копия трудовой книжки</a:t>
          </a:r>
          <a:endParaRPr lang="ru-RU" dirty="0">
            <a:solidFill>
              <a:schemeClr val="bg1"/>
            </a:solidFill>
          </a:endParaRPr>
        </a:p>
      </dgm:t>
    </dgm:pt>
    <dgm:pt modelId="{995E49D9-AF7B-498C-A13A-199B791D973F}" type="parTrans" cxnId="{7621E640-9CB5-4259-A05D-6F09E53D6459}">
      <dgm:prSet/>
      <dgm:spPr/>
      <dgm:t>
        <a:bodyPr/>
        <a:lstStyle/>
        <a:p>
          <a:endParaRPr lang="ru-RU"/>
        </a:p>
      </dgm:t>
    </dgm:pt>
    <dgm:pt modelId="{F40061B1-25D9-479B-933F-05501655EB0B}" type="sibTrans" cxnId="{7621E640-9CB5-4259-A05D-6F09E53D6459}">
      <dgm:prSet/>
      <dgm:spPr/>
      <dgm:t>
        <a:bodyPr/>
        <a:lstStyle/>
        <a:p>
          <a:endParaRPr lang="ru-RU"/>
        </a:p>
      </dgm:t>
    </dgm:pt>
    <dgm:pt modelId="{CB49476B-5612-4FC9-9E38-3B0DF7562D28}">
      <dgm:prSet/>
      <dgm:spPr/>
      <dgm:t>
        <a:bodyPr/>
        <a:lstStyle/>
        <a:p>
          <a:r>
            <a:rPr lang="ru-RU" dirty="0" smtClean="0"/>
            <a:t>Выписки из </a:t>
          </a:r>
          <a:r>
            <a:rPr lang="ru-RU" dirty="0" err="1" smtClean="0"/>
            <a:t>медиц</a:t>
          </a:r>
          <a:r>
            <a:rPr lang="ru-RU" dirty="0" smtClean="0"/>
            <a:t>. докум.</a:t>
          </a:r>
          <a:endParaRPr lang="ru-RU" dirty="0"/>
        </a:p>
      </dgm:t>
    </dgm:pt>
    <dgm:pt modelId="{F31F5676-4DCE-40A6-B5F3-DD5B859E148E}" type="parTrans" cxnId="{158E81BB-5F65-4BE6-964E-71F9A64311E7}">
      <dgm:prSet/>
      <dgm:spPr/>
      <dgm:t>
        <a:bodyPr/>
        <a:lstStyle/>
        <a:p>
          <a:endParaRPr lang="ru-RU"/>
        </a:p>
      </dgm:t>
    </dgm:pt>
    <dgm:pt modelId="{B17495F2-E57B-43A4-9A99-9867B63D93D1}" type="sibTrans" cxnId="{158E81BB-5F65-4BE6-964E-71F9A64311E7}">
      <dgm:prSet/>
      <dgm:spPr/>
      <dgm:t>
        <a:bodyPr/>
        <a:lstStyle/>
        <a:p>
          <a:endParaRPr lang="ru-RU"/>
        </a:p>
      </dgm:t>
    </dgm:pt>
    <dgm:pt modelId="{64D47C05-D633-4723-BD8F-4AC0CB0DAC2E}" type="pres">
      <dgm:prSet presAssocID="{A0A6CB79-D029-4395-90D2-9278DA087C8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C903BE-67F8-4C37-A153-1A62AB566FD5}" type="pres">
      <dgm:prSet presAssocID="{B59CEA66-6720-4220-B828-ECC006D6C7EC}" presName="node" presStyleLbl="node1" presStyleIdx="0" presStyleCnt="3" custScaleX="31998" custScaleY="40524" custLinFactNeighborX="-13685" custLinFactNeighborY="-22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6E4EE8-31F5-472A-B58F-BA42EA48CB22}" type="pres">
      <dgm:prSet presAssocID="{EC7BBD32-9D7E-4382-861C-DF47D04EC703}" presName="sibTrans" presStyleCnt="0"/>
      <dgm:spPr/>
    </dgm:pt>
    <dgm:pt modelId="{AB145EAB-368C-4AC8-BD76-A237D848C10D}" type="pres">
      <dgm:prSet presAssocID="{B87B2F55-DE00-4C86-9972-7703AA890244}" presName="node" presStyleLbl="node1" presStyleIdx="1" presStyleCnt="3" custScaleX="37049" custScaleY="39007" custLinFactNeighborX="-21309" custLinFactNeighborY="-7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102B00-5660-42F0-AEF9-709276DAAA7D}" type="pres">
      <dgm:prSet presAssocID="{F40061B1-25D9-479B-933F-05501655EB0B}" presName="sibTrans" presStyleCnt="0"/>
      <dgm:spPr/>
    </dgm:pt>
    <dgm:pt modelId="{0F83A369-CF15-4B3D-8DFC-0FFF29351251}" type="pres">
      <dgm:prSet presAssocID="{CB49476B-5612-4FC9-9E38-3B0DF7562D28}" presName="node" presStyleLbl="node1" presStyleIdx="2" presStyleCnt="3" custScaleX="33534" custScaleY="44237" custLinFactNeighborX="38584" custLinFactNeighborY="-572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8E81BB-5F65-4BE6-964E-71F9A64311E7}" srcId="{A0A6CB79-D029-4395-90D2-9278DA087C8D}" destId="{CB49476B-5612-4FC9-9E38-3B0DF7562D28}" srcOrd="2" destOrd="0" parTransId="{F31F5676-4DCE-40A6-B5F3-DD5B859E148E}" sibTransId="{B17495F2-E57B-43A4-9A99-9867B63D93D1}"/>
    <dgm:cxn modelId="{7EFDF4D4-B53D-48E9-8AA4-8F0BE83984B5}" srcId="{A0A6CB79-D029-4395-90D2-9278DA087C8D}" destId="{B59CEA66-6720-4220-B828-ECC006D6C7EC}" srcOrd="0" destOrd="0" parTransId="{A705F59B-90F3-43D8-8820-35608142C006}" sibTransId="{EC7BBD32-9D7E-4382-861C-DF47D04EC703}"/>
    <dgm:cxn modelId="{2DCD3895-8F69-4058-A7CD-95CA6DE7818C}" type="presOf" srcId="{CB49476B-5612-4FC9-9E38-3B0DF7562D28}" destId="{0F83A369-CF15-4B3D-8DFC-0FFF29351251}" srcOrd="0" destOrd="0" presId="urn:microsoft.com/office/officeart/2005/8/layout/default#3"/>
    <dgm:cxn modelId="{C0A6BE4A-BD9B-45D3-8F4E-C6FD9D081D4E}" type="presOf" srcId="{B87B2F55-DE00-4C86-9972-7703AA890244}" destId="{AB145EAB-368C-4AC8-BD76-A237D848C10D}" srcOrd="0" destOrd="0" presId="urn:microsoft.com/office/officeart/2005/8/layout/default#3"/>
    <dgm:cxn modelId="{7DD126BD-0153-441B-8830-3BD184980F50}" type="presOf" srcId="{A0A6CB79-D029-4395-90D2-9278DA087C8D}" destId="{64D47C05-D633-4723-BD8F-4AC0CB0DAC2E}" srcOrd="0" destOrd="0" presId="urn:microsoft.com/office/officeart/2005/8/layout/default#3"/>
    <dgm:cxn modelId="{8F4DA1CE-CE85-473B-A629-910EDFF40938}" type="presOf" srcId="{B59CEA66-6720-4220-B828-ECC006D6C7EC}" destId="{8FC903BE-67F8-4C37-A153-1A62AB566FD5}" srcOrd="0" destOrd="0" presId="urn:microsoft.com/office/officeart/2005/8/layout/default#3"/>
    <dgm:cxn modelId="{7621E640-9CB5-4259-A05D-6F09E53D6459}" srcId="{A0A6CB79-D029-4395-90D2-9278DA087C8D}" destId="{B87B2F55-DE00-4C86-9972-7703AA890244}" srcOrd="1" destOrd="0" parTransId="{995E49D9-AF7B-498C-A13A-199B791D973F}" sibTransId="{F40061B1-25D9-479B-933F-05501655EB0B}"/>
    <dgm:cxn modelId="{4CC2AB09-76A7-4449-B16F-DECD6B0ECB86}" type="presParOf" srcId="{64D47C05-D633-4723-BD8F-4AC0CB0DAC2E}" destId="{8FC903BE-67F8-4C37-A153-1A62AB566FD5}" srcOrd="0" destOrd="0" presId="urn:microsoft.com/office/officeart/2005/8/layout/default#3"/>
    <dgm:cxn modelId="{14D60B34-33B6-4347-BEE2-44C7664A9224}" type="presParOf" srcId="{64D47C05-D633-4723-BD8F-4AC0CB0DAC2E}" destId="{486E4EE8-31F5-472A-B58F-BA42EA48CB22}" srcOrd="1" destOrd="0" presId="urn:microsoft.com/office/officeart/2005/8/layout/default#3"/>
    <dgm:cxn modelId="{00024FAB-7393-42ED-9C9F-E956D36ED60E}" type="presParOf" srcId="{64D47C05-D633-4723-BD8F-4AC0CB0DAC2E}" destId="{AB145EAB-368C-4AC8-BD76-A237D848C10D}" srcOrd="2" destOrd="0" presId="urn:microsoft.com/office/officeart/2005/8/layout/default#3"/>
    <dgm:cxn modelId="{B2AC31C1-7E5C-4F27-97CE-25240C473967}" type="presParOf" srcId="{64D47C05-D633-4723-BD8F-4AC0CB0DAC2E}" destId="{58102B00-5660-42F0-AEF9-709276DAAA7D}" srcOrd="3" destOrd="0" presId="urn:microsoft.com/office/officeart/2005/8/layout/default#3"/>
    <dgm:cxn modelId="{03D37FBC-708F-4110-8A90-D141334AFEC9}" type="presParOf" srcId="{64D47C05-D633-4723-BD8F-4AC0CB0DAC2E}" destId="{0F83A369-CF15-4B3D-8DFC-0FFF29351251}" srcOrd="4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36A73B6-F25A-4B7C-84C6-DFC867EA7B66}" type="doc">
      <dgm:prSet loTypeId="urn:microsoft.com/office/officeart/2005/8/layout/hierarchy4" loCatId="relationship" qsTypeId="urn:microsoft.com/office/officeart/2005/8/quickstyle/simple1#9" qsCatId="simple" csTypeId="urn:microsoft.com/office/officeart/2005/8/colors/accent1_2#9" csCatId="accent1" phldr="1"/>
      <dgm:spPr/>
      <dgm:t>
        <a:bodyPr/>
        <a:lstStyle/>
        <a:p>
          <a:endParaRPr lang="ru-RU"/>
        </a:p>
      </dgm:t>
    </dgm:pt>
    <dgm:pt modelId="{BD1CB99F-35C4-4CA8-BD15-44EA38D658B3}">
      <dgm:prSet phldrT="[Текст]"/>
      <dgm:spPr/>
      <dgm:t>
        <a:bodyPr/>
        <a:lstStyle/>
        <a:p>
          <a:r>
            <a:rPr lang="ru-RU" dirty="0" smtClean="0"/>
            <a:t>Утрата трудоспособности</a:t>
          </a:r>
          <a:endParaRPr lang="ru-RU" dirty="0"/>
        </a:p>
      </dgm:t>
    </dgm:pt>
    <dgm:pt modelId="{7B7E36E7-D4B2-406E-B970-8BFFC3825762}" type="parTrans" cxnId="{49B5A633-6184-49E1-AC48-83D7FD7166E9}">
      <dgm:prSet/>
      <dgm:spPr/>
      <dgm:t>
        <a:bodyPr/>
        <a:lstStyle/>
        <a:p>
          <a:endParaRPr lang="ru-RU"/>
        </a:p>
      </dgm:t>
    </dgm:pt>
    <dgm:pt modelId="{B0026D00-4335-4963-A063-6DC7D19E017E}" type="sibTrans" cxnId="{49B5A633-6184-49E1-AC48-83D7FD7166E9}">
      <dgm:prSet/>
      <dgm:spPr/>
      <dgm:t>
        <a:bodyPr/>
        <a:lstStyle/>
        <a:p>
          <a:endParaRPr lang="ru-RU"/>
        </a:p>
      </dgm:t>
    </dgm:pt>
    <dgm:pt modelId="{769395AA-FC1C-40E3-9EEF-D1E3DB04F329}">
      <dgm:prSet phldrT="[Текст]"/>
      <dgm:spPr/>
      <dgm:t>
        <a:bodyPr/>
        <a:lstStyle/>
        <a:p>
          <a:r>
            <a:rPr lang="ru-RU" dirty="0" smtClean="0"/>
            <a:t>Временная</a:t>
          </a:r>
          <a:endParaRPr lang="ru-RU" dirty="0"/>
        </a:p>
      </dgm:t>
    </dgm:pt>
    <dgm:pt modelId="{A95A4E4A-5047-456B-A9D8-04DE6AE0425D}" type="parTrans" cxnId="{7D54D63C-3E3D-404E-9D1C-18A78A7C8DC8}">
      <dgm:prSet/>
      <dgm:spPr/>
      <dgm:t>
        <a:bodyPr/>
        <a:lstStyle/>
        <a:p>
          <a:endParaRPr lang="ru-RU"/>
        </a:p>
      </dgm:t>
    </dgm:pt>
    <dgm:pt modelId="{D77C1796-EF6E-430A-9E9B-6B3E5CFF2D28}" type="sibTrans" cxnId="{7D54D63C-3E3D-404E-9D1C-18A78A7C8DC8}">
      <dgm:prSet/>
      <dgm:spPr/>
      <dgm:t>
        <a:bodyPr/>
        <a:lstStyle/>
        <a:p>
          <a:endParaRPr lang="ru-RU"/>
        </a:p>
      </dgm:t>
    </dgm:pt>
    <dgm:pt modelId="{43D26A29-EC13-40A0-BFA7-7B64117C70DF}">
      <dgm:prSet phldrT="[Текст]"/>
      <dgm:spPr/>
      <dgm:t>
        <a:bodyPr/>
        <a:lstStyle/>
        <a:p>
          <a:r>
            <a:rPr lang="ru-RU" dirty="0" smtClean="0"/>
            <a:t>Частичная</a:t>
          </a:r>
          <a:endParaRPr lang="ru-RU" dirty="0"/>
        </a:p>
      </dgm:t>
    </dgm:pt>
    <dgm:pt modelId="{0C933F2A-6F74-43AB-9FF3-8482284E7197}" type="parTrans" cxnId="{E0A27D80-8832-4D31-B6B4-597FC19BE731}">
      <dgm:prSet/>
      <dgm:spPr/>
      <dgm:t>
        <a:bodyPr/>
        <a:lstStyle/>
        <a:p>
          <a:endParaRPr lang="ru-RU"/>
        </a:p>
      </dgm:t>
    </dgm:pt>
    <dgm:pt modelId="{EEEEE649-0877-4433-B4D2-188DABC37B6C}" type="sibTrans" cxnId="{E0A27D80-8832-4D31-B6B4-597FC19BE731}">
      <dgm:prSet/>
      <dgm:spPr/>
      <dgm:t>
        <a:bodyPr/>
        <a:lstStyle/>
        <a:p>
          <a:endParaRPr lang="ru-RU"/>
        </a:p>
      </dgm:t>
    </dgm:pt>
    <dgm:pt modelId="{A2A6CD78-AD32-486E-943E-73D76061B024}">
      <dgm:prSet phldrT="[Текст]"/>
      <dgm:spPr/>
      <dgm:t>
        <a:bodyPr/>
        <a:lstStyle/>
        <a:p>
          <a:r>
            <a:rPr lang="ru-RU" dirty="0" smtClean="0"/>
            <a:t>Полная</a:t>
          </a:r>
          <a:endParaRPr lang="ru-RU" dirty="0"/>
        </a:p>
      </dgm:t>
    </dgm:pt>
    <dgm:pt modelId="{0E45EDE4-D457-4029-A8A6-C2ABBA9F62A1}" type="parTrans" cxnId="{6C64B4F6-0904-4749-B95E-10D2A6857043}">
      <dgm:prSet/>
      <dgm:spPr/>
      <dgm:t>
        <a:bodyPr/>
        <a:lstStyle/>
        <a:p>
          <a:endParaRPr lang="ru-RU"/>
        </a:p>
      </dgm:t>
    </dgm:pt>
    <dgm:pt modelId="{897DB660-E0D1-48DF-BE2E-ECA4C018AADA}" type="sibTrans" cxnId="{6C64B4F6-0904-4749-B95E-10D2A6857043}">
      <dgm:prSet/>
      <dgm:spPr/>
      <dgm:t>
        <a:bodyPr/>
        <a:lstStyle/>
        <a:p>
          <a:endParaRPr lang="ru-RU"/>
        </a:p>
      </dgm:t>
    </dgm:pt>
    <dgm:pt modelId="{03A7540D-78C7-41F8-B015-164084F13445}">
      <dgm:prSet phldrT="[Текст]"/>
      <dgm:spPr/>
      <dgm:t>
        <a:bodyPr/>
        <a:lstStyle/>
        <a:p>
          <a:r>
            <a:rPr lang="ru-RU" dirty="0" smtClean="0"/>
            <a:t>Стойкая</a:t>
          </a:r>
          <a:endParaRPr lang="ru-RU" dirty="0"/>
        </a:p>
      </dgm:t>
    </dgm:pt>
    <dgm:pt modelId="{5B108C97-075A-43D8-8B43-B91C8796EDCB}" type="parTrans" cxnId="{C2FAD60F-8FCA-43B8-AFF6-CA50C3817ACD}">
      <dgm:prSet/>
      <dgm:spPr/>
      <dgm:t>
        <a:bodyPr/>
        <a:lstStyle/>
        <a:p>
          <a:endParaRPr lang="ru-RU"/>
        </a:p>
      </dgm:t>
    </dgm:pt>
    <dgm:pt modelId="{A3813F17-2D32-4B33-BFAA-2DA095688721}" type="sibTrans" cxnId="{C2FAD60F-8FCA-43B8-AFF6-CA50C3817ACD}">
      <dgm:prSet/>
      <dgm:spPr/>
      <dgm:t>
        <a:bodyPr/>
        <a:lstStyle/>
        <a:p>
          <a:endParaRPr lang="ru-RU"/>
        </a:p>
      </dgm:t>
    </dgm:pt>
    <dgm:pt modelId="{A07F45FC-9E63-4B06-85D3-5C5B3A6ACE13}">
      <dgm:prSet phldrT="[Текст]"/>
      <dgm:spPr/>
      <dgm:t>
        <a:bodyPr/>
        <a:lstStyle/>
        <a:p>
          <a:r>
            <a:rPr lang="ru-RU" dirty="0" smtClean="0"/>
            <a:t>Частичная</a:t>
          </a:r>
          <a:endParaRPr lang="ru-RU" dirty="0"/>
        </a:p>
      </dgm:t>
    </dgm:pt>
    <dgm:pt modelId="{4F88952C-B8DB-49A4-91E8-B38CDC83348D}" type="parTrans" cxnId="{44BFB7F0-2BD4-45F3-B8D1-610FF4CA27D5}">
      <dgm:prSet/>
      <dgm:spPr/>
      <dgm:t>
        <a:bodyPr/>
        <a:lstStyle/>
        <a:p>
          <a:endParaRPr lang="ru-RU"/>
        </a:p>
      </dgm:t>
    </dgm:pt>
    <dgm:pt modelId="{F5B6154E-B087-4719-AFE7-504113D60E45}" type="sibTrans" cxnId="{44BFB7F0-2BD4-45F3-B8D1-610FF4CA27D5}">
      <dgm:prSet/>
      <dgm:spPr/>
      <dgm:t>
        <a:bodyPr/>
        <a:lstStyle/>
        <a:p>
          <a:endParaRPr lang="ru-RU"/>
        </a:p>
      </dgm:t>
    </dgm:pt>
    <dgm:pt modelId="{7BE72464-0B18-4842-BD47-22761583F24A}">
      <dgm:prSet/>
      <dgm:spPr/>
      <dgm:t>
        <a:bodyPr/>
        <a:lstStyle/>
        <a:p>
          <a:r>
            <a:rPr lang="ru-RU" dirty="0" smtClean="0"/>
            <a:t>Полная</a:t>
          </a:r>
          <a:endParaRPr lang="ru-RU" dirty="0"/>
        </a:p>
      </dgm:t>
    </dgm:pt>
    <dgm:pt modelId="{B86B0C6C-9551-4156-9257-19468AE775B0}" type="parTrans" cxnId="{CFFBF23E-FF3E-447C-A30B-F7D2FEED9991}">
      <dgm:prSet/>
      <dgm:spPr/>
    </dgm:pt>
    <dgm:pt modelId="{F8930AB1-A7FB-4B77-9383-9BF0134B3DE9}" type="sibTrans" cxnId="{CFFBF23E-FF3E-447C-A30B-F7D2FEED9991}">
      <dgm:prSet/>
      <dgm:spPr/>
    </dgm:pt>
    <dgm:pt modelId="{9E67D894-9F3B-49D6-B361-FEBF23310449}" type="pres">
      <dgm:prSet presAssocID="{236A73B6-F25A-4B7C-84C6-DFC867EA7B6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12886F5-1C9D-45F4-9591-17601E9FD430}" type="pres">
      <dgm:prSet presAssocID="{BD1CB99F-35C4-4CA8-BD15-44EA38D658B3}" presName="vertOne" presStyleCnt="0"/>
      <dgm:spPr/>
    </dgm:pt>
    <dgm:pt modelId="{2622AF5E-24FB-4915-81B5-60E595B6FA28}" type="pres">
      <dgm:prSet presAssocID="{BD1CB99F-35C4-4CA8-BD15-44EA38D658B3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D3D16D-F076-469D-99E8-774A32230F59}" type="pres">
      <dgm:prSet presAssocID="{BD1CB99F-35C4-4CA8-BD15-44EA38D658B3}" presName="parTransOne" presStyleCnt="0"/>
      <dgm:spPr/>
    </dgm:pt>
    <dgm:pt modelId="{7EABC592-82DD-474D-8B0B-14D8036F7386}" type="pres">
      <dgm:prSet presAssocID="{BD1CB99F-35C4-4CA8-BD15-44EA38D658B3}" presName="horzOne" presStyleCnt="0"/>
      <dgm:spPr/>
    </dgm:pt>
    <dgm:pt modelId="{D8F1CF88-089D-4FEE-9B45-9E6927F21EE5}" type="pres">
      <dgm:prSet presAssocID="{769395AA-FC1C-40E3-9EEF-D1E3DB04F329}" presName="vertTwo" presStyleCnt="0"/>
      <dgm:spPr/>
    </dgm:pt>
    <dgm:pt modelId="{0C13F1AC-3BCA-4E58-989D-28FC7600FC10}" type="pres">
      <dgm:prSet presAssocID="{769395AA-FC1C-40E3-9EEF-D1E3DB04F329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5375D9-B668-4A90-AACE-51EB8F6CA81B}" type="pres">
      <dgm:prSet presAssocID="{769395AA-FC1C-40E3-9EEF-D1E3DB04F329}" presName="parTransTwo" presStyleCnt="0"/>
      <dgm:spPr/>
    </dgm:pt>
    <dgm:pt modelId="{AC2786B7-F39E-4F82-BB0F-F7A9BE271B51}" type="pres">
      <dgm:prSet presAssocID="{769395AA-FC1C-40E3-9EEF-D1E3DB04F329}" presName="horzTwo" presStyleCnt="0"/>
      <dgm:spPr/>
    </dgm:pt>
    <dgm:pt modelId="{1851A83A-1E08-4420-8103-9CA87A45778E}" type="pres">
      <dgm:prSet presAssocID="{43D26A29-EC13-40A0-BFA7-7B64117C70DF}" presName="vertThree" presStyleCnt="0"/>
      <dgm:spPr/>
    </dgm:pt>
    <dgm:pt modelId="{52AF82E9-8765-4ACE-9F99-54D42D79F2DE}" type="pres">
      <dgm:prSet presAssocID="{43D26A29-EC13-40A0-BFA7-7B64117C70DF}" presName="txThre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C0F2730-A8A9-4791-9703-904049165169}" type="pres">
      <dgm:prSet presAssocID="{43D26A29-EC13-40A0-BFA7-7B64117C70DF}" presName="horzThree" presStyleCnt="0"/>
      <dgm:spPr/>
    </dgm:pt>
    <dgm:pt modelId="{65D7B4E4-CD5C-4353-BC7D-FF3912D059B1}" type="pres">
      <dgm:prSet presAssocID="{EEEEE649-0877-4433-B4D2-188DABC37B6C}" presName="sibSpaceThree" presStyleCnt="0"/>
      <dgm:spPr/>
    </dgm:pt>
    <dgm:pt modelId="{5C1FA1AD-56F0-421D-9055-0D8798C75DE6}" type="pres">
      <dgm:prSet presAssocID="{A2A6CD78-AD32-486E-943E-73D76061B024}" presName="vertThree" presStyleCnt="0"/>
      <dgm:spPr/>
    </dgm:pt>
    <dgm:pt modelId="{DBA2D471-D8F5-4F40-A2B4-F13FC3CA84F7}" type="pres">
      <dgm:prSet presAssocID="{A2A6CD78-AD32-486E-943E-73D76061B024}" presName="txThre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4AC17C3-77EF-460A-8082-EDBBBCCA0C24}" type="pres">
      <dgm:prSet presAssocID="{A2A6CD78-AD32-486E-943E-73D76061B024}" presName="horzThree" presStyleCnt="0"/>
      <dgm:spPr/>
    </dgm:pt>
    <dgm:pt modelId="{10FC2E78-BF19-43CC-B08D-286BFB7E44D7}" type="pres">
      <dgm:prSet presAssocID="{D77C1796-EF6E-430A-9E9B-6B3E5CFF2D28}" presName="sibSpaceTwo" presStyleCnt="0"/>
      <dgm:spPr/>
    </dgm:pt>
    <dgm:pt modelId="{775A46A2-8419-4A85-A996-0B4C2756483C}" type="pres">
      <dgm:prSet presAssocID="{03A7540D-78C7-41F8-B015-164084F13445}" presName="vertTwo" presStyleCnt="0"/>
      <dgm:spPr/>
    </dgm:pt>
    <dgm:pt modelId="{CF60D624-E541-4855-9ADA-1026F29EB1D1}" type="pres">
      <dgm:prSet presAssocID="{03A7540D-78C7-41F8-B015-164084F13445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CD6C18-7299-4F23-A794-B1C8E08B245B}" type="pres">
      <dgm:prSet presAssocID="{03A7540D-78C7-41F8-B015-164084F13445}" presName="parTransTwo" presStyleCnt="0"/>
      <dgm:spPr/>
    </dgm:pt>
    <dgm:pt modelId="{55190B72-5707-49F1-ACB6-96F200DADE59}" type="pres">
      <dgm:prSet presAssocID="{03A7540D-78C7-41F8-B015-164084F13445}" presName="horzTwo" presStyleCnt="0"/>
      <dgm:spPr/>
    </dgm:pt>
    <dgm:pt modelId="{172A4B8F-E85C-4AB7-BB17-5C93EF7C3644}" type="pres">
      <dgm:prSet presAssocID="{A07F45FC-9E63-4B06-85D3-5C5B3A6ACE13}" presName="vertThree" presStyleCnt="0"/>
      <dgm:spPr/>
    </dgm:pt>
    <dgm:pt modelId="{5CB1AA92-67A5-4B94-AADC-378C58CCFA3C}" type="pres">
      <dgm:prSet presAssocID="{A07F45FC-9E63-4B06-85D3-5C5B3A6ACE13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E1A06A-CBA3-40B3-96F5-8D9A1644E09C}" type="pres">
      <dgm:prSet presAssocID="{A07F45FC-9E63-4B06-85D3-5C5B3A6ACE13}" presName="horzThree" presStyleCnt="0"/>
      <dgm:spPr/>
    </dgm:pt>
    <dgm:pt modelId="{C3208660-11A2-4E5E-AC8F-3DF07EB23A12}" type="pres">
      <dgm:prSet presAssocID="{F5B6154E-B087-4719-AFE7-504113D60E45}" presName="sibSpaceThree" presStyleCnt="0"/>
      <dgm:spPr/>
    </dgm:pt>
    <dgm:pt modelId="{DB1B2AE7-3210-4BC5-BD82-8B2AF78477DE}" type="pres">
      <dgm:prSet presAssocID="{7BE72464-0B18-4842-BD47-22761583F24A}" presName="vertThree" presStyleCnt="0"/>
      <dgm:spPr/>
    </dgm:pt>
    <dgm:pt modelId="{7940BBEB-71A6-41A6-89A3-B8B03070236A}" type="pres">
      <dgm:prSet presAssocID="{7BE72464-0B18-4842-BD47-22761583F24A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72779D-6DF9-4911-8015-7817588CD55D}" type="pres">
      <dgm:prSet presAssocID="{7BE72464-0B18-4842-BD47-22761583F24A}" presName="horzThree" presStyleCnt="0"/>
      <dgm:spPr/>
    </dgm:pt>
  </dgm:ptLst>
  <dgm:cxnLst>
    <dgm:cxn modelId="{395F0FA7-4DA4-4CD4-83F0-27E10474880F}" type="presOf" srcId="{A07F45FC-9E63-4B06-85D3-5C5B3A6ACE13}" destId="{5CB1AA92-67A5-4B94-AADC-378C58CCFA3C}" srcOrd="0" destOrd="0" presId="urn:microsoft.com/office/officeart/2005/8/layout/hierarchy4"/>
    <dgm:cxn modelId="{ECF8A891-85CD-48E8-8537-D2C596E44EC2}" type="presOf" srcId="{BD1CB99F-35C4-4CA8-BD15-44EA38D658B3}" destId="{2622AF5E-24FB-4915-81B5-60E595B6FA28}" srcOrd="0" destOrd="0" presId="urn:microsoft.com/office/officeart/2005/8/layout/hierarchy4"/>
    <dgm:cxn modelId="{7D54D63C-3E3D-404E-9D1C-18A78A7C8DC8}" srcId="{BD1CB99F-35C4-4CA8-BD15-44EA38D658B3}" destId="{769395AA-FC1C-40E3-9EEF-D1E3DB04F329}" srcOrd="0" destOrd="0" parTransId="{A95A4E4A-5047-456B-A9D8-04DE6AE0425D}" sibTransId="{D77C1796-EF6E-430A-9E9B-6B3E5CFF2D28}"/>
    <dgm:cxn modelId="{CFFBF23E-FF3E-447C-A30B-F7D2FEED9991}" srcId="{03A7540D-78C7-41F8-B015-164084F13445}" destId="{7BE72464-0B18-4842-BD47-22761583F24A}" srcOrd="1" destOrd="0" parTransId="{B86B0C6C-9551-4156-9257-19468AE775B0}" sibTransId="{F8930AB1-A7FB-4B77-9383-9BF0134B3DE9}"/>
    <dgm:cxn modelId="{02021DCB-FE32-40C4-AC83-E391B466F69F}" type="presOf" srcId="{236A73B6-F25A-4B7C-84C6-DFC867EA7B66}" destId="{9E67D894-9F3B-49D6-B361-FEBF23310449}" srcOrd="0" destOrd="0" presId="urn:microsoft.com/office/officeart/2005/8/layout/hierarchy4"/>
    <dgm:cxn modelId="{965D0E5B-D59D-4816-A972-95E138F95189}" type="presOf" srcId="{43D26A29-EC13-40A0-BFA7-7B64117C70DF}" destId="{52AF82E9-8765-4ACE-9F99-54D42D79F2DE}" srcOrd="0" destOrd="0" presId="urn:microsoft.com/office/officeart/2005/8/layout/hierarchy4"/>
    <dgm:cxn modelId="{81951B5A-B94A-4271-9CC9-898683AAE4CC}" type="presOf" srcId="{03A7540D-78C7-41F8-B015-164084F13445}" destId="{CF60D624-E541-4855-9ADA-1026F29EB1D1}" srcOrd="0" destOrd="0" presId="urn:microsoft.com/office/officeart/2005/8/layout/hierarchy4"/>
    <dgm:cxn modelId="{E0A27D80-8832-4D31-B6B4-597FC19BE731}" srcId="{769395AA-FC1C-40E3-9EEF-D1E3DB04F329}" destId="{43D26A29-EC13-40A0-BFA7-7B64117C70DF}" srcOrd="0" destOrd="0" parTransId="{0C933F2A-6F74-43AB-9FF3-8482284E7197}" sibTransId="{EEEEE649-0877-4433-B4D2-188DABC37B6C}"/>
    <dgm:cxn modelId="{4FAAF5A7-F9C5-47BA-8294-5C9D8505C501}" type="presOf" srcId="{769395AA-FC1C-40E3-9EEF-D1E3DB04F329}" destId="{0C13F1AC-3BCA-4E58-989D-28FC7600FC10}" srcOrd="0" destOrd="0" presId="urn:microsoft.com/office/officeart/2005/8/layout/hierarchy4"/>
    <dgm:cxn modelId="{49B5A633-6184-49E1-AC48-83D7FD7166E9}" srcId="{236A73B6-F25A-4B7C-84C6-DFC867EA7B66}" destId="{BD1CB99F-35C4-4CA8-BD15-44EA38D658B3}" srcOrd="0" destOrd="0" parTransId="{7B7E36E7-D4B2-406E-B970-8BFFC3825762}" sibTransId="{B0026D00-4335-4963-A063-6DC7D19E017E}"/>
    <dgm:cxn modelId="{490D4F73-8E4F-4D00-BB27-9118734C9887}" type="presOf" srcId="{A2A6CD78-AD32-486E-943E-73D76061B024}" destId="{DBA2D471-D8F5-4F40-A2B4-F13FC3CA84F7}" srcOrd="0" destOrd="0" presId="urn:microsoft.com/office/officeart/2005/8/layout/hierarchy4"/>
    <dgm:cxn modelId="{A03EC4C4-BD2B-4838-B4BA-8627663D5300}" type="presOf" srcId="{7BE72464-0B18-4842-BD47-22761583F24A}" destId="{7940BBEB-71A6-41A6-89A3-B8B03070236A}" srcOrd="0" destOrd="0" presId="urn:microsoft.com/office/officeart/2005/8/layout/hierarchy4"/>
    <dgm:cxn modelId="{44BFB7F0-2BD4-45F3-B8D1-610FF4CA27D5}" srcId="{03A7540D-78C7-41F8-B015-164084F13445}" destId="{A07F45FC-9E63-4B06-85D3-5C5B3A6ACE13}" srcOrd="0" destOrd="0" parTransId="{4F88952C-B8DB-49A4-91E8-B38CDC83348D}" sibTransId="{F5B6154E-B087-4719-AFE7-504113D60E45}"/>
    <dgm:cxn modelId="{C2FAD60F-8FCA-43B8-AFF6-CA50C3817ACD}" srcId="{BD1CB99F-35C4-4CA8-BD15-44EA38D658B3}" destId="{03A7540D-78C7-41F8-B015-164084F13445}" srcOrd="1" destOrd="0" parTransId="{5B108C97-075A-43D8-8B43-B91C8796EDCB}" sibTransId="{A3813F17-2D32-4B33-BFAA-2DA095688721}"/>
    <dgm:cxn modelId="{6C64B4F6-0904-4749-B95E-10D2A6857043}" srcId="{769395AA-FC1C-40E3-9EEF-D1E3DB04F329}" destId="{A2A6CD78-AD32-486E-943E-73D76061B024}" srcOrd="1" destOrd="0" parTransId="{0E45EDE4-D457-4029-A8A6-C2ABBA9F62A1}" sibTransId="{897DB660-E0D1-48DF-BE2E-ECA4C018AADA}"/>
    <dgm:cxn modelId="{9486BFAE-8B24-4F80-9DF3-4A9C5906E0FB}" type="presParOf" srcId="{9E67D894-9F3B-49D6-B361-FEBF23310449}" destId="{812886F5-1C9D-45F4-9591-17601E9FD430}" srcOrd="0" destOrd="0" presId="urn:microsoft.com/office/officeart/2005/8/layout/hierarchy4"/>
    <dgm:cxn modelId="{D098316E-F12A-485F-8DCB-3C428411ACB1}" type="presParOf" srcId="{812886F5-1C9D-45F4-9591-17601E9FD430}" destId="{2622AF5E-24FB-4915-81B5-60E595B6FA28}" srcOrd="0" destOrd="0" presId="urn:microsoft.com/office/officeart/2005/8/layout/hierarchy4"/>
    <dgm:cxn modelId="{1CF0B80A-3071-4259-8B9D-DDDD3F0543DC}" type="presParOf" srcId="{812886F5-1C9D-45F4-9591-17601E9FD430}" destId="{46D3D16D-F076-469D-99E8-774A32230F59}" srcOrd="1" destOrd="0" presId="urn:microsoft.com/office/officeart/2005/8/layout/hierarchy4"/>
    <dgm:cxn modelId="{1E7F2893-D759-4F64-ADB3-B56D2904ED7D}" type="presParOf" srcId="{812886F5-1C9D-45F4-9591-17601E9FD430}" destId="{7EABC592-82DD-474D-8B0B-14D8036F7386}" srcOrd="2" destOrd="0" presId="urn:microsoft.com/office/officeart/2005/8/layout/hierarchy4"/>
    <dgm:cxn modelId="{9FB03E41-3EC9-47B5-AC24-216F99667300}" type="presParOf" srcId="{7EABC592-82DD-474D-8B0B-14D8036F7386}" destId="{D8F1CF88-089D-4FEE-9B45-9E6927F21EE5}" srcOrd="0" destOrd="0" presId="urn:microsoft.com/office/officeart/2005/8/layout/hierarchy4"/>
    <dgm:cxn modelId="{38CA5433-B749-43D0-B923-B0A1EB078661}" type="presParOf" srcId="{D8F1CF88-089D-4FEE-9B45-9E6927F21EE5}" destId="{0C13F1AC-3BCA-4E58-989D-28FC7600FC10}" srcOrd="0" destOrd="0" presId="urn:microsoft.com/office/officeart/2005/8/layout/hierarchy4"/>
    <dgm:cxn modelId="{2363A47B-4C33-4326-A04F-285A5822AB4E}" type="presParOf" srcId="{D8F1CF88-089D-4FEE-9B45-9E6927F21EE5}" destId="{865375D9-B668-4A90-AACE-51EB8F6CA81B}" srcOrd="1" destOrd="0" presId="urn:microsoft.com/office/officeart/2005/8/layout/hierarchy4"/>
    <dgm:cxn modelId="{233478FA-9657-4248-B402-4CC2F893C598}" type="presParOf" srcId="{D8F1CF88-089D-4FEE-9B45-9E6927F21EE5}" destId="{AC2786B7-F39E-4F82-BB0F-F7A9BE271B51}" srcOrd="2" destOrd="0" presId="urn:microsoft.com/office/officeart/2005/8/layout/hierarchy4"/>
    <dgm:cxn modelId="{0C3E6DCF-72D5-4918-8728-A3D4BA040155}" type="presParOf" srcId="{AC2786B7-F39E-4F82-BB0F-F7A9BE271B51}" destId="{1851A83A-1E08-4420-8103-9CA87A45778E}" srcOrd="0" destOrd="0" presId="urn:microsoft.com/office/officeart/2005/8/layout/hierarchy4"/>
    <dgm:cxn modelId="{23FB7949-B404-4C99-AD3A-73508E64C057}" type="presParOf" srcId="{1851A83A-1E08-4420-8103-9CA87A45778E}" destId="{52AF82E9-8765-4ACE-9F99-54D42D79F2DE}" srcOrd="0" destOrd="0" presId="urn:microsoft.com/office/officeart/2005/8/layout/hierarchy4"/>
    <dgm:cxn modelId="{049AD9B0-31EA-4BC3-A60C-DB4299092EEC}" type="presParOf" srcId="{1851A83A-1E08-4420-8103-9CA87A45778E}" destId="{0C0F2730-A8A9-4791-9703-904049165169}" srcOrd="1" destOrd="0" presId="urn:microsoft.com/office/officeart/2005/8/layout/hierarchy4"/>
    <dgm:cxn modelId="{C5BB4414-D796-4D5E-9844-BB1E0DA933B5}" type="presParOf" srcId="{AC2786B7-F39E-4F82-BB0F-F7A9BE271B51}" destId="{65D7B4E4-CD5C-4353-BC7D-FF3912D059B1}" srcOrd="1" destOrd="0" presId="urn:microsoft.com/office/officeart/2005/8/layout/hierarchy4"/>
    <dgm:cxn modelId="{A69FC500-49AA-43E5-8380-343EAEC2A261}" type="presParOf" srcId="{AC2786B7-F39E-4F82-BB0F-F7A9BE271B51}" destId="{5C1FA1AD-56F0-421D-9055-0D8798C75DE6}" srcOrd="2" destOrd="0" presId="urn:microsoft.com/office/officeart/2005/8/layout/hierarchy4"/>
    <dgm:cxn modelId="{EB7B8B97-7018-4A21-BA92-48CCF4620D28}" type="presParOf" srcId="{5C1FA1AD-56F0-421D-9055-0D8798C75DE6}" destId="{DBA2D471-D8F5-4F40-A2B4-F13FC3CA84F7}" srcOrd="0" destOrd="0" presId="urn:microsoft.com/office/officeart/2005/8/layout/hierarchy4"/>
    <dgm:cxn modelId="{08427F01-6386-4F6B-B313-4BD9270869B8}" type="presParOf" srcId="{5C1FA1AD-56F0-421D-9055-0D8798C75DE6}" destId="{74AC17C3-77EF-460A-8082-EDBBBCCA0C24}" srcOrd="1" destOrd="0" presId="urn:microsoft.com/office/officeart/2005/8/layout/hierarchy4"/>
    <dgm:cxn modelId="{2FE7138B-E0CE-44C2-B054-19DC6377FA0D}" type="presParOf" srcId="{7EABC592-82DD-474D-8B0B-14D8036F7386}" destId="{10FC2E78-BF19-43CC-B08D-286BFB7E44D7}" srcOrd="1" destOrd="0" presId="urn:microsoft.com/office/officeart/2005/8/layout/hierarchy4"/>
    <dgm:cxn modelId="{1552EA44-9064-4377-AD84-70690A27EFC1}" type="presParOf" srcId="{7EABC592-82DD-474D-8B0B-14D8036F7386}" destId="{775A46A2-8419-4A85-A996-0B4C2756483C}" srcOrd="2" destOrd="0" presId="urn:microsoft.com/office/officeart/2005/8/layout/hierarchy4"/>
    <dgm:cxn modelId="{DB58CF54-1E25-4691-B8F6-A95516681994}" type="presParOf" srcId="{775A46A2-8419-4A85-A996-0B4C2756483C}" destId="{CF60D624-E541-4855-9ADA-1026F29EB1D1}" srcOrd="0" destOrd="0" presId="urn:microsoft.com/office/officeart/2005/8/layout/hierarchy4"/>
    <dgm:cxn modelId="{18324FA8-F202-4B43-9269-4068884E48AF}" type="presParOf" srcId="{775A46A2-8419-4A85-A996-0B4C2756483C}" destId="{B1CD6C18-7299-4F23-A794-B1C8E08B245B}" srcOrd="1" destOrd="0" presId="urn:microsoft.com/office/officeart/2005/8/layout/hierarchy4"/>
    <dgm:cxn modelId="{1AC6E23A-BC60-49E5-B967-DC6DBE4CC00D}" type="presParOf" srcId="{775A46A2-8419-4A85-A996-0B4C2756483C}" destId="{55190B72-5707-49F1-ACB6-96F200DADE59}" srcOrd="2" destOrd="0" presId="urn:microsoft.com/office/officeart/2005/8/layout/hierarchy4"/>
    <dgm:cxn modelId="{DE0FF9A8-50D0-4311-BF13-2C82426B6AFD}" type="presParOf" srcId="{55190B72-5707-49F1-ACB6-96F200DADE59}" destId="{172A4B8F-E85C-4AB7-BB17-5C93EF7C3644}" srcOrd="0" destOrd="0" presId="urn:microsoft.com/office/officeart/2005/8/layout/hierarchy4"/>
    <dgm:cxn modelId="{110C9ED9-1F66-423E-8F00-F8C1EE16CAF1}" type="presParOf" srcId="{172A4B8F-E85C-4AB7-BB17-5C93EF7C3644}" destId="{5CB1AA92-67A5-4B94-AADC-378C58CCFA3C}" srcOrd="0" destOrd="0" presId="urn:microsoft.com/office/officeart/2005/8/layout/hierarchy4"/>
    <dgm:cxn modelId="{347BCBE1-62DE-4B38-BF02-7B11BC9493A7}" type="presParOf" srcId="{172A4B8F-E85C-4AB7-BB17-5C93EF7C3644}" destId="{E7E1A06A-CBA3-40B3-96F5-8D9A1644E09C}" srcOrd="1" destOrd="0" presId="urn:microsoft.com/office/officeart/2005/8/layout/hierarchy4"/>
    <dgm:cxn modelId="{EE11BD19-FF13-4121-B803-D83FAB67A465}" type="presParOf" srcId="{55190B72-5707-49F1-ACB6-96F200DADE59}" destId="{C3208660-11A2-4E5E-AC8F-3DF07EB23A12}" srcOrd="1" destOrd="0" presId="urn:microsoft.com/office/officeart/2005/8/layout/hierarchy4"/>
    <dgm:cxn modelId="{45DE4B28-61AC-4CA0-8839-997A5995FFDB}" type="presParOf" srcId="{55190B72-5707-49F1-ACB6-96F200DADE59}" destId="{DB1B2AE7-3210-4BC5-BD82-8B2AF78477DE}" srcOrd="2" destOrd="0" presId="urn:microsoft.com/office/officeart/2005/8/layout/hierarchy4"/>
    <dgm:cxn modelId="{ECCCBDDC-EC51-4FFC-9434-7B5D3728F9EF}" type="presParOf" srcId="{DB1B2AE7-3210-4BC5-BD82-8B2AF78477DE}" destId="{7940BBEB-71A6-41A6-89A3-B8B03070236A}" srcOrd="0" destOrd="0" presId="urn:microsoft.com/office/officeart/2005/8/layout/hierarchy4"/>
    <dgm:cxn modelId="{A64C5F01-1E75-4B68-BFCB-CEF29772E01F}" type="presParOf" srcId="{DB1B2AE7-3210-4BC5-BD82-8B2AF78477DE}" destId="{D072779D-6DF9-4911-8015-7817588CD55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8BEEB-6DFB-478F-8931-9C95B527ED7B}">
      <dsp:nvSpPr>
        <dsp:cNvPr id="0" name=""/>
        <dsp:cNvSpPr/>
      </dsp:nvSpPr>
      <dsp:spPr>
        <a:xfrm>
          <a:off x="3578" y="280669"/>
          <a:ext cx="1564764" cy="9388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Неблагоприятная экология</a:t>
          </a:r>
          <a:endParaRPr lang="ru-RU" sz="1400" kern="1200" dirty="0"/>
        </a:p>
      </dsp:txBody>
      <dsp:txXfrm>
        <a:off x="31076" y="308167"/>
        <a:ext cx="1509768" cy="883862"/>
      </dsp:txXfrm>
    </dsp:sp>
    <dsp:sp modelId="{A3C4964C-D3DA-4826-99C7-10C95BF040B8}">
      <dsp:nvSpPr>
        <dsp:cNvPr id="0" name=""/>
        <dsp:cNvSpPr/>
      </dsp:nvSpPr>
      <dsp:spPr>
        <a:xfrm>
          <a:off x="1724819" y="556068"/>
          <a:ext cx="331730" cy="3880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1724819" y="633680"/>
        <a:ext cx="232211" cy="232837"/>
      </dsp:txXfrm>
    </dsp:sp>
    <dsp:sp modelId="{61ADD0E2-F334-4D6C-99C5-1C41E04BC22D}">
      <dsp:nvSpPr>
        <dsp:cNvPr id="0" name=""/>
        <dsp:cNvSpPr/>
      </dsp:nvSpPr>
      <dsp:spPr>
        <a:xfrm>
          <a:off x="2194248" y="280669"/>
          <a:ext cx="1564764" cy="9388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Загрязнение воды и продуктов питания</a:t>
          </a:r>
          <a:endParaRPr lang="ru-RU" sz="1400" kern="1200" dirty="0"/>
        </a:p>
      </dsp:txBody>
      <dsp:txXfrm>
        <a:off x="2221746" y="308167"/>
        <a:ext cx="1509768" cy="883862"/>
      </dsp:txXfrm>
    </dsp:sp>
    <dsp:sp modelId="{DF2DB32B-39F5-4E29-A69B-E6976E6CF322}">
      <dsp:nvSpPr>
        <dsp:cNvPr id="0" name=""/>
        <dsp:cNvSpPr/>
      </dsp:nvSpPr>
      <dsp:spPr>
        <a:xfrm>
          <a:off x="3915489" y="556068"/>
          <a:ext cx="331730" cy="3880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3915489" y="633680"/>
        <a:ext cx="232211" cy="232837"/>
      </dsp:txXfrm>
    </dsp:sp>
    <dsp:sp modelId="{C4439443-100F-4584-8E47-016E80DF355A}">
      <dsp:nvSpPr>
        <dsp:cNvPr id="0" name=""/>
        <dsp:cNvSpPr/>
      </dsp:nvSpPr>
      <dsp:spPr>
        <a:xfrm>
          <a:off x="4384918" y="280669"/>
          <a:ext cx="1564764" cy="9388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Заболевания населения</a:t>
          </a:r>
          <a:endParaRPr lang="ru-RU" sz="1400" kern="1200" dirty="0"/>
        </a:p>
      </dsp:txBody>
      <dsp:txXfrm>
        <a:off x="4412416" y="308167"/>
        <a:ext cx="1509768" cy="883862"/>
      </dsp:txXfrm>
    </dsp:sp>
    <dsp:sp modelId="{20C79DAD-1F77-4B15-A038-C5D723388676}">
      <dsp:nvSpPr>
        <dsp:cNvPr id="0" name=""/>
        <dsp:cNvSpPr/>
      </dsp:nvSpPr>
      <dsp:spPr>
        <a:xfrm rot="10800000">
          <a:off x="6106159" y="556068"/>
          <a:ext cx="331730" cy="3880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6205678" y="633680"/>
        <a:ext cx="232211" cy="232837"/>
      </dsp:txXfrm>
    </dsp:sp>
    <dsp:sp modelId="{DD4B61AA-18FF-4848-91B3-5E835946B065}">
      <dsp:nvSpPr>
        <dsp:cNvPr id="0" name=""/>
        <dsp:cNvSpPr/>
      </dsp:nvSpPr>
      <dsp:spPr>
        <a:xfrm>
          <a:off x="6575588" y="280669"/>
          <a:ext cx="1564764" cy="9388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ГИГИЕНА ПИТАНИЯ</a:t>
          </a:r>
          <a:endParaRPr lang="ru-RU" sz="1400" kern="1200" dirty="0"/>
        </a:p>
      </dsp:txBody>
      <dsp:txXfrm>
        <a:off x="6603086" y="308167"/>
        <a:ext cx="1509768" cy="8838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8BEEB-6DFB-478F-8931-9C95B527ED7B}">
      <dsp:nvSpPr>
        <dsp:cNvPr id="0" name=""/>
        <dsp:cNvSpPr/>
      </dsp:nvSpPr>
      <dsp:spPr>
        <a:xfrm>
          <a:off x="3578" y="316388"/>
          <a:ext cx="1564764" cy="9388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Неблагоприятная экология</a:t>
          </a:r>
          <a:endParaRPr lang="ru-RU" sz="1400" kern="1200" dirty="0"/>
        </a:p>
      </dsp:txBody>
      <dsp:txXfrm>
        <a:off x="31076" y="343886"/>
        <a:ext cx="1509768" cy="883862"/>
      </dsp:txXfrm>
    </dsp:sp>
    <dsp:sp modelId="{A3C4964C-D3DA-4826-99C7-10C95BF040B8}">
      <dsp:nvSpPr>
        <dsp:cNvPr id="0" name=""/>
        <dsp:cNvSpPr/>
      </dsp:nvSpPr>
      <dsp:spPr>
        <a:xfrm>
          <a:off x="1724819" y="591787"/>
          <a:ext cx="331730" cy="3880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1724819" y="669399"/>
        <a:ext cx="232211" cy="232837"/>
      </dsp:txXfrm>
    </dsp:sp>
    <dsp:sp modelId="{61ADD0E2-F334-4D6C-99C5-1C41E04BC22D}">
      <dsp:nvSpPr>
        <dsp:cNvPr id="0" name=""/>
        <dsp:cNvSpPr/>
      </dsp:nvSpPr>
      <dsp:spPr>
        <a:xfrm>
          <a:off x="2194248" y="316388"/>
          <a:ext cx="1564764" cy="9388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Загрязнение атмосферного воздуха</a:t>
          </a:r>
          <a:endParaRPr lang="ru-RU" sz="1400" kern="1200" dirty="0"/>
        </a:p>
      </dsp:txBody>
      <dsp:txXfrm>
        <a:off x="2221746" y="343886"/>
        <a:ext cx="1509768" cy="883862"/>
      </dsp:txXfrm>
    </dsp:sp>
    <dsp:sp modelId="{DF2DB32B-39F5-4E29-A69B-E6976E6CF322}">
      <dsp:nvSpPr>
        <dsp:cNvPr id="0" name=""/>
        <dsp:cNvSpPr/>
      </dsp:nvSpPr>
      <dsp:spPr>
        <a:xfrm>
          <a:off x="3915489" y="591787"/>
          <a:ext cx="331730" cy="3880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3915489" y="669399"/>
        <a:ext cx="232211" cy="232837"/>
      </dsp:txXfrm>
    </dsp:sp>
    <dsp:sp modelId="{B6565FCE-9A8A-4ABB-A022-DAD78CD2B9F9}">
      <dsp:nvSpPr>
        <dsp:cNvPr id="0" name=""/>
        <dsp:cNvSpPr/>
      </dsp:nvSpPr>
      <dsp:spPr>
        <a:xfrm>
          <a:off x="4384918" y="316388"/>
          <a:ext cx="1564764" cy="9388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cap="none" baseline="0" dirty="0" smtClean="0"/>
            <a:t>Заболевания населения</a:t>
          </a:r>
          <a:endParaRPr lang="ru-RU" sz="1400" kern="1200" cap="none" baseline="0" dirty="0"/>
        </a:p>
      </dsp:txBody>
      <dsp:txXfrm>
        <a:off x="4412416" y="343886"/>
        <a:ext cx="1509768" cy="883862"/>
      </dsp:txXfrm>
    </dsp:sp>
    <dsp:sp modelId="{4A7FA4A7-1CA3-4069-B3F4-1FD8DAFAE22A}">
      <dsp:nvSpPr>
        <dsp:cNvPr id="0" name=""/>
        <dsp:cNvSpPr/>
      </dsp:nvSpPr>
      <dsp:spPr>
        <a:xfrm rot="10800000">
          <a:off x="6106159" y="591787"/>
          <a:ext cx="331730" cy="3880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6205678" y="669399"/>
        <a:ext cx="232211" cy="232837"/>
      </dsp:txXfrm>
    </dsp:sp>
    <dsp:sp modelId="{DD4B61AA-18FF-4848-91B3-5E835946B065}">
      <dsp:nvSpPr>
        <dsp:cNvPr id="0" name=""/>
        <dsp:cNvSpPr/>
      </dsp:nvSpPr>
      <dsp:spPr>
        <a:xfrm>
          <a:off x="6575588" y="316388"/>
          <a:ext cx="1564764" cy="9388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КОММУНАЛЬНАЯ ГИГИЕНА</a:t>
          </a:r>
          <a:endParaRPr lang="ru-RU" sz="1400" kern="1200" dirty="0"/>
        </a:p>
      </dsp:txBody>
      <dsp:txXfrm>
        <a:off x="6603086" y="343886"/>
        <a:ext cx="1509768" cy="8838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28A851-8ACD-41E6-AE73-CAA4A1900609}">
      <dsp:nvSpPr>
        <dsp:cNvPr id="0" name=""/>
        <dsp:cNvSpPr/>
      </dsp:nvSpPr>
      <dsp:spPr>
        <a:xfrm>
          <a:off x="0" y="34447"/>
          <a:ext cx="3771793" cy="15303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ПМО или другой осмотр</a:t>
          </a:r>
          <a:endParaRPr lang="ru-RU" sz="3300" kern="1200" dirty="0"/>
        </a:p>
      </dsp:txBody>
      <dsp:txXfrm>
        <a:off x="0" y="34447"/>
        <a:ext cx="3771793" cy="1530385"/>
      </dsp:txXfrm>
    </dsp:sp>
    <dsp:sp modelId="{8FC903BE-67F8-4C37-A153-1A62AB566FD5}">
      <dsp:nvSpPr>
        <dsp:cNvPr id="0" name=""/>
        <dsp:cNvSpPr/>
      </dsp:nvSpPr>
      <dsp:spPr>
        <a:xfrm>
          <a:off x="4135229" y="0"/>
          <a:ext cx="4094370" cy="15712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Обращение больного</a:t>
          </a:r>
          <a:endParaRPr lang="ru-RU" sz="3300" kern="1200" dirty="0"/>
        </a:p>
      </dsp:txBody>
      <dsp:txXfrm>
        <a:off x="4135229" y="0"/>
        <a:ext cx="4094370" cy="1571286"/>
      </dsp:txXfrm>
    </dsp:sp>
    <dsp:sp modelId="{4D1EAFDA-902B-4D9B-85CC-8064D6632BDE}">
      <dsp:nvSpPr>
        <dsp:cNvPr id="0" name=""/>
        <dsp:cNvSpPr/>
      </dsp:nvSpPr>
      <dsp:spPr>
        <a:xfrm>
          <a:off x="0" y="2347506"/>
          <a:ext cx="3552229" cy="21313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Подозрение о наличии ПЗ</a:t>
          </a:r>
          <a:endParaRPr lang="ru-RU" sz="3300" kern="1200" dirty="0"/>
        </a:p>
      </dsp:txBody>
      <dsp:txXfrm>
        <a:off x="0" y="2347506"/>
        <a:ext cx="3552229" cy="2131337"/>
      </dsp:txXfrm>
    </dsp:sp>
    <dsp:sp modelId="{AB145EAB-368C-4AC8-BD76-A237D848C10D}">
      <dsp:nvSpPr>
        <dsp:cNvPr id="0" name=""/>
        <dsp:cNvSpPr/>
      </dsp:nvSpPr>
      <dsp:spPr>
        <a:xfrm>
          <a:off x="4543412" y="2394625"/>
          <a:ext cx="3552229" cy="21313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rgbClr val="FF0000"/>
              </a:solidFill>
            </a:rPr>
            <a:t>Извещение об установлении предварительного диагноза ПЗ</a:t>
          </a:r>
          <a:endParaRPr lang="ru-RU" sz="3300" kern="1200" dirty="0">
            <a:solidFill>
              <a:srgbClr val="FF0000"/>
            </a:solidFill>
          </a:endParaRPr>
        </a:p>
      </dsp:txBody>
      <dsp:txXfrm>
        <a:off x="4543412" y="2394625"/>
        <a:ext cx="3552229" cy="21313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C903BE-67F8-4C37-A153-1A62AB566FD5}">
      <dsp:nvSpPr>
        <dsp:cNvPr id="0" name=""/>
        <dsp:cNvSpPr/>
      </dsp:nvSpPr>
      <dsp:spPr>
        <a:xfrm>
          <a:off x="328607" y="2900372"/>
          <a:ext cx="3140826" cy="1377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СГХ</a:t>
          </a:r>
          <a:endParaRPr lang="ru-RU" sz="4800" kern="1200" dirty="0"/>
        </a:p>
      </dsp:txBody>
      <dsp:txXfrm>
        <a:off x="328607" y="2900372"/>
        <a:ext cx="3140826" cy="1377289"/>
      </dsp:txXfrm>
    </dsp:sp>
    <dsp:sp modelId="{AB145EAB-368C-4AC8-BD76-A237D848C10D}">
      <dsp:nvSpPr>
        <dsp:cNvPr id="0" name=""/>
        <dsp:cNvSpPr/>
      </dsp:nvSpPr>
      <dsp:spPr>
        <a:xfrm>
          <a:off x="0" y="0"/>
          <a:ext cx="3637565" cy="1984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>
              <a:solidFill>
                <a:schemeClr val="bg1"/>
              </a:solidFill>
            </a:rPr>
            <a:t>Извещение об установлении предварительного диагноза ПЗ</a:t>
          </a:r>
          <a:endParaRPr lang="ru-RU" sz="3100" kern="1200" dirty="0">
            <a:solidFill>
              <a:schemeClr val="bg1"/>
            </a:solidFill>
          </a:endParaRPr>
        </a:p>
      </dsp:txBody>
      <dsp:txXfrm>
        <a:off x="0" y="0"/>
        <a:ext cx="3637565" cy="19848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C903BE-67F8-4C37-A153-1A62AB566FD5}">
      <dsp:nvSpPr>
        <dsp:cNvPr id="0" name=""/>
        <dsp:cNvSpPr/>
      </dsp:nvSpPr>
      <dsp:spPr>
        <a:xfrm>
          <a:off x="159298" y="0"/>
          <a:ext cx="2378720" cy="18075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СГХ</a:t>
          </a:r>
          <a:endParaRPr lang="ru-RU" sz="4800" kern="1200" dirty="0"/>
        </a:p>
      </dsp:txBody>
      <dsp:txXfrm>
        <a:off x="159298" y="0"/>
        <a:ext cx="2378720" cy="1807523"/>
      </dsp:txXfrm>
    </dsp:sp>
    <dsp:sp modelId="{AB145EAB-368C-4AC8-BD76-A237D848C10D}">
      <dsp:nvSpPr>
        <dsp:cNvPr id="0" name=""/>
        <dsp:cNvSpPr/>
      </dsp:nvSpPr>
      <dsp:spPr>
        <a:xfrm>
          <a:off x="2714649" y="0"/>
          <a:ext cx="2754209" cy="17398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chemeClr val="bg1"/>
              </a:solidFill>
            </a:rPr>
            <a:t>Копия трудовой книжки</a:t>
          </a:r>
          <a:endParaRPr lang="ru-RU" sz="3500" kern="1200" dirty="0">
            <a:solidFill>
              <a:schemeClr val="bg1"/>
            </a:solidFill>
          </a:endParaRPr>
        </a:p>
      </dsp:txBody>
      <dsp:txXfrm>
        <a:off x="2714649" y="0"/>
        <a:ext cx="2754209" cy="1739859"/>
      </dsp:txXfrm>
    </dsp:sp>
    <dsp:sp modelId="{0F83A369-CF15-4B3D-8DFC-0FFF29351251}">
      <dsp:nvSpPr>
        <dsp:cNvPr id="0" name=""/>
        <dsp:cNvSpPr/>
      </dsp:nvSpPr>
      <dsp:spPr>
        <a:xfrm>
          <a:off x="5736668" y="0"/>
          <a:ext cx="2492905" cy="19731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Выписки из </a:t>
          </a:r>
          <a:r>
            <a:rPr lang="ru-RU" sz="3500" kern="1200" dirty="0" err="1" smtClean="0"/>
            <a:t>медиц</a:t>
          </a:r>
          <a:r>
            <a:rPr lang="ru-RU" sz="3500" kern="1200" dirty="0" smtClean="0"/>
            <a:t>. докум.</a:t>
          </a:r>
          <a:endParaRPr lang="ru-RU" sz="3500" kern="1200" dirty="0"/>
        </a:p>
      </dsp:txBody>
      <dsp:txXfrm>
        <a:off x="5736668" y="0"/>
        <a:ext cx="2492905" cy="197313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22AF5E-24FB-4915-81B5-60E595B6FA28}">
      <dsp:nvSpPr>
        <dsp:cNvPr id="0" name=""/>
        <dsp:cNvSpPr/>
      </dsp:nvSpPr>
      <dsp:spPr>
        <a:xfrm>
          <a:off x="3037" y="2939"/>
          <a:ext cx="8223524" cy="1207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kern="1200" dirty="0" smtClean="0"/>
            <a:t>Утрата трудоспособности</a:t>
          </a:r>
          <a:endParaRPr lang="ru-RU" sz="5200" kern="1200" dirty="0"/>
        </a:p>
      </dsp:txBody>
      <dsp:txXfrm>
        <a:off x="38392" y="38294"/>
        <a:ext cx="8152814" cy="1136385"/>
      </dsp:txXfrm>
    </dsp:sp>
    <dsp:sp modelId="{0C13F1AC-3BCA-4E58-989D-28FC7600FC10}">
      <dsp:nvSpPr>
        <dsp:cNvPr id="0" name=""/>
        <dsp:cNvSpPr/>
      </dsp:nvSpPr>
      <dsp:spPr>
        <a:xfrm>
          <a:off x="3037" y="1352252"/>
          <a:ext cx="4028895" cy="1207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kern="1200" dirty="0" smtClean="0"/>
            <a:t>Временная</a:t>
          </a:r>
          <a:endParaRPr lang="ru-RU" sz="5200" kern="1200" dirty="0"/>
        </a:p>
      </dsp:txBody>
      <dsp:txXfrm>
        <a:off x="38392" y="1387607"/>
        <a:ext cx="3958185" cy="1136385"/>
      </dsp:txXfrm>
    </dsp:sp>
    <dsp:sp modelId="{52AF82E9-8765-4ACE-9F99-54D42D79F2DE}">
      <dsp:nvSpPr>
        <dsp:cNvPr id="0" name=""/>
        <dsp:cNvSpPr/>
      </dsp:nvSpPr>
      <dsp:spPr>
        <a:xfrm>
          <a:off x="3037" y="2701565"/>
          <a:ext cx="1973014" cy="1207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Частичная</a:t>
          </a:r>
          <a:endParaRPr lang="ru-RU" sz="2900" kern="1200" dirty="0"/>
        </a:p>
      </dsp:txBody>
      <dsp:txXfrm>
        <a:off x="38392" y="2736920"/>
        <a:ext cx="1902304" cy="1136385"/>
      </dsp:txXfrm>
    </dsp:sp>
    <dsp:sp modelId="{DBA2D471-D8F5-4F40-A2B4-F13FC3CA84F7}">
      <dsp:nvSpPr>
        <dsp:cNvPr id="0" name=""/>
        <dsp:cNvSpPr/>
      </dsp:nvSpPr>
      <dsp:spPr>
        <a:xfrm>
          <a:off x="2058918" y="2701565"/>
          <a:ext cx="1973014" cy="1207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Полная</a:t>
          </a:r>
          <a:endParaRPr lang="ru-RU" sz="2900" kern="1200" dirty="0"/>
        </a:p>
      </dsp:txBody>
      <dsp:txXfrm>
        <a:off x="2094273" y="2736920"/>
        <a:ext cx="1902304" cy="1136385"/>
      </dsp:txXfrm>
    </dsp:sp>
    <dsp:sp modelId="{CF60D624-E541-4855-9ADA-1026F29EB1D1}">
      <dsp:nvSpPr>
        <dsp:cNvPr id="0" name=""/>
        <dsp:cNvSpPr/>
      </dsp:nvSpPr>
      <dsp:spPr>
        <a:xfrm>
          <a:off x="4197666" y="1352252"/>
          <a:ext cx="4028895" cy="1207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kern="1200" dirty="0" smtClean="0"/>
            <a:t>Стойкая</a:t>
          </a:r>
          <a:endParaRPr lang="ru-RU" sz="5200" kern="1200" dirty="0"/>
        </a:p>
      </dsp:txBody>
      <dsp:txXfrm>
        <a:off x="4233021" y="1387607"/>
        <a:ext cx="3958185" cy="1136385"/>
      </dsp:txXfrm>
    </dsp:sp>
    <dsp:sp modelId="{5CB1AA92-67A5-4B94-AADC-378C58CCFA3C}">
      <dsp:nvSpPr>
        <dsp:cNvPr id="0" name=""/>
        <dsp:cNvSpPr/>
      </dsp:nvSpPr>
      <dsp:spPr>
        <a:xfrm>
          <a:off x="4197666" y="2701565"/>
          <a:ext cx="1973014" cy="1207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Частичная</a:t>
          </a:r>
          <a:endParaRPr lang="ru-RU" sz="2900" kern="1200" dirty="0"/>
        </a:p>
      </dsp:txBody>
      <dsp:txXfrm>
        <a:off x="4233021" y="2736920"/>
        <a:ext cx="1902304" cy="1136385"/>
      </dsp:txXfrm>
    </dsp:sp>
    <dsp:sp modelId="{7940BBEB-71A6-41A6-89A3-B8B03070236A}">
      <dsp:nvSpPr>
        <dsp:cNvPr id="0" name=""/>
        <dsp:cNvSpPr/>
      </dsp:nvSpPr>
      <dsp:spPr>
        <a:xfrm>
          <a:off x="6253547" y="2701565"/>
          <a:ext cx="1973014" cy="1207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Полная</a:t>
          </a:r>
          <a:endParaRPr lang="ru-RU" sz="2900" kern="1200" dirty="0"/>
        </a:p>
      </dsp:txBody>
      <dsp:txXfrm>
        <a:off x="6288902" y="2736920"/>
        <a:ext cx="1902304" cy="11363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2"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3"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9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BBFCC2D-79C2-440C-9835-F828B3678ABF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C38367B-ED47-4011-A538-F4A036FCB6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4819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1EB4B9-83D8-4462-978A-C4B81562B0F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70475" cy="307657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100" b="1" smtClean="0"/>
              <a:t>Slide Title: Occupational Medicine: The Beginnings – Ancient Times</a:t>
            </a:r>
          </a:p>
          <a:p>
            <a:pPr eaLnBrk="1" hangingPunct="1">
              <a:spcBef>
                <a:spcPts val="200"/>
              </a:spcBef>
              <a:spcAft>
                <a:spcPts val="200"/>
              </a:spcAft>
            </a:pPr>
            <a:endParaRPr lang="en-US" sz="140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395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703149-9D16-49C3-9638-F5EC782B861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25717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100" b="1" smtClean="0"/>
              <a:t>Slide Title: Occupational Medicine: Laying the Foundation – Bauer</a:t>
            </a:r>
          </a:p>
          <a:p>
            <a:pPr eaLnBrk="1" hangingPunct="1">
              <a:spcBef>
                <a:spcPct val="0"/>
              </a:spcBef>
            </a:pPr>
            <a:endParaRPr lang="en-US" sz="1400" smtClean="0"/>
          </a:p>
        </p:txBody>
      </p:sp>
    </p:spTree>
    <p:extLst>
      <p:ext uri="{BB962C8B-B14F-4D97-AF65-F5344CB8AC3E}">
        <p14:creationId xmlns:p14="http://schemas.microsoft.com/office/powerpoint/2010/main" val="1817665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BE091F-616A-4374-9116-82E2FA9570D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100" b="1" smtClean="0"/>
              <a:t>Slide Title: Occupational Medicine – The Beginning: Ramazzini</a:t>
            </a:r>
          </a:p>
          <a:p>
            <a:pPr eaLnBrk="1" hangingPunct="1">
              <a:spcBef>
                <a:spcPct val="0"/>
              </a:spcBef>
            </a:pPr>
            <a:endParaRPr lang="en-US" sz="1400" smtClean="0"/>
          </a:p>
          <a:p>
            <a:pPr eaLnBrk="1" hangingPunct="1">
              <a:spcBef>
                <a:spcPct val="0"/>
              </a:spcBef>
            </a:pPr>
            <a:endParaRPr lang="en-US" sz="1400" smtClean="0"/>
          </a:p>
        </p:txBody>
      </p:sp>
    </p:spTree>
    <p:extLst>
      <p:ext uri="{BB962C8B-B14F-4D97-AF65-F5344CB8AC3E}">
        <p14:creationId xmlns:p14="http://schemas.microsoft.com/office/powerpoint/2010/main" val="1608529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Диагноз острого ПЗ имеет право установить любое медиц.учр.</a:t>
            </a:r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09F647-C0D1-4998-8EBB-50A64441E37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611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805734-9D38-4075-B1AE-A421D9439C3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ru-RU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931842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E86A8D-6E36-4456-AB51-A9298C25F42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ru-RU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884633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D11B98-CF52-49CE-9C83-83B28302E0C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ru-RU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6933981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F0D049-AD09-403A-83EE-DE5F8B77EFC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ru-RU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025429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4F1E8-27D5-409D-9DA1-39D53B57CD47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CD9DD-1D00-4945-8710-401321643A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BA2FD-7DF2-40D6-832A-26D4753937C6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85AC9-8BFC-4504-A49E-D2E0861BB7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335A9-7CEA-4B51-BD88-61D92FBCCA5F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6A001-B659-4971-BA83-6C92C29A85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E8E4A-3645-4511-A5CB-5C2DF5284415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CEEC2-DCDE-41B1-A601-7137A60596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727DF-D67B-452A-940A-D355E28BBB1B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0F008-EB36-40DC-A3C2-F5820E3807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6C131-E3DD-4B6E-A788-2DBC0EE685D4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F97D2-6E13-4DEF-AF1B-CAA2592D62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C06B2-FD95-41BD-A710-4566BBD3F1C0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9AE8F-5A3D-4F65-A4AC-FB9A50424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F2D27-C7D4-4F33-A7C1-AFA91D361182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B5E17-33BF-42E9-AFE3-8DD5D50AF1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DEAC3-990A-4490-BC7D-80CC35FB3E23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7BB6E-46E5-4F1E-B840-A8A9D50AC7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2A0B3-1EF8-470F-8320-EF132FA601CC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DAB7-DE5E-4B25-90A4-3C7A9A31F6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18576-50ED-4555-87D3-3356A1B0B214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5351B-1A55-463B-864A-126DAF6F85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03528-2277-40D2-A937-A9D311F0D871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8846F-498E-4E4C-9FD8-A1446C8DC7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6486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A14CCE-FADE-4BD8-9E1E-F5A096E1226F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7F092F-D065-42E7-AB0D-84AB4CDBE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Профессиональные болезни</a:t>
            </a:r>
            <a:r>
              <a:rPr lang="en-US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br>
              <a:rPr lang="en-US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введение</a:t>
            </a:r>
            <a:r>
              <a:rPr lang="en-US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обзор основных понятий</a:t>
            </a:r>
            <a:r>
              <a:rPr lang="en-US" sz="3600" b="1" smtClean="0"/>
              <a:t> </a:t>
            </a:r>
            <a:endParaRPr lang="ru-RU" sz="4000" b="1" smtClean="0"/>
          </a:p>
        </p:txBody>
      </p:sp>
      <p:sp>
        <p:nvSpPr>
          <p:cNvPr id="15362" name="TextBox 3"/>
          <p:cNvSpPr txBox="1">
            <a:spLocks noChangeArrowheads="1"/>
          </p:cNvSpPr>
          <p:nvPr/>
        </p:nvSpPr>
        <p:spPr bwMode="auto">
          <a:xfrm>
            <a:off x="357188" y="428625"/>
            <a:ext cx="82867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latin typeface="Calibri" pitchFamily="34" charset="0"/>
              </a:rPr>
              <a:t>Кафедра гигиены, </a:t>
            </a:r>
            <a:r>
              <a:rPr lang="ru-RU" sz="2800" b="1" dirty="0" smtClean="0">
                <a:latin typeface="Calibri" pitchFamily="34" charset="0"/>
              </a:rPr>
              <a:t>медицины</a:t>
            </a:r>
            <a:endParaRPr lang="ru-RU" sz="2800" b="1" dirty="0">
              <a:latin typeface="Calibri" pitchFamily="34" charset="0"/>
            </a:endParaRPr>
          </a:p>
        </p:txBody>
      </p:sp>
      <p:sp>
        <p:nvSpPr>
          <p:cNvPr id="15363" name="Подзаголовок 2"/>
          <p:cNvSpPr>
            <a:spLocks/>
          </p:cNvSpPr>
          <p:nvPr/>
        </p:nvSpPr>
        <p:spPr bwMode="auto">
          <a:xfrm>
            <a:off x="1371600" y="5005388"/>
            <a:ext cx="6400800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3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B6970-4B1C-4BF3-A412-EB6C5A883E45}" type="slidenum">
              <a:rPr lang="ru-RU"/>
              <a:pPr>
                <a:defRPr/>
              </a:pPr>
              <a:t>10</a:t>
            </a:fld>
            <a:endParaRPr lang="ru-RU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ru-RU" smtClean="0"/>
              <a:t>№3: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Профессиональная патология в отличие от большинства клинических дисциплин, </a:t>
            </a:r>
            <a:r>
              <a:rPr lang="ru-RU" b="1" smtClean="0"/>
              <a:t>выделена в процессе постепенной дифференциации из общей патологии</a:t>
            </a:r>
            <a:r>
              <a:rPr lang="ru-RU" smtClean="0"/>
              <a:t> по этиологическому признаку.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BA72C8-5202-448E-8864-DF336EFEED0F}" type="slidenum">
              <a:rPr lang="ru-RU"/>
              <a:pPr>
                <a:defRPr/>
              </a:pPr>
              <a:t>11</a:t>
            </a:fld>
            <a:endParaRPr lang="ru-RU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ru-RU" smtClean="0"/>
              <a:t>№4: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Социальная окраска:</a:t>
            </a:r>
            <a:r>
              <a:rPr lang="ru-RU" smtClean="0"/>
              <a:t> установление факта связи выявленных изменений в состоянии здоровья рабочего с воздействием профессиональных факторов часто влечет за собой </a:t>
            </a:r>
            <a:r>
              <a:rPr lang="ru-RU" b="1" smtClean="0"/>
              <a:t>материальную компенсацию</a:t>
            </a:r>
            <a:r>
              <a:rPr lang="ru-RU" smtClean="0"/>
              <a:t> за ущерб, нанесенный  здоровью работника.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ru-RU" smtClean="0"/>
              <a:t>№5: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 lnSpcReduction="10000"/>
          </a:bodyPr>
          <a:lstStyle/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cs typeface="Times New Roman" pitchFamily="18" charset="0"/>
              </a:rPr>
              <a:t>Профпатология</a:t>
            </a:r>
            <a:r>
              <a:rPr lang="ru-RU" dirty="0" smtClean="0"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</a:rPr>
              <a:t>(occupational medicine) </a:t>
            </a:r>
            <a:r>
              <a:rPr lang="ru-RU" dirty="0" smtClean="0">
                <a:cs typeface="Times New Roman" pitchFamily="18" charset="0"/>
              </a:rPr>
              <a:t> –</a:t>
            </a:r>
            <a:r>
              <a:rPr lang="ru-RU" b="1" dirty="0" smtClean="0">
                <a:cs typeface="Times New Roman" pitchFamily="18" charset="0"/>
              </a:rPr>
              <a:t> </a:t>
            </a:r>
            <a:r>
              <a:rPr lang="ru-RU" dirty="0" smtClean="0">
                <a:cs typeface="Times New Roman" pitchFamily="18" charset="0"/>
              </a:rPr>
              <a:t>раздел клинической медицины, </a:t>
            </a:r>
            <a:r>
              <a:rPr lang="ru-RU" b="1" dirty="0" smtClean="0">
                <a:cs typeface="Times New Roman" pitchFamily="18" charset="0"/>
              </a:rPr>
              <a:t>тесно связанный с гигиеной труда</a:t>
            </a:r>
            <a:r>
              <a:rPr lang="ru-RU" dirty="0" smtClean="0"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</a:rPr>
              <a:t>(occupational hygiene) </a:t>
            </a:r>
            <a:r>
              <a:rPr lang="ru-RU" dirty="0" smtClean="0">
                <a:cs typeface="Times New Roman" pitchFamily="18" charset="0"/>
              </a:rPr>
              <a:t>вследствие причинной связи профессиональных болезней </a:t>
            </a:r>
            <a:r>
              <a:rPr lang="ru-RU" dirty="0">
                <a:cs typeface="Times New Roman" pitchFamily="18" charset="0"/>
              </a:rPr>
              <a:t>с воздействием неблагоприятных факторов производственной </a:t>
            </a:r>
            <a:r>
              <a:rPr lang="ru-RU" dirty="0" smtClean="0">
                <a:cs typeface="Times New Roman" pitchFamily="18" charset="0"/>
              </a:rPr>
              <a:t>среды и трудового процесса.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cs typeface="Times New Roman" pitchFamily="18" charset="0"/>
              </a:rPr>
              <a:t>Без </a:t>
            </a:r>
            <a:r>
              <a:rPr lang="ru-RU" b="1" dirty="0">
                <a:cs typeface="Times New Roman" pitchFamily="18" charset="0"/>
              </a:rPr>
              <a:t>гигиенической оценки </a:t>
            </a:r>
            <a:r>
              <a:rPr lang="ru-RU" b="1" dirty="0" smtClean="0">
                <a:cs typeface="Times New Roman" pitchFamily="18" charset="0"/>
              </a:rPr>
              <a:t>условий труда невозможно </a:t>
            </a:r>
            <a:r>
              <a:rPr lang="ru-RU" b="1" dirty="0">
                <a:cs typeface="Times New Roman" pitchFamily="18" charset="0"/>
              </a:rPr>
              <a:t>диагностировать профессиональное заболевание.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ru-RU" smtClean="0"/>
              <a:t>№6:</a:t>
            </a:r>
          </a:p>
        </p:txBody>
      </p:sp>
      <p:sp>
        <p:nvSpPr>
          <p:cNvPr id="317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cs typeface="Times New Roman" pitchFamily="18" charset="0"/>
              </a:rPr>
              <a:t>Профпатология –</a:t>
            </a:r>
            <a:r>
              <a:rPr lang="ru-RU" b="1" smtClean="0">
                <a:cs typeface="Times New Roman" pitchFamily="18" charset="0"/>
              </a:rPr>
              <a:t> </a:t>
            </a:r>
            <a:r>
              <a:rPr lang="ru-RU" smtClean="0">
                <a:cs typeface="Times New Roman" pitchFamily="18" charset="0"/>
              </a:rPr>
              <a:t>раздел клинической медицины, связанный с</a:t>
            </a:r>
            <a:r>
              <a:rPr lang="en-US" b="1" smtClean="0">
                <a:cs typeface="Times New Roman" pitchFamily="18" charset="0"/>
              </a:rPr>
              <a:t> </a:t>
            </a:r>
            <a:r>
              <a:rPr lang="ru-RU" b="1" smtClean="0">
                <a:cs typeface="Times New Roman" pitchFamily="18" charset="0"/>
              </a:rPr>
              <a:t>другими гигиеническими науками:</a:t>
            </a:r>
            <a:endParaRPr lang="ru-RU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500034" y="3214686"/>
          <a:ext cx="8143932" cy="1500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500034" y="4572008"/>
          <a:ext cx="8143932" cy="1571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Заголовок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План лекции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Введение </a:t>
            </a:r>
            <a:r>
              <a:rPr lang="ru-RU" dirty="0"/>
              <a:t>в клинику профессиональных </a:t>
            </a:r>
            <a:r>
              <a:rPr lang="ru-RU" dirty="0" smtClean="0"/>
              <a:t>болезней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400" b="1" dirty="0" smtClean="0">
                <a:solidFill>
                  <a:srgbClr val="0070C0"/>
                </a:solidFill>
              </a:rPr>
              <a:t>Понятие о профессиональном заболевании (ПЗ) и перечнях ПЗ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Структура </a:t>
            </a:r>
            <a:r>
              <a:rPr lang="ru-RU" dirty="0"/>
              <a:t>профессиональной заболеваемости в мире и в Российской </a:t>
            </a:r>
            <a:r>
              <a:rPr lang="ru-RU" dirty="0" smtClean="0"/>
              <a:t>Федерации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Современная </a:t>
            </a:r>
            <a:r>
              <a:rPr lang="ru-RU" dirty="0"/>
              <a:t>нормативно-правовая база, регламентирующая работу </a:t>
            </a:r>
            <a:r>
              <a:rPr lang="ru-RU" dirty="0" err="1"/>
              <a:t>профпатологической</a:t>
            </a:r>
            <a:r>
              <a:rPr lang="ru-RU" dirty="0"/>
              <a:t> </a:t>
            </a:r>
            <a:r>
              <a:rPr lang="ru-RU" dirty="0" smtClean="0"/>
              <a:t>службы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Основные понятия </a:t>
            </a:r>
            <a:r>
              <a:rPr lang="ru-RU" dirty="0" err="1" smtClean="0"/>
              <a:t>профпатологии</a:t>
            </a:r>
            <a:r>
              <a:rPr lang="ru-RU" dirty="0" smtClean="0"/>
              <a:t>. Общие принципы классификации, диагностики и лечения профессиональных заболеваний. Классификация промышленных токсических веществ. Общие принципы экспертизы трудоспособности в клинике профессиональных заболеваний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2C1F3-623E-4505-A09C-EE55FE0EE9A8}" type="slidenum">
              <a:rPr lang="ru-RU"/>
              <a:pPr>
                <a:defRPr/>
              </a:pPr>
              <a:t>15</a:t>
            </a:fld>
            <a:endParaRPr lang="ru-RU"/>
          </a:p>
        </p:txBody>
      </p:sp>
      <p:sp>
        <p:nvSpPr>
          <p:cNvPr id="1259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ru-RU" sz="3600" b="1" smtClean="0">
                <a:solidFill>
                  <a:srgbClr val="0070C0"/>
                </a:solidFill>
              </a:rPr>
              <a:t>2. Понятие о профессиональном заболевании</a:t>
            </a:r>
            <a:endParaRPr lang="ru-RU" sz="4000" b="1" smtClean="0">
              <a:solidFill>
                <a:srgbClr val="0070C0"/>
              </a:solidFill>
            </a:endParaRPr>
          </a:p>
        </p:txBody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ru-RU" b="1" smtClean="0"/>
              <a:t>Профессиональные заболевания</a:t>
            </a:r>
            <a:r>
              <a:rPr lang="ru-RU" smtClean="0"/>
              <a:t> (ПЗ) - болезни, возникающие в результате  </a:t>
            </a:r>
            <a:r>
              <a:rPr lang="ru-RU" i="1" smtClean="0"/>
              <a:t>исключительного</a:t>
            </a:r>
            <a:r>
              <a:rPr lang="ru-RU" smtClean="0"/>
              <a:t>  или  </a:t>
            </a:r>
            <a:r>
              <a:rPr lang="ru-RU" i="1" smtClean="0"/>
              <a:t>преимущественного</a:t>
            </a:r>
            <a:r>
              <a:rPr lang="ru-RU" smtClean="0"/>
              <a:t> воздействия неблагоприятных факторов производственной  среды и трудового процесса</a:t>
            </a: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755650" y="5445125"/>
            <a:ext cx="3240088" cy="8223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Occupational diseases</a:t>
            </a:r>
            <a:endParaRPr lang="ru-RU" sz="2400" b="1"/>
          </a:p>
        </p:txBody>
      </p:sp>
      <p:sp>
        <p:nvSpPr>
          <p:cNvPr id="125958" name="Text Box 6"/>
          <p:cNvSpPr txBox="1">
            <a:spLocks noChangeArrowheads="1"/>
          </p:cNvSpPr>
          <p:nvPr/>
        </p:nvSpPr>
        <p:spPr bwMode="auto">
          <a:xfrm>
            <a:off x="4787900" y="5445125"/>
            <a:ext cx="3240088" cy="8223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Work-related diseases</a:t>
            </a:r>
            <a:endParaRPr lang="ru-RU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204355-44B4-4087-AC5F-2CDB88C001B2}" type="slidenum">
              <a:rPr lang="ru-RU"/>
              <a:pPr>
                <a:defRPr/>
              </a:pPr>
              <a:t>16</a:t>
            </a:fld>
            <a:endParaRPr lang="ru-RU"/>
          </a:p>
        </p:txBody>
      </p:sp>
      <p:sp>
        <p:nvSpPr>
          <p:cNvPr id="1269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Условно профессиональные ПЗ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заболевания, в развитии которых производственные факторы сыграли </a:t>
            </a:r>
            <a:r>
              <a:rPr lang="ru-RU" b="1" dirty="0" smtClean="0"/>
              <a:t>преимущественную роль</a:t>
            </a:r>
            <a:r>
              <a:rPr lang="ru-RU" dirty="0" smtClean="0"/>
              <a:t>, т.е., доказана причинно-следственная связь.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Не имеют каких-либо специфических, </a:t>
            </a:r>
            <a:r>
              <a:rPr lang="ru-RU" dirty="0" err="1" smtClean="0"/>
              <a:t>патогномоничных</a:t>
            </a:r>
            <a:r>
              <a:rPr lang="ru-RU" dirty="0" smtClean="0"/>
              <a:t> признаков, отличающих их от одноименных общих заболеваний.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Примеры: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профессиональная бронхиальная астма,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профессиональная </a:t>
            </a:r>
            <a:r>
              <a:rPr lang="ru-RU" dirty="0" err="1" smtClean="0"/>
              <a:t>нейросенсорная</a:t>
            </a:r>
            <a:r>
              <a:rPr lang="ru-RU" dirty="0" smtClean="0"/>
              <a:t> тугоухость и мн.др.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Собственно профессиональные ПЗ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возникшие </a:t>
            </a:r>
            <a:r>
              <a:rPr lang="ru-RU" b="1" dirty="0" smtClean="0"/>
              <a:t>исключительно</a:t>
            </a:r>
            <a:r>
              <a:rPr lang="ru-RU" dirty="0" smtClean="0"/>
              <a:t> от действия производственных факторов.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Обязательно имеют специфические клинические, функциональные, морфологические, рентгенологические, биохимические и др. изменения.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Примеры: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Вибрационная болезнь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Пневмокониозы.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23A19F-DA54-4B9C-B1CC-BF6DD9D79AC4}" type="slidenum">
              <a:rPr lang="ru-RU"/>
              <a:pPr>
                <a:defRPr/>
              </a:pPr>
              <a:t>18</a:t>
            </a:fld>
            <a:endParaRPr lang="ru-RU"/>
          </a:p>
        </p:txBody>
      </p:sp>
      <p:sp>
        <p:nvSpPr>
          <p:cNvPr id="129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Общее определение ПЗ</a:t>
            </a:r>
          </a:p>
        </p:txBody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Заболевание, развившееся в результате действия факторов риска, обусловленных трудовой деятельностью</a:t>
            </a:r>
          </a:p>
          <a:p>
            <a:pPr algn="r" eaLnBrk="1" hangingPunct="1">
              <a:buFont typeface="Arial" charset="0"/>
              <a:buNone/>
            </a:pPr>
            <a:r>
              <a:rPr lang="ru-RU" smtClean="0"/>
              <a:t>(</a:t>
            </a:r>
            <a:r>
              <a:rPr lang="en-US" smtClean="0"/>
              <a:t>ILO convention C121</a:t>
            </a:r>
            <a:r>
              <a:rPr lang="ru-RU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9F6659-FD86-4582-ADC4-E9CDBFD298E6}" type="slidenum">
              <a:rPr lang="ru-RU"/>
              <a:pPr>
                <a:defRPr/>
              </a:pPr>
              <a:t>19</a:t>
            </a:fld>
            <a:endParaRPr lang="ru-RU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/>
              <a:t>Острое </a:t>
            </a:r>
            <a:br>
              <a:rPr lang="ru-RU" sz="4000"/>
            </a:br>
            <a:r>
              <a:rPr lang="ru-RU" sz="4000"/>
              <a:t>профессиональное заболевание</a:t>
            </a:r>
          </a:p>
        </p:txBody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964612" cy="48291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	</a:t>
            </a:r>
            <a:r>
              <a:rPr lang="ru-RU" sz="2800" smtClean="0"/>
              <a:t>возникает </a:t>
            </a:r>
            <a:r>
              <a:rPr lang="ru-RU" sz="2800" b="1" smtClean="0"/>
              <a:t>внезапно</a:t>
            </a:r>
            <a:r>
              <a:rPr lang="ru-RU" sz="2800" smtClean="0"/>
              <a:t> после </a:t>
            </a:r>
            <a:r>
              <a:rPr lang="ru-RU" sz="2800" b="1" smtClean="0"/>
              <a:t>однократного</a:t>
            </a:r>
            <a:r>
              <a:rPr lang="ru-RU" sz="2800" smtClean="0"/>
              <a:t> (в течение не более 1 смены) воздействия  факторов производственной среды или трудового процесса, </a:t>
            </a:r>
            <a:r>
              <a:rPr lang="ru-RU" sz="2800" b="1" smtClean="0"/>
              <a:t>уровни которых выше допустимых параметров</a:t>
            </a:r>
            <a:r>
              <a:rPr lang="ru-RU" sz="2800" smtClean="0"/>
              <a:t>* при выполнении работы, </a:t>
            </a:r>
            <a:r>
              <a:rPr lang="ru-RU" sz="2800" b="1" smtClean="0"/>
              <a:t>определенной должностной инструкцией</a:t>
            </a:r>
            <a:r>
              <a:rPr lang="ru-RU" sz="2800" smtClean="0"/>
              <a:t> (или  выполняемой по заданию должностного лица),  </a:t>
            </a:r>
            <a:r>
              <a:rPr lang="ru-RU" sz="2800" b="1" smtClean="0"/>
              <a:t>на определенном рабочем месте</a:t>
            </a:r>
            <a:r>
              <a:rPr lang="ru-RU" sz="2800" smtClean="0"/>
              <a:t> или в помещении, не изолированном от  источника воздействия вредного фактора.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* исключение: вещества сенсибилизирующего действия.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План лекции</a:t>
            </a: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sz="2400" b="1" dirty="0" smtClean="0">
                <a:solidFill>
                  <a:srgbClr val="7030A0"/>
                </a:solidFill>
              </a:rPr>
              <a:t>Введение в клинику профессиональных болезней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sz="2000" dirty="0" smtClean="0"/>
              <a:t>Понятие о профессиональном заболевании (ПЗ) и Перечнях ПЗ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sz="2000" dirty="0" smtClean="0"/>
              <a:t>Структура профессиональной заболеваемости в ЕС и в Российской Федерации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sz="2000" dirty="0" smtClean="0"/>
              <a:t>Современная нормативно-правовая база, регламентирующая работу </a:t>
            </a:r>
            <a:r>
              <a:rPr lang="ru-RU" sz="2000" dirty="0" err="1" smtClean="0"/>
              <a:t>профпатологической</a:t>
            </a:r>
            <a:r>
              <a:rPr lang="ru-RU" sz="2000" dirty="0" smtClean="0"/>
              <a:t> службы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sz="2000" dirty="0" smtClean="0"/>
              <a:t>Основные понятия </a:t>
            </a:r>
            <a:r>
              <a:rPr lang="ru-RU" sz="2000" dirty="0" err="1" smtClean="0"/>
              <a:t>профпатологии</a:t>
            </a:r>
            <a:r>
              <a:rPr lang="ru-RU" sz="2000" dirty="0" smtClean="0"/>
              <a:t>. Общие принципы классификации, диагностики и лечения профессиональных заболеваний. Классификация промышленных токсических веществ. Общие принципы экспертизы трудоспособности в клинике профессиональных заболеваний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BDF994-44FF-4E23-A45E-7DA9C7C09391}" type="slidenum">
              <a:rPr lang="ru-RU"/>
              <a:pPr>
                <a:defRPr/>
              </a:pPr>
              <a:t>20</a:t>
            </a:fld>
            <a:endParaRPr lang="ru-RU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/>
              <a:t>Подострое </a:t>
            </a:r>
            <a:br>
              <a:rPr lang="ru-RU" sz="4000"/>
            </a:br>
            <a:r>
              <a:rPr lang="ru-RU" sz="4000"/>
              <a:t>профессиональное заболевание</a:t>
            </a:r>
          </a:p>
        </p:txBody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	развивается в условиях </a:t>
            </a:r>
            <a:r>
              <a:rPr lang="ru-RU" b="1" smtClean="0"/>
              <a:t>повторного воздействия</a:t>
            </a:r>
            <a:r>
              <a:rPr lang="ru-RU" smtClean="0"/>
              <a:t> факторов производственной среды или трудового процесса в течение сравнительно короткого времени (несколько рабочих дней).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A907A4-5FAC-43FE-A41C-F56E337B1371}" type="slidenum">
              <a:rPr lang="ru-RU"/>
              <a:pPr>
                <a:defRPr/>
              </a:pPr>
              <a:t>21</a:t>
            </a:fld>
            <a:endParaRPr lang="ru-RU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/>
              <a:t>Хроническое </a:t>
            </a:r>
            <a:br>
              <a:rPr lang="ru-RU" sz="4000"/>
            </a:br>
            <a:r>
              <a:rPr lang="ru-RU" sz="4000"/>
              <a:t>профессиональное заболевание</a:t>
            </a:r>
          </a:p>
        </p:txBody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	развивается под влиянием  </a:t>
            </a:r>
            <a:r>
              <a:rPr lang="ru-RU" b="1" smtClean="0"/>
              <a:t>длительного систематического воздействия</a:t>
            </a:r>
            <a:r>
              <a:rPr lang="ru-RU" smtClean="0"/>
              <a:t>  неблагоприятных производственных факторов (годы).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	Особенностями хронических ПЗ являются </a:t>
            </a:r>
            <a:r>
              <a:rPr lang="ru-RU" b="1" smtClean="0"/>
              <a:t>постепенное нарастание симптомов болезни </a:t>
            </a:r>
            <a:r>
              <a:rPr lang="ru-RU" smtClean="0"/>
              <a:t>и </a:t>
            </a:r>
            <a:r>
              <a:rPr lang="ru-RU" b="1" smtClean="0"/>
              <a:t>малосимптомность</a:t>
            </a:r>
            <a:r>
              <a:rPr lang="ru-RU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0AAC12-38E5-4A75-90EF-E1BD9ABA985B}" type="slidenum">
              <a:rPr lang="ru-RU"/>
              <a:pPr>
                <a:defRPr/>
              </a:pPr>
              <a:t>22</a:t>
            </a:fld>
            <a:endParaRPr lang="ru-RU"/>
          </a:p>
        </p:txBody>
      </p:sp>
      <p:sp>
        <p:nvSpPr>
          <p:cNvPr id="134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/>
              <a:t>Понятие о Перечне</a:t>
            </a:r>
            <a:br>
              <a:rPr lang="ru-RU" sz="3600" b="1" smtClean="0"/>
            </a:br>
            <a:r>
              <a:rPr lang="ru-RU" sz="3600" b="1" smtClean="0"/>
              <a:t>профессиональных заболеваний</a:t>
            </a:r>
          </a:p>
        </p:txBody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Конвенция-121 МОТ регламентирует государствам три системы каузации (связи) болезни с работой: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mtClean="0"/>
              <a:t>1) по Перечню ПЗ,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mtClean="0"/>
              <a:t>2) по общему определению ПЗ,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mtClean="0"/>
              <a:t>3) по Перечню ПЗ, дополненному общим определением ПЗ.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mtClean="0"/>
              <a:t>	МОТ рекомендует к использованию третью систему.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smtClean="0"/>
              <a:t>В странах ЕС одновременно действуют: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smtClean="0"/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Национальные списки ПЗ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Перечень МОТ</a:t>
            </a:r>
            <a:r>
              <a:rPr lang="en-US" smtClean="0"/>
              <a:t> (ILO list of occupational diseases)</a:t>
            </a:r>
            <a:endParaRPr lang="ru-RU" smtClean="0"/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Список</a:t>
            </a:r>
            <a:r>
              <a:rPr lang="en-US" smtClean="0"/>
              <a:t> </a:t>
            </a:r>
            <a:r>
              <a:rPr lang="ru-RU" smtClean="0"/>
              <a:t>ЕС</a:t>
            </a:r>
            <a:r>
              <a:rPr lang="en-US" smtClean="0"/>
              <a:t> (the European schedule of occupational diseases)</a:t>
            </a:r>
            <a:endParaRPr lang="ru-RU" smtClean="0"/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Список</a:t>
            </a:r>
            <a:r>
              <a:rPr lang="en-US" smtClean="0"/>
              <a:t> </a:t>
            </a:r>
            <a:r>
              <a:rPr lang="ru-RU" smtClean="0"/>
              <a:t>Европейского</a:t>
            </a:r>
            <a:r>
              <a:rPr lang="en-US" smtClean="0"/>
              <a:t> </a:t>
            </a:r>
            <a:r>
              <a:rPr lang="ru-RU" smtClean="0"/>
              <a:t>проекта</a:t>
            </a:r>
            <a:r>
              <a:rPr lang="en-US" smtClean="0"/>
              <a:t> </a:t>
            </a:r>
            <a:r>
              <a:rPr lang="ru-RU" smtClean="0"/>
              <a:t>статистики</a:t>
            </a:r>
            <a:r>
              <a:rPr lang="en-US" smtClean="0"/>
              <a:t> </a:t>
            </a:r>
            <a:r>
              <a:rPr lang="ru-RU" smtClean="0"/>
              <a:t>ПЗ</a:t>
            </a:r>
            <a:r>
              <a:rPr lang="en-US" smtClean="0"/>
              <a:t> (European Occupational Diseases Statistics project)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Списки ПЗ стран ЕС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5603875"/>
            <a:ext cx="8642350" cy="8255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000" smtClean="0"/>
              <a:t>Нет списка                 Открытый                   Закрытый                     Закрытый        </a:t>
            </a:r>
          </a:p>
          <a:p>
            <a:pPr eaLnBrk="1" hangingPunct="1">
              <a:buFont typeface="Arial" charset="0"/>
              <a:buNone/>
            </a:pPr>
            <a:r>
              <a:rPr lang="ru-RU" sz="2000" smtClean="0"/>
              <a:t>                                                                                                        регламентированный</a:t>
            </a:r>
          </a:p>
        </p:txBody>
      </p:sp>
      <p:sp>
        <p:nvSpPr>
          <p:cNvPr id="137220" name="Line 4"/>
          <p:cNvSpPr>
            <a:spLocks noChangeShapeType="1"/>
          </p:cNvSpPr>
          <p:nvPr/>
        </p:nvSpPr>
        <p:spPr bwMode="auto">
          <a:xfrm>
            <a:off x="142875" y="5214938"/>
            <a:ext cx="8316913" cy="14287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7221" name="Text Box 6"/>
          <p:cNvSpPr txBox="1">
            <a:spLocks noChangeArrowheads="1"/>
          </p:cNvSpPr>
          <p:nvPr/>
        </p:nvSpPr>
        <p:spPr bwMode="auto">
          <a:xfrm>
            <a:off x="107950" y="4368800"/>
            <a:ext cx="1439863" cy="815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solidFill>
                  <a:srgbClr val="FF0000"/>
                </a:solidFill>
                <a:latin typeface="Calibri" pitchFamily="34" charset="0"/>
              </a:rPr>
              <a:t>Швеция</a:t>
            </a:r>
          </a:p>
          <a:p>
            <a:pPr algn="ctr">
              <a:spcBef>
                <a:spcPct val="50000"/>
              </a:spcBef>
            </a:pPr>
            <a:r>
              <a:rPr lang="ru-RU">
                <a:latin typeface="Calibri" pitchFamily="34" charset="0"/>
              </a:rPr>
              <a:t>Голландия</a:t>
            </a:r>
          </a:p>
        </p:txBody>
      </p:sp>
      <p:sp>
        <p:nvSpPr>
          <p:cNvPr id="137222" name="Text Box 7"/>
          <p:cNvSpPr txBox="1">
            <a:spLocks noChangeArrowheads="1"/>
          </p:cNvSpPr>
          <p:nvPr/>
        </p:nvSpPr>
        <p:spPr bwMode="auto">
          <a:xfrm>
            <a:off x="2268538" y="1052513"/>
            <a:ext cx="1655762" cy="4154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>
                <a:latin typeface="Calibri" pitchFamily="34" charset="0"/>
              </a:rPr>
              <a:t>Австрия</a:t>
            </a:r>
          </a:p>
          <a:p>
            <a:pPr algn="ctr">
              <a:spcBef>
                <a:spcPct val="50000"/>
              </a:spcBef>
            </a:pPr>
            <a:r>
              <a:rPr lang="ru-RU">
                <a:latin typeface="Calibri" pitchFamily="34" charset="0"/>
              </a:rPr>
              <a:t>Бельгия</a:t>
            </a:r>
          </a:p>
          <a:p>
            <a:pPr algn="ctr">
              <a:spcBef>
                <a:spcPct val="50000"/>
              </a:spcBef>
            </a:pPr>
            <a:r>
              <a:rPr lang="ru-RU">
                <a:latin typeface="Calibri" pitchFamily="34" charset="0"/>
              </a:rPr>
              <a:t>Болгария</a:t>
            </a:r>
          </a:p>
          <a:p>
            <a:pPr algn="ctr">
              <a:spcBef>
                <a:spcPct val="50000"/>
              </a:spcBef>
            </a:pPr>
            <a:r>
              <a:rPr lang="ru-RU">
                <a:latin typeface="Calibri" pitchFamily="34" charset="0"/>
              </a:rPr>
              <a:t>Дания</a:t>
            </a:r>
          </a:p>
          <a:p>
            <a:pPr algn="ctr">
              <a:spcBef>
                <a:spcPct val="50000"/>
              </a:spcBef>
            </a:pPr>
            <a:r>
              <a:rPr lang="ru-RU">
                <a:latin typeface="Calibri" pitchFamily="34" charset="0"/>
              </a:rPr>
              <a:t>Италия</a:t>
            </a:r>
          </a:p>
          <a:p>
            <a:pPr algn="ctr">
              <a:spcBef>
                <a:spcPct val="50000"/>
              </a:spcBef>
            </a:pPr>
            <a:r>
              <a:rPr lang="ru-RU">
                <a:latin typeface="Calibri" pitchFamily="34" charset="0"/>
              </a:rPr>
              <a:t>Мальта</a:t>
            </a:r>
          </a:p>
          <a:p>
            <a:pPr algn="ctr">
              <a:spcBef>
                <a:spcPct val="50000"/>
              </a:spcBef>
            </a:pPr>
            <a:r>
              <a:rPr lang="ru-RU">
                <a:latin typeface="Calibri" pitchFamily="34" charset="0"/>
              </a:rPr>
              <a:t>Норвегия</a:t>
            </a:r>
          </a:p>
          <a:p>
            <a:pPr algn="ctr">
              <a:spcBef>
                <a:spcPct val="50000"/>
              </a:spcBef>
            </a:pPr>
            <a:r>
              <a:rPr lang="ru-RU">
                <a:latin typeface="Calibri" pitchFamily="34" charset="0"/>
              </a:rPr>
              <a:t>Португалия</a:t>
            </a:r>
          </a:p>
          <a:p>
            <a:pPr algn="ctr">
              <a:spcBef>
                <a:spcPct val="50000"/>
              </a:spcBef>
            </a:pPr>
            <a:r>
              <a:rPr lang="ru-RU" sz="2000" b="1">
                <a:solidFill>
                  <a:srgbClr val="FF0000"/>
                </a:solidFill>
                <a:latin typeface="Calibri" pitchFamily="34" charset="0"/>
              </a:rPr>
              <a:t>Финляндия</a:t>
            </a:r>
          </a:p>
          <a:p>
            <a:pPr algn="ctr">
              <a:spcBef>
                <a:spcPct val="50000"/>
              </a:spcBef>
            </a:pPr>
            <a:r>
              <a:rPr lang="ru-RU">
                <a:latin typeface="Calibri" pitchFamily="34" charset="0"/>
              </a:rPr>
              <a:t>Чехия</a:t>
            </a:r>
          </a:p>
        </p:txBody>
      </p:sp>
      <p:sp>
        <p:nvSpPr>
          <p:cNvPr id="137223" name="Text Box 8"/>
          <p:cNvSpPr txBox="1">
            <a:spLocks noChangeArrowheads="1"/>
          </p:cNvSpPr>
          <p:nvPr/>
        </p:nvSpPr>
        <p:spPr bwMode="auto">
          <a:xfrm>
            <a:off x="6588125" y="1052513"/>
            <a:ext cx="1582738" cy="4154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>
                <a:latin typeface="Calibri" pitchFamily="34" charset="0"/>
              </a:rPr>
              <a:t>Венгрия</a:t>
            </a:r>
          </a:p>
          <a:p>
            <a:pPr algn="ctr">
              <a:spcBef>
                <a:spcPct val="50000"/>
              </a:spcBef>
            </a:pPr>
            <a:r>
              <a:rPr lang="ru-RU">
                <a:latin typeface="Calibri" pitchFamily="34" charset="0"/>
              </a:rPr>
              <a:t>Греция</a:t>
            </a:r>
          </a:p>
          <a:p>
            <a:pPr algn="ctr">
              <a:spcBef>
                <a:spcPct val="50000"/>
              </a:spcBef>
            </a:pPr>
            <a:r>
              <a:rPr lang="ru-RU">
                <a:latin typeface="Calibri" pitchFamily="34" charset="0"/>
              </a:rPr>
              <a:t>Латвия</a:t>
            </a:r>
          </a:p>
          <a:p>
            <a:pPr algn="ctr">
              <a:spcBef>
                <a:spcPct val="50000"/>
              </a:spcBef>
            </a:pPr>
            <a:r>
              <a:rPr lang="ru-RU">
                <a:latin typeface="Calibri" pitchFamily="34" charset="0"/>
              </a:rPr>
              <a:t>Литва</a:t>
            </a:r>
          </a:p>
          <a:p>
            <a:pPr algn="ctr">
              <a:spcBef>
                <a:spcPct val="50000"/>
              </a:spcBef>
            </a:pPr>
            <a:r>
              <a:rPr lang="ru-RU">
                <a:latin typeface="Calibri" pitchFamily="34" charset="0"/>
              </a:rPr>
              <a:t>Люксембург</a:t>
            </a:r>
          </a:p>
          <a:p>
            <a:pPr algn="ctr">
              <a:spcBef>
                <a:spcPct val="50000"/>
              </a:spcBef>
            </a:pPr>
            <a:r>
              <a:rPr lang="ru-RU">
                <a:latin typeface="Calibri" pitchFamily="34" charset="0"/>
              </a:rPr>
              <a:t>Польша</a:t>
            </a:r>
          </a:p>
          <a:p>
            <a:pPr algn="ctr">
              <a:spcBef>
                <a:spcPct val="50000"/>
              </a:spcBef>
            </a:pPr>
            <a:r>
              <a:rPr lang="ru-RU">
                <a:latin typeface="Calibri" pitchFamily="34" charset="0"/>
              </a:rPr>
              <a:t>Словакия</a:t>
            </a:r>
          </a:p>
          <a:p>
            <a:pPr algn="ctr">
              <a:spcBef>
                <a:spcPct val="50000"/>
              </a:spcBef>
            </a:pPr>
            <a:r>
              <a:rPr lang="ru-RU">
                <a:latin typeface="Calibri" pitchFamily="34" charset="0"/>
              </a:rPr>
              <a:t>Словения</a:t>
            </a:r>
          </a:p>
          <a:p>
            <a:pPr algn="ctr">
              <a:spcBef>
                <a:spcPct val="50000"/>
              </a:spcBef>
            </a:pPr>
            <a:r>
              <a:rPr lang="ru-RU" sz="2000" b="1">
                <a:solidFill>
                  <a:srgbClr val="FF0000"/>
                </a:solidFill>
                <a:latin typeface="Calibri" pitchFamily="34" charset="0"/>
              </a:rPr>
              <a:t>Франция</a:t>
            </a:r>
          </a:p>
          <a:p>
            <a:pPr algn="ctr">
              <a:spcBef>
                <a:spcPct val="50000"/>
              </a:spcBef>
            </a:pPr>
            <a:r>
              <a:rPr lang="ru-RU">
                <a:latin typeface="Calibri" pitchFamily="34" charset="0"/>
              </a:rPr>
              <a:t>Эстония</a:t>
            </a:r>
          </a:p>
        </p:txBody>
      </p:sp>
      <p:sp>
        <p:nvSpPr>
          <p:cNvPr id="137224" name="Text Box 9"/>
          <p:cNvSpPr txBox="1">
            <a:spLocks noChangeArrowheads="1"/>
          </p:cNvSpPr>
          <p:nvPr/>
        </p:nvSpPr>
        <p:spPr bwMode="auto">
          <a:xfrm>
            <a:off x="4211638" y="2717800"/>
            <a:ext cx="2089150" cy="2492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>
                <a:latin typeface="Calibri" pitchFamily="34" charset="0"/>
              </a:rPr>
              <a:t>Кипр</a:t>
            </a:r>
          </a:p>
          <a:p>
            <a:pPr algn="ctr">
              <a:spcBef>
                <a:spcPct val="50000"/>
              </a:spcBef>
            </a:pPr>
            <a:r>
              <a:rPr lang="ru-RU">
                <a:latin typeface="Calibri" pitchFamily="34" charset="0"/>
              </a:rPr>
              <a:t>Испания</a:t>
            </a:r>
          </a:p>
          <a:p>
            <a:pPr algn="ctr">
              <a:spcBef>
                <a:spcPct val="50000"/>
              </a:spcBef>
            </a:pPr>
            <a:r>
              <a:rPr lang="ru-RU" sz="2000" b="1">
                <a:solidFill>
                  <a:srgbClr val="FF0000"/>
                </a:solidFill>
                <a:latin typeface="Calibri" pitchFamily="34" charset="0"/>
              </a:rPr>
              <a:t>Великобритания</a:t>
            </a:r>
          </a:p>
          <a:p>
            <a:pPr algn="ctr">
              <a:spcBef>
                <a:spcPct val="50000"/>
              </a:spcBef>
            </a:pPr>
            <a:r>
              <a:rPr lang="ru-RU">
                <a:latin typeface="Calibri" pitchFamily="34" charset="0"/>
              </a:rPr>
              <a:t>Ирландия</a:t>
            </a:r>
          </a:p>
          <a:p>
            <a:pPr algn="ctr">
              <a:spcBef>
                <a:spcPct val="50000"/>
              </a:spcBef>
            </a:pPr>
            <a:r>
              <a:rPr lang="ru-RU">
                <a:latin typeface="Calibri" pitchFamily="34" charset="0"/>
              </a:rPr>
              <a:t>Швейцария</a:t>
            </a:r>
          </a:p>
          <a:p>
            <a:pPr algn="ctr">
              <a:spcBef>
                <a:spcPct val="50000"/>
              </a:spcBef>
            </a:pPr>
            <a:r>
              <a:rPr lang="ru-RU">
                <a:latin typeface="Calibri" pitchFamily="34" charset="0"/>
              </a:rPr>
              <a:t>Германия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Заголовок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План лекции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Введение </a:t>
            </a:r>
            <a:r>
              <a:rPr lang="ru-RU" dirty="0"/>
              <a:t>в клинику профессиональных </a:t>
            </a:r>
            <a:r>
              <a:rPr lang="ru-RU" dirty="0" smtClean="0"/>
              <a:t>болезней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Понятие о профессиональном заболевании (ПЗ) и перечнях ПЗ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</a:rPr>
              <a:t>Структура </a:t>
            </a:r>
            <a:r>
              <a:rPr lang="ru-RU" sz="3400" b="1" dirty="0">
                <a:solidFill>
                  <a:schemeClr val="accent6">
                    <a:lumMod val="75000"/>
                  </a:schemeClr>
                </a:solidFill>
              </a:rPr>
              <a:t>профессиональной заболеваемости в мире и в Российской 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</a:rPr>
              <a:t>Федерации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Современная </a:t>
            </a:r>
            <a:r>
              <a:rPr lang="ru-RU" dirty="0"/>
              <a:t>нормативно-правовая база, регламентирующая работу </a:t>
            </a:r>
            <a:r>
              <a:rPr lang="ru-RU" dirty="0" err="1"/>
              <a:t>профпатологической</a:t>
            </a:r>
            <a:r>
              <a:rPr lang="ru-RU" dirty="0"/>
              <a:t> </a:t>
            </a:r>
            <a:r>
              <a:rPr lang="ru-RU" dirty="0" smtClean="0"/>
              <a:t>службы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Основные понятия </a:t>
            </a:r>
            <a:r>
              <a:rPr lang="ru-RU" dirty="0" err="1" smtClean="0"/>
              <a:t>профпатологии</a:t>
            </a:r>
            <a:r>
              <a:rPr lang="ru-RU" dirty="0" smtClean="0"/>
              <a:t>. Общие принципы классификации, диагностики и лечения профессиональных заболеваний. Классификация промышленных токсических веществ. Общие принципы экспертизы трудоспособности в клинике профессиональных заболеваний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Структура профессиональной заболеваемости в ЕС и РФ (в %)</a:t>
            </a:r>
            <a:endParaRPr lang="ru-RU" dirty="0"/>
          </a:p>
        </p:txBody>
      </p:sp>
      <p:graphicFrame>
        <p:nvGraphicFramePr>
          <p:cNvPr id="49209" name="Group 57"/>
          <p:cNvGraphicFramePr>
            <a:graphicFrameLocks noGrp="1"/>
          </p:cNvGraphicFramePr>
          <p:nvPr>
            <p:ph idx="1"/>
          </p:nvPr>
        </p:nvGraphicFramePr>
        <p:xfrm>
          <a:off x="485775" y="1628775"/>
          <a:ext cx="8229600" cy="5029200"/>
        </p:xfrm>
        <a:graphic>
          <a:graphicData uri="http://schemas.openxmlformats.org/drawingml/2006/table">
            <a:tbl>
              <a:tblPr/>
              <a:tblGrid>
                <a:gridCol w="5454650"/>
                <a:gridCol w="1368425"/>
                <a:gridCol w="140652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Группы ПЗ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ЕС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РФ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ПЗ костно-мышечной системы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ПЗ органов дыхания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21 (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30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ПЗ кожи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ПЗ от физических факторов (ЕС – НСТ)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ПЗ нервной системы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ПЗ от химических факторов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Профессиональные аллергозы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Профессиональный рак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ПЗ от биологических факторов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Прочие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Заголовок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План лекции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Введение </a:t>
            </a:r>
            <a:r>
              <a:rPr lang="ru-RU" dirty="0"/>
              <a:t>в клинику профессиональных </a:t>
            </a:r>
            <a:r>
              <a:rPr lang="ru-RU" dirty="0" smtClean="0"/>
              <a:t>болезней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Понятие о профессиональном заболевании (ПЗ) и перечнях ПЗ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Структура </a:t>
            </a:r>
            <a:r>
              <a:rPr lang="ru-RU" dirty="0"/>
              <a:t>профессиональной заболеваемости в мире и в Российской </a:t>
            </a:r>
            <a:r>
              <a:rPr lang="ru-RU" dirty="0" smtClean="0"/>
              <a:t>Федерации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400" b="1" dirty="0" smtClean="0">
                <a:solidFill>
                  <a:srgbClr val="FF0000"/>
                </a:solidFill>
              </a:rPr>
              <a:t>Современная </a:t>
            </a:r>
            <a:r>
              <a:rPr lang="ru-RU" sz="3400" b="1" dirty="0">
                <a:solidFill>
                  <a:srgbClr val="FF0000"/>
                </a:solidFill>
              </a:rPr>
              <a:t>нормативно-правовая база, регламентирующая работу </a:t>
            </a:r>
            <a:r>
              <a:rPr lang="ru-RU" sz="3400" b="1" dirty="0" err="1">
                <a:solidFill>
                  <a:srgbClr val="FF0000"/>
                </a:solidFill>
              </a:rPr>
              <a:t>профпатологической</a:t>
            </a:r>
            <a:r>
              <a:rPr lang="ru-RU" sz="3400" b="1" dirty="0">
                <a:solidFill>
                  <a:srgbClr val="FF0000"/>
                </a:solidFill>
              </a:rPr>
              <a:t> </a:t>
            </a:r>
            <a:r>
              <a:rPr lang="ru-RU" sz="3400" b="1" dirty="0" smtClean="0">
                <a:solidFill>
                  <a:srgbClr val="FF0000"/>
                </a:solidFill>
              </a:rPr>
              <a:t>службы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Основные понятия </a:t>
            </a:r>
            <a:r>
              <a:rPr lang="ru-RU" dirty="0" err="1" smtClean="0"/>
              <a:t>профпатологии</a:t>
            </a:r>
            <a:r>
              <a:rPr lang="ru-RU" dirty="0" smtClean="0"/>
              <a:t>. Общие принципы классификации, диагностики и лечения профессиональных заболеваний. Классификация промышленных токсических веществ. Общие принципы экспертизы трудоспособности в клинике профессиональных заболеваний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259387"/>
          </a:xfrm>
        </p:spPr>
        <p:txBody>
          <a:bodyPr/>
          <a:lstStyle/>
          <a:p>
            <a:pPr eaLnBrk="1" hangingPunct="1"/>
            <a:r>
              <a:rPr lang="ru-RU" sz="2800" smtClean="0"/>
              <a:t>Российское здравоохранение переживает сегодня кардинальные изменения, связанные с переходом от бюджетной к бюджетно-страховой системе медицинского обслуживания населения. </a:t>
            </a:r>
          </a:p>
          <a:p>
            <a:pPr eaLnBrk="1" hangingPunct="1"/>
            <a:r>
              <a:rPr lang="ru-RU" sz="2800" smtClean="0"/>
              <a:t>Реформа здравоохранения затронула также </a:t>
            </a:r>
            <a:r>
              <a:rPr lang="ru-RU" sz="2800" b="1" smtClean="0">
                <a:solidFill>
                  <a:srgbClr val="FF0000"/>
                </a:solidFill>
              </a:rPr>
              <a:t>нормативные документы, определяющие организацию медицинского наблюдения за работниками вредных и/или опасных профессий</a:t>
            </a:r>
            <a:r>
              <a:rPr lang="ru-RU" sz="2800" smtClean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676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/>
              <a:t>Организационно-правовая </a:t>
            </a:r>
            <a:r>
              <a:rPr lang="ru-RU" sz="4000" dirty="0"/>
              <a:t>инфраструктура охраны и медицины труда базируется на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981200"/>
            <a:ext cx="8143875" cy="4876800"/>
          </a:xfrm>
        </p:spPr>
        <p:txBody>
          <a:bodyPr rtlCol="0">
            <a:normAutofit fontScale="85000" lnSpcReduction="10000"/>
          </a:bodyPr>
          <a:lstStyle/>
          <a:p>
            <a:pPr marL="651510" indent="-514350" eaLnBrk="1" fontAlgn="auto" hangingPunct="1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ru-RU" dirty="0" smtClean="0"/>
              <a:t>Конституции РФ,</a:t>
            </a:r>
          </a:p>
          <a:p>
            <a:pPr marL="651510" indent="-514350" eaLnBrk="1" fontAlgn="auto" hangingPunct="1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ru-RU" dirty="0" smtClean="0"/>
              <a:t>Трудовом </a:t>
            </a:r>
            <a:r>
              <a:rPr lang="ru-RU" dirty="0"/>
              <a:t>кодексе РФ,</a:t>
            </a:r>
          </a:p>
          <a:p>
            <a:pPr marL="651510" indent="-514350" eaLnBrk="1" fontAlgn="auto" hangingPunct="1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ru-RU" dirty="0" smtClean="0"/>
              <a:t>ФЗ «ОБ основах охраны здоровья граждан РФ»</a:t>
            </a:r>
          </a:p>
          <a:p>
            <a:pPr marL="651510" indent="-514350" eaLnBrk="1" fontAlgn="auto" hangingPunct="1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ru-RU" dirty="0" smtClean="0"/>
              <a:t>ФЗ </a:t>
            </a:r>
            <a:r>
              <a:rPr lang="ru-RU" dirty="0"/>
              <a:t>«Об основах  охраны труда в Российской Федерации», </a:t>
            </a:r>
          </a:p>
          <a:p>
            <a:pPr marL="651510" indent="-514350" eaLnBrk="1" fontAlgn="auto" hangingPunct="1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ru-RU" dirty="0"/>
              <a:t>ФЗ «О санитарно-эпидемиологическом благополучии населения», </a:t>
            </a:r>
          </a:p>
          <a:p>
            <a:pPr marL="651510" indent="-514350" eaLnBrk="1" fontAlgn="auto" hangingPunct="1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ru-RU" dirty="0"/>
              <a:t>ФЗ «Об обязательном социальном страховании от несчастных случаев на производстве и профессиональных заболеваний».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362302-A6A8-4BB4-8805-5368BC3AE5F2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174625" y="469900"/>
            <a:ext cx="8713788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7030A0"/>
                </a:solidFill>
                <a:latin typeface="+mn-lt"/>
              </a:rPr>
              <a:t>1. Введение в клинику профессиональных заболеваний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atin typeface="+mj-lt"/>
              </a:rPr>
              <a:t>Профессиональные болезни: начало</a:t>
            </a:r>
            <a:endParaRPr lang="en-US" sz="2400" dirty="0">
              <a:latin typeface="+mj-lt"/>
            </a:endParaRPr>
          </a:p>
        </p:txBody>
      </p:sp>
      <p:sp>
        <p:nvSpPr>
          <p:cNvPr id="18436" name="Rectangle 7"/>
          <p:cNvSpPr>
            <a:spLocks noChangeArrowheads="1"/>
          </p:cNvSpPr>
          <p:nvPr/>
        </p:nvSpPr>
        <p:spPr bwMode="auto">
          <a:xfrm>
            <a:off x="609600" y="1981200"/>
            <a:ext cx="48768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ru-RU" sz="3200">
                <a:latin typeface="Calibri" pitchFamily="34" charset="0"/>
              </a:rPr>
              <a:t>История профпатологии прослеживается с античных времен.</a:t>
            </a:r>
            <a:r>
              <a:rPr lang="en-US" sz="3200">
                <a:latin typeface="Calibri" pitchFamily="34" charset="0"/>
              </a:rPr>
              <a:t> </a:t>
            </a:r>
            <a:r>
              <a:rPr lang="ru-RU" sz="3200">
                <a:latin typeface="Calibri" pitchFamily="34" charset="0"/>
              </a:rPr>
              <a:t>Наблюдения за болезнями и смертностью среди шахтеров описаны впервые во времена древней Греции и древнего Рима.</a:t>
            </a:r>
            <a:endParaRPr lang="en-US" sz="40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1. Труд свободен. Каждый имеет право свободно распоряжаться своими способностями к труду, выбирать род деятельности и профессию.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2. Принудительный труд запрещен.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3. Каждый имеет право на труд в условиях, отвечающих требованиям безопасности и гигиены, на вознаграждение за труд без какой бы то ни было дискриминации и не ниже установленного федеральным законом минимального размера оплаты труда, а также право на защиту от безработицы.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4. Признается право на индивидуальные и коллективные трудовые споры с использованием установленных федеральным законом способов их разрешения, включая право на забастовку.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5. Каждый имеет право на отдых. Работающему по трудовому договору гарантируются установленные федеральным законом продолжительность рабочего времени, выходные и праздничные дни, оплачиваемый ежегодный отпуск.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dirty="0" smtClean="0"/>
              <a:t>Конституция РФ: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928813"/>
            <a:ext cx="8229600" cy="4708525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Основные права и обязанности работодателя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…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Работодатель обязан: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соблюдать трудовое законодательство и иные нормативные правовые акты, содержащие нормы трудового права, локальные нормативные акты, условия коллективного договора, соглашений и трудовых договоров;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предоставлять работникам работу, обусловленную трудовым договором;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обеспечивать безопасность и условия труда, соответствующие государственным нормативным требованиям охраны труда;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обеспечивать работников оборудованием, инструментами, технической документацией и иными средствами, необходимыми для исполнения ими трудовых обязанностей;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149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dirty="0" smtClean="0"/>
              <a:t>"Трудовой кодекс Российской Федерации" </a:t>
            </a:r>
            <a:r>
              <a:rPr lang="ru-RU" sz="2000" dirty="0" smtClean="0"/>
              <a:t>от 30.12.2001 N 197-ФЗ</a:t>
            </a: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Содержимое 2"/>
          <p:cNvSpPr>
            <a:spLocks noGrp="1"/>
          </p:cNvSpPr>
          <p:nvPr>
            <p:ph idx="1"/>
          </p:nvPr>
        </p:nvSpPr>
        <p:spPr>
          <a:xfrm>
            <a:off x="457200" y="2028825"/>
            <a:ext cx="8229600" cy="36861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400" b="1" dirty="0" smtClean="0"/>
              <a:t>Медицинский осмотр (обследование) при заключении трудового договора</a:t>
            </a:r>
          </a:p>
          <a:p>
            <a:pPr eaLnBrk="1" hangingPunct="1">
              <a:buFont typeface="Arial" charset="0"/>
              <a:buNone/>
            </a:pPr>
            <a:r>
              <a:rPr lang="ru-RU" sz="2400" dirty="0" smtClean="0"/>
              <a:t>Обязательному предварительному медицинскому осмотру (обследованию) при заключении трудового договора подлежат лица, не достигшие возраста восемнадцати лет, а также </a:t>
            </a:r>
            <a:r>
              <a:rPr lang="ru-RU" sz="2400" dirty="0" smtClean="0">
                <a:solidFill>
                  <a:srgbClr val="FF0000"/>
                </a:solidFill>
              </a:rPr>
              <a:t>иные лица в случаях, предусмотренных настоящим Кодексом и иными федеральными законами</a:t>
            </a:r>
            <a:r>
              <a:rPr lang="ru-RU" sz="2400" dirty="0" smtClean="0"/>
              <a:t>.</a:t>
            </a:r>
          </a:p>
        </p:txBody>
      </p:sp>
      <p:sp>
        <p:nvSpPr>
          <p:cNvPr id="150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dirty="0" smtClean="0"/>
              <a:t>"Трудовой кодекс Российской Федерации" </a:t>
            </a:r>
            <a:r>
              <a:rPr lang="ru-RU" sz="2000" dirty="0" smtClean="0"/>
              <a:t>от 30.12.2001 N 197-ФЗ</a:t>
            </a: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8038"/>
            <a:ext cx="8229600" cy="4279900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Отстранение от работы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Работодатель обязан отстранить от работы (не допускать к работе) работника: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…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не прошедшего в установленном порядке обязательный медицинский осмотр (обследование)</a:t>
            </a:r>
            <a:r>
              <a:rPr lang="ru-RU" dirty="0" smtClean="0"/>
              <a:t>, а также обязательное психиатрическое освидетельствование в случаях, предусмотренных настоящим Кодексом, другими федеральными законами и иными нормативными правовыми актами Российской Федерации;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при выявлении в соответствии с медицинским заключением, выданным в порядке, установленном федеральными законами и иными нормативными правовыми актами Российской Федерации, противопоказаний для выполнения работником работы, обусловленной трудовым договором</a:t>
            </a:r>
            <a:r>
              <a:rPr lang="ru-RU" dirty="0" smtClean="0"/>
              <a:t>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151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dirty="0" smtClean="0"/>
              <a:t>"Трудовой кодекс Российской Федерации" </a:t>
            </a:r>
            <a:r>
              <a:rPr lang="ru-RU" sz="2000" dirty="0" smtClean="0"/>
              <a:t>от 30.12.2001 N 197-ФЗ</a:t>
            </a: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dirty="0" smtClean="0"/>
              <a:t>323-ФЗ от 21.11.11 "Об основах охраны здоровья граждан в Российской Федерации»: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</a:t>
            </a:r>
            <a:r>
              <a:rPr lang="ru-RU" b="1" dirty="0" smtClean="0"/>
              <a:t>Права работников, занятых на отдельных видах работ, на охрану здоровья</a:t>
            </a:r>
          </a:p>
          <a:p>
            <a:pPr marL="65151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dirty="0" smtClean="0"/>
              <a:t>В целях охраны здоровья и сохранения способности к труду, предупреждения и своевременного выявления профессиональных заболеваний работники, занятые на работах с вредными и (или) опасными производственными факторами, а также в случаях, предусмотренных законодательством Российской Федерации, работники, занятые на отдельных видах работ, проходят </a:t>
            </a:r>
            <a:r>
              <a:rPr lang="ru-RU" b="1" dirty="0" smtClean="0">
                <a:solidFill>
                  <a:srgbClr val="FF0000"/>
                </a:solidFill>
              </a:rPr>
              <a:t>обязательные медицинские осмотры.</a:t>
            </a:r>
          </a:p>
          <a:p>
            <a:pPr marL="65151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b="1" dirty="0" smtClean="0">
                <a:solidFill>
                  <a:srgbClr val="FF0000"/>
                </a:solidFill>
              </a:rPr>
              <a:t>Перечень вредных и (или) опасных производственных факторов и работ, при выполнении которых проводятся обязательные предварительные медицинские осмотры при поступлении на работу и периодические медицинские осмотры, </a:t>
            </a:r>
            <a:r>
              <a:rPr lang="ru-RU" dirty="0" smtClean="0"/>
              <a:t>утверждается уполномоченным федеральным органом исполнительной власти.</a:t>
            </a:r>
          </a:p>
          <a:p>
            <a:pPr marL="65151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6600"/>
            <a:ext cx="8229600" cy="4708525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3. 	В случае выявления при проведении обязательных медицинских осмотров медицинских противопоказаний к осуществлению отдельных видов работ, перечень которых устанавливается уполномоченным федеральным органом исполнительной власти, </a:t>
            </a:r>
            <a:r>
              <a:rPr lang="ru-RU" b="1" dirty="0" smtClean="0">
                <a:solidFill>
                  <a:srgbClr val="FF0000"/>
                </a:solidFill>
              </a:rPr>
              <a:t>работник может быть признан врачебной комиссией медицинской организации на основании результатов экспертизы профессиональной пригодности временно или постоянно непригодным по состоянию здоровья к выполнению отдельных видов работ.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4. 	В целях охраны здоровья </a:t>
            </a:r>
            <a:r>
              <a:rPr lang="ru-RU" b="1" dirty="0" smtClean="0">
                <a:solidFill>
                  <a:srgbClr val="FF0000"/>
                </a:solidFill>
              </a:rPr>
              <a:t>работодатели вправе вводить в штат должности медицинских работников и создавать подразделения (кабинет врача, здравпункт, медицинский кабинет, медицинскую часть и другие подразделения), оказывающие медицинскую помощь работникам организации. </a:t>
            </a:r>
            <a:r>
              <a:rPr lang="ru-RU" dirty="0" smtClean="0"/>
              <a:t>Порядок организации деятельности таких подразделений и медицинских работников устанавливается уполномоченным федеральным органом исполнительной власти.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5. 	</a:t>
            </a:r>
            <a:r>
              <a:rPr lang="ru-RU" b="1" dirty="0" smtClean="0">
                <a:solidFill>
                  <a:srgbClr val="FF0000"/>
                </a:solidFill>
              </a:rPr>
              <a:t>Работодатели обязаны обеспечивать условия для прохождения работниками медицинских осмотров и диспансеризации, а также беспрепятственно отпускать работников для их прохождения.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dirty="0" smtClean="0"/>
              <a:t>323-ФЗ от 21.11.11 "Об основах охраны здоровья граждан в Российской Федерации»: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077200" cy="1905000"/>
          </a:xfrm>
        </p:spPr>
        <p:txBody>
          <a:bodyPr/>
          <a:lstStyle/>
          <a:p>
            <a:pPr eaLnBrk="1" hangingPunct="1"/>
            <a:r>
              <a:rPr lang="ru-RU" sz="4000" smtClean="0"/>
              <a:t>N 181-ФЗ «Об основах охраны труда в Российской Федерации»</a:t>
            </a:r>
          </a:p>
        </p:txBody>
      </p:sp>
      <p:sp>
        <p:nvSpPr>
          <p:cNvPr id="154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/>
              <a:t>	регламентирует обязанности работодателя: работодатель должен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dirty="0" smtClean="0">
                <a:solidFill>
                  <a:srgbClr val="FF0000"/>
                </a:solidFill>
              </a:rPr>
              <a:t>осуществлять страхование работников от профессиональных заболеваний</a:t>
            </a:r>
            <a:r>
              <a:rPr lang="ru-RU" sz="2400" dirty="0" smtClean="0"/>
              <a:t>,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dirty="0" smtClean="0">
                <a:solidFill>
                  <a:srgbClr val="FF0000"/>
                </a:solidFill>
              </a:rPr>
              <a:t>не допускать к работе лиц, подлежащих, но не прошедших декретированных медицинских осмотров или не выполняющих их рекомендации </a:t>
            </a:r>
            <a:r>
              <a:rPr lang="ru-RU" sz="2400" dirty="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/>
              <a:t>При подозрении на профессиональное заболевание работодатель обязан  </a:t>
            </a:r>
            <a:r>
              <a:rPr lang="ru-RU" sz="2400" b="1" dirty="0" smtClean="0">
                <a:solidFill>
                  <a:srgbClr val="FF0000"/>
                </a:solidFill>
              </a:rPr>
              <a:t>содействовать потерпевшему в получении документов, необходимых для предъявления требований о возмещении вреда, и в соответствующих случаях истребовать их от других организаций (например, получение санитарно-гигиенической характеристики условий труда из центра Госсанэпиднадзора).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14313"/>
            <a:ext cx="8915400" cy="1600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N 52-ФЗ от 30.03.1999 </a:t>
            </a:r>
            <a:r>
              <a:rPr lang="ru-RU" sz="4000" dirty="0" smtClean="0"/>
              <a:t>«</a:t>
            </a:r>
            <a:r>
              <a:rPr lang="ru-RU" sz="4000" dirty="0"/>
              <a:t>О санитарно-эпидемиологическом благополучии населения»</a:t>
            </a:r>
          </a:p>
        </p:txBody>
      </p:sp>
      <p:sp>
        <p:nvSpPr>
          <p:cNvPr id="156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dirty="0" smtClean="0"/>
              <a:t> при эксплуатации производственных, общественных помещений, зданий, сооружений, оборудования и транспорта должны осуществляться санитарно-противоэпидемические (профилактические) мероприятия и </a:t>
            </a:r>
            <a:r>
              <a:rPr lang="ru-RU" sz="2400" b="1" dirty="0" smtClean="0">
                <a:solidFill>
                  <a:srgbClr val="FF0000"/>
                </a:solidFill>
              </a:rPr>
              <a:t>обеспечиваться безопасные для человека условия труда</a:t>
            </a:r>
            <a:r>
              <a:rPr lang="ru-RU" sz="2400" dirty="0" smtClean="0"/>
              <a:t>, быта и отдыха в соответствии с санитарными правилами и иными нормативными правовыми актами Российской Федерации. При этом индивидуальные предприниматели и юридические лица обязаны приостановить либо прекратить свою деятельность или работу отдельных цехов, участков, эксплуатацию зданий, сооружений, оборудования, транспорта, выполнение отдельных видов работ и оказание услуг в случаях, если при осуществлении указанных деятельности, работ и услуг нарушаются санитарные правила.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Нормативная база </a:t>
            </a:r>
            <a:r>
              <a:rPr lang="ru-RU" dirty="0" err="1" smtClean="0"/>
              <a:t>профпатологии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900" dirty="0" smtClean="0"/>
              <a:t>Приказ МЗ РФ от 13.11.2012 </a:t>
            </a:r>
            <a:r>
              <a:rPr lang="ru-RU" sz="2900" b="1" dirty="0" smtClean="0"/>
              <a:t>№911н </a:t>
            </a:r>
            <a:r>
              <a:rPr lang="ru-RU" sz="2900" dirty="0" smtClean="0"/>
              <a:t>«Порядок оказания медицинской помощи при острых и хронических профессиональных заболеваниях»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900" dirty="0" smtClean="0"/>
              <a:t>Приказ МЗ России от </a:t>
            </a:r>
            <a:r>
              <a:rPr lang="en-US" sz="2900" dirty="0" smtClean="0"/>
              <a:t>28.</a:t>
            </a:r>
            <a:r>
              <a:rPr lang="ru-RU" sz="2900" dirty="0" smtClean="0"/>
              <a:t>0</a:t>
            </a:r>
            <a:r>
              <a:rPr lang="en-US" sz="2900" dirty="0" smtClean="0"/>
              <a:t>1</a:t>
            </a:r>
            <a:r>
              <a:rPr lang="ru-RU" sz="2900" dirty="0" smtClean="0"/>
              <a:t>.20</a:t>
            </a:r>
            <a:r>
              <a:rPr lang="en-US" sz="2900" dirty="0" smtClean="0"/>
              <a:t>21</a:t>
            </a:r>
            <a:r>
              <a:rPr lang="ru-RU" sz="2900" dirty="0" smtClean="0"/>
              <a:t> </a:t>
            </a:r>
            <a:r>
              <a:rPr lang="ru-RU" sz="2900" b="1" dirty="0" smtClean="0"/>
              <a:t>№ </a:t>
            </a:r>
            <a:r>
              <a:rPr lang="en-US" sz="2900" b="1" dirty="0" smtClean="0"/>
              <a:t>29</a:t>
            </a:r>
            <a:r>
              <a:rPr lang="ru-RU" sz="2900" b="1" dirty="0" smtClean="0"/>
              <a:t>н </a:t>
            </a:r>
            <a:endParaRPr lang="en-US" sz="2900" b="1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900" dirty="0" smtClean="0"/>
              <a:t>Приказ МЗ СР России от 27.04.2012 </a:t>
            </a:r>
            <a:r>
              <a:rPr lang="ru-RU" sz="2900" b="1" dirty="0" smtClean="0"/>
              <a:t>№ 417н </a:t>
            </a:r>
            <a:r>
              <a:rPr lang="ru-RU" sz="2900" dirty="0" smtClean="0"/>
              <a:t>«Об утверждении перечня профессиональных заболеваний»</a:t>
            </a:r>
            <a:endParaRPr lang="ru-RU" sz="2900" b="1" dirty="0" smtClean="0">
              <a:solidFill>
                <a:srgbClr val="FF0000"/>
              </a:solidFill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Заголовок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План лекции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Введение </a:t>
            </a:r>
            <a:r>
              <a:rPr lang="ru-RU" dirty="0"/>
              <a:t>в клинику профессиональных </a:t>
            </a:r>
            <a:r>
              <a:rPr lang="ru-RU" dirty="0" smtClean="0"/>
              <a:t>болезней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Понятие о профессиональном заболевании (ПЗ) и перечнях ПЗ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Структура </a:t>
            </a:r>
            <a:r>
              <a:rPr lang="ru-RU" dirty="0"/>
              <a:t>профессиональной заболеваемости в мире и в Российской </a:t>
            </a:r>
            <a:r>
              <a:rPr lang="ru-RU" dirty="0" smtClean="0"/>
              <a:t>Федерации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Современная </a:t>
            </a:r>
            <a:r>
              <a:rPr lang="ru-RU" dirty="0"/>
              <a:t>нормативно-правовая база, регламентирующая работу </a:t>
            </a:r>
            <a:r>
              <a:rPr lang="ru-RU" dirty="0" err="1"/>
              <a:t>профпатологической</a:t>
            </a:r>
            <a:r>
              <a:rPr lang="ru-RU" dirty="0"/>
              <a:t> </a:t>
            </a:r>
            <a:r>
              <a:rPr lang="ru-RU" dirty="0" smtClean="0"/>
              <a:t>службы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400" b="1" dirty="0" smtClean="0">
                <a:solidFill>
                  <a:srgbClr val="00B050"/>
                </a:solidFill>
              </a:rPr>
              <a:t>Основные понятия </a:t>
            </a:r>
            <a:r>
              <a:rPr lang="ru-RU" sz="3400" b="1" dirty="0" err="1" smtClean="0">
                <a:solidFill>
                  <a:srgbClr val="00B050"/>
                </a:solidFill>
              </a:rPr>
              <a:t>профпатологии</a:t>
            </a:r>
            <a:r>
              <a:rPr lang="ru-RU" sz="3400" b="1" dirty="0" smtClean="0">
                <a:solidFill>
                  <a:srgbClr val="00B050"/>
                </a:solidFill>
              </a:rPr>
              <a:t>. Общие </a:t>
            </a:r>
            <a:r>
              <a:rPr lang="ru-RU" sz="3400" b="1" dirty="0">
                <a:solidFill>
                  <a:srgbClr val="00B050"/>
                </a:solidFill>
              </a:rPr>
              <a:t>принципы классификации, диагностики и лечения профессиональных </a:t>
            </a:r>
            <a:r>
              <a:rPr lang="ru-RU" sz="3400" b="1" dirty="0" smtClean="0">
                <a:solidFill>
                  <a:srgbClr val="00B050"/>
                </a:solidFill>
              </a:rPr>
              <a:t>заболеваний. Классификация </a:t>
            </a:r>
            <a:r>
              <a:rPr lang="ru-RU" sz="3400" b="1" dirty="0">
                <a:solidFill>
                  <a:srgbClr val="00B050"/>
                </a:solidFill>
              </a:rPr>
              <a:t>промышленных токсических </a:t>
            </a:r>
            <a:r>
              <a:rPr lang="ru-RU" sz="3400" b="1" dirty="0" smtClean="0">
                <a:solidFill>
                  <a:srgbClr val="00B050"/>
                </a:solidFill>
              </a:rPr>
              <a:t>веществ. Общие </a:t>
            </a:r>
            <a:r>
              <a:rPr lang="ru-RU" sz="3400" b="1" dirty="0">
                <a:solidFill>
                  <a:srgbClr val="00B050"/>
                </a:solidFill>
              </a:rPr>
              <a:t>принципы экспертизы трудоспособности в клинике профессиональных заболеваний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FA30F-AE15-45CC-BABB-511CD92158E2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75110" name="Rectangle 6"/>
          <p:cNvSpPr>
            <a:spLocks noChangeArrowheads="1"/>
          </p:cNvSpPr>
          <p:nvPr/>
        </p:nvSpPr>
        <p:spPr bwMode="auto">
          <a:xfrm>
            <a:off x="481013" y="285750"/>
            <a:ext cx="7019925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7030A0"/>
                </a:solidFill>
                <a:latin typeface="+mn-lt"/>
              </a:rPr>
              <a:t>1. Введение в клинику профессиональных заболеваний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>
                <a:latin typeface="+mj-lt"/>
              </a:rPr>
              <a:t>Агрикола</a:t>
            </a:r>
            <a:r>
              <a:rPr lang="ru-RU" sz="3200" b="1" dirty="0">
                <a:latin typeface="+mj-lt"/>
              </a:rPr>
              <a:t>, положивший начало </a:t>
            </a:r>
            <a:r>
              <a:rPr lang="ru-RU" sz="3200" b="1" dirty="0" err="1">
                <a:latin typeface="+mj-lt"/>
              </a:rPr>
              <a:t>профпатологии</a:t>
            </a:r>
            <a:r>
              <a:rPr lang="ru-RU" sz="3200" b="1" dirty="0">
                <a:latin typeface="+mj-lt"/>
              </a:rPr>
              <a:t> как клинической дисциплине</a:t>
            </a:r>
            <a:endParaRPr lang="en-US" sz="3200" b="1" dirty="0">
              <a:latin typeface="+mj-lt"/>
            </a:endParaRPr>
          </a:p>
        </p:txBody>
      </p:sp>
      <p:sp>
        <p:nvSpPr>
          <p:cNvPr id="20484" name="Rectangle 7"/>
          <p:cNvSpPr>
            <a:spLocks noChangeArrowheads="1"/>
          </p:cNvSpPr>
          <p:nvPr/>
        </p:nvSpPr>
        <p:spPr bwMode="auto">
          <a:xfrm>
            <a:off x="468313" y="3286125"/>
            <a:ext cx="5399087" cy="274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latin typeface="Calibri" pitchFamily="34" charset="0"/>
              </a:rPr>
              <a:t>1556</a:t>
            </a:r>
            <a:r>
              <a:rPr lang="ru-RU" sz="2800">
                <a:latin typeface="Calibri" pitchFamily="34" charset="0"/>
              </a:rPr>
              <a:t> год</a:t>
            </a:r>
            <a:r>
              <a:rPr lang="en-US" sz="2800">
                <a:latin typeface="Calibri" pitchFamily="34" charset="0"/>
              </a:rPr>
              <a:t>:</a:t>
            </a:r>
          </a:p>
          <a:p>
            <a:pPr>
              <a:spcBef>
                <a:spcPct val="20000"/>
              </a:spcBef>
            </a:pPr>
            <a:r>
              <a:rPr lang="ru-RU" sz="2800">
                <a:latin typeface="Calibri" pitchFamily="34" charset="0"/>
              </a:rPr>
              <a:t>Георгиус Агрикола </a:t>
            </a:r>
            <a:r>
              <a:rPr lang="en-US" sz="2800">
                <a:latin typeface="Calibri" pitchFamily="34" charset="0"/>
              </a:rPr>
              <a:t>(</a:t>
            </a:r>
            <a:r>
              <a:rPr lang="ru-RU" sz="2800">
                <a:latin typeface="Calibri" pitchFamily="34" charset="0"/>
              </a:rPr>
              <a:t>Болонский университет, Италия) опубликовал </a:t>
            </a:r>
            <a:r>
              <a:rPr lang="en-US" sz="2800" b="1" i="1">
                <a:latin typeface="Calibri" pitchFamily="34" charset="0"/>
              </a:rPr>
              <a:t>De re metallica</a:t>
            </a:r>
            <a:r>
              <a:rPr lang="en-US" sz="2800">
                <a:latin typeface="Calibri" pitchFamily="34" charset="0"/>
              </a:rPr>
              <a:t>, </a:t>
            </a:r>
            <a:r>
              <a:rPr lang="ru-RU" sz="2800">
                <a:latin typeface="Calibri" pitchFamily="34" charset="0"/>
              </a:rPr>
              <a:t>обсуждение профессиональных рисков и заболеваний у шахтеров</a:t>
            </a:r>
            <a:endParaRPr lang="en-US" sz="2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cs typeface="Times New Roman" pitchFamily="18" charset="0"/>
              </a:rPr>
              <a:t>Профпатология</a:t>
            </a:r>
            <a:endParaRPr lang="ru-RU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cs typeface="Times New Roman" pitchFamily="18" charset="0"/>
              </a:rPr>
              <a:t>	– </a:t>
            </a:r>
            <a:r>
              <a:rPr lang="ru-RU" dirty="0">
                <a:cs typeface="Times New Roman" pitchFamily="18" charset="0"/>
              </a:rPr>
              <a:t>клиническая дисциплина, </a:t>
            </a:r>
            <a:r>
              <a:rPr lang="ru-RU" dirty="0" smtClean="0">
                <a:cs typeface="Times New Roman" pitchFamily="18" charset="0"/>
              </a:rPr>
              <a:t>занимающаяся предупреждением и лечением болезней </a:t>
            </a:r>
            <a:r>
              <a:rPr lang="ru-RU" dirty="0">
                <a:cs typeface="Times New Roman" pitchFamily="18" charset="0"/>
              </a:rPr>
              <a:t>и </a:t>
            </a:r>
            <a:r>
              <a:rPr lang="ru-RU" dirty="0" smtClean="0">
                <a:cs typeface="Times New Roman" pitchFamily="18" charset="0"/>
              </a:rPr>
              <a:t>нарушений </a:t>
            </a:r>
            <a:r>
              <a:rPr lang="ru-RU" dirty="0">
                <a:cs typeface="Times New Roman" pitchFamily="18" charset="0"/>
              </a:rPr>
              <a:t>состояния здоровья, </a:t>
            </a:r>
            <a:r>
              <a:rPr lang="ru-RU" dirty="0" smtClean="0">
                <a:cs typeface="Times New Roman" pitchFamily="18" charset="0"/>
              </a:rPr>
              <a:t>возникающих </a:t>
            </a:r>
            <a:r>
              <a:rPr lang="ru-RU" dirty="0">
                <a:cs typeface="Times New Roman" pitchFamily="18" charset="0"/>
              </a:rPr>
              <a:t>под влиянием неблагоприятных условий производственной среды или трудового процесса.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Основные термины:</a:t>
            </a:r>
          </a:p>
        </p:txBody>
      </p:sp>
      <p:sp>
        <p:nvSpPr>
          <p:cNvPr id="16179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ru-RU" smtClean="0"/>
              <a:t>Условия труда</a:t>
            </a:r>
          </a:p>
          <a:p>
            <a:pPr marL="514350" indent="-514350" eaLnBrk="1" hangingPunct="1">
              <a:buFontTx/>
              <a:buChar char="-"/>
            </a:pPr>
            <a:r>
              <a:rPr lang="ru-RU" smtClean="0"/>
              <a:t>Фактор производственной среды</a:t>
            </a:r>
          </a:p>
          <a:p>
            <a:pPr marL="514350" indent="-514350" eaLnBrk="1" hangingPunct="1">
              <a:buFontTx/>
              <a:buChar char="-"/>
            </a:pPr>
            <a:r>
              <a:rPr lang="ru-RU" smtClean="0"/>
              <a:t>Фактор трудового процесса</a:t>
            </a:r>
          </a:p>
          <a:p>
            <a:pPr marL="514350" indent="-514350" eaLnBrk="1" hangingPunct="1">
              <a:buFontTx/>
              <a:buChar char="-"/>
            </a:pPr>
            <a:r>
              <a:rPr lang="ru-RU" smtClean="0"/>
              <a:t>Гигиенический норматив</a:t>
            </a:r>
          </a:p>
          <a:p>
            <a:pPr marL="514350" indent="-514350" eaLnBrk="1" hangingPunct="1">
              <a:buFontTx/>
              <a:buChar char="-"/>
            </a:pPr>
            <a:r>
              <a:rPr lang="ru-RU" smtClean="0"/>
              <a:t>Профессиональный маршрут</a:t>
            </a:r>
          </a:p>
          <a:p>
            <a:pPr marL="514350" indent="-514350" eaLnBrk="1" hangingPunct="1">
              <a:buFontTx/>
              <a:buChar char="-"/>
            </a:pPr>
            <a:r>
              <a:rPr lang="ru-RU" smtClean="0"/>
              <a:t>Санитарно-гигиеническая характеристика (СГХ) условий труда</a:t>
            </a:r>
          </a:p>
          <a:p>
            <a:pPr marL="514350" indent="-514350" eaLnBrk="1" hangingPunct="1">
              <a:buFontTx/>
              <a:buChar char="-"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Условия труда</a:t>
            </a:r>
          </a:p>
        </p:txBody>
      </p:sp>
      <p:sp>
        <p:nvSpPr>
          <p:cNvPr id="162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ru-RU" smtClean="0">
                <a:cs typeface="Times New Roman" pitchFamily="18" charset="0"/>
              </a:rPr>
              <a:t>- 	совокупность факторов трудового процесса и рабочей среды, в которой осуществляется деятельность человека.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Гигиенический норматив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Предельно допустимая концентрация (ПДК) – такая концентрация, которая при ежедневной, кроме выходных дней, работе продолжительностью 8 часов в день (или другой продолжительностью, но не более 40 ч. в неделю) в течение всего рабочего стажа не вызывает обнаруживаемые современными методами исследований заболевания или отклонения в состоянии здоровья как у самих работников в процессе трудовой деятельности и в дальнейший период жизни, так и у последующих поколений.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Современный человек с внутриутробного периода и  до  старости (независимо от профессии, пола и других факторов) подвергается действию различных химических, физических, биологических  факторов, со многими из которых он не сталкивался в процессе филогенеза  и поэтому не имеет приспособительных и защитных к ним  механизмов.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История органического мира и раньше переживала критические моменты (ледниковый период), но тогда организмы имели достаточно времени, чтобы с помощью изменчивости и отбора приспособиться к изменяющимся условиям внешней среды. Сейчас же процесс загрязнения биосферы идет очень быстро.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16691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NB: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ru-RU" b="1" smtClean="0"/>
              <a:t>Факторы производственной среды</a:t>
            </a:r>
          </a:p>
        </p:txBody>
      </p:sp>
      <p:sp>
        <p:nvSpPr>
          <p:cNvPr id="167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endParaRPr lang="ru-RU" smtClean="0">
              <a:cs typeface="Times New Roman" pitchFamily="18" charset="0"/>
            </a:endParaRPr>
          </a:p>
          <a:p>
            <a:pPr algn="just" eaLnBrk="1" hangingPunct="1">
              <a:buFontTx/>
              <a:buNone/>
            </a:pPr>
            <a:r>
              <a:rPr lang="ru-RU" smtClean="0">
                <a:cs typeface="Times New Roman" pitchFamily="18" charset="0"/>
              </a:rPr>
              <a:t>	1) физические факторы</a:t>
            </a:r>
          </a:p>
          <a:p>
            <a:pPr algn="just" eaLnBrk="1" hangingPunct="1">
              <a:buFontTx/>
              <a:buNone/>
            </a:pPr>
            <a:r>
              <a:rPr lang="ru-RU" smtClean="0">
                <a:cs typeface="Times New Roman" pitchFamily="18" charset="0"/>
              </a:rPr>
              <a:t>	2) химические факторы</a:t>
            </a:r>
          </a:p>
          <a:p>
            <a:pPr eaLnBrk="1" hangingPunct="1">
              <a:buFontTx/>
              <a:buNone/>
            </a:pPr>
            <a:r>
              <a:rPr lang="ru-RU" smtClean="0"/>
              <a:t>    </a:t>
            </a:r>
            <a:r>
              <a:rPr lang="ru-RU" smtClean="0">
                <a:cs typeface="Times New Roman" pitchFamily="18" charset="0"/>
              </a:rPr>
              <a:t>3) биологические факторы</a:t>
            </a:r>
            <a:r>
              <a:rPr lang="ru-RU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Промышленные яды –</a:t>
            </a:r>
          </a:p>
        </p:txBody>
      </p:sp>
      <p:sp>
        <p:nvSpPr>
          <p:cNvPr id="1761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вещества, которые, попадая в небольших количествах в организм и взаимодействуя с его тканями, могут вызывать нарушение их жизнедеятельности, ведущее к временным или стойким патологическим нарушениям.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1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Виды токсических эффектов</a:t>
            </a:r>
          </a:p>
        </p:txBody>
      </p:sp>
      <p:sp>
        <p:nvSpPr>
          <p:cNvPr id="179202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Химическая токсичность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химическое взаимодействие веществ с тканями организма за счет ковалентных связей (соли ртути, мышьяк).</a:t>
            </a:r>
          </a:p>
          <a:p>
            <a:pPr eaLnBrk="1" hangingPunct="1"/>
            <a:r>
              <a:rPr lang="ru-RU" b="1" smtClean="0"/>
              <a:t>Физическая токсичность </a:t>
            </a:r>
          </a:p>
          <a:p>
            <a:pPr eaLnBrk="1" hangingPunct="1">
              <a:buFont typeface="Arial" charset="0"/>
              <a:buNone/>
            </a:pPr>
            <a:r>
              <a:rPr lang="ru-RU" smtClean="0"/>
              <a:t>	связь ксенобиотиков с тканями организма за счет Вандервальсовых сил (наркотики: углеводороды, спирты, многие альдегиды).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5CEC2B-99D5-40CD-9E60-3EE9DF0CC918}" type="slidenum">
              <a:rPr lang="ru-RU"/>
              <a:pPr>
                <a:defRPr/>
              </a:pPr>
              <a:t>48</a:t>
            </a:fld>
            <a:endParaRPr lang="ru-RU"/>
          </a:p>
        </p:txBody>
      </p:sp>
      <p:sp>
        <p:nvSpPr>
          <p:cNvPr id="1802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Виды токсических эффектов</a:t>
            </a:r>
            <a:endParaRPr lang="en-US" b="1" smtClean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95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b="1" dirty="0" smtClean="0"/>
              <a:t>Локальная токсичность </a:t>
            </a:r>
            <a:r>
              <a:rPr lang="ru-RU" sz="2600" dirty="0" smtClean="0"/>
              <a:t>– токсический эффект на месте контакта (раздражающее действие)</a:t>
            </a:r>
            <a:endParaRPr lang="en-US" sz="26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6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b="1" dirty="0" smtClean="0"/>
              <a:t>Системная токсичность </a:t>
            </a:r>
            <a:r>
              <a:rPr lang="ru-RU" sz="2600" dirty="0" smtClean="0"/>
              <a:t>– токсический эффект на расстоянии от места контакта, может затрагивать многие органы и системы организма (</a:t>
            </a:r>
            <a:r>
              <a:rPr lang="ru-RU" sz="2600" dirty="0" err="1" smtClean="0"/>
              <a:t>нейротропное</a:t>
            </a:r>
            <a:r>
              <a:rPr lang="ru-RU" sz="2600" dirty="0" smtClean="0"/>
              <a:t> действие при ингаляционном поступлении)</a:t>
            </a:r>
            <a:endParaRPr lang="en-US" sz="26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6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Острая токсичность </a:t>
            </a:r>
            <a:r>
              <a:rPr lang="ru-RU" sz="2600" dirty="0" smtClean="0"/>
              <a:t>– эффект развивается немедленно после воздействия (минуты, часы)</a:t>
            </a:r>
            <a:endParaRPr lang="en-US" sz="26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6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b="1" dirty="0" smtClean="0"/>
              <a:t>Хроническая токсичность </a:t>
            </a:r>
            <a:r>
              <a:rPr lang="ru-RU" sz="2600" dirty="0" smtClean="0"/>
              <a:t>–</a:t>
            </a:r>
            <a:r>
              <a:rPr lang="ru-RU" sz="2600" b="1" dirty="0" smtClean="0"/>
              <a:t> </a:t>
            </a:r>
            <a:r>
              <a:rPr lang="ru-RU" sz="2600" dirty="0" smtClean="0"/>
              <a:t>отражение кумулятивного действия яда</a:t>
            </a:r>
            <a:r>
              <a:rPr lang="en-US" sz="2600" dirty="0" smtClean="0"/>
              <a:t>; </a:t>
            </a:r>
            <a:r>
              <a:rPr lang="ru-RU" sz="2600" dirty="0" smtClean="0"/>
              <a:t>проходят месяцы и годы до развития клинически очерченного заболевания</a:t>
            </a: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59E0C-59E5-43A5-8C5B-07AE73C0774E}" type="slidenum">
              <a:rPr lang="ru-RU"/>
              <a:pPr>
                <a:defRPr/>
              </a:pPr>
              <a:t>49</a:t>
            </a:fld>
            <a:endParaRPr lang="ru-RU"/>
          </a:p>
        </p:txBody>
      </p:sp>
      <p:sp>
        <p:nvSpPr>
          <p:cNvPr id="100354" name="Rectangle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Локализация токсических эффектов</a:t>
            </a:r>
            <a:endParaRPr lang="en-US" b="1" dirty="0" smtClean="0"/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457200" y="1828800"/>
            <a:ext cx="4800600" cy="467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ru-RU" sz="2800">
                <a:latin typeface="Calibri" pitchFamily="34" charset="0"/>
              </a:rPr>
              <a:t>Наркотическое действие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ru-RU" sz="2800">
                <a:latin typeface="Calibri" pitchFamily="34" charset="0"/>
              </a:rPr>
              <a:t>Нейротропное действие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ru-RU" sz="2800">
                <a:latin typeface="Calibri" pitchFamily="34" charset="0"/>
              </a:rPr>
              <a:t>Раздражающее действие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ru-RU" sz="2800">
                <a:latin typeface="Calibri" pitchFamily="34" charset="0"/>
              </a:rPr>
              <a:t>Удушающее действие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ru-RU" sz="2800">
                <a:latin typeface="Calibri" pitchFamily="34" charset="0"/>
              </a:rPr>
              <a:t>Гематотоксичность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ru-RU" sz="2800">
                <a:latin typeface="Calibri" pitchFamily="34" charset="0"/>
              </a:rPr>
              <a:t>Гепатотоксичность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ru-RU" sz="2800">
                <a:latin typeface="Calibri" pitchFamily="34" charset="0"/>
              </a:rPr>
              <a:t>Кардиотоксичность</a:t>
            </a:r>
            <a:endParaRPr lang="en-US" sz="2800">
              <a:latin typeface="Calibri" pitchFamily="34" charset="0"/>
            </a:endParaRP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ru-RU" sz="2800">
                <a:latin typeface="Calibri" pitchFamily="34" charset="0"/>
              </a:rPr>
              <a:t>Тератогенное действие</a:t>
            </a:r>
            <a:endParaRPr lang="en-US" sz="2800">
              <a:latin typeface="Calibri" pitchFamily="34" charset="0"/>
            </a:endParaRP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ru-RU" sz="2800">
                <a:latin typeface="Calibri" pitchFamily="34" charset="0"/>
              </a:rPr>
              <a:t>Нефротоксичность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ru-RU" sz="2800">
                <a:latin typeface="Calibri" pitchFamily="34" charset="0"/>
              </a:rPr>
              <a:t>Канцерогенное действие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4997B8-8CF5-4829-8F3C-47F119BD09B3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73062" name="Rectangle 6"/>
          <p:cNvSpPr>
            <a:spLocks noChangeArrowheads="1"/>
          </p:cNvSpPr>
          <p:nvPr/>
        </p:nvSpPr>
        <p:spPr bwMode="auto">
          <a:xfrm>
            <a:off x="357188" y="357188"/>
            <a:ext cx="821531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3200" dirty="0">
                <a:solidFill>
                  <a:srgbClr val="7030A0"/>
                </a:solidFill>
                <a:latin typeface="+mn-lt"/>
              </a:rPr>
              <a:t>Введение в клинику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7030A0"/>
                </a:solidFill>
                <a:latin typeface="+mn-lt"/>
              </a:rPr>
              <a:t>профессиональных заболеваний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>
                <a:latin typeface="+mj-lt"/>
              </a:rPr>
              <a:t>Рамаццини</a:t>
            </a:r>
            <a:r>
              <a:rPr lang="ru-RU" sz="3200" b="1" dirty="0">
                <a:latin typeface="+mj-lt"/>
              </a:rPr>
              <a:t> – патриарх </a:t>
            </a:r>
            <a:r>
              <a:rPr lang="ru-RU" sz="3200" b="1" dirty="0" err="1">
                <a:latin typeface="+mj-lt"/>
              </a:rPr>
              <a:t>профпатологии</a:t>
            </a:r>
            <a:endParaRPr lang="en-US" sz="2000" b="1" dirty="0">
              <a:latin typeface="+mj-lt"/>
            </a:endParaRPr>
          </a:p>
        </p:txBody>
      </p:sp>
      <p:sp>
        <p:nvSpPr>
          <p:cNvPr id="22532" name="Rectangle 7"/>
          <p:cNvSpPr>
            <a:spLocks noChangeArrowheads="1"/>
          </p:cNvSpPr>
          <p:nvPr/>
        </p:nvSpPr>
        <p:spPr bwMode="auto">
          <a:xfrm>
            <a:off x="3581400" y="2060575"/>
            <a:ext cx="5311775" cy="371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1400">
              <a:latin typeface="Times New Roman" pitchFamily="18" charset="0"/>
            </a:endParaRPr>
          </a:p>
          <a:p>
            <a:r>
              <a:rPr lang="en-US" sz="3200">
                <a:latin typeface="Calibri" pitchFamily="34" charset="0"/>
              </a:rPr>
              <a:t>1700</a:t>
            </a:r>
            <a:r>
              <a:rPr lang="ru-RU" sz="3200">
                <a:latin typeface="Calibri" pitchFamily="34" charset="0"/>
              </a:rPr>
              <a:t> год</a:t>
            </a:r>
            <a:r>
              <a:rPr lang="en-US" sz="3200">
                <a:latin typeface="Calibri" pitchFamily="34" charset="0"/>
              </a:rPr>
              <a:t>:</a:t>
            </a:r>
          </a:p>
          <a:p>
            <a:r>
              <a:rPr lang="ru-RU" sz="3200">
                <a:latin typeface="Calibri" pitchFamily="34" charset="0"/>
              </a:rPr>
              <a:t>Бернардини Рамаццини </a:t>
            </a:r>
            <a:r>
              <a:rPr lang="en-US" sz="3200">
                <a:latin typeface="Calibri" pitchFamily="34" charset="0"/>
              </a:rPr>
              <a:t>(</a:t>
            </a:r>
            <a:r>
              <a:rPr lang="ru-RU" sz="3200">
                <a:latin typeface="Calibri" pitchFamily="34" charset="0"/>
              </a:rPr>
              <a:t>Падуанский университет</a:t>
            </a:r>
            <a:r>
              <a:rPr lang="en-US" sz="3200">
                <a:latin typeface="Calibri" pitchFamily="34" charset="0"/>
              </a:rPr>
              <a:t>, </a:t>
            </a:r>
            <a:r>
              <a:rPr lang="ru-RU" sz="3200">
                <a:latin typeface="Calibri" pitchFamily="34" charset="0"/>
              </a:rPr>
              <a:t>Италия</a:t>
            </a:r>
            <a:r>
              <a:rPr lang="en-US" sz="3200">
                <a:latin typeface="Calibri" pitchFamily="34" charset="0"/>
              </a:rPr>
              <a:t>) </a:t>
            </a:r>
            <a:r>
              <a:rPr lang="ru-RU" sz="3200">
                <a:latin typeface="Calibri" pitchFamily="34" charset="0"/>
              </a:rPr>
              <a:t>опубликовал первый учебник по медицине труда </a:t>
            </a:r>
            <a:r>
              <a:rPr lang="ru-RU" sz="3200" b="1" i="1">
                <a:latin typeface="Calibri" pitchFamily="34" charset="0"/>
              </a:rPr>
              <a:t>De Morbis Artificum Diatriba</a:t>
            </a:r>
            <a:r>
              <a:rPr lang="ru-RU" sz="3200">
                <a:latin typeface="Calibri" pitchFamily="34" charset="0"/>
              </a:rPr>
              <a:t> </a:t>
            </a:r>
            <a:r>
              <a:rPr lang="en-US" sz="3200">
                <a:latin typeface="Calibri" pitchFamily="34" charset="0"/>
              </a:rPr>
              <a:t>(</a:t>
            </a:r>
            <a:r>
              <a:rPr lang="ru-RU" sz="3200" i="1">
                <a:latin typeface="Calibri" pitchFamily="34" charset="0"/>
              </a:rPr>
              <a:t>О болезнях ремесленников</a:t>
            </a:r>
            <a:r>
              <a:rPr lang="en-US" sz="3200" i="1">
                <a:latin typeface="Calibri" pitchFamily="34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Классификация </a:t>
            </a:r>
            <a:br>
              <a:rPr lang="ru-RU" dirty="0" smtClean="0"/>
            </a:br>
            <a:r>
              <a:rPr lang="ru-RU" dirty="0" smtClean="0"/>
              <a:t>промышленных ядов</a:t>
            </a:r>
            <a:endParaRPr lang="ru-RU" dirty="0"/>
          </a:p>
        </p:txBody>
      </p:sp>
      <p:sp>
        <p:nvSpPr>
          <p:cNvPr id="182274" name="Содержимое 2"/>
          <p:cNvSpPr>
            <a:spLocks noGrp="1"/>
          </p:cNvSpPr>
          <p:nvPr>
            <p:ph idx="4294967295"/>
          </p:nvPr>
        </p:nvSpPr>
        <p:spPr>
          <a:xfrm>
            <a:off x="142875" y="1600200"/>
            <a:ext cx="8543925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400" smtClean="0"/>
              <a:t>	В соответствии с ГОСТ 12.1.007 ССБТ "</a:t>
            </a:r>
            <a:r>
              <a:rPr lang="ru-RU" sz="2400" u="sng" smtClean="0"/>
              <a:t>Вредные вещества. Классификация и общие требования безопасности</a:t>
            </a:r>
            <a:r>
              <a:rPr lang="ru-RU" sz="2400" smtClean="0"/>
              <a:t>" вредные вещества подразделяются на четыре класса опасности </a:t>
            </a:r>
            <a:r>
              <a:rPr lang="ru-RU" sz="2400" b="1" smtClean="0"/>
              <a:t>по степени воздействия на организм человека</a:t>
            </a:r>
            <a:r>
              <a:rPr lang="ru-RU" sz="2400" smtClean="0"/>
              <a:t>:</a:t>
            </a:r>
            <a:br>
              <a:rPr lang="ru-RU" sz="2400" smtClean="0"/>
            </a:br>
            <a:r>
              <a:rPr lang="ru-RU" sz="2400" smtClean="0"/>
              <a:t>1 – </a:t>
            </a:r>
            <a:r>
              <a:rPr lang="ru-RU" sz="2400" b="1" smtClean="0"/>
              <a:t>вещества чрезвычайно опасные </a:t>
            </a:r>
            <a:r>
              <a:rPr lang="ru-RU" sz="2400" smtClean="0"/>
              <a:t>(ртуть, свинец, фосфор желтый и др.);</a:t>
            </a:r>
            <a:br>
              <a:rPr lang="ru-RU" sz="2400" smtClean="0"/>
            </a:br>
            <a:r>
              <a:rPr lang="ru-RU" sz="2400" smtClean="0"/>
              <a:t>2 – </a:t>
            </a:r>
            <a:r>
              <a:rPr lang="ru-RU" sz="2400" b="1" smtClean="0"/>
              <a:t>вещества высоко опасные </a:t>
            </a:r>
            <a:r>
              <a:rPr lang="ru-RU" sz="2400" smtClean="0"/>
              <a:t>(оксиды азота, дихлорэтан, марганец, серная и соляная кислоты, сероводород и др.);</a:t>
            </a:r>
            <a:br>
              <a:rPr lang="ru-RU" sz="2400" smtClean="0"/>
            </a:br>
            <a:r>
              <a:rPr lang="ru-RU" sz="2400" smtClean="0"/>
              <a:t>3 – </a:t>
            </a:r>
            <a:r>
              <a:rPr lang="ru-RU" sz="2400" b="1" smtClean="0"/>
              <a:t>вещества умеренно опасные </a:t>
            </a:r>
            <a:r>
              <a:rPr lang="ru-RU" sz="2400" smtClean="0"/>
              <a:t>(камфара, ксилол, спирт метиловый, фенол и др.);</a:t>
            </a:r>
            <a:br>
              <a:rPr lang="ru-RU" sz="2400" smtClean="0"/>
            </a:br>
            <a:r>
              <a:rPr lang="ru-RU" sz="2400" smtClean="0"/>
              <a:t>4 – </a:t>
            </a:r>
            <a:r>
              <a:rPr lang="ru-RU" sz="2400" b="1" smtClean="0"/>
              <a:t>вещества малоопасные </a:t>
            </a:r>
            <a:r>
              <a:rPr lang="ru-RU" sz="2400" smtClean="0"/>
              <a:t>(ацетон, бензин, спирт этиловый, известняк и др.).</a:t>
            </a:r>
            <a:br>
              <a:rPr lang="ru-RU" sz="2400" smtClean="0"/>
            </a:br>
            <a:endParaRPr lang="ru-RU" sz="2400" smtClean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/>
              <a:t>Классифакация</a:t>
            </a:r>
            <a:r>
              <a:rPr lang="ru-RU" dirty="0" smtClean="0"/>
              <a:t> промышленных ядов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 rtlCol="0">
            <a:normAutofit fontScale="775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	По характеру воздействия 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 err="1" smtClean="0"/>
              <a:t>Нейротропные</a:t>
            </a:r>
            <a:r>
              <a:rPr lang="ru-RU" b="1" dirty="0" smtClean="0"/>
              <a:t> яды</a:t>
            </a:r>
            <a:r>
              <a:rPr lang="ru-RU" dirty="0" smtClean="0"/>
              <a:t> (тяжелые металлы, углеводороды, спирты, эфиры и др.);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 err="1" smtClean="0"/>
              <a:t>Гепатотропные</a:t>
            </a:r>
            <a:r>
              <a:rPr lang="ru-RU" b="1" dirty="0" smtClean="0"/>
              <a:t> яды </a:t>
            </a:r>
            <a:r>
              <a:rPr lang="ru-RU" dirty="0" smtClean="0"/>
              <a:t>(хлорированные углеводороды и др.)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 smtClean="0"/>
              <a:t>Кровяные яды </a:t>
            </a:r>
            <a:r>
              <a:rPr lang="ru-RU" dirty="0" smtClean="0"/>
              <a:t>(оксид углерода, нитро- и </a:t>
            </a:r>
            <a:r>
              <a:rPr lang="ru-RU" dirty="0" err="1" smtClean="0"/>
              <a:t>амино</a:t>
            </a:r>
            <a:r>
              <a:rPr lang="ru-RU" dirty="0" smtClean="0"/>
              <a:t>- соединения ароматического ряда, свинец)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 smtClean="0"/>
              <a:t>Ферментные яды </a:t>
            </a:r>
            <a:r>
              <a:rPr lang="ru-RU" dirty="0" smtClean="0"/>
              <a:t>(мышьяк, ртуть, </a:t>
            </a:r>
            <a:r>
              <a:rPr lang="ru-RU" dirty="0" err="1" smtClean="0"/>
              <a:t>цианаты</a:t>
            </a:r>
            <a:r>
              <a:rPr lang="ru-RU" dirty="0" smtClean="0"/>
              <a:t>, фосфорорганические соединения)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 err="1" smtClean="0"/>
              <a:t>Ирританты</a:t>
            </a:r>
            <a:r>
              <a:rPr lang="ru-RU" dirty="0" smtClean="0"/>
              <a:t> (окислы азота, фосген, кислоты и др.);</a:t>
            </a:r>
            <a:br>
              <a:rPr lang="ru-RU" dirty="0" smtClean="0"/>
            </a:br>
            <a:r>
              <a:rPr lang="ru-RU" dirty="0" smtClean="0"/>
              <a:t>аллергены ( </a:t>
            </a:r>
            <a:r>
              <a:rPr lang="ru-RU" dirty="0" err="1" smtClean="0"/>
              <a:t>изоцианаты</a:t>
            </a:r>
            <a:r>
              <a:rPr lang="ru-RU" dirty="0" smtClean="0"/>
              <a:t>, формальдегид, </a:t>
            </a:r>
            <a:r>
              <a:rPr lang="ru-RU" dirty="0" err="1" smtClean="0"/>
              <a:t>персульаты</a:t>
            </a:r>
            <a:r>
              <a:rPr lang="ru-RU" dirty="0" smtClean="0"/>
              <a:t> и др.)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 smtClean="0"/>
              <a:t>Канцерогены</a:t>
            </a:r>
            <a:r>
              <a:rPr lang="ru-RU" dirty="0" smtClean="0"/>
              <a:t> (</a:t>
            </a:r>
            <a:r>
              <a:rPr lang="ru-RU" dirty="0" err="1" smtClean="0"/>
              <a:t>бенз</a:t>
            </a:r>
            <a:r>
              <a:rPr lang="ru-RU" dirty="0" smtClean="0"/>
              <a:t>(а)</a:t>
            </a:r>
            <a:r>
              <a:rPr lang="ru-RU" dirty="0" err="1" smtClean="0"/>
              <a:t>пирен</a:t>
            </a:r>
            <a:r>
              <a:rPr lang="ru-RU" dirty="0" smtClean="0"/>
              <a:t>, ПАУ, асбест и др.)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Судьба яда в организме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Выделение в неизмененном виде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Депонирование (тяжелые металлы: редкость острых форм)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Летальный синтез ( ХУВ, бензол)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Частичный метаболизм (</a:t>
            </a:r>
            <a:r>
              <a:rPr lang="ru-RU" dirty="0" err="1" smtClean="0"/>
              <a:t>бензол</a:t>
            </a:r>
            <a:r>
              <a:rPr lang="ru-RU" dirty="0" err="1" smtClean="0">
                <a:sym typeface="Symbol"/>
              </a:rPr>
              <a:t></a:t>
            </a:r>
            <a:r>
              <a:rPr lang="ru-RU" dirty="0" err="1" smtClean="0"/>
              <a:t>фенол</a:t>
            </a:r>
            <a:r>
              <a:rPr lang="ru-RU" dirty="0" smtClean="0"/>
              <a:t>, метиловый спирт</a:t>
            </a:r>
            <a:r>
              <a:rPr lang="ru-RU" dirty="0" smtClean="0">
                <a:sym typeface="Symbol"/>
              </a:rPr>
              <a:t> ф</a:t>
            </a:r>
            <a:r>
              <a:rPr lang="ru-RU" dirty="0" smtClean="0"/>
              <a:t>ормальдегид + муравьиная кислота)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Полный метаболизм(конъюгация с </a:t>
            </a:r>
            <a:r>
              <a:rPr lang="ru-RU" dirty="0" err="1" smtClean="0"/>
              <a:t>глюкуроновой</a:t>
            </a:r>
            <a:r>
              <a:rPr lang="ru-RU" dirty="0" smtClean="0"/>
              <a:t> или серной кислотами, метаболизм до нетоксичных соединений: синильная кислота</a:t>
            </a:r>
            <a:r>
              <a:rPr lang="ru-RU" dirty="0" smtClean="0">
                <a:sym typeface="Symbol"/>
              </a:rPr>
              <a:t>  </a:t>
            </a:r>
            <a:r>
              <a:rPr lang="ru-RU" dirty="0" err="1" smtClean="0"/>
              <a:t>родан</a:t>
            </a:r>
            <a:r>
              <a:rPr lang="ru-RU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Характер и сила </a:t>
            </a:r>
            <a:br>
              <a:rPr lang="ru-RU" dirty="0" smtClean="0"/>
            </a:br>
            <a:r>
              <a:rPr lang="ru-RU" dirty="0" smtClean="0"/>
              <a:t>токсического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Зависит от структуры вещества ( нитро- и аминогруппы </a:t>
            </a:r>
            <a:r>
              <a:rPr lang="ru-RU" dirty="0" smtClean="0">
                <a:sym typeface="Symbol"/>
              </a:rPr>
              <a:t></a:t>
            </a:r>
            <a:r>
              <a:rPr lang="ru-RU" dirty="0" smtClean="0"/>
              <a:t> </a:t>
            </a:r>
            <a:r>
              <a:rPr lang="ru-RU" dirty="0" err="1" smtClean="0"/>
              <a:t>метгемоглобинобразование</a:t>
            </a:r>
            <a:r>
              <a:rPr lang="ru-RU" dirty="0" smtClean="0"/>
              <a:t>,  галогены </a:t>
            </a:r>
            <a:r>
              <a:rPr lang="ru-RU" dirty="0" smtClean="0">
                <a:sym typeface="Symbol"/>
              </a:rPr>
              <a:t></a:t>
            </a:r>
            <a:r>
              <a:rPr lang="ru-RU" dirty="0" smtClean="0"/>
              <a:t> раздражающее действие)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Зависимость от локализации поражения (марганец </a:t>
            </a:r>
            <a:r>
              <a:rPr lang="ru-RU" dirty="0" smtClean="0">
                <a:sym typeface="Symbol"/>
              </a:rPr>
              <a:t> </a:t>
            </a:r>
            <a:r>
              <a:rPr lang="ru-RU" dirty="0" err="1" smtClean="0"/>
              <a:t>стриопаллидарная</a:t>
            </a:r>
            <a:r>
              <a:rPr lang="ru-RU" dirty="0" smtClean="0"/>
              <a:t> система,  кобальт </a:t>
            </a:r>
            <a:r>
              <a:rPr lang="ru-RU" dirty="0" smtClean="0">
                <a:sym typeface="Symbol"/>
              </a:rPr>
              <a:t>  </a:t>
            </a:r>
            <a:r>
              <a:rPr lang="ru-RU" dirty="0" smtClean="0"/>
              <a:t>бледный шар, аммониев рог, ртуть и свинец </a:t>
            </a:r>
            <a:r>
              <a:rPr lang="ru-RU" dirty="0" smtClean="0">
                <a:sym typeface="Symbol"/>
              </a:rPr>
              <a:t> </a:t>
            </a:r>
            <a:r>
              <a:rPr lang="ru-RU" dirty="0" smtClean="0"/>
              <a:t>гипоталамус)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Зависимость от концентрации вещества и длительности действия (зависимость «доза-эффект»)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Зависимость от индивидуальной чувствительности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Исходы интоксикаций промышленными ядами</a:t>
            </a:r>
            <a:endParaRPr lang="ru-RU" dirty="0"/>
          </a:p>
        </p:txBody>
      </p:sp>
      <p:sp>
        <p:nvSpPr>
          <p:cNvPr id="18637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Выздоровление</a:t>
            </a:r>
          </a:p>
          <a:p>
            <a:pPr eaLnBrk="1" hangingPunct="1"/>
            <a:r>
              <a:rPr lang="ru-RU" smtClean="0"/>
              <a:t>Хроническая интоксикация</a:t>
            </a:r>
          </a:p>
          <a:p>
            <a:pPr eaLnBrk="1" hangingPunct="1"/>
            <a:r>
              <a:rPr lang="ru-RU" smtClean="0"/>
              <a:t>Остаточные явления</a:t>
            </a:r>
          </a:p>
          <a:p>
            <a:pPr eaLnBrk="1" hangingPunct="1"/>
            <a:r>
              <a:rPr lang="ru-RU" smtClean="0"/>
              <a:t>Отдаленные последствия (бензольный лейкоз, рак, тератогенные эффекты)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ru-RU" b="1" smtClean="0"/>
              <a:t>Факторы трудового процесса</a:t>
            </a:r>
          </a:p>
        </p:txBody>
      </p:sp>
      <p:sp>
        <p:nvSpPr>
          <p:cNvPr id="1894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endParaRPr lang="ru-RU" smtClean="0">
              <a:cs typeface="Times New Roman" pitchFamily="18" charset="0"/>
            </a:endParaRPr>
          </a:p>
          <a:p>
            <a:pPr algn="just" eaLnBrk="1" hangingPunct="1">
              <a:buFontTx/>
              <a:buNone/>
            </a:pPr>
            <a:r>
              <a:rPr lang="ru-RU" smtClean="0">
                <a:cs typeface="Times New Roman" pitchFamily="18" charset="0"/>
              </a:rPr>
              <a:t>	1) факторы тяжести</a:t>
            </a:r>
          </a:p>
          <a:p>
            <a:pPr algn="just" eaLnBrk="1" hangingPunct="1">
              <a:buFontTx/>
              <a:buNone/>
            </a:pPr>
            <a:r>
              <a:rPr lang="ru-RU" smtClean="0">
                <a:cs typeface="Times New Roman" pitchFamily="18" charset="0"/>
              </a:rPr>
              <a:t>	2) факторы напряженности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F414F7-EEBD-4E98-AD4B-096DE00A2139}" type="slidenum">
              <a:rPr lang="ru-RU"/>
              <a:pPr>
                <a:defRPr/>
              </a:pPr>
              <a:t>56</a:t>
            </a:fld>
            <a:endParaRPr lang="ru-RU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По оценке экспертов МОТ и ВОЗ, в настоящее время существует более 150 видов профессиональных рисков.</a:t>
            </a:r>
          </a:p>
          <a:p>
            <a:pPr eaLnBrk="1" hangingPunct="1"/>
            <a:r>
              <a:rPr lang="ru-RU" smtClean="0"/>
              <a:t>Около 100 из них являются источниками постоянной опасности для работников 2000 различных профессий.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Классификация </a:t>
            </a:r>
            <a:br>
              <a:rPr lang="ru-RU" dirty="0" smtClean="0"/>
            </a:br>
            <a:r>
              <a:rPr lang="ru-RU" dirty="0" smtClean="0"/>
              <a:t>профессиональных заболеваний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1. Diseases caused by agents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1.1 Diseases caused by chemical agents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1.2 Diseases caused by physical agents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1.3 Diseases caused by biological agents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2. Diseases by target organ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2.1 Occupational respiratory diseases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2.2 Occupational skin diseases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2.3 Occupational musculoskeletal diseases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3. Occupational cancer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4. Others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Классификация </a:t>
            </a:r>
            <a:br>
              <a:rPr lang="ru-RU" dirty="0" smtClean="0"/>
            </a:br>
            <a:r>
              <a:rPr lang="ru-RU" dirty="0" smtClean="0"/>
              <a:t>профессиональных заболеваний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(приказ МЗ СР России от 27.04.2012 г. №417н)</a:t>
            </a:r>
          </a:p>
          <a:p>
            <a:pPr marL="571500" indent="-571500" eaLnBrk="1" fontAlgn="auto" hangingPunct="1">
              <a:spcAft>
                <a:spcPts val="0"/>
              </a:spcAft>
              <a:buFont typeface="Arial" pitchFamily="34" charset="0"/>
              <a:buAutoNum type="romanUcPeriod"/>
              <a:defRPr/>
            </a:pPr>
            <a:r>
              <a:rPr lang="ru-RU" dirty="0" smtClean="0"/>
              <a:t>Заболевания (острые отравления, их последствия, хронические интоксикации), связанные с воздействием производственных химических факторов</a:t>
            </a:r>
          </a:p>
          <a:p>
            <a:pPr marL="571500" indent="-571500" eaLnBrk="1" fontAlgn="auto" hangingPunct="1">
              <a:spcAft>
                <a:spcPts val="0"/>
              </a:spcAft>
              <a:buFont typeface="Arial" pitchFamily="34" charset="0"/>
              <a:buAutoNum type="romanUcPeriod"/>
              <a:defRPr/>
            </a:pPr>
            <a:r>
              <a:rPr lang="ru-RU" dirty="0" smtClean="0"/>
              <a:t>Заболевания, их последствия, связанные с воздействием производственных физических факторов</a:t>
            </a:r>
          </a:p>
          <a:p>
            <a:pPr marL="571500" indent="-571500" eaLnBrk="1" fontAlgn="auto" hangingPunct="1">
              <a:spcAft>
                <a:spcPts val="0"/>
              </a:spcAft>
              <a:buFont typeface="Arial" pitchFamily="34" charset="0"/>
              <a:buAutoNum type="romanUcPeriod"/>
              <a:defRPr/>
            </a:pPr>
            <a:r>
              <a:rPr lang="ru-RU" dirty="0" smtClean="0"/>
              <a:t>Заболевания, связанные с воздействием производственных биологических факторов</a:t>
            </a:r>
          </a:p>
          <a:p>
            <a:pPr marL="571500" indent="-571500" eaLnBrk="1" fontAlgn="auto" hangingPunct="1">
              <a:spcAft>
                <a:spcPts val="0"/>
              </a:spcAft>
              <a:buFont typeface="Arial" pitchFamily="34" charset="0"/>
              <a:buAutoNum type="romanUcPeriod"/>
              <a:defRPr/>
            </a:pPr>
            <a:r>
              <a:rPr lang="ru-RU" dirty="0" smtClean="0"/>
              <a:t>Заболевания, связанные с физическими перегрузками и функциональным перенапряжением отдельных органов и систем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Принципы диагностики профессиональных заболеваний</a:t>
            </a:r>
            <a:endParaRPr lang="ru-RU" dirty="0"/>
          </a:p>
        </p:txBody>
      </p:sp>
      <p:sp>
        <p:nvSpPr>
          <p:cNvPr id="195586" name="Содержимое 2"/>
          <p:cNvSpPr>
            <a:spLocks noGrp="1"/>
          </p:cNvSpPr>
          <p:nvPr>
            <p:ph idx="1"/>
          </p:nvPr>
        </p:nvSpPr>
        <p:spPr>
          <a:xfrm>
            <a:off x="500063" y="1571625"/>
            <a:ext cx="8229600" cy="4525963"/>
          </a:xfrm>
        </p:spPr>
        <p:txBody>
          <a:bodyPr/>
          <a:lstStyle/>
          <a:p>
            <a:pPr marL="742950" indent="-742950" eaLnBrk="1" hangingPunct="1">
              <a:buFont typeface="Calibri" pitchFamily="34" charset="0"/>
              <a:buAutoNum type="arabicPeriod"/>
            </a:pPr>
            <a:r>
              <a:rPr lang="ru-RU" sz="4000" smtClean="0"/>
              <a:t>Расспрос</a:t>
            </a:r>
          </a:p>
          <a:p>
            <a:pPr marL="742950" indent="-742950" eaLnBrk="1" hangingPunct="1">
              <a:buFont typeface="Calibri" pitchFamily="34" charset="0"/>
              <a:buAutoNum type="arabicPeriod"/>
            </a:pPr>
            <a:r>
              <a:rPr lang="ru-RU" sz="4000" smtClean="0"/>
              <a:t>Изучение анамнеза</a:t>
            </a:r>
          </a:p>
          <a:p>
            <a:pPr marL="742950" indent="-742950" eaLnBrk="1" hangingPunct="1">
              <a:buFont typeface="Calibri" pitchFamily="34" charset="0"/>
              <a:buAutoNum type="arabicPeriod"/>
            </a:pPr>
            <a:r>
              <a:rPr lang="ru-RU" sz="4000" smtClean="0"/>
              <a:t>Ознакомление с условиями труда</a:t>
            </a:r>
          </a:p>
          <a:p>
            <a:pPr marL="742950" indent="-742950" eaLnBrk="1" hangingPunct="1">
              <a:buFont typeface="Calibri" pitchFamily="34" charset="0"/>
              <a:buAutoNum type="arabicPeriod"/>
            </a:pPr>
            <a:r>
              <a:rPr lang="ru-RU" sz="4000" smtClean="0"/>
              <a:t>Клиническое обследование</a:t>
            </a:r>
          </a:p>
          <a:p>
            <a:pPr marL="742950" indent="-742950" eaLnBrk="1" hangingPunct="1">
              <a:buFont typeface="Calibri" pitchFamily="34" charset="0"/>
              <a:buAutoNum type="arabicPeriod"/>
            </a:pPr>
            <a:r>
              <a:rPr lang="ru-RU" sz="4000" smtClean="0"/>
              <a:t>Дополнительные исследования</a:t>
            </a:r>
          </a:p>
        </p:txBody>
      </p:sp>
      <p:sp>
        <p:nvSpPr>
          <p:cNvPr id="6" name="Выноска-облако 5"/>
          <p:cNvSpPr/>
          <p:nvPr/>
        </p:nvSpPr>
        <p:spPr>
          <a:xfrm>
            <a:off x="3929063" y="0"/>
            <a:ext cx="3929062" cy="1571625"/>
          </a:xfrm>
          <a:prstGeom prst="cloudCallout">
            <a:avLst>
              <a:gd name="adj1" fmla="val -64902"/>
              <a:gd name="adj2" fmla="val 741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FF0000"/>
                </a:solidFill>
              </a:rPr>
              <a:t>Отсутствие </a:t>
            </a:r>
            <a:r>
              <a:rPr lang="ru-RU" sz="2400" dirty="0" err="1">
                <a:solidFill>
                  <a:srgbClr val="FF0000"/>
                </a:solidFill>
              </a:rPr>
              <a:t>патогномоничных</a:t>
            </a:r>
            <a:r>
              <a:rPr lang="ru-RU" sz="2400" dirty="0">
                <a:solidFill>
                  <a:srgbClr val="FF0000"/>
                </a:solidFill>
              </a:rPr>
              <a:t> жалоб</a:t>
            </a:r>
          </a:p>
        </p:txBody>
      </p:sp>
      <p:sp>
        <p:nvSpPr>
          <p:cNvPr id="7" name="Выноска-облако 6"/>
          <p:cNvSpPr/>
          <p:nvPr/>
        </p:nvSpPr>
        <p:spPr>
          <a:xfrm>
            <a:off x="5929313" y="1714500"/>
            <a:ext cx="3214687" cy="1571625"/>
          </a:xfrm>
          <a:prstGeom prst="cloudCallout">
            <a:avLst>
              <a:gd name="adj1" fmla="val -61239"/>
              <a:gd name="adj2" fmla="val 228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>
                <a:solidFill>
                  <a:srgbClr val="FF0000"/>
                </a:solidFill>
              </a:rPr>
              <a:t>Профмаршрут</a:t>
            </a:r>
            <a:r>
              <a:rPr lang="ru-RU" sz="2400" dirty="0">
                <a:solidFill>
                  <a:srgbClr val="FF0000"/>
                </a:solidFill>
              </a:rPr>
              <a:t>, анализ данных ПМО</a:t>
            </a:r>
          </a:p>
        </p:txBody>
      </p:sp>
      <p:sp>
        <p:nvSpPr>
          <p:cNvPr id="8" name="Выноска-облако 7"/>
          <p:cNvSpPr/>
          <p:nvPr/>
        </p:nvSpPr>
        <p:spPr>
          <a:xfrm>
            <a:off x="4143375" y="3571875"/>
            <a:ext cx="3071813" cy="928688"/>
          </a:xfrm>
          <a:prstGeom prst="cloudCallout">
            <a:avLst>
              <a:gd name="adj1" fmla="val -93903"/>
              <a:gd name="adj2" fmla="val 62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FF0000"/>
                </a:solidFill>
              </a:rPr>
              <a:t>СГХ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428625" y="2286000"/>
            <a:ext cx="7786688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/>
            <a:r>
              <a:rPr lang="ru-RU" sz="2800" i="1">
                <a:latin typeface="Calibri" pitchFamily="34" charset="0"/>
              </a:rPr>
              <a:t>Разнообразные и многочисленные болезни, на свою погибель, вместо награды, получают ремесленники и рабочие за свой труд. </a:t>
            </a:r>
          </a:p>
          <a:p>
            <a:pPr hangingPunct="0"/>
            <a:r>
              <a:rPr lang="ru-RU" sz="2800" i="1">
                <a:latin typeface="Calibri" pitchFamily="34" charset="0"/>
              </a:rPr>
              <a:t>Два обстоятельства способствуют этому: испарения материалов, которые они обрабатывают, и усиленные напряженные движения.</a:t>
            </a:r>
          </a:p>
          <a:p>
            <a:pPr algn="r"/>
            <a:r>
              <a:rPr lang="ru-RU" sz="2800">
                <a:latin typeface="Calibri" pitchFamily="34" charset="0"/>
              </a:rPr>
              <a:t>(Бернардино Рамаццини «О болезнях ремесленников»)</a:t>
            </a: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357188" y="357188"/>
            <a:ext cx="821531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7030A0"/>
                </a:solidFill>
                <a:latin typeface="+mn-lt"/>
              </a:rPr>
              <a:t>1. Введение в клинику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7030A0"/>
                </a:solidFill>
                <a:latin typeface="+mn-lt"/>
              </a:rPr>
              <a:t>профессиональных заболеваний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>
                <a:latin typeface="+mj-lt"/>
              </a:rPr>
              <a:t>Рамаццини</a:t>
            </a:r>
            <a:r>
              <a:rPr lang="ru-RU" sz="3200" b="1" dirty="0">
                <a:latin typeface="+mj-lt"/>
              </a:rPr>
              <a:t> – патриарх </a:t>
            </a:r>
            <a:r>
              <a:rPr lang="ru-RU" sz="3200" b="1" dirty="0" err="1">
                <a:latin typeface="+mj-lt"/>
              </a:rPr>
              <a:t>профпатологии</a:t>
            </a:r>
            <a:endParaRPr lang="en-US" sz="20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Алгоритм связи заболевания с профессией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9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?</a:t>
            </a:r>
            <a:endParaRPr lang="ru-RU" sz="199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AB16CF-BB00-491B-AB92-16BABA20F0FE}" type="slidenum">
              <a:rPr lang="ru-RU"/>
              <a:pPr>
                <a:defRPr/>
              </a:pPr>
              <a:t>60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Профессиональный маршрут (</a:t>
            </a:r>
            <a:r>
              <a:rPr lang="en-US" dirty="0" smtClean="0"/>
              <a:t>occupational history)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31975"/>
            <a:ext cx="6900863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“	What is your job?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Tell me about it…”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Work can be: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 unique cause of a disease, or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 contributory factor amongst others, or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it can make a disease worse</a:t>
            </a:r>
            <a:endParaRPr lang="ru-RU" dirty="0" smtClean="0"/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B. </a:t>
            </a:r>
            <a:r>
              <a:rPr lang="en-US" dirty="0" err="1" smtClean="0"/>
              <a:t>Ramazzini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1500" y="1928813"/>
            <a:ext cx="6715125" cy="4524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</a:rPr>
              <a:t>«Что у Вас за работа? Расскажите мне о ней ...»</a:t>
            </a:r>
            <a:endParaRPr lang="en-US" sz="32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</a:rPr>
              <a:t>Работа может быть единственной причиной болезни, или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</a:rPr>
              <a:t>фактором среди прочих, или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</a:rPr>
              <a:t>привести к ухудшению ее течения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</a:rPr>
              <a:t>Б. </a:t>
            </a:r>
            <a:r>
              <a:rPr lang="ru-RU" sz="3200" dirty="0" err="1">
                <a:latin typeface="+mn-lt"/>
              </a:rPr>
              <a:t>Рамаццини</a:t>
            </a:r>
            <a:endParaRPr lang="ru-RU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Алгоритм связи заболевания с профессией. Этап 1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416CC8-1FF1-4F3D-9BBD-FD3C6A3E9A25}" type="slidenum">
              <a:rPr lang="ru-RU"/>
              <a:pPr>
                <a:defRPr/>
              </a:pPr>
              <a:t>62</a:t>
            </a:fld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1785938" y="3143250"/>
            <a:ext cx="928687" cy="857250"/>
          </a:xfrm>
          <a:prstGeom prst="downArrow">
            <a:avLst>
              <a:gd name="adj1" fmla="val 5149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2591452">
            <a:off x="3892550" y="3006725"/>
            <a:ext cx="914400" cy="1204913"/>
          </a:xfrm>
          <a:prstGeom prst="downArrow">
            <a:avLst>
              <a:gd name="adj1" fmla="val 4923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16200000">
            <a:off x="4054475" y="4625975"/>
            <a:ext cx="892175" cy="10001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Алгоритм связи заболевания с профессией. Этап 2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16F8D-5326-4D41-B4DC-81A9AF4BE2CB}" type="slidenum">
              <a:rPr lang="ru-RU"/>
              <a:pPr>
                <a:defRPr/>
              </a:pPr>
              <a:t>63</a:t>
            </a:fld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1857375" y="3643313"/>
            <a:ext cx="928688" cy="857250"/>
          </a:xfrm>
          <a:prstGeom prst="downArrow">
            <a:avLst>
              <a:gd name="adj1" fmla="val 5149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авая фигурная скобка 11"/>
          <p:cNvSpPr/>
          <p:nvPr/>
        </p:nvSpPr>
        <p:spPr>
          <a:xfrm>
            <a:off x="4357688" y="3500438"/>
            <a:ext cx="1143000" cy="2357437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9686" name="TextBox 12"/>
          <p:cNvSpPr txBox="1">
            <a:spLocks noChangeArrowheads="1"/>
          </p:cNvSpPr>
          <p:nvPr/>
        </p:nvSpPr>
        <p:spPr bwMode="auto">
          <a:xfrm>
            <a:off x="5357813" y="4241800"/>
            <a:ext cx="35718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Calibri" pitchFamily="34" charset="0"/>
              </a:rPr>
              <a:t>14 </a:t>
            </a:r>
            <a:r>
              <a:rPr lang="ru-RU" sz="4800" b="1" dirty="0">
                <a:solidFill>
                  <a:srgbClr val="FF0000"/>
                </a:solidFill>
                <a:latin typeface="Calibri" pitchFamily="34" charset="0"/>
              </a:rPr>
              <a:t>дней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Алгоритм связи заболевания с профессией. Этап 3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616D9-990A-46E7-B718-C88F48C2A603}" type="slidenum">
              <a:rPr lang="ru-RU"/>
              <a:pPr>
                <a:defRPr/>
              </a:pPr>
              <a:t>64</a:t>
            </a:fld>
            <a:endParaRPr lang="ru-RU"/>
          </a:p>
        </p:txBody>
      </p:sp>
      <p:sp>
        <p:nvSpPr>
          <p:cNvPr id="10" name="Выноска со стрелкой вниз 9"/>
          <p:cNvSpPr/>
          <p:nvPr/>
        </p:nvSpPr>
        <p:spPr>
          <a:xfrm>
            <a:off x="2071688" y="4000500"/>
            <a:ext cx="4857750" cy="1857375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Госпитализация в Центр </a:t>
            </a:r>
            <a:r>
              <a:rPr lang="ru-RU" sz="3200" dirty="0" err="1"/>
              <a:t>профпатологии</a:t>
            </a:r>
            <a:endParaRPr lang="ru-RU" sz="3200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2000250" y="3429000"/>
            <a:ext cx="928688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4143375" y="3357563"/>
            <a:ext cx="928688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6143625" y="3500438"/>
            <a:ext cx="928688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1582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Виды утраты трудоспособности в клинике профессиональных заболеваний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14563"/>
          <a:ext cx="8229600" cy="391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Временная утрата трудоспособности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09922" name="Содержимое 2"/>
          <p:cNvSpPr>
            <a:spLocks noGrp="1"/>
          </p:cNvSpPr>
          <p:nvPr>
            <p:ph idx="4294967295"/>
          </p:nvPr>
        </p:nvSpPr>
        <p:spPr>
          <a:xfrm>
            <a:off x="250825" y="1600200"/>
            <a:ext cx="8569325" cy="48529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— нетрудоспособность, сопровождающаяся освобождением от работы на срок, необходимый для проведения лечения и восстановления работоспособности.</a:t>
            </a:r>
          </a:p>
          <a:p>
            <a:pPr eaLnBrk="1" hangingPunct="1">
              <a:buFont typeface="Arial" charset="0"/>
              <a:buNone/>
            </a:pPr>
            <a:r>
              <a:rPr lang="ru-RU" smtClean="0"/>
              <a:t>Временная полная утрата трудоспособности – </a:t>
            </a:r>
            <a:r>
              <a:rPr lang="ru-RU" b="1" smtClean="0"/>
              <a:t>листок нетрудоспособности,</a:t>
            </a:r>
          </a:p>
          <a:p>
            <a:pPr eaLnBrk="1" hangingPunct="1">
              <a:buFont typeface="Arial" charset="0"/>
              <a:buNone/>
            </a:pPr>
            <a:r>
              <a:rPr lang="ru-RU" smtClean="0"/>
              <a:t>Временная частичная – </a:t>
            </a:r>
            <a:r>
              <a:rPr lang="ru-RU" sz="2800" b="1" smtClean="0"/>
              <a:t>временный</a:t>
            </a:r>
            <a:r>
              <a:rPr lang="ru-RU" sz="2800" smtClean="0"/>
              <a:t> перевод на работу, не связанную с воздействием конкретного производственного фактора, с сохранением заработной платы</a:t>
            </a:r>
            <a:r>
              <a:rPr lang="ru-RU" smtClean="0"/>
              <a:t> (</a:t>
            </a:r>
            <a:r>
              <a:rPr lang="ru-RU" b="1" smtClean="0"/>
              <a:t>справка ВК)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5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Стойкая утрата трудоспособности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Стойкая утрата общей трудоспособности</a:t>
            </a:r>
            <a:r>
              <a:rPr lang="ru-RU" dirty="0" smtClean="0"/>
              <a:t> является признаком тяжкого вреда здоровью, если ее потеря составила не менее чем одну треть, т.е. более 30%.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 тяжкому относится также вред, вызвавший заведомо для виновного </a:t>
            </a:r>
            <a:r>
              <a:rPr lang="ru-RU" i="1" dirty="0" smtClean="0"/>
              <a:t>полную утрату профессиональной трудоспособности. </a:t>
            </a:r>
            <a:r>
              <a:rPr lang="ru-RU" dirty="0" smtClean="0"/>
              <a:t>(способности лица выполнять работу по особой профессии, специальности).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6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Стойкая утрата трудоспособности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</a:t>
            </a:r>
            <a:r>
              <a:rPr lang="ru-RU" b="1" dirty="0" smtClean="0"/>
              <a:t>Постоянный</a:t>
            </a:r>
            <a:r>
              <a:rPr lang="ru-RU" dirty="0" smtClean="0"/>
              <a:t> перевод на работу, не связанную с воздействием конкретного производственного фактора, с сохранением заработной платы, и выплатой компенсаций.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Частичная стойкая утрата трудоспособности: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проценты утраты трудоспособности (10%, 20%, 30%)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III</a:t>
            </a:r>
            <a:r>
              <a:rPr lang="ru-RU" dirty="0" smtClean="0"/>
              <a:t> группа инвалидности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Полная стойкая утрата трудоспособности: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II</a:t>
            </a:r>
            <a:r>
              <a:rPr lang="ru-RU" dirty="0" smtClean="0"/>
              <a:t> группа инвалидности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</a:t>
            </a:r>
            <a:r>
              <a:rPr lang="ru-RU" dirty="0" smtClean="0"/>
              <a:t> группа инвалидности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При решении вопросов медико-социальной экспертизы при профессиональных заболеваниях учитывается: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нозологическая форма ПЗ,	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степень функциональных нарушений,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характер течения и прогноз 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профессия больного,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его возраст, образование, квалификация,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наличие второй профессии,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установка больного на продолжение работы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8186737" cy="2357438"/>
          </a:xfrm>
        </p:spPr>
        <p:txBody>
          <a:bodyPr rtlCol="0">
            <a:normAutofit fontScale="90000"/>
          </a:bodyPr>
          <a:lstStyle/>
          <a:p>
            <a:pPr marL="514350" indent="-514350" algn="l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7030A0"/>
                </a:solidFill>
              </a:rPr>
              <a:t>1. Введение в клинику профессиональных заболеваний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b="1" dirty="0" smtClean="0"/>
              <a:t>Особенности </a:t>
            </a:r>
            <a:r>
              <a:rPr lang="ru-RU" b="1" dirty="0" err="1" smtClean="0"/>
              <a:t>профпатологии</a:t>
            </a:r>
            <a:r>
              <a:rPr lang="ru-RU" b="1" dirty="0" smtClean="0"/>
              <a:t> как клинической дисциплины</a:t>
            </a:r>
            <a:endParaRPr lang="ru-RU" b="1" dirty="0"/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endParaRPr lang="ru-RU" smtClean="0"/>
          </a:p>
          <a:p>
            <a:pPr algn="ctr" eaLnBrk="1" hangingPunct="1">
              <a:buFont typeface="Arial" charset="0"/>
              <a:buNone/>
            </a:pPr>
            <a:endParaRPr lang="ru-RU" smtClean="0"/>
          </a:p>
          <a:p>
            <a:pPr algn="ctr" eaLnBrk="1" hangingPunct="1">
              <a:buFont typeface="Arial" charset="0"/>
              <a:buNone/>
            </a:pPr>
            <a:endParaRPr lang="ru-RU" smtClean="0"/>
          </a:p>
          <a:p>
            <a:pPr algn="ctr" eaLnBrk="1" hangingPunct="1">
              <a:buFont typeface="Arial" charset="0"/>
              <a:buNone/>
            </a:pPr>
            <a:r>
              <a:rPr lang="ru-RU" sz="800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4800" b="1" smtClean="0"/>
              <a:t>Спасибо за внимание</a:t>
            </a:r>
            <a:endParaRPr lang="en-US" sz="4800" b="1" smtClean="0"/>
          </a:p>
          <a:p>
            <a:pPr algn="ctr"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№1: Этиологические факторы профессиональных болезней</a:t>
            </a:r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 smtClean="0"/>
              <a:t>	– </a:t>
            </a:r>
            <a:r>
              <a:rPr lang="ru-RU" b="1" smtClean="0"/>
              <a:t>факторы производственной среды и трудового процесса</a:t>
            </a:r>
            <a:r>
              <a:rPr lang="ru-RU" smtClean="0"/>
              <a:t> </a:t>
            </a:r>
            <a:r>
              <a:rPr lang="en-US" smtClean="0"/>
              <a:t>(occupational exposures)</a:t>
            </a:r>
            <a:r>
              <a:rPr lang="ru-RU" smtClean="0"/>
              <a:t>,</a:t>
            </a:r>
            <a:r>
              <a:rPr lang="en-US" smtClean="0"/>
              <a:t> </a:t>
            </a:r>
            <a:r>
              <a:rPr lang="ru-RU" smtClean="0"/>
              <a:t>при определенной длительности и интенсивности воздействия способные вызвать различные патологические изменения, от субклинических и до развития профессиональных заболеваний (</a:t>
            </a:r>
            <a:r>
              <a:rPr lang="en-US" smtClean="0"/>
              <a:t>occupational diseases)</a:t>
            </a:r>
            <a:r>
              <a:rPr lang="ru-RU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ru-RU" smtClean="0"/>
              <a:t>№2: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smtClean="0">
                <a:cs typeface="Times New Roman" pitchFamily="18" charset="0"/>
              </a:rPr>
              <a:t>Профпатология – </a:t>
            </a:r>
            <a:r>
              <a:rPr lang="ru-RU" smtClean="0"/>
              <a:t>единственный</a:t>
            </a:r>
            <a:r>
              <a:rPr lang="ru-RU" smtClean="0">
                <a:cs typeface="Times New Roman" pitchFamily="18" charset="0"/>
              </a:rPr>
              <a:t> раздел клинической медицины, в котор</a:t>
            </a:r>
            <a:r>
              <a:rPr lang="ru-RU" smtClean="0"/>
              <a:t>ой</a:t>
            </a:r>
            <a:r>
              <a:rPr lang="ru-RU" smtClean="0">
                <a:cs typeface="Times New Roman" pitchFamily="18" charset="0"/>
              </a:rPr>
              <a:t> врач может</a:t>
            </a:r>
            <a:r>
              <a:rPr lang="ru-RU" smtClean="0"/>
              <a:t> не только</a:t>
            </a:r>
            <a:r>
              <a:rPr lang="ru-RU" smtClean="0">
                <a:cs typeface="Times New Roman" pitchFamily="18" charset="0"/>
              </a:rPr>
              <a:t> </a:t>
            </a:r>
            <a:r>
              <a:rPr lang="ru-RU" b="1" smtClean="0">
                <a:cs typeface="Times New Roman" pitchFamily="18" charset="0"/>
              </a:rPr>
              <a:t>точно определить</a:t>
            </a:r>
            <a:r>
              <a:rPr lang="ru-RU" smtClean="0">
                <a:cs typeface="Times New Roman" pitchFamily="18" charset="0"/>
              </a:rPr>
              <a:t> этиологический фактор</a:t>
            </a:r>
            <a:r>
              <a:rPr lang="ru-RU" smtClean="0"/>
              <a:t>, но</a:t>
            </a:r>
            <a:r>
              <a:rPr lang="ru-RU" smtClean="0">
                <a:cs typeface="Times New Roman" pitchFamily="18" charset="0"/>
              </a:rPr>
              <a:t> и </a:t>
            </a:r>
            <a:r>
              <a:rPr lang="ru-RU" b="1" smtClean="0">
                <a:cs typeface="Times New Roman" pitchFamily="18" charset="0"/>
              </a:rPr>
              <a:t>измерить силу его действия.</a:t>
            </a:r>
          </a:p>
          <a:p>
            <a:pPr eaLnBrk="1" hangingPunct="1"/>
            <a:endParaRPr 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2365</Words>
  <Application>Microsoft Office PowerPoint</Application>
  <PresentationFormat>Экран (4:3)</PresentationFormat>
  <Paragraphs>428</Paragraphs>
  <Slides>70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70</vt:i4>
      </vt:variant>
    </vt:vector>
  </HeadingPairs>
  <TitlesOfParts>
    <vt:vector size="77" baseType="lpstr">
      <vt:lpstr>Arial</vt:lpstr>
      <vt:lpstr>Calibri</vt:lpstr>
      <vt:lpstr>Symbol</vt:lpstr>
      <vt:lpstr>Times New Roman</vt:lpstr>
      <vt:lpstr>Wingdings</vt:lpstr>
      <vt:lpstr>Wingdings 2</vt:lpstr>
      <vt:lpstr>Тема Office</vt:lpstr>
      <vt:lpstr>Профессиональные болезни: введение  обзор основных понятий </vt:lpstr>
      <vt:lpstr>План лекции</vt:lpstr>
      <vt:lpstr>Презентация PowerPoint</vt:lpstr>
      <vt:lpstr>Презентация PowerPoint</vt:lpstr>
      <vt:lpstr>Презентация PowerPoint</vt:lpstr>
      <vt:lpstr>Презентация PowerPoint</vt:lpstr>
      <vt:lpstr>1. Введение в клинику профессиональных заболеваний Особенности профпатологии как клинической дисциплины</vt:lpstr>
      <vt:lpstr>№1: Этиологические факторы профессиональных болезней</vt:lpstr>
      <vt:lpstr>№2:</vt:lpstr>
      <vt:lpstr>№3:</vt:lpstr>
      <vt:lpstr>№4:</vt:lpstr>
      <vt:lpstr>№5:</vt:lpstr>
      <vt:lpstr>№6:</vt:lpstr>
      <vt:lpstr>План лекции</vt:lpstr>
      <vt:lpstr>2. Понятие о профессиональном заболевании</vt:lpstr>
      <vt:lpstr>Условно профессиональные ПЗ</vt:lpstr>
      <vt:lpstr>Собственно профессиональные ПЗ</vt:lpstr>
      <vt:lpstr>Общее определение ПЗ</vt:lpstr>
      <vt:lpstr>Острое  профессиональное заболевание</vt:lpstr>
      <vt:lpstr>Подострое  профессиональное заболевание</vt:lpstr>
      <vt:lpstr>Хроническое  профессиональное заболевание</vt:lpstr>
      <vt:lpstr>Понятие о Перечне профессиональных заболеваний</vt:lpstr>
      <vt:lpstr>В странах ЕС одновременно действуют:</vt:lpstr>
      <vt:lpstr>Списки ПЗ стран ЕС</vt:lpstr>
      <vt:lpstr>План лекции</vt:lpstr>
      <vt:lpstr>Структура профессиональной заболеваемости в ЕС и РФ (в %)</vt:lpstr>
      <vt:lpstr>План лекции</vt:lpstr>
      <vt:lpstr>Презентация PowerPoint</vt:lpstr>
      <vt:lpstr>Организационно-правовая инфраструктура охраны и медицины труда базируется на</vt:lpstr>
      <vt:lpstr>Конституция РФ:</vt:lpstr>
      <vt:lpstr>"Трудовой кодекс Российской Федерации" от 30.12.2001 N 197-ФЗ</vt:lpstr>
      <vt:lpstr>"Трудовой кодекс Российской Федерации" от 30.12.2001 N 197-ФЗ</vt:lpstr>
      <vt:lpstr>"Трудовой кодекс Российской Федерации" от 30.12.2001 N 197-ФЗ</vt:lpstr>
      <vt:lpstr>323-ФЗ от 21.11.11 "Об основах охраны здоровья граждан в Российской Федерации»:</vt:lpstr>
      <vt:lpstr>323-ФЗ от 21.11.11 "Об основах охраны здоровья граждан в Российской Федерации»:</vt:lpstr>
      <vt:lpstr>N 181-ФЗ «Об основах охраны труда в Российской Федерации»</vt:lpstr>
      <vt:lpstr>N 52-ФЗ от 30.03.1999 «О санитарно-эпидемиологическом благополучии населения»</vt:lpstr>
      <vt:lpstr>Нормативная база профпатологии:</vt:lpstr>
      <vt:lpstr>План лекции</vt:lpstr>
      <vt:lpstr>Профпатология</vt:lpstr>
      <vt:lpstr>Основные термины:</vt:lpstr>
      <vt:lpstr>Условия труда</vt:lpstr>
      <vt:lpstr>Гигиенический норматив</vt:lpstr>
      <vt:lpstr>NB:</vt:lpstr>
      <vt:lpstr>Факторы производственной среды</vt:lpstr>
      <vt:lpstr>Промышленные яды –</vt:lpstr>
      <vt:lpstr>Виды токсических эффектов</vt:lpstr>
      <vt:lpstr>Виды токсических эффектов</vt:lpstr>
      <vt:lpstr>Локализация токсических эффектов</vt:lpstr>
      <vt:lpstr>Классификация  промышленных ядов</vt:lpstr>
      <vt:lpstr>Классифакация промышленных ядов</vt:lpstr>
      <vt:lpstr>Судьба яда в организме</vt:lpstr>
      <vt:lpstr>Характер и сила  токсического действия</vt:lpstr>
      <vt:lpstr>Исходы интоксикаций промышленными ядами</vt:lpstr>
      <vt:lpstr>Факторы трудового процесса</vt:lpstr>
      <vt:lpstr>Презентация PowerPoint</vt:lpstr>
      <vt:lpstr>Классификация  профессиональных заболеваний</vt:lpstr>
      <vt:lpstr>Классификация  профессиональных заболеваний</vt:lpstr>
      <vt:lpstr>Принципы диагностики профессиональных заболеваний</vt:lpstr>
      <vt:lpstr>Алгоритм связи заболевания с профессией</vt:lpstr>
      <vt:lpstr>Профессиональный маршрут (occupational history)</vt:lpstr>
      <vt:lpstr>Алгоритм связи заболевания с профессией. Этап 1</vt:lpstr>
      <vt:lpstr>Алгоритм связи заболевания с профессией. Этап 2</vt:lpstr>
      <vt:lpstr>Алгоритм связи заболевания с профессией. Этап 3</vt:lpstr>
      <vt:lpstr>Виды утраты трудоспособности в клинике профессиональных заболеваний</vt:lpstr>
      <vt:lpstr>Временная утрата трудоспособности </vt:lpstr>
      <vt:lpstr>Стойкая утрата трудоспособности</vt:lpstr>
      <vt:lpstr>Стойкая утрата трудоспособности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в клинику профессиональных болезней</dc:title>
  <dc:creator>nailya</dc:creator>
  <cp:lastModifiedBy>USER</cp:lastModifiedBy>
  <cp:revision>31</cp:revision>
  <dcterms:created xsi:type="dcterms:W3CDTF">2012-07-07T13:15:44Z</dcterms:created>
  <dcterms:modified xsi:type="dcterms:W3CDTF">2025-02-10T12:06:21Z</dcterms:modified>
</cp:coreProperties>
</file>