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85" r:id="rId16"/>
    <p:sldId id="286" r:id="rId17"/>
    <p:sldId id="271" r:id="rId18"/>
    <p:sldId id="272" r:id="rId19"/>
    <p:sldId id="269" r:id="rId20"/>
    <p:sldId id="273" r:id="rId21"/>
    <p:sldId id="287" r:id="rId22"/>
    <p:sldId id="278" r:id="rId23"/>
    <p:sldId id="277" r:id="rId24"/>
    <p:sldId id="279" r:id="rId25"/>
    <p:sldId id="280" r:id="rId26"/>
    <p:sldId id="274" r:id="rId27"/>
    <p:sldId id="275" r:id="rId28"/>
    <p:sldId id="281" r:id="rId29"/>
    <p:sldId id="276" r:id="rId30"/>
    <p:sldId id="288" r:id="rId31"/>
    <p:sldId id="282" r:id="rId32"/>
    <p:sldId id="294" r:id="rId33"/>
    <p:sldId id="283" r:id="rId34"/>
    <p:sldId id="299" r:id="rId35"/>
    <p:sldId id="295" r:id="rId36"/>
    <p:sldId id="296" r:id="rId37"/>
    <p:sldId id="297" r:id="rId38"/>
    <p:sldId id="298" r:id="rId39"/>
    <p:sldId id="301" r:id="rId40"/>
    <p:sldId id="302" r:id="rId41"/>
    <p:sldId id="303" r:id="rId42"/>
    <p:sldId id="304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BC2BFF-3CBB-4189-869A-7CA1D3116EEF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CB53D2-0DF3-49E3-8616-4D3BB3FC41A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pedia.org/wiki/%D0%9A%D1%80%D0%BE%D0%B2%D1%8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4%D0%B6%D0%B5%D0%BB%D1%83%D0%B4%D0%BE%D1%87%D0%BD%D0%B0%D1%8F_%D0%B6%D0%B5%D0%BB%D0%B5%D0%B7%D0%B0" TargetMode="External"/><Relationship Id="rId7" Type="http://schemas.openxmlformats.org/officeDocument/2006/relationships/image" Target="../media/image15.gif"/><Relationship Id="rId2" Type="http://schemas.openxmlformats.org/officeDocument/2006/relationships/hyperlink" Target="https://ru.wikipedia.org/wiki/%D0%9F%D0%B5%D1%87%D0%B5%D0%BD%D1%8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ru.wikipedia.org/wiki/%D0%9F%D0%BE%D1%87%D0%BA%D0%B0_(%D0%B0%D0%BD%D0%B0%D1%82%D0%BE%D0%BC%D0%B8%D1%8F)" TargetMode="External"/><Relationship Id="rId4" Type="http://schemas.openxmlformats.org/officeDocument/2006/relationships/hyperlink" Target="https://ru.wikipedia.org/wiki/%D0%9B%D1%91%D0%B3%D0%BA%D0%B8%D0%B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A%D1%80%D0%BE%D0%B2%D1%8C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КРОВОТЕЧЕНИЯ</a:t>
            </a:r>
          </a:p>
          <a:p>
            <a:pPr algn="ctr"/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06-12-806632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600333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КАПИЛЛЯРНОЕ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Кровотечение поверхностное, кровь по цвету близка к артериальной, выглядит как насыщенно-красная жидкость. Кровь вытекает в небольшом объёме, медленно. Так называемый симптом «кровавой росы», кровь появляется на поражённой поверхности медленно в виде небольших, медленно растущих капель. 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Остановка кровотечения проводится с помощью тугого бинтования. При адекватной свертывающей способности крови свертывание проходит самостоятельно без медицинской помощи.</a:t>
            </a:r>
          </a:p>
          <a:p>
            <a:pPr algn="l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ровотечени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5043862"/>
            <a:ext cx="1702520" cy="17025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ECAD45-4C58-40D2-ACB5-6AEA4791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53695"/>
            <a:ext cx="2664296" cy="2195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ВЕНОЗНОЕ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Венозное кровотечение характеризуется тем, что из раны струится тёмная по цвету венозная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tooltip="Кровь"/>
              </a:rPr>
              <a:t>кровь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Сгустки крови, возникающие при повреждении, могут смываться потоком крови, поэтому возможна кровопотеря (лучше всего использовать давящую повязку). </a:t>
            </a:r>
          </a:p>
        </p:txBody>
      </p:sp>
      <p:pic>
        <p:nvPicPr>
          <p:cNvPr id="5123" name="Picture 3" descr="C:\Users\user\Desktop\632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699374"/>
            <a:ext cx="3709076" cy="1907524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22F9D3-084F-41A1-9F38-DF6F83BA1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" y="3212976"/>
            <a:ext cx="511928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АРТЕРИАЛЬНОЕ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Артериальное кровотечение легко распознается по пульсирующей струе ярко-красной крови, которая вытекает очень быстро. </a:t>
            </a:r>
          </a:p>
          <a:p>
            <a:pPr algn="l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p37_p12_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725144"/>
            <a:ext cx="2825946" cy="2000240"/>
          </a:xfrm>
          <a:prstGeom prst="rect">
            <a:avLst/>
          </a:prstGeom>
          <a:noFill/>
        </p:spPr>
      </p:pic>
      <p:pic>
        <p:nvPicPr>
          <p:cNvPr id="6147" name="Picture 3" descr="C:\Users\user\Desktop\1578791_html_m6cfa1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14488"/>
            <a:ext cx="6600826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ПАРЕНХИМАТОЗНОЕ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Наблюдается при ранениях паренхиматозных органов (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tooltip="Печень"/>
              </a:rPr>
              <a:t>печень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Поджелудочная железа"/>
              </a:rPr>
              <a:t>поджелудочная железа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tooltip="Лёгкие"/>
              </a:rPr>
              <a:t>лёгкие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tooltip="Почка (анатомия)"/>
              </a:rPr>
              <a:t>почки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селезенка), губчатого вещества костей и пещеристой ткани. При этом кровоточит вся раневая поверхность. Кровотечение бывает очень обильным и нередко опасным для жизни. Остановить такое кровотечение очень трудно.</a:t>
            </a:r>
          </a:p>
          <a:p>
            <a:pPr algn="l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image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1129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C876AE-A9F0-41A0-9860-C82D2EEA3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1" y="3464719"/>
            <a:ext cx="4014657" cy="3060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Дополнительные методы диагностики кровотечений: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Общий анализ крови: падение количества эритроцитов, показателей гемоглобина, гематокрита.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ФЭГДС при подозрении на кровотечение из пищевода, желудка, 12-перстной кишки.</a:t>
            </a:r>
          </a:p>
          <a:p>
            <a:pPr algn="l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3E87D3-F0A7-4499-8DA2-19160EDFA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6" y="2966109"/>
            <a:ext cx="4051335" cy="2376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9C7390-FB46-483A-8607-DDC67C3FA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7376"/>
            <a:ext cx="4189648" cy="29699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Пальцевое исследование прямой кишки: следы кала черного цвета – при кровотечениях из верхних отделов пищеварительного тракта (пищевод, желудок, 12 – перстная и тощая кишка), или алая кровь – при кровотечениях нижних отделов ЖКТ (подвздошная, все отделы толстой кишки).</a:t>
            </a:r>
          </a:p>
          <a:p>
            <a:pPr algn="l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205B5F-09E7-4B6A-BCAF-9AAC3ACF5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9" y="3872813"/>
            <a:ext cx="3876675" cy="2057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0F2B52-8E64-475B-8FE9-C74A5BAE5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25" y="3697092"/>
            <a:ext cx="4616946" cy="24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Ректороманоскопия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фиброколоноскопия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 подозрении на кровотечение из толстой кишки.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УЗИ: выявляется скопление жидкости в отлогих местах брюшной полости.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Пункция заднего свода влагалища у женщин: обнаруживается кровь при внематочной беременности, апоплексии яичника, разрыве кисты яичника.</a:t>
            </a:r>
          </a:p>
          <a:p>
            <a:pPr algn="l"/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2E528-AE28-4594-A207-58AF8D68C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" y="3691360"/>
            <a:ext cx="4257296" cy="29523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F9EED4-379D-4361-A1C0-C44D683B4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27" y="4210261"/>
            <a:ext cx="2857500" cy="1914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7921E-2AB9-454B-93AB-D0B622472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20" y="3789040"/>
            <a:ext cx="1751193" cy="23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Пункция плевральной полости в 7 – 8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межреберьях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 гемотораксе.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Лапароцентез, лапароскопия: при подозрении на внутрибрюшное кровотечение.</a:t>
            </a:r>
          </a:p>
          <a:p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EF1222-C439-4B39-8079-5050EC8A2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579"/>
            <a:ext cx="3436745" cy="2520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F3CBF-8EB2-4116-A91E-7CA424CF7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6" y="4878810"/>
            <a:ext cx="2246839" cy="1816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B2B25-A4BD-4498-8B0A-A2D6C1BA2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80928"/>
            <a:ext cx="4610710" cy="30891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ВРЕМЕННЫЕ МЕТОДЫ ОСТАНОВКИ КРОВОТЕЧЕНИЯ:</a:t>
            </a:r>
          </a:p>
          <a:p>
            <a:pPr algn="l"/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Наложение тугой (давящей) повязки;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Возвышенное положение конечности;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Максимальное сгибание конечности в суставе;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Пальцевое прижатие сосуда к кости;</a:t>
            </a:r>
          </a:p>
          <a:p>
            <a:pPr algn="l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1302003520_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61" y="404664"/>
            <a:ext cx="584835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Кровотече́ние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геморрагия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— выход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tooltip="Кровь"/>
              </a:rPr>
              <a:t>крови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пределы сосудистого русла или сердца в окружающую среду (наружное кровотечение), в полость тела (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гемоперитонеум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гемоторакс) или просвет полого органа, сустава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гематроз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внутритканевые (внутреннее кровотечение).</a:t>
            </a:r>
          </a:p>
          <a:p>
            <a:pPr algn="l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pr20101212125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0786" y="340202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Untitled-47_clip_imag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788887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Наложение артериального жгута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Эсмарха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Требования: под жгут подкладывают подкладку, время наложения – 1 час летом, 30 минут зимой, к жгуту прикрепляют сопроводительную записку с указанием времени наложения. 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После истечения времени жгут снимают на 10 – 15 мин, затем накладывают снова.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C08A53-6BE3-4B74-A336-891B3E432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823613" cy="19118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B3E627-F54E-4F15-A16C-AE4C6DB35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1" y="3356992"/>
            <a:ext cx="4750840" cy="3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0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75604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2" y="2977492"/>
            <a:ext cx="3312368" cy="3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4B4DE-43B7-4C0B-9556-7C7ADCD00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14" y="501705"/>
            <a:ext cx="3847947" cy="2988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F12D58-FAA0-4DE9-9395-F43D334F7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21" y="3758720"/>
            <a:ext cx="4248935" cy="29347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53CC24-164E-43ED-9293-A4CD02934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585" y="235930"/>
            <a:ext cx="2118281" cy="262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8981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Тугая тампонада раны;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Наложение кровоостанавливающих зажимов в ходе операции;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Раздуваемый зонд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Блекмора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 пищеводных кровотечениях;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Временное шунтирование крупных сосудов полихлорвиниловыми или стеклянными трубками для сохранения кровоснабжения конечности на момент транспортировки.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36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94013"/>
            <a:ext cx="40481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1629_703052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4930352" cy="23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1614_14350357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76"/>
            <a:ext cx="34004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6D3F5D-D1C2-4610-B686-962B627B3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8" y="2920585"/>
            <a:ext cx="4471517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sindrom-mallori-vej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60338"/>
            <a:ext cx="3976240" cy="34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image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338"/>
            <a:ext cx="34861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1618_1402522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516099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0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Окончательные методы остановки кровотечения:</a:t>
            </a:r>
          </a:p>
          <a:p>
            <a:pPr algn="ctr"/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Механические;</a:t>
            </a:r>
          </a:p>
          <a:p>
            <a:pPr algn="l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Физические (термические);</a:t>
            </a:r>
          </a:p>
          <a:p>
            <a:pPr algn="l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Химические;</a:t>
            </a:r>
          </a:p>
          <a:p>
            <a:pPr algn="l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Биологические.</a:t>
            </a:r>
          </a:p>
          <a:p>
            <a:pPr algn="l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l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МЕХАНИЧЕСКИЕ: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Перевязка сосуда в ране;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Прошивание (перевязка) сосуда на протяжении: а) при невозможности перевязки сосуда в ране, б) при угрозе гнойного расплавления сосуда в ране;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Длительная тампонада ран;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Сосудистый шов (боковой, циркулярный);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Сосудистая пластика (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аутовенозная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синтетический протез).</a:t>
            </a:r>
          </a:p>
          <a:p>
            <a:endParaRPr lang="ru-RU" dirty="0"/>
          </a:p>
        </p:txBody>
      </p:sp>
      <p:pic>
        <p:nvPicPr>
          <p:cNvPr id="3" name="Picture 2" descr="C:\Documents and Settings\Admin\Рабочий стол\oper-hirurg-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2968"/>
            <a:ext cx="5550415" cy="186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Рабочий стол\mb4_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16" y="3933056"/>
            <a:ext cx="2595567" cy="15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20216" y="188640"/>
            <a:ext cx="8572500" cy="635793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ФИЗИЧЕСКИЕ (ТЕРМИЧЕСКИЕ):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за счет воздействия низких и высоких температур.</a:t>
            </a:r>
          </a:p>
          <a:p>
            <a:pPr algn="l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Низких: а) пузырь со льдом – при капиллярных кровотечениях; б) при желудочных кровотечениях – промывание желудка холодной водой с кусочками льда; в) криохирургия – локальное замораживание тканей жидким азотом, особенно при операциях на паренхиматозных органах.</a:t>
            </a:r>
          </a:p>
          <a:p>
            <a:pPr algn="l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Высоких: а) тампон, смоченный горячим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физраствором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для остановки паренхиматозного кровотечения; б)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электрокоагулятор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в) лазерный скальпель.</a:t>
            </a:r>
          </a:p>
          <a:p>
            <a:endParaRPr lang="ru-RU" dirty="0"/>
          </a:p>
        </p:txBody>
      </p:sp>
      <p:pic>
        <p:nvPicPr>
          <p:cNvPr id="7171" name="Picture 3" descr="C:\Documents and Settings\Admin\Рабочий стол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9" y="4596006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55c7a5903e28420150809_2210.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8332"/>
            <a:ext cx="20574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D31CE4-7EF1-4EA7-819E-26C2E0288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7" y="4537970"/>
            <a:ext cx="3476668" cy="15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16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l"/>
            <a:endParaRPr lang="ru-RU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ХИМИЧЕСКИЕ: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Хлористый кальций,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дицинон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адреналин, аминокапроновая кислота,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этамзилат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натрия, перекись водорода.</a:t>
            </a:r>
          </a:p>
          <a:p>
            <a:pPr algn="l"/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C177DF-5E13-4A84-8324-19BDB2651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392488" cy="2437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9C150-BDD9-4A9C-86DB-DBBF36A69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66427"/>
            <a:ext cx="3383093" cy="1777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15919B-0C78-4EBA-98A5-80DFDFD9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92896"/>
            <a:ext cx="1983383" cy="40115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742950" indent="-742950" algn="l">
              <a:buClr>
                <a:srgbClr val="FFFF00"/>
              </a:buClr>
              <a:buAutoNum type="arabicPeriod"/>
            </a:pP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Разделение по месту вытекания крови: наружное; внутреннее.</a:t>
            </a:r>
          </a:p>
          <a:p>
            <a:pPr marL="742950" indent="-742950" algn="l">
              <a:buClr>
                <a:srgbClr val="FFFF00"/>
              </a:buClr>
              <a:buAutoNum type="arabicPeriod"/>
            </a:pP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Разделение по виду поврежденных сосудов: венозное; артериальное; капиллярное; паренхиматозное; смешанное. </a:t>
            </a:r>
          </a:p>
          <a:p>
            <a:pPr algn="l"/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l"/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БИОЛОГИЧЕСКИЕ: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Для местного применения: тампонада ран гемостатической губкой, фибриновой пленкой, аллогенными материалами «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Аллоплант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Биоплант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прядью большого сальника, мышцей, пленкой «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Тахокомб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Для общего гемостатического действия: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эритроцитарной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массы или взвеси, переливание плазмы, тромбоцитарной массы, фибриногена, витамина «К».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1612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9218" name="Picture 2" descr="C:\Documents and Settings\Admin\Рабочий стол\pla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0"/>
            <a:ext cx="1905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40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1697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Рабочий стол\gubka-gemostaticheskaj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134"/>
            <a:ext cx="4048844" cy="31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Admin\Рабочий стол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19" y="169134"/>
            <a:ext cx="2574601" cy="34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25731-31AC-4B4F-B2AF-A85F2110C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43" y="4221085"/>
            <a:ext cx="2810979" cy="18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7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НОСОВОЕ КРОВОТЕЧЕНИЕ</a:t>
            </a:r>
          </a:p>
          <a:p>
            <a:pPr algn="l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97083C-803A-4248-BCB0-DFD6A1BB2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" y="4509120"/>
            <a:ext cx="4203035" cy="21781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8EF66-B11A-4FCC-9F35-A51C05419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44" y="908720"/>
            <a:ext cx="3910155" cy="2592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8E384B-7B10-4D4A-A418-4B5E239F4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" y="766734"/>
            <a:ext cx="4781795" cy="3586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FB3024-C97C-4C2F-8B56-E650AA994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15" y="4042518"/>
            <a:ext cx="4024442" cy="23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2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ЗАКРЫТАЯ ТРАВМА ЖИВОТА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 усаживают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полусидячее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согнутыми в коленях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ногами. Либо пациент сам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вынужденное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положение.</a:t>
            </a:r>
          </a:p>
          <a:p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пострадавшему комфортно,</a:t>
            </a:r>
          </a:p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 уложить его.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89A9DD-7002-47B9-AA27-37D6F504B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3" y="476672"/>
            <a:ext cx="4078493" cy="33554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A4D600-0D37-4CFB-A2EA-5EB45B9E5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30" y="3843723"/>
            <a:ext cx="3900490" cy="2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2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ЗАКРЫТАЯ ТРАВМА ЖИВОТА</a:t>
            </a:r>
          </a:p>
          <a:p>
            <a:pPr algn="l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область живота кладут охлаждающий пакет из аптечки, лед, что-то замерзшее из морозильника (мясо).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70CCD7-8165-4B37-902E-F71E9205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7343991" cy="35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1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НЕПРОНИКАЮЩИЕ И ПРОНИКАЮЩИЕ ПОВРЕЖДЕНИЯ ЖИВОТА</a:t>
            </a:r>
          </a:p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вправлять выпавшие органы в брюшную полость.</a:t>
            </a:r>
          </a:p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Пострадавшему запрещено есть и пить! </a:t>
            </a:r>
          </a:p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утоления чувства жажды – смачивай его губы.</a:t>
            </a:r>
          </a:p>
          <a:p>
            <a:pPr algn="l"/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354AE-A7F1-43B3-8BF0-99550DEA0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98" y="2492896"/>
            <a:ext cx="288425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D9B6D-15D2-4E25-873E-9A20DE26B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284984"/>
            <a:ext cx="2655359" cy="2305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8FB639-0D2E-46D8-A497-4C38E8364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109" y="4526586"/>
            <a:ext cx="26635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6674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собрать выпавшие органы.</a:t>
            </a:r>
          </a:p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валиков наложи повязку. </a:t>
            </a:r>
          </a:p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прижимая выпавшие органы, прибинтуй повязку к животу.</a:t>
            </a:r>
          </a:p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Наложи холод на повязку.</a:t>
            </a:r>
          </a:p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пострадавшему холодно, но укройте его.</a:t>
            </a:r>
          </a:p>
          <a:p>
            <a:pPr marL="342900" indent="-342900" algn="l">
              <a:buClr>
                <a:srgbClr val="FFFF00"/>
              </a:buClr>
              <a:buFontTx/>
              <a:buChar char="-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Находитесь с ним до приезда СМП.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 наличии инородного тела – 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пытаться удалить его. </a:t>
            </a:r>
          </a:p>
          <a:p>
            <a:pPr algn="l"/>
            <a:r>
              <a:rPr lang="ru-RU" sz="2400" dirty="0"/>
              <a:t>                   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11D68F-AD1D-4503-B3C9-8CEF3DB3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0928"/>
            <a:ext cx="3635695" cy="2000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F65789-B449-465B-913C-4D5737011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4" y="4901625"/>
            <a:ext cx="3258412" cy="1862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102764-B641-4302-A053-1C6431F7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704841"/>
            <a:ext cx="4693588" cy="3032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0157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ГРУДНОЙ КЛЕТКИ</a:t>
            </a:r>
          </a:p>
          <a:p>
            <a:pPr marL="342900" indent="-3429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 усаживают в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полусидячем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положении</a:t>
            </a:r>
          </a:p>
          <a:p>
            <a:pPr marL="342900" indent="-3429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он сам выбирает вынужденное положение</a:t>
            </a:r>
          </a:p>
          <a:p>
            <a:pPr marL="342900" indent="-3429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область грудной клетки кладут холод</a:t>
            </a:r>
          </a:p>
          <a:p>
            <a:pPr marL="342900" indent="-3429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раны накладывают повязку </a:t>
            </a:r>
          </a:p>
          <a:p>
            <a:pPr marL="342900" indent="-3429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Вызываем СМП</a:t>
            </a:r>
          </a:p>
          <a:p>
            <a:pPr algn="l">
              <a:buClr>
                <a:srgbClr val="FFFF00"/>
              </a:buClr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7A7D7F-5E5F-4F8D-98B5-DAB1B741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24944"/>
            <a:ext cx="4680520" cy="375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666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6"/>
            <a:ext cx="8712968" cy="6666977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наличии в ране инородного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зафиксируй его валиками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бинта, пластырем или повязкой.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Извлекать из раны инородные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на месте происшествия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FEF468-EC8F-4C5C-955F-DE16FD90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380805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819C5C-BA45-4E08-B51E-B6B50179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99234"/>
            <a:ext cx="3624132" cy="264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33A4F-C14E-4725-B6D0-60BCA3912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51" y="3356992"/>
            <a:ext cx="3527987" cy="3111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4278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ГЛАЗ</a:t>
            </a:r>
          </a:p>
          <a:p>
            <a:pPr algn="l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ЗАПРЕЩАЕТСЯ!!!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прикасаться к травмированному глазу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удалять инородные тела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ожоге кислотой промывать глаз щелочью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промывать глаз при наличие инородного тела (только если в глаз не попал химический раствор)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вату как перевязочный материал</a:t>
            </a:r>
          </a:p>
          <a:p>
            <a:pPr marL="457200" indent="-457200" algn="l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промывать глаз при попадании в него порошка негашёной извести (необходимо полностью удалить кристаллы извести сухой салфетки, а затем промыть водой) </a:t>
            </a:r>
          </a:p>
          <a:p>
            <a:pPr algn="l">
              <a:buClr>
                <a:srgbClr val="FFFF00"/>
              </a:buClr>
            </a:pP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6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/>
          </a:bodyPr>
          <a:lstStyle/>
          <a:p>
            <a:pPr algn="l"/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По характеру процесса, повлекшего кровотечение: травматическое (повреждение сосуда); патологическое (туберкулез, рак, язва). </a:t>
            </a:r>
          </a:p>
          <a:p>
            <a:pPr algn="l"/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По степени тяжести: легкое – до 500 мл (10-15% ОЦК); среднее – до 1 л (15-20%) ОЦК; тяжелое – до 1,5 л (20-30% ); массивное – более 1,5 л (30%); </a:t>
            </a:r>
          </a:p>
          <a:p>
            <a:pPr algn="l"/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1B1C8D-CA95-4A27-9D96-4E145B277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81" y="4977678"/>
            <a:ext cx="2058172" cy="8402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BF38E-91EC-4290-AA87-1BF53F67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7" y="4077072"/>
            <a:ext cx="2641476" cy="26414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77413-45EA-4ED0-B81B-5D1EF4F89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0" y="188640"/>
            <a:ext cx="3457269" cy="2121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2AFAA-A91E-4410-8FEC-E9BE4A932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16524"/>
            <a:ext cx="3336032" cy="25020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DC1FC-9C3D-4377-A9D0-78B7F7D98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13" y="293932"/>
            <a:ext cx="4485118" cy="3363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2F3B17-6097-4E18-AA94-32EA67411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" y="2479547"/>
            <a:ext cx="3610042" cy="14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49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ЧЕРЕПНО-МОЗГОВЫХ ТРАВМАХ </a:t>
            </a:r>
          </a:p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пострадавший без сознания,</a:t>
            </a:r>
          </a:p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проверяем для начала признаки</a:t>
            </a:r>
          </a:p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при их отсутствие, </a:t>
            </a:r>
          </a:p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вызываем СМП и приступаем к</a:t>
            </a:r>
          </a:p>
          <a:p>
            <a:pPr algn="l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СЛР!!!</a:t>
            </a:r>
          </a:p>
          <a:p>
            <a:pPr algn="ctr"/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3AC4D0-A1A9-4D71-A802-3F27C33C0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17032"/>
            <a:ext cx="4153424" cy="283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326AB3-9B7A-4D92-930B-618531BA0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728594"/>
            <a:ext cx="4335894" cy="2835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Untitled-94.jpg">
            <a:extLst>
              <a:ext uri="{FF2B5EF4-FFF2-40B4-BE49-F238E27FC236}">
                <a16:creationId xmlns:a16="http://schemas.microsoft.com/office/drawing/2014/main" id="{E88CB5E4-74E2-4185-9BE7-5EF8E49F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01" y="1112985"/>
            <a:ext cx="3827667" cy="231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9879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3B7AE5-D733-4883-81C6-7B51BFFD4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40086" cy="2760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46B4E7-1315-4D35-8271-1D39A7A3E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07165"/>
            <a:ext cx="4608512" cy="26298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9BFD35-A8D1-4C5A-BAF2-905683BC9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48" y="129587"/>
            <a:ext cx="4030721" cy="30230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2B2CC-A02D-4469-9822-6DE434208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8" y="3573016"/>
            <a:ext cx="2804775" cy="26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7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8757"/>
            <a:ext cx="8572500" cy="635793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2050" name="Picture 2" descr="C:\Documents and Settings\Admin\Рабочий стол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3"/>
            <a:ext cx="9192005" cy="68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6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По времени:</a:t>
            </a:r>
          </a:p>
          <a:p>
            <a:pPr algn="l"/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Первичное — кровотечение возникает непосредственно после повреждения сосудов (капилляров) .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Вторичное раннее — возникает вскоре после окончательной остановки кровотечения, чаще в результате отсутствия контроля за гемостазом во время операции (в первые 3 суток).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Вторичное позднее — возникает в результате деструкции кровеносной стенки. Кровотечение плохо поддается остановке (более 3 суток).</a:t>
            </a:r>
          </a:p>
          <a:p>
            <a:pPr algn="l"/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krovotechen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5962651" cy="2952750"/>
          </a:xfrm>
          <a:prstGeom prst="rect">
            <a:avLst/>
          </a:prstGeom>
          <a:noFill/>
        </p:spPr>
      </p:pic>
      <p:pic>
        <p:nvPicPr>
          <p:cNvPr id="3075" name="Picture 3" descr="C:\Users\user\Desktop\zheludochnoe-krovoteche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3637" y="3242038"/>
            <a:ext cx="4714908" cy="233903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E1306-5244-4FD5-A3F9-2766AD7E7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" y="4077072"/>
            <a:ext cx="4110389" cy="2731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8C93B-C968-4E50-A4C8-A40FE3EA4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BE3E06-1A17-4865-98DE-B942CB66C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01" y="3356992"/>
            <a:ext cx="7854696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E1F77-B4FB-48BF-8A0B-D9566001F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9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ПРИЗНАКИ КРОВОПОТЕРИ 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случае потери крови появляются общие признаки: </a:t>
            </a:r>
          </a:p>
          <a:p>
            <a:pPr marL="514350" indent="-514350" algn="l">
              <a:buClr>
                <a:srgbClr val="FFFF00"/>
              </a:buClr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слабый пульс; </a:t>
            </a:r>
          </a:p>
          <a:p>
            <a:pPr marL="514350" indent="-514350" algn="l">
              <a:buClr>
                <a:srgbClr val="FFFF00"/>
              </a:buClr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учащенное сердцебиение; </a:t>
            </a:r>
          </a:p>
          <a:p>
            <a:pPr marL="514350" indent="-514350" algn="l">
              <a:buClr>
                <a:srgbClr val="FFFF00"/>
              </a:buClr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головокружение; </a:t>
            </a:r>
          </a:p>
          <a:p>
            <a:pPr marL="514350" indent="-514350" algn="l">
              <a:buClr>
                <a:srgbClr val="FFFF00"/>
              </a:buClr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снижение артериального давления; </a:t>
            </a:r>
          </a:p>
          <a:p>
            <a:pPr marL="514350" indent="-514350" algn="l">
              <a:buClr>
                <a:srgbClr val="FFFF00"/>
              </a:buClr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общая слабость, мелькание мушек перед глазами</a:t>
            </a:r>
          </a:p>
          <a:p>
            <a:pPr marL="514350" indent="-514350" algn="l">
              <a:buClr>
                <a:srgbClr val="FFFF00"/>
              </a:buClr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кровохарканье, гематурия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Clr>
                <a:srgbClr val="FFFF00"/>
              </a:buClr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обморочное состояние. 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В тяжелых случаях развивается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гиповолемический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шок, вызванный снижением количества крови в сосудистом русле и недостаточным кровоснабжением жизненно важных органов кислородом. </a:t>
            </a:r>
          </a:p>
          <a:p>
            <a:pPr algn="l"/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85750"/>
            <a:ext cx="8572500" cy="6357938"/>
          </a:xfrm>
        </p:spPr>
        <p:txBody>
          <a:bodyPr/>
          <a:lstStyle/>
          <a:p>
            <a:pPr algn="ctr"/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СВЕРТЫВАНИЕ КРОВИ</a:t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Кровь обладает важным защитным свойством — свертываемостью. </a:t>
            </a:r>
            <a:b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Благодаря способности крови свертываться, происходит спонтанная остановка любого небольшого, главным образом капиллярного кровотечения. Сгусток свернувшейся крови закупоривает возникшее при ранении отверстие сосуда.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926</TotalTime>
  <Words>759</Words>
  <Application>Microsoft Office PowerPoint</Application>
  <PresentationFormat>Экран (4:3)</PresentationFormat>
  <Paragraphs>146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Альберт Музафаров</cp:lastModifiedBy>
  <cp:revision>65</cp:revision>
  <dcterms:created xsi:type="dcterms:W3CDTF">2016-10-17T17:11:28Z</dcterms:created>
  <dcterms:modified xsi:type="dcterms:W3CDTF">2017-11-03T19:53:00Z</dcterms:modified>
</cp:coreProperties>
</file>