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EC63-EDDE-4FFF-9BD0-A32D9139AAA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671-FEEA-4835-9B4A-35681AC9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3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EC63-EDDE-4FFF-9BD0-A32D9139AAA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671-FEEA-4835-9B4A-35681AC9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4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EC63-EDDE-4FFF-9BD0-A32D9139AAA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671-FEEA-4835-9B4A-35681AC9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9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EC63-EDDE-4FFF-9BD0-A32D9139AAA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671-FEEA-4835-9B4A-35681AC9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EC63-EDDE-4FFF-9BD0-A32D9139AAA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671-FEEA-4835-9B4A-35681AC9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26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EC63-EDDE-4FFF-9BD0-A32D9139AAA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671-FEEA-4835-9B4A-35681AC9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3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EC63-EDDE-4FFF-9BD0-A32D9139AAA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671-FEEA-4835-9B4A-35681AC9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6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EC63-EDDE-4FFF-9BD0-A32D9139AAA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671-FEEA-4835-9B4A-35681AC9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8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EC63-EDDE-4FFF-9BD0-A32D9139AAA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671-FEEA-4835-9B4A-35681AC9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67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EC63-EDDE-4FFF-9BD0-A32D9139AAA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671-FEEA-4835-9B4A-35681AC9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EC63-EDDE-4FFF-9BD0-A32D9139AAA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E671-FEEA-4835-9B4A-35681AC9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4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2EC63-EDDE-4FFF-9BD0-A32D9139AAA0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E671-FEEA-4835-9B4A-35681AC9E5C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14689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 ЗМЕИ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BE0F25-3751-4E93-B95F-CCC60D6BF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90" y="1239696"/>
            <a:ext cx="6534150" cy="53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AC516B-52FA-4156-B298-C29F7515B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" y="233680"/>
            <a:ext cx="10525760" cy="64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5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B140FD-A3BB-4D1C-B1C3-566276CBD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01" y="501859"/>
            <a:ext cx="4831398" cy="61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6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ПЕРЕГРЕВАНИЕ ОРГАНИЗМА 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Тепловой удар может случиться как в жаркую погоду, так и в условиях повышенной температуры в бане, сауне, жарком цехе, транспорте и т.д.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Солнечный удар – это разновидность или частный случай теплового удара, возникающий из-за воздействия прямых солнечных лучей. Вследствие перегрева возникает расширение сосудов головы, соответственно, увеличивается приток крови к этой области.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3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проявлении признаков теплового (солнечного) удара (повышенная температура тела, влажная бледная кожа, головная боль, тошнота и рвота, головокружение, слабость, потеря сознания, судороги, учащенное сердцебиение и дыхание, шаткость походки) пострадавшего в прохладное, проветриваемое место (в тень, к открытому окну).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признаков жизни приступай к сердечно-легочной реанимации.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Вызови (самостоятельно или с помощью других) скорую медицинскую помощь.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6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РИСКА</a:t>
            </a:r>
          </a:p>
          <a:p>
            <a:pPr marL="457200" indent="-457200" algn="l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Беременные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избыточной массой тела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хроническими заболеваниями ССС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Употребляющие алкоголь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Проводящие долгое время под солнцем (рабочие)</a:t>
            </a:r>
          </a:p>
        </p:txBody>
      </p:sp>
    </p:spTree>
    <p:extLst>
      <p:ext uri="{BB962C8B-B14F-4D97-AF65-F5344CB8AC3E}">
        <p14:creationId xmlns:p14="http://schemas.microsoft.com/office/powerpoint/2010/main" val="3917979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A384DD-CCA3-4929-9E8A-982A75E98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5070"/>
            <a:ext cx="7620000" cy="28384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2F098D-88F3-4C74-9CA5-A5F515654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" y="15240"/>
            <a:ext cx="6191250" cy="3629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E65313-A14D-4310-BEC6-BA97E288E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97" y="223564"/>
            <a:ext cx="4297363" cy="34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9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повышенной физической активности и пассивного нахождения под прямым солнечным светом с 11.00 до 16.00, т.е. в часы высокой активности солнца;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Защищаться от солнечных лучей: носить головной убор светлых тонов, пользоваться зонтиком, отдыхать под навесом или в тени деревьев;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одежду из натуральных тканей и светлых тонов;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достаточный питьевой режим, выпивая не менее 2 л воды в день;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или нахождении в помещениях с повышенной температурой воздуха почаще открывать окна, использовать кондиционеры и вентиляторы, периодически выходить на 5-10 минут в прохладные помещения;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переедания, особенно жирной и острой пищей, которая забирает воду из организма;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употреблять алкоголь и даже слабые алкогольные напитки в жаркое время.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8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ОБМОРОК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27B19E-8BB3-4993-A60E-5E3FF25E3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3030"/>
            <a:ext cx="7520281" cy="53188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012910-5851-4673-B3E6-CB86BA2AE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38" y="1407030"/>
            <a:ext cx="4129477" cy="24776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F1AF57-4630-4A35-BB88-8F162B662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55" y="4286328"/>
            <a:ext cx="3787445" cy="141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11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ЭПИЛЕПТИЧЕСКИЙ ПРИСТУП </a:t>
            </a:r>
          </a:p>
          <a:p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1A3AF3-F81D-46E5-9692-A46C44C50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36" y="1002625"/>
            <a:ext cx="8648104" cy="56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8C3119-1F40-4131-A539-779805783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843280"/>
            <a:ext cx="5118100" cy="40944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5BAF71-BA32-4089-ADF2-4469FC3C4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30" y="963980"/>
            <a:ext cx="5913120" cy="46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40537C-B4D0-4EBF-BAFE-C7231C887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641985"/>
            <a:ext cx="4267200" cy="41719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2FA15C-FCCE-4586-8522-A4F3C262C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6607"/>
            <a:ext cx="54102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8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 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C51C2E-0810-4CA1-8FD8-C420B6C98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1049020"/>
            <a:ext cx="7366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4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D62937-4EBA-4A4B-B63F-83D52339D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90" y="1810147"/>
            <a:ext cx="5558790" cy="39626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3BB7A0-C651-4673-A3FB-FF8423390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10" y="156210"/>
            <a:ext cx="6594546" cy="34912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6DA206-738D-40F4-8103-013268A76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64" y="3935476"/>
            <a:ext cx="3517392" cy="26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5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Успокоить пострадавшего и уложить его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со стороны пострадавшего физической активности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Наложить давящую повязку выше места укуса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кожу в складку и выдавливать содержимое раны пальцами (ртом – при этом быстро выплевывая)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аксессуаров - снять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Повязка на рану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Иммобилизация пораженного участка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 на рану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Обильное питье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– СЛР!</a:t>
            </a:r>
          </a:p>
          <a:p>
            <a:pPr marL="457200" indent="-457200" algn="l">
              <a:buFontTx/>
              <a:buChar char="-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5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четко запомнить, что ни в коем случае нельзя делать при рассматриваемом состоянии: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прижигать место укуса;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прикладывать тепло к месту поражения;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накладывать жгут на пораженную конечность – это приводит к стремительному и глубокому распространению яда в ткани;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разрезать место укуса для оттока яда;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любые алкогольные напитки;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обкладывать льдом конечность на длительное время;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подвергать физическим нагрузкам больного.</a:t>
            </a:r>
          </a:p>
        </p:txBody>
      </p:sp>
    </p:spTree>
    <p:extLst>
      <p:ext uri="{BB962C8B-B14F-4D97-AF65-F5344CB8AC3E}">
        <p14:creationId xmlns:p14="http://schemas.microsoft.com/office/powerpoint/2010/main" val="124833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 СОБАКИ ИЛИ ДИКОГО ЖИВОТНОГО </a:t>
            </a:r>
          </a:p>
          <a:p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ABE4F1-535A-4922-A780-A70081758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9320"/>
            <a:ext cx="7620000" cy="5715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786F41-25E4-46D9-A385-26227A8CA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85" y="1178877"/>
            <a:ext cx="3450590" cy="2587943"/>
          </a:xfrm>
          <a:prstGeom prst="rect">
            <a:avLst/>
          </a:prstGeom>
        </p:spPr>
      </p:pic>
      <p:pic>
        <p:nvPicPr>
          <p:cNvPr id="1026" name="Picture 2" descr="http://animal-store.ru/img/2015/050318/1513081">
            <a:extLst>
              <a:ext uri="{FF2B5EF4-FFF2-40B4-BE49-F238E27FC236}">
                <a16:creationId xmlns:a16="http://schemas.microsoft.com/office/drawing/2014/main" id="{E3473185-4629-4143-B131-8E1C2670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120" y="4095609"/>
            <a:ext cx="3982720" cy="18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4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DEACFA-65E9-4A91-B6D5-22396618C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20" y="107057"/>
            <a:ext cx="9763760" cy="67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9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 КЛЕЩА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18370D-A196-4CD3-8131-6AA1FA392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880809"/>
            <a:ext cx="7670800" cy="57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0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Акарициды;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Репелленты;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C73689-5523-40DB-B6C6-6A9635476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70" y="1661795"/>
            <a:ext cx="85725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10666-48E6-471E-88DA-C49E09EA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4480"/>
            <a:ext cx="11592560" cy="6339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FFF0BE-66C4-430B-ADDE-6E41946F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899795"/>
            <a:ext cx="5801360" cy="41914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FF685B-AE8D-4E44-98B3-43B23AFED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1062958"/>
            <a:ext cx="5801360" cy="38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99273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1530</TotalTime>
  <Words>366</Words>
  <Application>Microsoft Office PowerPoint</Application>
  <PresentationFormat>Широкоэкранный</PresentationFormat>
  <Paragraphs>49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Альберт Музафаров</dc:creator>
  <cp:lastModifiedBy>Альберт Музафаров</cp:lastModifiedBy>
  <cp:revision>13</cp:revision>
  <dcterms:created xsi:type="dcterms:W3CDTF">2017-11-19T18:15:37Z</dcterms:created>
  <dcterms:modified xsi:type="dcterms:W3CDTF">2017-11-20T21:21:52Z</dcterms:modified>
</cp:coreProperties>
</file>