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9"/>
  </p:notesMasterIdLst>
  <p:sldIdLst>
    <p:sldId id="256" r:id="rId2"/>
    <p:sldId id="260" r:id="rId3"/>
    <p:sldId id="258" r:id="rId4"/>
    <p:sldId id="261" r:id="rId5"/>
    <p:sldId id="262" r:id="rId6"/>
    <p:sldId id="264" r:id="rId7"/>
    <p:sldId id="265" r:id="rId8"/>
    <p:sldId id="266" r:id="rId9"/>
    <p:sldId id="276" r:id="rId10"/>
    <p:sldId id="267" r:id="rId11"/>
    <p:sldId id="268" r:id="rId12"/>
    <p:sldId id="269" r:id="rId13"/>
    <p:sldId id="270" r:id="rId14"/>
    <p:sldId id="272" r:id="rId15"/>
    <p:sldId id="273" r:id="rId16"/>
    <p:sldId id="274" r:id="rId17"/>
    <p:sldId id="275" r:id="rId18"/>
    <p:sldId id="271" r:id="rId19"/>
    <p:sldId id="277" r:id="rId20"/>
    <p:sldId id="278" r:id="rId21"/>
    <p:sldId id="279" r:id="rId22"/>
    <p:sldId id="281" r:id="rId23"/>
    <p:sldId id="280" r:id="rId24"/>
    <p:sldId id="282" r:id="rId25"/>
    <p:sldId id="283" r:id="rId26"/>
    <p:sldId id="284" r:id="rId27"/>
    <p:sldId id="285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7" autoAdjust="0"/>
    <p:restoredTop sz="94660"/>
  </p:normalViewPr>
  <p:slideViewPr>
    <p:cSldViewPr snapToGrid="0">
      <p:cViewPr varScale="1">
        <p:scale>
          <a:sx n="90" d="100"/>
          <a:sy n="90" d="100"/>
        </p:scale>
        <p:origin x="143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1FED16-2514-4FFE-82B0-981DCE560857}" type="datetimeFigureOut">
              <a:rPr lang="ru-RU" smtClean="0"/>
              <a:t>15.02.2025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52028D-865E-4382-B92F-0736E4C4FA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25614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3177D-67B4-4C64-80AE-7EE2B9FBC76E}" type="datetime1">
              <a:rPr lang="ru-RU" smtClean="0"/>
              <a:t>15.02.2025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C8B93-9634-4C99-B296-CD7E85DD75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29161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B580E-85D8-4E53-B3C3-A6B25CE3D831}" type="datetime1">
              <a:rPr lang="ru-RU" smtClean="0"/>
              <a:t>15.02.2025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C8B93-9634-4C99-B296-CD7E85DD75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74778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D62D3-1BB2-4C73-A25A-308B501F4DB6}" type="datetime1">
              <a:rPr lang="ru-RU" smtClean="0"/>
              <a:t>15.02.2025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C8B93-9634-4C99-B296-CD7E85DD75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05809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822EB-AD1E-4A3D-A46C-65D2BB4A7765}" type="datetime1">
              <a:rPr lang="ru-RU" smtClean="0"/>
              <a:t>15.02.2025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C8B93-9634-4C99-B296-CD7E85DD7584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269818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3F484-B780-4B83-A189-013BA93485C8}" type="datetime1">
              <a:rPr lang="ru-RU" smtClean="0"/>
              <a:t>15.02.2025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C8B93-9634-4C99-B296-CD7E85DD75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84644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9D8F0-1173-4C72-9D3C-DEBFD420D70E}" type="datetime1">
              <a:rPr lang="ru-RU" smtClean="0"/>
              <a:t>15.02.2025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C8B93-9634-4C99-B296-CD7E85DD75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98544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AEDF3-9A9F-4CCA-82A4-08734157E9E4}" type="datetime1">
              <a:rPr lang="ru-RU" smtClean="0"/>
              <a:t>15.02.2025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C8B93-9634-4C99-B296-CD7E85DD75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44752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31B9B-BD20-4A0E-99CB-646741DDBB2E}" type="datetime1">
              <a:rPr lang="ru-RU" smtClean="0"/>
              <a:t>15.02.2025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C8B93-9634-4C99-B296-CD7E85DD75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37450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78664-C895-406F-ABDC-9BD7DE5DA429}" type="datetime1">
              <a:rPr lang="ru-RU" smtClean="0"/>
              <a:t>15.02.2025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C8B93-9634-4C99-B296-CD7E85DD75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6579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0F8A0-358D-455E-96BC-93EEFD111A2F}" type="datetime1">
              <a:rPr lang="ru-RU" smtClean="0"/>
              <a:t>15.02.2025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C8B93-9634-4C99-B296-CD7E85DD75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5108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FDCD8-0E36-4C47-B9A3-A91603794203}" type="datetime1">
              <a:rPr lang="ru-RU" smtClean="0"/>
              <a:t>15.02.2025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C8B93-9634-4C99-B296-CD7E85DD75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65928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8DF0E-19AD-4DA5-AB86-1ACBC3F92635}" type="datetime1">
              <a:rPr lang="ru-RU" smtClean="0"/>
              <a:t>15.02.2025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C8B93-9634-4C99-B296-CD7E85DD75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70725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8BFA3-0652-4842-8D50-3A3691F78F37}" type="datetime1">
              <a:rPr lang="ru-RU" smtClean="0"/>
              <a:t>15.02.2025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C8B93-9634-4C99-B296-CD7E85DD75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17577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73890-ED7B-4130-8B02-6963B74135E8}" type="datetime1">
              <a:rPr lang="ru-RU" smtClean="0"/>
              <a:t>15.02.2025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C8B93-9634-4C99-B296-CD7E85DD75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0762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E716B-A655-4711-B836-55591AF1CE52}" type="datetime1">
              <a:rPr lang="ru-RU" smtClean="0"/>
              <a:t>15.02.2025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C8B93-9634-4C99-B296-CD7E85DD75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858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BA186-DC3F-4D82-BA7C-F7C2012A5089}" type="datetime1">
              <a:rPr lang="ru-RU" smtClean="0"/>
              <a:t>15.02.2025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C8B93-9634-4C99-B296-CD7E85DD75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53818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A2B20-B38C-4E4C-ABF3-D8240D68598F}" type="datetime1">
              <a:rPr lang="ru-RU" smtClean="0"/>
              <a:t>15.02.2025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C8B93-9634-4C99-B296-CD7E85DD75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57554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58B4E79-68F4-41EB-BBA0-768CB065656B}" type="datetime1">
              <a:rPr lang="ru-RU" smtClean="0"/>
              <a:t>15.02.2025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C9DC8B93-9634-4C99-B296-CD7E85DD75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6658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13" Type="http://schemas.openxmlformats.org/officeDocument/2006/relationships/image" Target="../media/image39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12" Type="http://schemas.openxmlformats.org/officeDocument/2006/relationships/image" Target="../media/image38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11" Type="http://schemas.openxmlformats.org/officeDocument/2006/relationships/image" Target="../media/image37.png"/><Relationship Id="rId5" Type="http://schemas.openxmlformats.org/officeDocument/2006/relationships/image" Target="../media/image31.jpe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20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12" Type="http://schemas.openxmlformats.org/officeDocument/2006/relationships/image" Target="../media/image19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11" Type="http://schemas.openxmlformats.org/officeDocument/2006/relationships/image" Target="../media/image18.jpe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A1FDF3-54EA-48F3-94F2-FF53A9ABB2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1570" y="460813"/>
            <a:ext cx="7779223" cy="2509213"/>
          </a:xfrm>
        </p:spPr>
        <p:txBody>
          <a:bodyPr>
            <a:normAutofit/>
          </a:bodyPr>
          <a:lstStyle/>
          <a:p>
            <a:r>
              <a:rPr lang="ru-RU" b="1" dirty="0" err="1">
                <a:solidFill>
                  <a:schemeClr val="tx2"/>
                </a:solidFill>
              </a:rPr>
              <a:t>ПРОтивомикробные</a:t>
            </a:r>
            <a:r>
              <a:rPr lang="ru-RU" b="1" dirty="0">
                <a:solidFill>
                  <a:schemeClr val="tx2"/>
                </a:solidFill>
              </a:rPr>
              <a:t> лекарственные препараты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F04FEA1-A9FE-411D-8C19-73E90A6F55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74765" y="3202175"/>
            <a:ext cx="6517482" cy="1371599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chemeClr val="tx2"/>
                </a:solidFill>
              </a:rPr>
              <a:t>Бета-</a:t>
            </a:r>
            <a:r>
              <a:rPr lang="ru-RU" sz="2800" b="1" dirty="0" err="1">
                <a:solidFill>
                  <a:schemeClr val="tx2"/>
                </a:solidFill>
              </a:rPr>
              <a:t>лактамные</a:t>
            </a:r>
            <a:r>
              <a:rPr lang="ru-RU" sz="2800" b="1" dirty="0">
                <a:solidFill>
                  <a:schemeClr val="tx2"/>
                </a:solidFill>
              </a:rPr>
              <a:t> антибиотики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3E572B1-5561-415E-9A02-3A1E70D56A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86250"/>
            <a:ext cx="457200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9063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0F3E85-ED9C-4E2E-A1BB-2791CB5000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6752" y="184615"/>
            <a:ext cx="7773338" cy="657389"/>
          </a:xfrm>
        </p:spPr>
        <p:txBody>
          <a:bodyPr>
            <a:normAutofit/>
          </a:bodyPr>
          <a:lstStyle/>
          <a:p>
            <a:pPr algn="r"/>
            <a:r>
              <a:rPr lang="ru-RU" b="1" dirty="0">
                <a:solidFill>
                  <a:schemeClr val="tx2"/>
                </a:solidFill>
              </a:rPr>
              <a:t>бета-</a:t>
            </a:r>
            <a:r>
              <a:rPr lang="ru-RU" b="1" dirty="0" err="1">
                <a:solidFill>
                  <a:schemeClr val="tx2"/>
                </a:solidFill>
              </a:rPr>
              <a:t>лактамаза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6B11898-B104-4116-9B21-DDEAFD699F0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3909" y="2941251"/>
            <a:ext cx="8256181" cy="5256451"/>
          </a:xfrm>
        </p:spPr>
        <p:txBody>
          <a:bodyPr>
            <a:normAutofit/>
          </a:bodyPr>
          <a:lstStyle/>
          <a:p>
            <a:pPr algn="just"/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это фермент, обладающий способностью расщеплять (инактивировать) бета-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лактамные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антибиотики.</a:t>
            </a:r>
          </a:p>
          <a:p>
            <a:pPr algn="just"/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образуется некоторыми видами бактерий, которые в процессе эволюции выработали свойство подавлять пенициллин и другие антибиотики. В связи с этим отмечается </a:t>
            </a:r>
            <a:r>
              <a:rPr lang="ru-RU" u="sng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резистентность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таких бактерий к антибиотикам. </a:t>
            </a:r>
          </a:p>
          <a:p>
            <a:pPr algn="just"/>
            <a:endParaRPr lang="ru-RU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 algn="ctr">
              <a:buNone/>
            </a:pPr>
            <a:r>
              <a:rPr lang="ru-RU" sz="2800" b="1" dirty="0">
                <a:solidFill>
                  <a:srgbClr val="C00000"/>
                </a:solidFill>
              </a:rPr>
              <a:t>Что</a:t>
            </a:r>
            <a:r>
              <a:rPr lang="ru-RU" sz="2400" b="1" dirty="0">
                <a:solidFill>
                  <a:srgbClr val="C00000"/>
                </a:solidFill>
              </a:rPr>
              <a:t> </a:t>
            </a:r>
            <a:r>
              <a:rPr lang="ru-RU" sz="2800" b="1" dirty="0">
                <a:solidFill>
                  <a:srgbClr val="C00000"/>
                </a:solidFill>
              </a:rPr>
              <a:t>делать</a:t>
            </a:r>
            <a:r>
              <a:rPr lang="ru-RU" sz="2400" b="1" dirty="0">
                <a:solidFill>
                  <a:srgbClr val="C00000"/>
                </a:solidFill>
              </a:rPr>
              <a:t>?</a:t>
            </a:r>
          </a:p>
          <a:p>
            <a:pPr algn="just"/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7614306-FB6B-4460-B0AD-E759FBE7B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C8B93-9634-4C99-B296-CD7E85DD7584}" type="slidenum">
              <a:rPr lang="ru-RU" smtClean="0"/>
              <a:t>10</a:t>
            </a:fld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4C6C883-9CD0-490F-9999-A63904E33F4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1803" y="1193968"/>
            <a:ext cx="7420391" cy="1611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4000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6A7231-E660-4CAB-B802-26059BF6A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332" y="618519"/>
            <a:ext cx="7773338" cy="1050794"/>
          </a:xfrm>
        </p:spPr>
        <p:txBody>
          <a:bodyPr>
            <a:normAutofit/>
          </a:bodyPr>
          <a:lstStyle/>
          <a:p>
            <a:pPr algn="r"/>
            <a:r>
              <a:rPr lang="ru-RU" sz="3200" b="1" dirty="0">
                <a:solidFill>
                  <a:schemeClr val="tx2"/>
                </a:solidFill>
              </a:rPr>
              <a:t>Разработаны ингибиторы бета-</a:t>
            </a:r>
            <a:r>
              <a:rPr lang="ru-RU" sz="3200" b="1" dirty="0" err="1">
                <a:solidFill>
                  <a:schemeClr val="tx2"/>
                </a:solidFill>
              </a:rPr>
              <a:t>лактамаз</a:t>
            </a:r>
            <a:endParaRPr lang="ru-RU" sz="3200" b="1" dirty="0">
              <a:solidFill>
                <a:schemeClr val="tx2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DCCC762-87F3-4767-8AC7-9AFAD53CB24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330" y="1669312"/>
            <a:ext cx="7772870" cy="4699589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dirty="0" err="1">
                <a:solidFill>
                  <a:schemeClr val="tx2"/>
                </a:solidFill>
              </a:rPr>
              <a:t>Клавулановая</a:t>
            </a:r>
            <a:r>
              <a:rPr lang="ru-RU" dirty="0">
                <a:solidFill>
                  <a:schemeClr val="tx2"/>
                </a:solidFill>
              </a:rPr>
              <a:t> кислота, </a:t>
            </a:r>
            <a:r>
              <a:rPr lang="ru-RU" dirty="0" err="1">
                <a:solidFill>
                  <a:schemeClr val="tx2"/>
                </a:solidFill>
              </a:rPr>
              <a:t>сульбактам</a:t>
            </a:r>
            <a:r>
              <a:rPr lang="ru-RU" dirty="0">
                <a:solidFill>
                  <a:schemeClr val="tx2"/>
                </a:solidFill>
              </a:rPr>
              <a:t>, </a:t>
            </a:r>
            <a:r>
              <a:rPr lang="ru-RU" dirty="0" err="1">
                <a:solidFill>
                  <a:schemeClr val="tx2"/>
                </a:solidFill>
              </a:rPr>
              <a:t>тазобактам</a:t>
            </a:r>
            <a:endParaRPr lang="ru-RU" dirty="0">
              <a:solidFill>
                <a:schemeClr val="tx2"/>
              </a:solidFill>
            </a:endParaRPr>
          </a:p>
          <a:p>
            <a:pPr algn="just"/>
            <a:r>
              <a:rPr lang="ru-RU" dirty="0"/>
              <a:t>Самостоятельно не применяются – антибактериальная активность минимальная</a:t>
            </a:r>
          </a:p>
          <a:p>
            <a:pPr algn="just"/>
            <a:r>
              <a:rPr lang="ru-RU" dirty="0"/>
              <a:t>Защищают бета-</a:t>
            </a:r>
            <a:r>
              <a:rPr lang="ru-RU" dirty="0" err="1"/>
              <a:t>лактамные</a:t>
            </a:r>
            <a:r>
              <a:rPr lang="ru-RU" dirty="0"/>
              <a:t> антибиотики от гидролиза</a:t>
            </a:r>
          </a:p>
          <a:p>
            <a:pPr algn="just"/>
            <a:r>
              <a:rPr lang="ru-RU" dirty="0"/>
              <a:t>сочетание ингибитора и препарата позволяет повысить устойчивость антибиотика и его активность в отношении микроорганизмов, продуцирующих эти ферменты </a:t>
            </a:r>
          </a:p>
          <a:p>
            <a:pPr algn="just"/>
            <a:r>
              <a:rPr lang="ru-RU" dirty="0"/>
              <a:t>В результате, резистентные к пенициллинам штаммы микроорганизмов становятся чувствительными к комбинированному </a:t>
            </a:r>
            <a:r>
              <a:rPr lang="ru-RU" dirty="0" err="1"/>
              <a:t>Лп</a:t>
            </a:r>
            <a:r>
              <a:rPr lang="ru-RU" dirty="0"/>
              <a:t>. </a:t>
            </a:r>
          </a:p>
          <a:p>
            <a:pPr algn="just"/>
            <a:r>
              <a:rPr lang="ru-RU" dirty="0"/>
              <a:t>Спектр антибактериальной активности </a:t>
            </a:r>
            <a:r>
              <a:rPr lang="ru-RU" dirty="0" err="1"/>
              <a:t>ингибиторозащищенных</a:t>
            </a:r>
            <a:r>
              <a:rPr lang="ru-RU" dirty="0"/>
              <a:t> бета-лактамов соответствует спектру содержащихся в их составе пенициллинов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88B0C45-F109-45FF-9C89-33803C58C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C8B93-9634-4C99-B296-CD7E85DD7584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31826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061745644"/>
              </p:ext>
            </p:extLst>
          </p:nvPr>
        </p:nvGraphicFramePr>
        <p:xfrm>
          <a:off x="808572" y="891763"/>
          <a:ext cx="7772400" cy="3708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886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86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Природные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Полусинтетические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Стрептококк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Стрептококк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Пневмококк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Пневмококк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Энтерококк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Энтерококк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Стафилококк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Стафилококк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Менингококк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Менингококк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Гонококк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Гонококк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err="1"/>
                        <a:t>Клостридия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err="1"/>
                        <a:t>Клостридия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Трепонема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Трепонема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Гемофильная палочка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99D4EB7-B650-406D-93A6-19D67D3CA8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C8B93-9634-4C99-B296-CD7E85DD7584}" type="slidenum">
              <a:rPr lang="ru-RU" smtClean="0"/>
              <a:t>12</a:t>
            </a:fld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3644721" y="296215"/>
            <a:ext cx="44237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chemeClr val="tx2"/>
                </a:solidFill>
                <a:latin typeface="+mj-lt"/>
              </a:rPr>
              <a:t>Антимикробная активность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56975" y="4692929"/>
            <a:ext cx="32170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chemeClr val="tx2"/>
                </a:solidFill>
                <a:latin typeface="+mj-lt"/>
              </a:rPr>
              <a:t>Механизм действия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10862" y="5131676"/>
            <a:ext cx="809222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Антимикробная активность связана с бета-</a:t>
            </a:r>
            <a:r>
              <a:rPr lang="ru-RU" dirty="0" err="1"/>
              <a:t>лактамным</a:t>
            </a:r>
            <a:r>
              <a:rPr lang="ru-RU" dirty="0"/>
              <a:t> кольцом в химической структуре.</a:t>
            </a:r>
          </a:p>
          <a:p>
            <a:pPr algn="just"/>
            <a:r>
              <a:rPr lang="ru-RU" dirty="0"/>
              <a:t>Действуют на </a:t>
            </a:r>
            <a:r>
              <a:rPr lang="ru-RU" dirty="0" err="1"/>
              <a:t>транспептидазы</a:t>
            </a:r>
            <a:r>
              <a:rPr lang="ru-RU" dirty="0"/>
              <a:t> и </a:t>
            </a:r>
            <a:r>
              <a:rPr lang="ru-RU" dirty="0" err="1"/>
              <a:t>карбоксипептидазы</a:t>
            </a:r>
            <a:r>
              <a:rPr lang="ru-RU" dirty="0"/>
              <a:t> – ферменты, участвующие в синтезе </a:t>
            </a:r>
            <a:r>
              <a:rPr lang="ru-RU" dirty="0" err="1"/>
              <a:t>пептидогликана</a:t>
            </a:r>
            <a:r>
              <a:rPr lang="ru-RU" dirty="0"/>
              <a:t> (основной компонент наружной мембраны ГР «+» и Гр «-» микроорганизмов)</a:t>
            </a:r>
          </a:p>
        </p:txBody>
      </p:sp>
    </p:spTree>
    <p:extLst>
      <p:ext uri="{BB962C8B-B14F-4D97-AF65-F5344CB8AC3E}">
        <p14:creationId xmlns:p14="http://schemas.microsoft.com/office/powerpoint/2010/main" val="11816953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915FD5-5715-4ECC-A806-D34199A81D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242" y="283668"/>
            <a:ext cx="7773338" cy="823915"/>
          </a:xfrm>
        </p:spPr>
        <p:txBody>
          <a:bodyPr/>
          <a:lstStyle/>
          <a:p>
            <a:pPr algn="r"/>
            <a:r>
              <a:rPr lang="ru-RU" b="1" dirty="0">
                <a:solidFill>
                  <a:schemeClr val="tx2"/>
                </a:solidFill>
              </a:rPr>
              <a:t>Характеристика группы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17702793"/>
              </p:ext>
            </p:extLst>
          </p:nvPr>
        </p:nvGraphicFramePr>
        <p:xfrm>
          <a:off x="733630" y="1018314"/>
          <a:ext cx="7772400" cy="54102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886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86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</a:rPr>
                        <a:t>Природные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</a:rPr>
                        <a:t>Полусинтетические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/>
                        <a:t>Наименее токсичны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/>
                        <a:t>Узкий спектр активности (Гр «+»)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/>
                        <a:t>Достаточно широкий спектр действия</a:t>
                      </a:r>
                    </a:p>
                    <a:p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/>
                        <a:t>Активны только в период роста бактерий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/>
                        <a:t>Принимать за час до еды или через час после</a:t>
                      </a:r>
                    </a:p>
                    <a:p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/>
                        <a:t>Кислотонеустойчивы (кроме </a:t>
                      </a:r>
                      <a:r>
                        <a:rPr lang="ru-RU" sz="1600" dirty="0" err="1"/>
                        <a:t>феноксиметилпенициллина</a:t>
                      </a:r>
                      <a:r>
                        <a:rPr lang="ru-RU" sz="1600" dirty="0"/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/>
                        <a:t>кислотоустойчивы</a:t>
                      </a:r>
                    </a:p>
                    <a:p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/>
                        <a:t>Разрушаются под действием бета-</a:t>
                      </a:r>
                      <a:r>
                        <a:rPr lang="ru-RU" sz="1600" dirty="0" err="1"/>
                        <a:t>лактамаз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Устойчивы к бета-</a:t>
                      </a:r>
                      <a:r>
                        <a:rPr lang="ru-RU" sz="1600" dirty="0" err="1"/>
                        <a:t>лактамазам</a:t>
                      </a:r>
                      <a:r>
                        <a:rPr lang="ru-RU" sz="1600" dirty="0"/>
                        <a:t>, кроме ампициллина</a:t>
                      </a:r>
                      <a:r>
                        <a:rPr lang="ru-RU" sz="1600" baseline="0" dirty="0"/>
                        <a:t> и амоксициллина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/>
                        <a:t>Накапливаются в печени, почках, легких, тонком кишечнике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/>
                        <a:t>Хорошо</a:t>
                      </a:r>
                      <a:r>
                        <a:rPr lang="ru-RU" sz="1600" baseline="0" dirty="0"/>
                        <a:t> всасываются из кишечника</a:t>
                      </a:r>
                      <a:endParaRPr lang="ru-RU" sz="1600" dirty="0"/>
                    </a:p>
                    <a:p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/>
                        <a:t>Плохо проникают через ГЭБ, но при менингите проницаемость повышается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/>
                        <a:t>Плацентарный барьер непреодолим во второй половине беременности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/>
                        <a:t>Выведение с мочой и частично с желчью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F19B7F2-8D7B-4E4A-A8A7-D1420DFFB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C8B93-9634-4C99-B296-CD7E85DD7584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49970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2454" y="528366"/>
            <a:ext cx="7773338" cy="720885"/>
          </a:xfrm>
        </p:spPr>
        <p:txBody>
          <a:bodyPr/>
          <a:lstStyle/>
          <a:p>
            <a:pPr algn="r"/>
            <a:r>
              <a:rPr lang="ru-RU" b="1" dirty="0">
                <a:solidFill>
                  <a:schemeClr val="tx2"/>
                </a:solidFill>
              </a:rPr>
              <a:t>применение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5330" y="1236373"/>
            <a:ext cx="7772870" cy="4554828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dirty="0"/>
              <a:t>Инфекции дыхательных путей и лор-органов (пневмония, бронхит, синусит, тонзиллит, фарингит, средний отит)</a:t>
            </a:r>
          </a:p>
          <a:p>
            <a:pPr algn="just"/>
            <a:r>
              <a:rPr lang="ru-RU" dirty="0"/>
              <a:t>Инфекции </a:t>
            </a:r>
            <a:r>
              <a:rPr lang="ru-RU" dirty="0" err="1"/>
              <a:t>жкт</a:t>
            </a:r>
            <a:r>
              <a:rPr lang="ru-RU" dirty="0"/>
              <a:t> (тиф, дизентерия, </a:t>
            </a:r>
            <a:r>
              <a:rPr lang="ru-RU" dirty="0" err="1"/>
              <a:t>шигеллез</a:t>
            </a:r>
            <a:r>
              <a:rPr lang="ru-RU" dirty="0"/>
              <a:t>, сальмонеллез, холангит, холецистит)</a:t>
            </a:r>
          </a:p>
          <a:p>
            <a:pPr algn="just"/>
            <a:r>
              <a:rPr lang="ru-RU" dirty="0"/>
              <a:t>Инфекции кожи и мягких тканей (карбункулез, абсцесс, флегмона, газовая гангрена, рожа)</a:t>
            </a:r>
          </a:p>
          <a:p>
            <a:pPr algn="just"/>
            <a:r>
              <a:rPr lang="ru-RU" dirty="0"/>
              <a:t>Инфекции </a:t>
            </a:r>
            <a:r>
              <a:rPr lang="ru-RU" dirty="0" err="1"/>
              <a:t>мвп</a:t>
            </a:r>
            <a:r>
              <a:rPr lang="ru-RU" dirty="0"/>
              <a:t> (пиелонефрит, цистит)</a:t>
            </a:r>
          </a:p>
          <a:p>
            <a:pPr algn="just"/>
            <a:r>
              <a:rPr lang="ru-RU" dirty="0" err="1"/>
              <a:t>Иппп</a:t>
            </a:r>
            <a:r>
              <a:rPr lang="ru-RU" dirty="0"/>
              <a:t> (гонорея, сифилис)</a:t>
            </a:r>
          </a:p>
          <a:p>
            <a:pPr algn="just"/>
            <a:r>
              <a:rPr lang="ru-RU" dirty="0"/>
              <a:t>Менингит</a:t>
            </a:r>
          </a:p>
          <a:p>
            <a:pPr algn="just"/>
            <a:r>
              <a:rPr lang="ru-RU" dirty="0"/>
              <a:t>Перитонит</a:t>
            </a:r>
          </a:p>
          <a:p>
            <a:pPr algn="just"/>
            <a:r>
              <a:rPr lang="ru-RU" dirty="0"/>
              <a:t>сепсис</a:t>
            </a:r>
          </a:p>
          <a:p>
            <a:pPr algn="just"/>
            <a:endParaRPr lang="ru-RU" dirty="0"/>
          </a:p>
          <a:p>
            <a:pPr algn="just"/>
            <a:endParaRPr lang="ru-RU" dirty="0"/>
          </a:p>
          <a:p>
            <a:pPr algn="just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C8B93-9634-4C99-B296-CD7E85DD7584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42544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C8B93-9634-4C99-B296-CD7E85DD7584}" type="slidenum">
              <a:rPr lang="ru-RU" smtClean="0"/>
              <a:t>15</a:t>
            </a:fld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20897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C8B93-9634-4C99-B296-CD7E85DD7584}" type="slidenum">
              <a:rPr lang="ru-RU" smtClean="0"/>
              <a:t>16</a:t>
            </a:fld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19679" y="410113"/>
            <a:ext cx="4995707" cy="2577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34850" y="410113"/>
            <a:ext cx="2704864" cy="2228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51879" y="2803232"/>
            <a:ext cx="1070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Абсцесс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8964" y="3531611"/>
            <a:ext cx="2976422" cy="2233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556731" y="5950040"/>
            <a:ext cx="25408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Рожистое воспаление</a:t>
            </a: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850" y="3494198"/>
            <a:ext cx="4569863" cy="304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92068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2453" y="193516"/>
            <a:ext cx="7773338" cy="811037"/>
          </a:xfrm>
        </p:spPr>
        <p:txBody>
          <a:bodyPr/>
          <a:lstStyle/>
          <a:p>
            <a:pPr algn="r"/>
            <a:r>
              <a:rPr lang="ru-RU" b="1" dirty="0">
                <a:solidFill>
                  <a:schemeClr val="tx2"/>
                </a:solidFill>
              </a:rPr>
              <a:t>Побочные действия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86366" y="1001932"/>
            <a:ext cx="8136228" cy="5759476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dirty="0"/>
              <a:t>Аллергические реакции</a:t>
            </a:r>
          </a:p>
          <a:p>
            <a:pPr algn="just"/>
            <a:r>
              <a:rPr lang="ru-RU" dirty="0"/>
              <a:t>При использовании ампициллина пятнисто-узелковая сыпь неаллергического генеза</a:t>
            </a:r>
          </a:p>
          <a:p>
            <a:pPr algn="just"/>
            <a:r>
              <a:rPr lang="ru-RU" dirty="0" err="1"/>
              <a:t>Гепатотоксичность</a:t>
            </a:r>
            <a:endParaRPr lang="ru-RU" dirty="0"/>
          </a:p>
          <a:p>
            <a:pPr algn="just"/>
            <a:r>
              <a:rPr lang="ru-RU" dirty="0" err="1"/>
              <a:t>Нейротоксичность</a:t>
            </a:r>
            <a:endParaRPr lang="ru-RU" dirty="0"/>
          </a:p>
          <a:p>
            <a:pPr algn="just"/>
            <a:r>
              <a:rPr lang="ru-RU" dirty="0"/>
              <a:t>Судороги при применении больших доз пенициллина</a:t>
            </a:r>
          </a:p>
          <a:p>
            <a:pPr algn="just"/>
            <a:r>
              <a:rPr lang="ru-RU" dirty="0"/>
              <a:t>Суперинфекция (попадание в организм еще одного типа возбудителя)</a:t>
            </a:r>
          </a:p>
          <a:p>
            <a:pPr algn="just"/>
            <a:r>
              <a:rPr lang="ru-RU" dirty="0"/>
              <a:t>Диарея</a:t>
            </a:r>
          </a:p>
          <a:p>
            <a:pPr algn="just"/>
            <a:r>
              <a:rPr lang="ru-RU" dirty="0"/>
              <a:t>Местные инфильтраты (</a:t>
            </a:r>
            <a:r>
              <a:rPr lang="ru-RU" dirty="0" err="1"/>
              <a:t>бициллины</a:t>
            </a:r>
            <a:r>
              <a:rPr lang="ru-RU" dirty="0"/>
              <a:t>)</a:t>
            </a:r>
          </a:p>
          <a:p>
            <a:pPr algn="just"/>
            <a:r>
              <a:rPr lang="ru-RU" dirty="0" err="1"/>
              <a:t>Гипернатриемия</a:t>
            </a:r>
            <a:r>
              <a:rPr lang="ru-RU" dirty="0"/>
              <a:t>, </a:t>
            </a:r>
            <a:r>
              <a:rPr lang="ru-RU" dirty="0" err="1"/>
              <a:t>гипокалиемия</a:t>
            </a:r>
            <a:endParaRPr lang="ru-RU" dirty="0"/>
          </a:p>
          <a:p>
            <a:pPr algn="just"/>
            <a:r>
              <a:rPr lang="ru-RU" dirty="0"/>
              <a:t>Синдром </a:t>
            </a:r>
            <a:r>
              <a:rPr lang="ru-RU" dirty="0" err="1"/>
              <a:t>онэ</a:t>
            </a:r>
            <a:r>
              <a:rPr lang="ru-RU" dirty="0"/>
              <a:t> (ишемия и гангрена конечностей при случайном введении в артерию), синдром </a:t>
            </a:r>
            <a:r>
              <a:rPr lang="ru-RU" dirty="0" err="1"/>
              <a:t>николау</a:t>
            </a:r>
            <a:r>
              <a:rPr lang="ru-RU" dirty="0"/>
              <a:t> (эмболия сосудов легких и головного мозга при введении в вену)</a:t>
            </a:r>
          </a:p>
          <a:p>
            <a:pPr algn="just"/>
            <a:endParaRPr lang="ru-RU" dirty="0"/>
          </a:p>
          <a:p>
            <a:pPr algn="just"/>
            <a:endParaRPr lang="ru-RU" dirty="0"/>
          </a:p>
          <a:p>
            <a:pPr algn="just"/>
            <a:endParaRPr lang="ru-RU" dirty="0"/>
          </a:p>
          <a:p>
            <a:pPr algn="just"/>
            <a:endParaRPr lang="ru-RU" dirty="0"/>
          </a:p>
          <a:p>
            <a:pPr algn="just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C8B93-9634-4C99-B296-CD7E85DD7584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38122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C616865-BF6A-4774-8AAE-B63DA11CE23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lum contrast="20000"/>
          </a:blip>
          <a:srcRect r="7934" b="8029"/>
          <a:stretch/>
        </p:blipFill>
        <p:spPr>
          <a:xfrm>
            <a:off x="2150772" y="617802"/>
            <a:ext cx="6306958" cy="112483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915FD5-5715-4ECC-A806-D34199A81D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5395" y="169520"/>
            <a:ext cx="4822335" cy="448282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ЦЕФАЛОСПОРИНЫ</a:t>
            </a:r>
          </a:p>
        </p:txBody>
      </p:sp>
      <p:graphicFrame>
        <p:nvGraphicFramePr>
          <p:cNvPr id="7" name="Таблица 7">
            <a:extLst>
              <a:ext uri="{FF2B5EF4-FFF2-40B4-BE49-F238E27FC236}">
                <a16:creationId xmlns:a16="http://schemas.microsoft.com/office/drawing/2014/main" id="{85021271-A62B-4B45-8DE7-B4F8ECA84562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258863368"/>
              </p:ext>
            </p:extLst>
          </p:nvPr>
        </p:nvGraphicFramePr>
        <p:xfrm>
          <a:off x="360607" y="2264539"/>
          <a:ext cx="8422784" cy="4209581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684557">
                  <a:extLst>
                    <a:ext uri="{9D8B030D-6E8A-4147-A177-3AD203B41FA5}">
                      <a16:colId xmlns:a16="http://schemas.microsoft.com/office/drawing/2014/main" val="3746003613"/>
                    </a:ext>
                  </a:extLst>
                </a:gridCol>
                <a:gridCol w="1684557">
                  <a:extLst>
                    <a:ext uri="{9D8B030D-6E8A-4147-A177-3AD203B41FA5}">
                      <a16:colId xmlns:a16="http://schemas.microsoft.com/office/drawing/2014/main" val="4036865195"/>
                    </a:ext>
                  </a:extLst>
                </a:gridCol>
                <a:gridCol w="1684557">
                  <a:extLst>
                    <a:ext uri="{9D8B030D-6E8A-4147-A177-3AD203B41FA5}">
                      <a16:colId xmlns:a16="http://schemas.microsoft.com/office/drawing/2014/main" val="3893833321"/>
                    </a:ext>
                  </a:extLst>
                </a:gridCol>
                <a:gridCol w="1404566">
                  <a:extLst>
                    <a:ext uri="{9D8B030D-6E8A-4147-A177-3AD203B41FA5}">
                      <a16:colId xmlns:a16="http://schemas.microsoft.com/office/drawing/2014/main" val="4104339524"/>
                    </a:ext>
                  </a:extLst>
                </a:gridCol>
                <a:gridCol w="1964547">
                  <a:extLst>
                    <a:ext uri="{9D8B030D-6E8A-4147-A177-3AD203B41FA5}">
                      <a16:colId xmlns:a16="http://schemas.microsoft.com/office/drawing/2014/main" val="2988525526"/>
                    </a:ext>
                  </a:extLst>
                </a:gridCol>
              </a:tblGrid>
              <a:tr h="560362">
                <a:tc>
                  <a:txBody>
                    <a:bodyPr/>
                    <a:lstStyle/>
                    <a:p>
                      <a:r>
                        <a:rPr lang="en-US" sz="1600" dirty="0"/>
                        <a:t>I</a:t>
                      </a:r>
                      <a:r>
                        <a:rPr lang="ru-RU" sz="1600" dirty="0"/>
                        <a:t> ПОКОЛЕНИЕ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II </a:t>
                      </a:r>
                      <a:r>
                        <a:rPr lang="ru-RU" sz="1600" dirty="0"/>
                        <a:t>ПОКОЛЕНИЕ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III </a:t>
                      </a:r>
                      <a:r>
                        <a:rPr lang="ru-RU" sz="1600" dirty="0"/>
                        <a:t>ПОКОЛЕНИЕ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IV </a:t>
                      </a:r>
                      <a:r>
                        <a:rPr lang="ru-RU" sz="1600" dirty="0"/>
                        <a:t>ПОКОЛЕНИЕ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V </a:t>
                      </a:r>
                      <a:r>
                        <a:rPr lang="ru-RU" sz="1600" dirty="0"/>
                        <a:t>ПОКОЛЕНИЕ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7219237"/>
                  </a:ext>
                </a:extLst>
              </a:tr>
              <a:tr h="353913">
                <a:tc>
                  <a:txBody>
                    <a:bodyPr/>
                    <a:lstStyle/>
                    <a:p>
                      <a:r>
                        <a:rPr lang="ru-RU" dirty="0" err="1"/>
                        <a:t>Цефазолин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/>
                        <a:t>Цефокситин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i="1" dirty="0" err="1"/>
                        <a:t>Цефдиторен</a:t>
                      </a:r>
                      <a:endParaRPr lang="ru-RU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/>
                        <a:t>Цефепим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/>
                        <a:t>Цефтаролин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8845289"/>
                  </a:ext>
                </a:extLst>
              </a:tr>
              <a:tr h="619347">
                <a:tc>
                  <a:txBody>
                    <a:bodyPr/>
                    <a:lstStyle/>
                    <a:p>
                      <a:r>
                        <a:rPr lang="ru-RU" i="1" dirty="0" err="1"/>
                        <a:t>Цефалексин</a:t>
                      </a:r>
                      <a:endParaRPr lang="ru-RU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/>
                        <a:t>Цефуроксим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/>
                        <a:t>Цефтриаксон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/>
                        <a:t>Цефепим</a:t>
                      </a:r>
                      <a:r>
                        <a:rPr lang="ru-RU" dirty="0"/>
                        <a:t>+</a:t>
                      </a:r>
                    </a:p>
                    <a:p>
                      <a:r>
                        <a:rPr lang="ru-RU" dirty="0" err="1"/>
                        <a:t>сульбактам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2934008"/>
                  </a:ext>
                </a:extLst>
              </a:tr>
              <a:tr h="61934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/>
                        <a:t>Цефоперазон+сульбактам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/>
                        <a:t>Цефпиром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5358405"/>
                  </a:ext>
                </a:extLst>
              </a:tr>
              <a:tr h="353913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/>
                        <a:t>Цефотаксим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4612664"/>
                  </a:ext>
                </a:extLst>
              </a:tr>
              <a:tr h="353913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i="1" dirty="0" err="1"/>
                        <a:t>Цефподоксим</a:t>
                      </a:r>
                      <a:endParaRPr lang="ru-RU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1924129"/>
                  </a:ext>
                </a:extLst>
              </a:tr>
              <a:tr h="353913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/>
                        <a:t>Цефтазидим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5640936"/>
                  </a:ext>
                </a:extLst>
              </a:tr>
              <a:tr h="353913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i="1" dirty="0" err="1"/>
                        <a:t>Цефтибутен</a:t>
                      </a:r>
                      <a:endParaRPr lang="ru-RU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3451468"/>
                  </a:ext>
                </a:extLst>
              </a:tr>
              <a:tr h="521501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i="1" dirty="0"/>
                        <a:t>Цефиксим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5810802"/>
                  </a:ext>
                </a:extLst>
              </a:tr>
            </a:tbl>
          </a:graphicData>
        </a:graphic>
      </p:graphicFrame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F19B7F2-8D7B-4E4A-A8A7-D1420DFFB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C8B93-9634-4C99-B296-CD7E85DD7584}" type="slidenum">
              <a:rPr lang="ru-RU" smtClean="0"/>
              <a:t>18</a:t>
            </a:fld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6A5735F-98C9-497C-9C68-85B13C23AEDA}"/>
              </a:ext>
            </a:extLst>
          </p:cNvPr>
          <p:cNvSpPr txBox="1"/>
          <p:nvPr/>
        </p:nvSpPr>
        <p:spPr>
          <a:xfrm>
            <a:off x="2987749" y="1802874"/>
            <a:ext cx="26147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chemeClr val="tx2"/>
                </a:solidFill>
              </a:rPr>
              <a:t>КЛАССИФИКАЦИЯ</a:t>
            </a:r>
          </a:p>
        </p:txBody>
      </p:sp>
    </p:spTree>
    <p:extLst>
      <p:ext uri="{BB962C8B-B14F-4D97-AF65-F5344CB8AC3E}">
        <p14:creationId xmlns:p14="http://schemas.microsoft.com/office/powerpoint/2010/main" val="24927475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10000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229249E-2A16-4B19-9173-E1086F9FA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C8B93-9634-4C99-B296-CD7E85DD7584}" type="slidenum">
              <a:rPr lang="ru-RU" smtClean="0"/>
              <a:t>19</a:t>
            </a:fld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846EA92-4E8F-41DF-A77C-587A0127F70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3041" y="75709"/>
            <a:ext cx="2364539" cy="145888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00C3A88-306F-49A4-BE78-C6874644B43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1969" y="1534599"/>
            <a:ext cx="1646786" cy="197414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253C996-2C3E-47A5-AD8A-A29721035A2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62908" y="1351880"/>
            <a:ext cx="1033550" cy="227293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6707AA6-2A81-4B0F-99B3-21F1602F681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8079" y="4117409"/>
            <a:ext cx="1351557" cy="261908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A73D017-6658-4437-9B97-8582EB3AA98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97006" y="4413174"/>
            <a:ext cx="1460610" cy="227293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97C5743-53BC-4B94-9038-1A7EC4823E0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97432" y="170622"/>
            <a:ext cx="2750308" cy="184206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8078BDB-23B1-47AF-BDC9-E50A37561B04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86806" y="2034482"/>
            <a:ext cx="1723295" cy="2272937"/>
          </a:xfrm>
          <a:prstGeom prst="rect">
            <a:avLst/>
          </a:prstGeom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ACA5B28C-DF0B-4555-8086-C6C3F6D7C6CE}"/>
              </a:ext>
            </a:extLst>
          </p:cNvPr>
          <p:cNvSpPr/>
          <p:nvPr/>
        </p:nvSpPr>
        <p:spPr>
          <a:xfrm>
            <a:off x="106600" y="75710"/>
            <a:ext cx="2966209" cy="378390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FDFD85B9-ACC2-45B2-8486-C8FAE0117270}"/>
              </a:ext>
            </a:extLst>
          </p:cNvPr>
          <p:cNvSpPr/>
          <p:nvPr/>
        </p:nvSpPr>
        <p:spPr>
          <a:xfrm>
            <a:off x="202019" y="4016749"/>
            <a:ext cx="3369370" cy="276554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8E4DE38-3A13-42BD-B490-7D5451D8C499}"/>
              </a:ext>
            </a:extLst>
          </p:cNvPr>
          <p:cNvSpPr txBox="1"/>
          <p:nvPr/>
        </p:nvSpPr>
        <p:spPr>
          <a:xfrm>
            <a:off x="277704" y="3429000"/>
            <a:ext cx="2359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</a:t>
            </a:r>
            <a:endParaRPr lang="ru-RU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8C6D0D7-5A25-4A05-BE38-9075DA3533F3}"/>
              </a:ext>
            </a:extLst>
          </p:cNvPr>
          <p:cNvSpPr txBox="1"/>
          <p:nvPr/>
        </p:nvSpPr>
        <p:spPr>
          <a:xfrm>
            <a:off x="273477" y="4172582"/>
            <a:ext cx="287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II</a:t>
            </a:r>
            <a:endParaRPr lang="ru-RU" dirty="0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66BDA936-80F8-4570-8AFC-86F3FDFB3217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76224" y="124593"/>
            <a:ext cx="2178345" cy="2178345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88253592-4277-4A49-B758-D61966052292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46482" y="1931300"/>
            <a:ext cx="1224265" cy="3072809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1D8E7896-74EB-40C0-98E2-39D419ED62D1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04014" y="4845312"/>
            <a:ext cx="2094142" cy="1760892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4BCE71AF-6350-4AFC-B3B1-BD0DE6C8C4A8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47050" y="2400226"/>
            <a:ext cx="1731215" cy="2426880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D7BF73CC-A639-4335-BF40-D2605EC228FB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28346" y="4355229"/>
            <a:ext cx="1792123" cy="2272937"/>
          </a:xfrm>
          <a:prstGeom prst="rect">
            <a:avLst/>
          </a:prstGeom>
        </p:spPr>
      </p:pic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7B62874E-7D13-4FF8-AD24-2BACA40D409F}"/>
              </a:ext>
            </a:extLst>
          </p:cNvPr>
          <p:cNvSpPr/>
          <p:nvPr/>
        </p:nvSpPr>
        <p:spPr>
          <a:xfrm>
            <a:off x="3679255" y="75709"/>
            <a:ext cx="5259538" cy="665769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D54831F-832E-45E0-A705-FED3FC1822EA}"/>
              </a:ext>
            </a:extLst>
          </p:cNvPr>
          <p:cNvSpPr txBox="1"/>
          <p:nvPr/>
        </p:nvSpPr>
        <p:spPr>
          <a:xfrm>
            <a:off x="8558243" y="6228053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III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545996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960F57F-9770-435B-85B9-A8BD7983F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C8B93-9634-4C99-B296-CD7E85DD7584}" type="slidenum">
              <a:rPr lang="ru-RU" smtClean="0"/>
              <a:t>2</a:t>
            </a:fld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6E4939E-0AA8-4A93-9CBD-D756DED332B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787" b="3449"/>
          <a:stretch/>
        </p:blipFill>
        <p:spPr>
          <a:xfrm>
            <a:off x="0" y="425303"/>
            <a:ext cx="9144000" cy="5364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9395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10000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13D8EFE-BA24-4D0D-BEBD-975274DC6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C8B93-9634-4C99-B296-CD7E85DD7584}" type="slidenum">
              <a:rPr lang="ru-RU" smtClean="0"/>
              <a:t>20</a:t>
            </a:fld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D74C484-91CF-4AD0-9C7F-610E08208B0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690" y="185525"/>
            <a:ext cx="2346884" cy="234688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04C2167-6912-4F5C-9536-FBEE73CE0BD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2308" y="185525"/>
            <a:ext cx="4400120" cy="2346884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1FBAE67C-034C-4D57-B562-6B571C18F820}"/>
              </a:ext>
            </a:extLst>
          </p:cNvPr>
          <p:cNvSpPr/>
          <p:nvPr/>
        </p:nvSpPr>
        <p:spPr>
          <a:xfrm>
            <a:off x="148856" y="138224"/>
            <a:ext cx="2339163" cy="250928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8B7E32B-D3B9-4E6A-A342-374544876737}"/>
              </a:ext>
            </a:extLst>
          </p:cNvPr>
          <p:cNvSpPr txBox="1"/>
          <p:nvPr/>
        </p:nvSpPr>
        <p:spPr>
          <a:xfrm>
            <a:off x="1976716" y="2088473"/>
            <a:ext cx="375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IV</a:t>
            </a:r>
            <a:endParaRPr lang="ru-RU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91A38839-34CC-4165-9220-5315EDE5885D}"/>
              </a:ext>
            </a:extLst>
          </p:cNvPr>
          <p:cNvSpPr/>
          <p:nvPr/>
        </p:nvSpPr>
        <p:spPr>
          <a:xfrm>
            <a:off x="2719253" y="138223"/>
            <a:ext cx="4213175" cy="250928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908F129-B211-4A1C-A649-1404A7579034}"/>
              </a:ext>
            </a:extLst>
          </p:cNvPr>
          <p:cNvSpPr txBox="1"/>
          <p:nvPr/>
        </p:nvSpPr>
        <p:spPr>
          <a:xfrm>
            <a:off x="6451303" y="2088473"/>
            <a:ext cx="271131" cy="374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</a:t>
            </a:r>
            <a:endParaRPr lang="ru-RU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04FBA64-74AD-4BB3-AC74-255EF78CE781}"/>
              </a:ext>
            </a:extLst>
          </p:cNvPr>
          <p:cNvSpPr txBox="1"/>
          <p:nvPr/>
        </p:nvSpPr>
        <p:spPr>
          <a:xfrm>
            <a:off x="2658662" y="2812782"/>
            <a:ext cx="37926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chemeClr val="tx2"/>
                </a:solidFill>
              </a:rPr>
              <a:t>АНТИМИКРОБНАЯ АКТИВНОСТЬ</a:t>
            </a:r>
          </a:p>
        </p:txBody>
      </p:sp>
      <p:graphicFrame>
        <p:nvGraphicFramePr>
          <p:cNvPr id="14" name="Таблица 14">
            <a:extLst>
              <a:ext uri="{FF2B5EF4-FFF2-40B4-BE49-F238E27FC236}">
                <a16:creationId xmlns:a16="http://schemas.microsoft.com/office/drawing/2014/main" id="{19969E22-85D3-42EF-916D-F996D548FA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588843"/>
              </p:ext>
            </p:extLst>
          </p:nvPr>
        </p:nvGraphicFramePr>
        <p:xfrm>
          <a:off x="567755" y="3369394"/>
          <a:ext cx="8008489" cy="2926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58833">
                  <a:extLst>
                    <a:ext uri="{9D8B030D-6E8A-4147-A177-3AD203B41FA5}">
                      <a16:colId xmlns:a16="http://schemas.microsoft.com/office/drawing/2014/main" val="3009233280"/>
                    </a:ext>
                  </a:extLst>
                </a:gridCol>
                <a:gridCol w="1677771">
                  <a:extLst>
                    <a:ext uri="{9D8B030D-6E8A-4147-A177-3AD203B41FA5}">
                      <a16:colId xmlns:a16="http://schemas.microsoft.com/office/drawing/2014/main" val="4179912125"/>
                    </a:ext>
                  </a:extLst>
                </a:gridCol>
                <a:gridCol w="1881963">
                  <a:extLst>
                    <a:ext uri="{9D8B030D-6E8A-4147-A177-3AD203B41FA5}">
                      <a16:colId xmlns:a16="http://schemas.microsoft.com/office/drawing/2014/main" val="3442296178"/>
                    </a:ext>
                  </a:extLst>
                </a:gridCol>
                <a:gridCol w="1594884">
                  <a:extLst>
                    <a:ext uri="{9D8B030D-6E8A-4147-A177-3AD203B41FA5}">
                      <a16:colId xmlns:a16="http://schemas.microsoft.com/office/drawing/2014/main" val="1268381408"/>
                    </a:ext>
                  </a:extLst>
                </a:gridCol>
                <a:gridCol w="1395038">
                  <a:extLst>
                    <a:ext uri="{9D8B030D-6E8A-4147-A177-3AD203B41FA5}">
                      <a16:colId xmlns:a16="http://schemas.microsoft.com/office/drawing/2014/main" val="1883482101"/>
                    </a:ext>
                  </a:extLst>
                </a:gridCol>
              </a:tblGrid>
              <a:tr h="36536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II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III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IV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8940463"/>
                  </a:ext>
                </a:extLst>
              </a:tr>
              <a:tr h="403089">
                <a:tc>
                  <a:txBody>
                    <a:bodyPr/>
                    <a:lstStyle/>
                    <a:p>
                      <a:r>
                        <a:rPr lang="ru-RU" dirty="0"/>
                        <a:t>Гр «+» кокки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E. </a:t>
                      </a:r>
                      <a:r>
                        <a:rPr lang="ru-RU" dirty="0"/>
                        <a:t>с</a:t>
                      </a:r>
                      <a:r>
                        <a:rPr lang="en-US" dirty="0" err="1"/>
                        <a:t>oli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Гр «-» аэробы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Гр «+» кокки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Гр «+» аэробы, в т.ч. </a:t>
                      </a:r>
                      <a:r>
                        <a:rPr lang="en-US" dirty="0"/>
                        <a:t>MRSA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6401289"/>
                  </a:ext>
                </a:extLst>
              </a:tr>
              <a:tr h="365362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Гр «+» кокки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Гр «+» анаэробы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/>
                        <a:t>Энтеробактер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Гр «-» аэробы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2940574"/>
                  </a:ext>
                </a:extLst>
              </a:tr>
              <a:tr h="365362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Гр «+» анаэробы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Синегнойная палочка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Гр «+» кокки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0509502"/>
                  </a:ext>
                </a:extLst>
              </a:tr>
              <a:tr h="365362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E. </a:t>
                      </a:r>
                      <a:r>
                        <a:rPr lang="ru-RU" dirty="0"/>
                        <a:t>с</a:t>
                      </a:r>
                      <a:r>
                        <a:rPr lang="en-US" dirty="0" err="1"/>
                        <a:t>oli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76724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39727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6862F0-7C07-4C86-985B-DEC3FA3C17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331" y="312802"/>
            <a:ext cx="7773338" cy="593594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chemeClr val="tx2"/>
                </a:solidFill>
              </a:rPr>
              <a:t>Механизм действия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322D702-E3BD-4A3F-A306-91BE990966D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331" y="899132"/>
            <a:ext cx="7772870" cy="80140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/>
              <a:t>Обладают бактерицидным действием, ингибируя синтез цитоплазматической мембраны микроорганизма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FA95B4B-435E-4172-A958-0B88666262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C8B93-9634-4C99-B296-CD7E85DD7584}" type="slidenum">
              <a:rPr lang="ru-RU" smtClean="0"/>
              <a:t>21</a:t>
            </a:fld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B63B580-6033-4B90-9C10-8564EDC73B94}"/>
              </a:ext>
            </a:extLst>
          </p:cNvPr>
          <p:cNvSpPr txBox="1"/>
          <p:nvPr/>
        </p:nvSpPr>
        <p:spPr>
          <a:xfrm>
            <a:off x="2389469" y="1763651"/>
            <a:ext cx="43645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chemeClr val="tx2"/>
                </a:solidFill>
              </a:rPr>
              <a:t>ХАРАКТЕРИСТИКА ГРУППЫ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69381EE6-F0EA-4D6F-9632-4D52EDA6EC7E}"/>
              </a:ext>
            </a:extLst>
          </p:cNvPr>
          <p:cNvSpPr/>
          <p:nvPr/>
        </p:nvSpPr>
        <p:spPr>
          <a:xfrm>
            <a:off x="565714" y="2372519"/>
            <a:ext cx="8012101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/>
              <a:t>относительно большая по сравнению с пенициллинами резистентность по отношению к бета-</a:t>
            </a:r>
            <a:r>
              <a:rPr lang="ru-RU" dirty="0" err="1"/>
              <a:t>лактамазам</a:t>
            </a:r>
            <a:endParaRPr lang="ru-RU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/>
              <a:t>I </a:t>
            </a:r>
            <a:r>
              <a:rPr lang="ru-RU" dirty="0"/>
              <a:t>поколение обладает высокой антистафилококковой активностью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/>
              <a:t>II </a:t>
            </a:r>
            <a:r>
              <a:rPr lang="ru-RU" dirty="0"/>
              <a:t>поколение - более высокая активность против грамотрицательной флоры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/>
              <a:t>парентеральные цефалоспорины III поколения используют в сочетании с аминогликозидами II-III поколений, </a:t>
            </a:r>
            <a:r>
              <a:rPr lang="ru-RU" dirty="0" err="1"/>
              <a:t>метронидазолом</a:t>
            </a:r>
            <a:r>
              <a:rPr lang="ru-RU" dirty="0"/>
              <a:t>, </a:t>
            </a:r>
            <a:r>
              <a:rPr lang="ru-RU" dirty="0" err="1"/>
              <a:t>ванкомицином</a:t>
            </a:r>
            <a:endParaRPr lang="ru-RU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/>
              <a:t>пероральные цефалоспорины III поколения применяют при среднетяжелых внебольничных инфекциях, вызванных грамотрицательной флорой, а также в качестве второго этапа ступенчатой терапии после назначения парентеральных препаратов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/>
              <a:t>V </a:t>
            </a:r>
            <a:r>
              <a:rPr lang="ru-RU" dirty="0"/>
              <a:t>поколение применяют при осложненных инфекциях кожи и мягких тканей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/>
              <a:t>спектр действия расширяется от </a:t>
            </a:r>
            <a:r>
              <a:rPr lang="en-US" dirty="0"/>
              <a:t>I </a:t>
            </a:r>
            <a:r>
              <a:rPr lang="ru-RU" dirty="0"/>
              <a:t>к </a:t>
            </a:r>
            <a:r>
              <a:rPr lang="en-US" dirty="0"/>
              <a:t>V </a:t>
            </a:r>
            <a:r>
              <a:rPr lang="ru-RU" dirty="0"/>
              <a:t>поколению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795489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DBEFB2-A7FE-465B-9A17-FDA3FD3346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625491"/>
          </a:xfrm>
        </p:spPr>
        <p:txBody>
          <a:bodyPr/>
          <a:lstStyle/>
          <a:p>
            <a:r>
              <a:rPr lang="ru-RU" b="1" dirty="0">
                <a:solidFill>
                  <a:schemeClr val="tx2"/>
                </a:solidFill>
              </a:rPr>
              <a:t>Показания к применению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27D443F-CD49-44B5-8676-1C744D3FD0D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1458360"/>
            <a:ext cx="7772870" cy="4653516"/>
          </a:xfrm>
        </p:spPr>
        <p:txBody>
          <a:bodyPr/>
          <a:lstStyle/>
          <a:p>
            <a:r>
              <a:rPr lang="ru-RU" dirty="0"/>
              <a:t>Заболевания дыхательных путей</a:t>
            </a:r>
          </a:p>
          <a:p>
            <a:r>
              <a:rPr lang="ru-RU" dirty="0"/>
              <a:t>Профилактика послеоперационных осложнений</a:t>
            </a:r>
          </a:p>
          <a:p>
            <a:r>
              <a:rPr lang="ru-RU" dirty="0"/>
              <a:t>Заболевания </a:t>
            </a:r>
            <a:r>
              <a:rPr lang="ru-RU" dirty="0" err="1"/>
              <a:t>жкт</a:t>
            </a:r>
            <a:endParaRPr lang="ru-RU" dirty="0"/>
          </a:p>
          <a:p>
            <a:r>
              <a:rPr lang="ru-RU" dirty="0"/>
              <a:t>Бактериальный менингит</a:t>
            </a:r>
          </a:p>
          <a:p>
            <a:r>
              <a:rPr lang="ru-RU" dirty="0"/>
              <a:t>Заболевания костей, суставов</a:t>
            </a:r>
          </a:p>
          <a:p>
            <a:r>
              <a:rPr lang="ru-RU" dirty="0"/>
              <a:t>Заболевания МВП</a:t>
            </a:r>
          </a:p>
          <a:p>
            <a:r>
              <a:rPr lang="ru-RU" dirty="0"/>
              <a:t>Лечение тяжелых госпитальных инфекций</a:t>
            </a:r>
          </a:p>
          <a:p>
            <a:r>
              <a:rPr lang="ru-RU" dirty="0"/>
              <a:t>Интенсивная терапия новорожденных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D09CBEB-E909-4CB3-9E8D-62E897BCF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C8B93-9634-4C99-B296-CD7E85DD7584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09836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89F703-0735-40FE-9C5D-C832F034CF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332" y="618519"/>
            <a:ext cx="7773338" cy="529798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tx2"/>
                </a:solidFill>
              </a:rPr>
              <a:t>Побочные действия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213B696-C5A1-4104-8C92-F6C729998F1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08614" y="1293205"/>
            <a:ext cx="7772870" cy="4746088"/>
          </a:xfrm>
        </p:spPr>
        <p:txBody>
          <a:bodyPr>
            <a:normAutofit/>
          </a:bodyPr>
          <a:lstStyle/>
          <a:p>
            <a:r>
              <a:rPr lang="ru-RU" dirty="0"/>
              <a:t>Аллергические реакции (перекрестные)</a:t>
            </a:r>
          </a:p>
          <a:p>
            <a:r>
              <a:rPr lang="ru-RU" dirty="0"/>
              <a:t>Болезненность в месте инъекции</a:t>
            </a:r>
          </a:p>
          <a:p>
            <a:r>
              <a:rPr lang="ru-RU" dirty="0"/>
              <a:t>Риск развития флебитов при внутривенном введении</a:t>
            </a:r>
          </a:p>
          <a:p>
            <a:r>
              <a:rPr lang="ru-RU" dirty="0"/>
              <a:t>Диспепсия</a:t>
            </a:r>
          </a:p>
          <a:p>
            <a:r>
              <a:rPr lang="ru-RU" dirty="0" err="1"/>
              <a:t>Нефротоксичность</a:t>
            </a:r>
            <a:r>
              <a:rPr lang="ru-RU" dirty="0"/>
              <a:t> (</a:t>
            </a:r>
            <a:r>
              <a:rPr lang="en-US" dirty="0"/>
              <a:t>I </a:t>
            </a:r>
            <a:r>
              <a:rPr lang="ru-RU" dirty="0"/>
              <a:t>поколение)</a:t>
            </a:r>
          </a:p>
          <a:p>
            <a:r>
              <a:rPr lang="ru-RU" dirty="0" err="1"/>
              <a:t>Нейротоксичность</a:t>
            </a:r>
            <a:r>
              <a:rPr lang="ru-RU" dirty="0"/>
              <a:t> (нистагм, галлюцинации, судороги)</a:t>
            </a:r>
          </a:p>
          <a:p>
            <a:r>
              <a:rPr lang="ru-RU" dirty="0"/>
              <a:t>Гемато- и </a:t>
            </a:r>
            <a:r>
              <a:rPr lang="ru-RU" dirty="0" err="1"/>
              <a:t>гепатотоксичность</a:t>
            </a:r>
            <a:endParaRPr lang="ru-RU" dirty="0"/>
          </a:p>
          <a:p>
            <a:r>
              <a:rPr lang="ru-RU" dirty="0" err="1"/>
              <a:t>Псевдохолелитиаз</a:t>
            </a:r>
            <a:endParaRPr lang="ru-RU" dirty="0"/>
          </a:p>
          <a:p>
            <a:r>
              <a:rPr lang="ru-RU" dirty="0" err="1"/>
              <a:t>Дисульфирамоподобная</a:t>
            </a:r>
            <a:r>
              <a:rPr lang="ru-RU" dirty="0"/>
              <a:t> реакция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FC98BB2-7BD3-4900-88FE-B33F0C7D8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C8B93-9634-4C99-B296-CD7E85DD7584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7290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A1B644-0D1B-415C-9BB8-2853AAEFDD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0022" y="144580"/>
            <a:ext cx="4046158" cy="561696"/>
          </a:xfrm>
        </p:spPr>
        <p:txBody>
          <a:bodyPr>
            <a:normAutofit fontScale="90000"/>
          </a:bodyPr>
          <a:lstStyle/>
          <a:p>
            <a:r>
              <a:rPr lang="ru-RU" b="1" dirty="0" err="1">
                <a:solidFill>
                  <a:srgbClr val="C00000"/>
                </a:solidFill>
              </a:rPr>
              <a:t>карбапенемы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10EFD50-97FF-42DB-9BE0-051E5ACCF7B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24844" y="1208144"/>
            <a:ext cx="8251335" cy="5321105"/>
          </a:xfrm>
        </p:spPr>
        <p:txBody>
          <a:bodyPr>
            <a:normAutofit/>
          </a:bodyPr>
          <a:lstStyle/>
          <a:p>
            <a:r>
              <a:rPr lang="ru-RU" dirty="0" err="1"/>
              <a:t>Имипенем+циластатин</a:t>
            </a:r>
            <a:r>
              <a:rPr lang="ru-RU" dirty="0"/>
              <a:t>*</a:t>
            </a:r>
          </a:p>
          <a:p>
            <a:r>
              <a:rPr lang="ru-RU" dirty="0" err="1"/>
              <a:t>Дорипенем</a:t>
            </a:r>
            <a:endParaRPr lang="ru-RU" dirty="0"/>
          </a:p>
          <a:p>
            <a:r>
              <a:rPr lang="ru-RU" dirty="0" err="1"/>
              <a:t>Меропенем</a:t>
            </a:r>
            <a:endParaRPr lang="ru-RU" dirty="0"/>
          </a:p>
          <a:p>
            <a:r>
              <a:rPr lang="ru-RU" dirty="0" err="1"/>
              <a:t>Эртапенем</a:t>
            </a:r>
            <a:endParaRPr lang="ru-RU" dirty="0"/>
          </a:p>
          <a:p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 algn="just">
              <a:buNone/>
            </a:pPr>
            <a:r>
              <a:rPr lang="ru-RU" dirty="0"/>
              <a:t>*</a:t>
            </a:r>
            <a:r>
              <a:rPr lang="ru-RU" sz="1400" dirty="0" err="1"/>
              <a:t>Циластатин</a:t>
            </a:r>
            <a:r>
              <a:rPr lang="ru-RU" sz="1400" dirty="0"/>
              <a:t> является ингибитором </a:t>
            </a:r>
            <a:r>
              <a:rPr lang="ru-RU" sz="1400" dirty="0" err="1"/>
              <a:t>дегидропептидазы</a:t>
            </a:r>
            <a:r>
              <a:rPr lang="ru-RU" sz="1400" dirty="0"/>
              <a:t> I, образующейся в почках. При применении без </a:t>
            </a:r>
            <a:r>
              <a:rPr lang="ru-RU" sz="1400" dirty="0" err="1"/>
              <a:t>циластатина</a:t>
            </a:r>
            <a:r>
              <a:rPr lang="ru-RU" sz="1400" dirty="0"/>
              <a:t> </a:t>
            </a:r>
            <a:r>
              <a:rPr lang="ru-RU" sz="1400" dirty="0" err="1"/>
              <a:t>имипенем</a:t>
            </a:r>
            <a:r>
              <a:rPr lang="ru-RU" sz="1400" dirty="0"/>
              <a:t> разрушается этим ферментом, поэтому не создаются терапевтические концентрации препарата в моче.</a:t>
            </a:r>
          </a:p>
          <a:p>
            <a:pPr marL="0" indent="0" algn="just">
              <a:buNone/>
            </a:pPr>
            <a:r>
              <a:rPr lang="ru-RU" sz="1800" dirty="0" err="1"/>
              <a:t>Ультраширокий</a:t>
            </a:r>
            <a:r>
              <a:rPr lang="ru-RU" sz="1800" dirty="0"/>
              <a:t> спектр действия, </a:t>
            </a:r>
            <a:r>
              <a:rPr lang="ru-RU" sz="1800" dirty="0" err="1"/>
              <a:t>гр</a:t>
            </a:r>
            <a:r>
              <a:rPr lang="ru-RU" sz="1800" dirty="0"/>
              <a:t> «+» бактерии, в т.ч. Против аэробных </a:t>
            </a:r>
            <a:r>
              <a:rPr lang="ru-RU" sz="1800" dirty="0" err="1"/>
              <a:t>гр</a:t>
            </a:r>
            <a:r>
              <a:rPr lang="ru-RU" sz="1800" dirty="0"/>
              <a:t> «+» и </a:t>
            </a:r>
            <a:r>
              <a:rPr lang="ru-RU" sz="1800" dirty="0" err="1"/>
              <a:t>гр</a:t>
            </a:r>
            <a:r>
              <a:rPr lang="ru-RU" sz="1800" dirty="0"/>
              <a:t> «-» микроорганизмов, анаэробов</a:t>
            </a:r>
          </a:p>
          <a:p>
            <a:pPr marL="0" indent="0" algn="just">
              <a:buNone/>
            </a:pPr>
            <a:r>
              <a:rPr lang="ru-RU" sz="1800" dirty="0"/>
              <a:t>Нарушают синтез микробной клетки</a:t>
            </a:r>
            <a:endParaRPr lang="ru-RU" sz="2800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3B072CC-ED45-40D8-83AC-0C2852AEB2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C8B93-9634-4C99-B296-CD7E85DD7584}" type="slidenum">
              <a:rPr lang="ru-RU" smtClean="0"/>
              <a:t>24</a:t>
            </a:fld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D1659EB-3850-4B4E-A26E-175B461D7F0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58642" y="706276"/>
            <a:ext cx="1167928" cy="2484645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ED18DBC-9101-4315-81FF-1DEE520ABA8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42480" y="706276"/>
            <a:ext cx="3094074" cy="1318438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A4F0FAF-F493-4051-9FDE-5118197AB14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71471" y="1703899"/>
            <a:ext cx="1819129" cy="2185425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9C56D15A-1A02-4542-87DB-5516E23F5D5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89360" y="1703899"/>
            <a:ext cx="1239334" cy="2269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8755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43AA59-C53A-4EEE-A6BF-99C936AB8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7146" y="681580"/>
            <a:ext cx="6268363" cy="636124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tx2"/>
                </a:solidFill>
              </a:rPr>
              <a:t>Показания к применению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E0E89E8-62DF-4872-992A-1E3A92870D0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1462346"/>
            <a:ext cx="7772870" cy="97619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/>
              <a:t>Резервные антибиотики, препараты для эмпирической терапии тяжелых инфекционных заболеваний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528FD6B-F5E1-4DE2-9BA3-713D293B6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C8B93-9634-4C99-B296-CD7E85DD7584}" type="slidenum">
              <a:rPr lang="ru-RU" smtClean="0"/>
              <a:t>25</a:t>
            </a:fld>
            <a:endParaRPr lang="ru-RU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669C26EC-2FEF-417C-B6CB-3970AF97D3ED}"/>
              </a:ext>
            </a:extLst>
          </p:cNvPr>
          <p:cNvSpPr txBox="1">
            <a:spLocks/>
          </p:cNvSpPr>
          <p:nvPr/>
        </p:nvSpPr>
        <p:spPr>
          <a:xfrm>
            <a:off x="1543909" y="2674430"/>
            <a:ext cx="6268363" cy="6361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>
                <a:solidFill>
                  <a:schemeClr val="tx2"/>
                </a:solidFill>
              </a:rPr>
              <a:t>Побочные действия</a:t>
            </a:r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id="{37D9B351-979A-42E2-BDAD-2BC44C17260C}"/>
              </a:ext>
            </a:extLst>
          </p:cNvPr>
          <p:cNvSpPr txBox="1">
            <a:spLocks/>
          </p:cNvSpPr>
          <p:nvPr/>
        </p:nvSpPr>
        <p:spPr>
          <a:xfrm>
            <a:off x="685800" y="3599839"/>
            <a:ext cx="7772870" cy="19941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dirty="0"/>
              <a:t>Боль в месте инъекции, тромбофлебит</a:t>
            </a:r>
          </a:p>
          <a:p>
            <a:pPr algn="just"/>
            <a:r>
              <a:rPr lang="ru-RU" dirty="0"/>
              <a:t>Аллергические реакции</a:t>
            </a:r>
          </a:p>
          <a:p>
            <a:pPr algn="just"/>
            <a:r>
              <a:rPr lang="ru-RU" dirty="0"/>
              <a:t>Суперинфекция (кандидоз)</a:t>
            </a:r>
          </a:p>
          <a:p>
            <a:pPr algn="just"/>
            <a:r>
              <a:rPr lang="ru-RU" dirty="0"/>
              <a:t>У 1% больных моча окрашивается в розовый цвет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411513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8EE244-5DC0-4E31-A8B5-ED8F3AE914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070" y="512193"/>
            <a:ext cx="4428930" cy="689287"/>
          </a:xfrm>
        </p:spPr>
        <p:txBody>
          <a:bodyPr/>
          <a:lstStyle/>
          <a:p>
            <a:pPr algn="r"/>
            <a:r>
              <a:rPr lang="ru-RU" b="1" dirty="0" err="1">
                <a:solidFill>
                  <a:srgbClr val="C00000"/>
                </a:solidFill>
              </a:rPr>
              <a:t>монобактамы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4E95D93-AA03-4394-9916-E678A4AF819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12921" y="1314470"/>
            <a:ext cx="7772870" cy="4933931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sz="2400" dirty="0" err="1"/>
              <a:t>Азтреонам</a:t>
            </a:r>
            <a:endParaRPr lang="ru-RU" sz="2400" dirty="0"/>
          </a:p>
          <a:p>
            <a:pPr marL="0" indent="0" algn="just">
              <a:buNone/>
            </a:pPr>
            <a:endParaRPr lang="ru-RU" dirty="0"/>
          </a:p>
          <a:p>
            <a:pPr marL="0" indent="0" algn="just">
              <a:buNone/>
            </a:pPr>
            <a:endParaRPr lang="ru-RU" dirty="0"/>
          </a:p>
          <a:p>
            <a:pPr algn="just"/>
            <a:r>
              <a:rPr lang="ru-RU" dirty="0"/>
              <a:t>Имеет одно (бета-</a:t>
            </a:r>
            <a:r>
              <a:rPr lang="ru-RU" dirty="0" err="1"/>
              <a:t>лактамное</a:t>
            </a:r>
            <a:r>
              <a:rPr lang="ru-RU" dirty="0"/>
              <a:t>) кольцо, структурно отличается от других бета-лактамов.</a:t>
            </a:r>
          </a:p>
          <a:p>
            <a:pPr algn="just"/>
            <a:r>
              <a:rPr lang="ru-RU" dirty="0"/>
              <a:t>ингибирует синтез </a:t>
            </a:r>
            <a:r>
              <a:rPr lang="ru-RU" dirty="0" err="1"/>
              <a:t>пептидогликана</a:t>
            </a:r>
            <a:r>
              <a:rPr lang="ru-RU" dirty="0"/>
              <a:t> клеточной стенки бактерий</a:t>
            </a:r>
          </a:p>
          <a:p>
            <a:pPr algn="just"/>
            <a:r>
              <a:rPr lang="ru-RU" dirty="0"/>
              <a:t>Лечение инфекций, вызванных аэробными </a:t>
            </a:r>
            <a:r>
              <a:rPr lang="ru-RU" dirty="0" err="1"/>
              <a:t>гр</a:t>
            </a:r>
            <a:r>
              <a:rPr lang="ru-RU" dirty="0"/>
              <a:t> «-» микроорганизмами (</a:t>
            </a:r>
            <a:r>
              <a:rPr lang="ru-RU" dirty="0" err="1"/>
              <a:t>мвп</a:t>
            </a:r>
            <a:r>
              <a:rPr lang="ru-RU" dirty="0"/>
              <a:t>, </a:t>
            </a:r>
            <a:r>
              <a:rPr lang="ru-RU" dirty="0" err="1"/>
              <a:t>ндп</a:t>
            </a:r>
            <a:r>
              <a:rPr lang="ru-RU" dirty="0"/>
              <a:t>, кожи и мягких тканей, </a:t>
            </a:r>
            <a:r>
              <a:rPr lang="ru-RU" dirty="0" err="1"/>
              <a:t>интраабдоминальные</a:t>
            </a:r>
            <a:r>
              <a:rPr lang="ru-RU" dirty="0"/>
              <a:t>, гинекологические)</a:t>
            </a:r>
          </a:p>
          <a:p>
            <a:pPr algn="just"/>
            <a:r>
              <a:rPr lang="ru-RU" dirty="0"/>
              <a:t>ПЭ: аллергические реакции, местные реакции, головная боль, головокружения, диспепсия, </a:t>
            </a:r>
            <a:r>
              <a:rPr lang="ru-RU" dirty="0" err="1"/>
              <a:t>гепатотоксичность</a:t>
            </a:r>
            <a:r>
              <a:rPr lang="ru-RU" dirty="0"/>
              <a:t>, суперинфекция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8AA001A-6639-44D7-AECC-BD9D1AECC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C8B93-9634-4C99-B296-CD7E85DD7584}" type="slidenum">
              <a:rPr lang="ru-RU" smtClean="0"/>
              <a:t>26</a:t>
            </a:fld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FC5C86A-2E85-4A09-8EEE-581DD6E2891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36460" y="367815"/>
            <a:ext cx="1578429" cy="2050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3034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3D990F-1856-9576-30F4-5047541D36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330" y="140475"/>
            <a:ext cx="7773338" cy="1596177"/>
          </a:xfrm>
        </p:spPr>
        <p:txBody>
          <a:bodyPr/>
          <a:lstStyle/>
          <a:p>
            <a:r>
              <a:rPr lang="ru-RU" dirty="0"/>
              <a:t>Контрольные вопросы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32D000F-D442-17E1-F999-EA676E5026E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798" y="1390613"/>
            <a:ext cx="7772870" cy="5326912"/>
          </a:xfrm>
        </p:spPr>
        <p:txBody>
          <a:bodyPr>
            <a:normAutofit fontScale="850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dirty="0"/>
              <a:t>Что такое антибиотики? Тип их действия. Принципы классификации.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/>
              <a:t>Бета-</a:t>
            </a:r>
            <a:r>
              <a:rPr lang="ru-RU" dirty="0" err="1"/>
              <a:t>лактамные</a:t>
            </a:r>
            <a:r>
              <a:rPr lang="ru-RU" dirty="0"/>
              <a:t> антибиотики. Классификация пенициллинов.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/>
              <a:t>Что такое бета-</a:t>
            </a:r>
            <a:r>
              <a:rPr lang="ru-RU" dirty="0" err="1"/>
              <a:t>лактамаза</a:t>
            </a:r>
            <a:r>
              <a:rPr lang="ru-RU" dirty="0"/>
              <a:t>? Каково решение проблемы антибиотикорезистентности в данном случае?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/>
              <a:t>Антимикробная активность пенициллинов. Их механизм действия.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/>
              <a:t>Применение пенициллинов.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/>
              <a:t>Побочные действия пенициллинов.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/>
              <a:t>Классификация цефалоспоринов.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/>
              <a:t>Общая Характеристика группы цефалоспоринов.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/>
              <a:t>Показания к применению и побочные действия цефалоспоринов.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/>
              <a:t>Характеристика группы </a:t>
            </a:r>
            <a:r>
              <a:rPr lang="ru-RU" dirty="0" err="1"/>
              <a:t>карбепенемы</a:t>
            </a:r>
            <a:r>
              <a:rPr lang="ru-RU" dirty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/>
              <a:t>Характеристика группы </a:t>
            </a:r>
            <a:r>
              <a:rPr lang="ru-RU" dirty="0" err="1"/>
              <a:t>монобактамы</a:t>
            </a:r>
            <a:r>
              <a:rPr lang="ru-RU" dirty="0"/>
              <a:t>.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B181D6F-9859-CB36-7DA8-A5F6380A62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C8B93-9634-4C99-B296-CD7E85DD7584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106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5F015E-E0DB-4A0A-8D35-475221243A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862" y="348633"/>
            <a:ext cx="7773338" cy="1596177"/>
          </a:xfrm>
        </p:spPr>
        <p:txBody>
          <a:bodyPr>
            <a:noAutofit/>
          </a:bodyPr>
          <a:lstStyle/>
          <a:p>
            <a:r>
              <a:rPr lang="ru-RU" sz="2400" dirty="0"/>
              <a:t>К антибактериальным химиотерапевтическим ПРЕПАРАТАМ относятся </a:t>
            </a:r>
            <a:r>
              <a:rPr lang="ru-RU" sz="2400" b="1" dirty="0">
                <a:solidFill>
                  <a:schemeClr val="tx2"/>
                </a:solidFill>
              </a:rPr>
              <a:t>антибио­тики </a:t>
            </a:r>
            <a:r>
              <a:rPr lang="ru-RU" sz="2400" dirty="0"/>
              <a:t>и </a:t>
            </a:r>
            <a:r>
              <a:rPr lang="ru-RU" sz="2400" b="1" dirty="0">
                <a:solidFill>
                  <a:schemeClr val="tx2"/>
                </a:solidFill>
              </a:rPr>
              <a:t>синтетические антибактериальные ПРЕПАРАТЫ</a:t>
            </a:r>
            <a:r>
              <a:rPr lang="ru-RU" sz="2400" b="1" dirty="0"/>
              <a:t>.</a:t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5A94C37-9B07-4433-AA7C-455C2AFD86F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330" y="1944810"/>
            <a:ext cx="7772870" cy="4044340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sz="2400" b="1" dirty="0">
                <a:solidFill>
                  <a:schemeClr val="tx2"/>
                </a:solidFill>
              </a:rPr>
              <a:t>Антибиотики</a:t>
            </a:r>
            <a:r>
              <a:rPr lang="ru-RU" sz="2400" b="1" dirty="0"/>
              <a:t> </a:t>
            </a:r>
            <a:r>
              <a:rPr lang="ru-RU" sz="2400" dirty="0"/>
              <a:t>— это химиотерапевтические вещества биологического проис­хождения, избирательно угнетающие жизнедеятельность микроорганизмов</a:t>
            </a:r>
          </a:p>
          <a:p>
            <a:pPr algn="just"/>
            <a:r>
              <a:rPr lang="ru-RU" sz="2400" dirty="0"/>
              <a:t>БЫВАЮТ ПРИРОДНЫЕ И ПОЛУСИНТЕТИЧЕСКИЕ</a:t>
            </a:r>
          </a:p>
          <a:p>
            <a:pPr algn="just"/>
            <a:r>
              <a:rPr lang="ru-RU" sz="2400" dirty="0"/>
              <a:t>Характер (тип) действия может быть </a:t>
            </a:r>
            <a:r>
              <a:rPr lang="ru-RU" sz="2400" b="1" dirty="0">
                <a:solidFill>
                  <a:schemeClr val="tx2"/>
                </a:solidFill>
              </a:rPr>
              <a:t>бактерицидным</a:t>
            </a:r>
            <a:r>
              <a:rPr lang="ru-RU" sz="2400" dirty="0"/>
              <a:t> (</a:t>
            </a:r>
            <a:r>
              <a:rPr lang="ru-RU" sz="2400" dirty="0" err="1"/>
              <a:t>фунги</a:t>
            </a:r>
            <a:r>
              <a:rPr lang="ru-RU" sz="2400" dirty="0"/>
              <a:t>- или </a:t>
            </a:r>
            <a:r>
              <a:rPr lang="ru-RU" sz="2400" dirty="0" err="1"/>
              <a:t>протозоацидным</a:t>
            </a:r>
            <a:r>
              <a:rPr lang="ru-RU" sz="2400" dirty="0"/>
              <a:t>, в зависимости от возбудителя), - полное разрушение клетки инфекционного агента, и </a:t>
            </a:r>
            <a:r>
              <a:rPr lang="ru-RU" sz="2400" b="1" dirty="0">
                <a:solidFill>
                  <a:schemeClr val="tx2"/>
                </a:solidFill>
              </a:rPr>
              <a:t>бактериостатическим</a:t>
            </a:r>
            <a:r>
              <a:rPr lang="ru-RU" sz="2400" dirty="0"/>
              <a:t> (</a:t>
            </a:r>
            <a:r>
              <a:rPr lang="ru-RU" sz="2400" dirty="0" err="1"/>
              <a:t>фунги</a:t>
            </a:r>
            <a:r>
              <a:rPr lang="ru-RU" sz="2400" dirty="0"/>
              <a:t>-, </a:t>
            </a:r>
            <a:r>
              <a:rPr lang="ru-RU" sz="2400" dirty="0" err="1"/>
              <a:t>протозоастатическим</a:t>
            </a:r>
            <a:r>
              <a:rPr lang="ru-RU" sz="2400" dirty="0"/>
              <a:t>) - прекращение роста и деления его клеток.</a:t>
            </a:r>
          </a:p>
          <a:p>
            <a:pPr algn="just"/>
            <a:endParaRPr lang="ru-RU" sz="2400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ABF1201-F012-4E24-B40F-E1A248479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C8B93-9634-4C99-B296-CD7E85DD7584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82021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8C5593-F2AF-458D-BE79-2652610DFC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332" y="618519"/>
            <a:ext cx="7773338" cy="986998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chemeClr val="tx2"/>
                </a:solidFill>
              </a:rPr>
              <a:t>ПРИНЦИПЫ КЛАССИФИКАЦИИ АНТИБИОТИКОВ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64D43C4E-4D40-4FD8-9936-A385DB3EC747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 rotWithShape="1">
          <a:blip r:embed="rId2"/>
          <a:srcRect l="2279" t="1051" r="2181" b="3002"/>
          <a:stretch/>
        </p:blipFill>
        <p:spPr>
          <a:xfrm>
            <a:off x="458457" y="1800374"/>
            <a:ext cx="8227086" cy="4082902"/>
          </a:xfrm>
          <a:prstGeom prst="rect">
            <a:avLst/>
          </a:prstGeom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8A3EAAE-B489-4463-AEE1-63A6EFCF3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C8B93-9634-4C99-B296-CD7E85DD7584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07915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8C5593-F2AF-458D-BE79-2652610DFC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332" y="618519"/>
            <a:ext cx="7773338" cy="986998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chemeClr val="tx2"/>
                </a:solidFill>
              </a:rPr>
              <a:t>ПРИНЦИПЫ КЛАССИФИКАЦИИ АНТИБИОТИКОВ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8A3EAAE-B489-4463-AEE1-63A6EFCF3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C8B93-9634-4C99-B296-CD7E85DD7584}" type="slidenum">
              <a:rPr lang="ru-RU" smtClean="0"/>
              <a:t>5</a:t>
            </a:fld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FACF8B0-9C21-E972-B569-E6404B2F02B7}"/>
              </a:ext>
            </a:extLst>
          </p:cNvPr>
          <p:cNvSpPr txBox="1"/>
          <p:nvPr/>
        </p:nvSpPr>
        <p:spPr>
          <a:xfrm>
            <a:off x="1605517" y="1988288"/>
            <a:ext cx="5176866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chemeClr val="tx2"/>
                </a:solidFill>
              </a:rPr>
              <a:t>ПО ХИМИЧЕСКОМУ СТРОЕНИЮ</a:t>
            </a:r>
            <a:endParaRPr lang="ru-RU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>
                <a:latin typeface="Cambria" panose="02040503050406030204" pitchFamily="18" charset="0"/>
                <a:ea typeface="Cambria" panose="02040503050406030204" pitchFamily="18" charset="0"/>
              </a:rPr>
              <a:t>β-</a:t>
            </a:r>
            <a:r>
              <a:rPr lang="ru-RU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лактамные</a:t>
            </a:r>
            <a:r>
              <a:rPr lang="ru-RU" sz="2800" dirty="0">
                <a:latin typeface="Cambria" panose="02040503050406030204" pitchFamily="18" charset="0"/>
                <a:ea typeface="Cambria" panose="02040503050406030204" pitchFamily="18" charset="0"/>
              </a:rPr>
              <a:t> антибиотики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>
                <a:latin typeface="Cambria" panose="02040503050406030204" pitchFamily="18" charset="0"/>
                <a:ea typeface="Cambria" panose="02040503050406030204" pitchFamily="18" charset="0"/>
              </a:rPr>
              <a:t>Аминогликозиды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>
                <a:latin typeface="Cambria" panose="02040503050406030204" pitchFamily="18" charset="0"/>
                <a:ea typeface="Cambria" panose="02040503050406030204" pitchFamily="18" charset="0"/>
              </a:rPr>
              <a:t>Тетрациклины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>
                <a:latin typeface="Cambria" panose="02040503050406030204" pitchFamily="18" charset="0"/>
                <a:ea typeface="Cambria" panose="02040503050406030204" pitchFamily="18" charset="0"/>
              </a:rPr>
              <a:t>Макролиды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Линкозамиды</a:t>
            </a:r>
            <a:endParaRPr lang="ru-RU" sz="2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Полиены</a:t>
            </a:r>
            <a:endParaRPr lang="ru-RU" sz="2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Гликопептиды</a:t>
            </a:r>
            <a:endParaRPr lang="ru-RU" sz="2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4477922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59F94F-9AF7-4E92-973B-D8FB8F1655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332" y="252112"/>
            <a:ext cx="7773338" cy="774347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tx2"/>
                </a:solidFill>
              </a:rPr>
              <a:t>АНТИБИОТИКОРЕЗИСТЕНТНОСТЬ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33F4BAF-FBF7-4301-8446-E6F7894944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C8B93-9634-4C99-B296-CD7E85DD7584}" type="slidenum">
              <a:rPr lang="ru-RU" smtClean="0"/>
              <a:t>6</a:t>
            </a:fld>
            <a:endParaRPr lang="ru-RU"/>
          </a:p>
        </p:txBody>
      </p:sp>
      <p:graphicFrame>
        <p:nvGraphicFramePr>
          <p:cNvPr id="6" name="Таблица 6">
            <a:extLst>
              <a:ext uri="{FF2B5EF4-FFF2-40B4-BE49-F238E27FC236}">
                <a16:creationId xmlns:a16="http://schemas.microsoft.com/office/drawing/2014/main" id="{5FB9918F-D23B-408A-9911-B7AF2920BF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7258436"/>
              </p:ext>
            </p:extLst>
          </p:nvPr>
        </p:nvGraphicFramePr>
        <p:xfrm>
          <a:off x="414671" y="1013579"/>
          <a:ext cx="7954245" cy="5507882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2651415">
                  <a:extLst>
                    <a:ext uri="{9D8B030D-6E8A-4147-A177-3AD203B41FA5}">
                      <a16:colId xmlns:a16="http://schemas.microsoft.com/office/drawing/2014/main" val="3274377192"/>
                    </a:ext>
                  </a:extLst>
                </a:gridCol>
                <a:gridCol w="2651415">
                  <a:extLst>
                    <a:ext uri="{9D8B030D-6E8A-4147-A177-3AD203B41FA5}">
                      <a16:colId xmlns:a16="http://schemas.microsoft.com/office/drawing/2014/main" val="2058202395"/>
                    </a:ext>
                  </a:extLst>
                </a:gridCol>
                <a:gridCol w="2651415">
                  <a:extLst>
                    <a:ext uri="{9D8B030D-6E8A-4147-A177-3AD203B41FA5}">
                      <a16:colId xmlns:a16="http://schemas.microsoft.com/office/drawing/2014/main" val="1584220570"/>
                    </a:ext>
                  </a:extLst>
                </a:gridCol>
              </a:tblGrid>
              <a:tr h="833506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Причины развития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Методы борьбы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Принципы рациональной химиотерапии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5055859"/>
                  </a:ext>
                </a:extLst>
              </a:tr>
              <a:tr h="971358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1. Модификация антибиотика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1. Поиск и создание новых препаратов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1. Назначать препараты в соответствии с чувствительностью возбудителей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2317914"/>
                  </a:ext>
                </a:extLst>
              </a:tr>
              <a:tr h="749334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2. Модификация мишени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2. Создание комбинированных препаратов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2. Начинать лечение как можно раньше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9136266"/>
                  </a:ext>
                </a:extLst>
              </a:tr>
              <a:tr h="754483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3. Изменение проницаемости микробной клетки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3. Периодическая смена препаратов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3. Начинать лечение с ударных доз и продолжать максимально допустимыми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7327876"/>
                  </a:ext>
                </a:extLst>
              </a:tr>
              <a:tr h="980828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4. Выработка ферментов, разрушающих антибиотик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4. Соблюдение основных принципов рациональной химиотерапии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4. Доводить курс лечения до конца во избежание рецидива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1244452"/>
                  </a:ext>
                </a:extLst>
              </a:tr>
              <a:tr h="980828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5. Развитие микроорганизмами новых путей метаболизма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66068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00045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7816B2-7223-4869-A20A-8A08851A99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07802" y="360859"/>
            <a:ext cx="7773338" cy="1596177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chemeClr val="tx2"/>
                </a:solidFill>
              </a:rPr>
              <a:t>Бета-</a:t>
            </a:r>
            <a:r>
              <a:rPr lang="ru-RU" sz="2000" b="1" dirty="0" err="1">
                <a:solidFill>
                  <a:schemeClr val="tx2"/>
                </a:solidFill>
              </a:rPr>
              <a:t>лактамные</a:t>
            </a:r>
            <a:r>
              <a:rPr lang="ru-RU" sz="2000" b="1" dirty="0">
                <a:solidFill>
                  <a:schemeClr val="tx2"/>
                </a:solidFill>
              </a:rPr>
              <a:t> антибиотики </a:t>
            </a:r>
            <a:r>
              <a:rPr lang="ru-RU" sz="2000" dirty="0"/>
              <a:t>–</a:t>
            </a:r>
            <a:br>
              <a:rPr lang="ru-RU" sz="2000" dirty="0"/>
            </a:br>
            <a:r>
              <a:rPr lang="ru-RU" sz="2000" dirty="0"/>
              <a:t> это лекарственные препараты, име­ющие в составе молекулы </a:t>
            </a:r>
            <a:r>
              <a:rPr lang="ru-RU" sz="2000" dirty="0">
                <a:ea typeface="Cambria" panose="02040503050406030204" pitchFamily="18" charset="0"/>
              </a:rPr>
              <a:t>бета</a:t>
            </a:r>
            <a:r>
              <a:rPr lang="ru-RU" sz="2000" dirty="0"/>
              <a:t>-</a:t>
            </a:r>
            <a:r>
              <a:rPr lang="ru-RU" sz="2000" dirty="0" err="1"/>
              <a:t>лактамный</a:t>
            </a:r>
            <a:r>
              <a:rPr lang="ru-RU" sz="2000" dirty="0"/>
              <a:t> цикл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5EDA37B-AFB3-46E0-96D1-6A7424069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C8B93-9634-4C99-B296-CD7E85DD7584}" type="slidenum">
              <a:rPr lang="ru-RU" smtClean="0"/>
              <a:t>7</a:t>
            </a:fld>
            <a:endParaRPr lang="ru-RU"/>
          </a:p>
        </p:txBody>
      </p:sp>
      <p:pic>
        <p:nvPicPr>
          <p:cNvPr id="9" name="Объект 8">
            <a:extLst>
              <a:ext uri="{FF2B5EF4-FFF2-40B4-BE49-F238E27FC236}">
                <a16:creationId xmlns:a16="http://schemas.microsoft.com/office/drawing/2014/main" id="{0576B6A1-6657-41D9-AFF6-A35B48C0FA9A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 rotWithShape="1">
          <a:blip r:embed="rId2">
            <a:lum contrast="-20000"/>
          </a:blip>
          <a:srcRect b="4292"/>
          <a:stretch/>
        </p:blipFill>
        <p:spPr>
          <a:xfrm>
            <a:off x="1472140" y="1683488"/>
            <a:ext cx="5815472" cy="494059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F116B1E-E581-4C0E-AA01-235DF938B7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5734" y="-1"/>
            <a:ext cx="2178266" cy="1158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3871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232D47-9D08-4192-8BDD-EA412812C9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8651" y="663560"/>
            <a:ext cx="3418837" cy="551063"/>
          </a:xfrm>
        </p:spPr>
        <p:txBody>
          <a:bodyPr>
            <a:normAutofit/>
          </a:bodyPr>
          <a:lstStyle/>
          <a:p>
            <a:pPr algn="r"/>
            <a:r>
              <a:rPr lang="ru-RU" sz="2400" b="1" dirty="0">
                <a:solidFill>
                  <a:schemeClr val="tx2"/>
                </a:solidFill>
              </a:rPr>
              <a:t>классификация</a:t>
            </a:r>
          </a:p>
        </p:txBody>
      </p:sp>
      <p:graphicFrame>
        <p:nvGraphicFramePr>
          <p:cNvPr id="5" name="Таблица 5">
            <a:extLst>
              <a:ext uri="{FF2B5EF4-FFF2-40B4-BE49-F238E27FC236}">
                <a16:creationId xmlns:a16="http://schemas.microsoft.com/office/drawing/2014/main" id="{CD2478D5-4407-4DE2-A12C-FEFAE00D6A24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787082487"/>
              </p:ext>
            </p:extLst>
          </p:nvPr>
        </p:nvGraphicFramePr>
        <p:xfrm>
          <a:off x="701749" y="1203207"/>
          <a:ext cx="7755979" cy="499872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3689498">
                  <a:extLst>
                    <a:ext uri="{9D8B030D-6E8A-4147-A177-3AD203B41FA5}">
                      <a16:colId xmlns:a16="http://schemas.microsoft.com/office/drawing/2014/main" val="1540259679"/>
                    </a:ext>
                  </a:extLst>
                </a:gridCol>
                <a:gridCol w="4066481">
                  <a:extLst>
                    <a:ext uri="{9D8B030D-6E8A-4147-A177-3AD203B41FA5}">
                      <a16:colId xmlns:a16="http://schemas.microsoft.com/office/drawing/2014/main" val="40713769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Природные (естественные) пенициллины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Полусинтетические пенициллины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48139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i="1" dirty="0"/>
                        <a:t>Короткого действия: </a:t>
                      </a:r>
                    </a:p>
                    <a:p>
                      <a:r>
                        <a:rPr lang="ru-RU" sz="1600" dirty="0" err="1"/>
                        <a:t>Бензилпенициллины</a:t>
                      </a:r>
                      <a:r>
                        <a:rPr lang="ru-RU" sz="1600" dirty="0"/>
                        <a:t> (</a:t>
                      </a:r>
                      <a:r>
                        <a:rPr lang="ru-RU" sz="1600" dirty="0" err="1"/>
                        <a:t>бензилпенициллина</a:t>
                      </a:r>
                      <a:r>
                        <a:rPr lang="ru-RU" sz="1600" dirty="0"/>
                        <a:t> натриевая и калиевая соль)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u="sng" dirty="0" err="1"/>
                        <a:t>Аминопенициллины</a:t>
                      </a:r>
                      <a:r>
                        <a:rPr lang="ru-RU" sz="1600" dirty="0"/>
                        <a:t> (Амоксициллин, Ампициллин) и </a:t>
                      </a:r>
                      <a:r>
                        <a:rPr lang="ru-RU" sz="1600" u="sng" dirty="0"/>
                        <a:t>их </a:t>
                      </a:r>
                      <a:r>
                        <a:rPr lang="ru-RU" sz="1600" u="sng" dirty="0" err="1"/>
                        <a:t>ингибиторзащищенные</a:t>
                      </a:r>
                      <a:r>
                        <a:rPr lang="ru-RU" sz="1600" u="sng" dirty="0"/>
                        <a:t> производные </a:t>
                      </a:r>
                      <a:r>
                        <a:rPr lang="ru-RU" sz="1600" dirty="0"/>
                        <a:t>–</a:t>
                      </a:r>
                    </a:p>
                    <a:p>
                      <a:r>
                        <a:rPr lang="ru-RU" sz="1600" i="1" dirty="0" err="1"/>
                        <a:t>Амоксициллин+клавулановая</a:t>
                      </a:r>
                      <a:r>
                        <a:rPr lang="ru-RU" sz="1600" i="1" dirty="0"/>
                        <a:t> кислота </a:t>
                      </a:r>
                      <a:r>
                        <a:rPr lang="ru-RU" sz="1600" dirty="0"/>
                        <a:t>– </a:t>
                      </a:r>
                      <a:r>
                        <a:rPr lang="ru-RU" sz="1600" dirty="0" err="1"/>
                        <a:t>Амоксиклав</a:t>
                      </a:r>
                      <a:r>
                        <a:rPr lang="ru-RU" sz="1600" dirty="0"/>
                        <a:t>, </a:t>
                      </a:r>
                      <a:r>
                        <a:rPr lang="ru-RU" sz="1600" dirty="0" err="1"/>
                        <a:t>Аугментин</a:t>
                      </a:r>
                      <a:r>
                        <a:rPr lang="ru-RU" sz="1600" dirty="0"/>
                        <a:t>, </a:t>
                      </a:r>
                      <a:r>
                        <a:rPr lang="ru-RU" sz="1600" dirty="0" err="1"/>
                        <a:t>Панклав</a:t>
                      </a:r>
                      <a:endParaRPr lang="ru-RU" sz="1600" dirty="0"/>
                    </a:p>
                    <a:p>
                      <a:r>
                        <a:rPr lang="ru-RU" sz="1600" i="1" dirty="0" err="1"/>
                        <a:t>Ампициллин+сульбактам</a:t>
                      </a:r>
                      <a:r>
                        <a:rPr lang="ru-RU" sz="1600" i="1" dirty="0"/>
                        <a:t> </a:t>
                      </a:r>
                      <a:r>
                        <a:rPr lang="ru-RU" sz="1600" dirty="0"/>
                        <a:t>– </a:t>
                      </a:r>
                      <a:r>
                        <a:rPr lang="ru-RU" sz="1600" dirty="0" err="1"/>
                        <a:t>Амибактам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72827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i="1" dirty="0"/>
                        <a:t>Длительного действия:</a:t>
                      </a:r>
                    </a:p>
                    <a:p>
                      <a:r>
                        <a:rPr lang="ru-RU" sz="1600" dirty="0" err="1"/>
                        <a:t>Бензатина</a:t>
                      </a:r>
                      <a:r>
                        <a:rPr lang="ru-RU" sz="1600" dirty="0"/>
                        <a:t> </a:t>
                      </a:r>
                      <a:r>
                        <a:rPr lang="ru-RU" sz="1600" dirty="0" err="1"/>
                        <a:t>бензилпенициллин</a:t>
                      </a:r>
                      <a:r>
                        <a:rPr lang="ru-RU" sz="1600" dirty="0"/>
                        <a:t> (Бициллин-1),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err="1"/>
                        <a:t>Бензатина</a:t>
                      </a:r>
                      <a:r>
                        <a:rPr lang="ru-RU" sz="1600" b="0" dirty="0"/>
                        <a:t> </a:t>
                      </a:r>
                      <a:r>
                        <a:rPr lang="ru-RU" sz="1600" b="0" dirty="0" err="1"/>
                        <a:t>бензилпенициллин</a:t>
                      </a:r>
                      <a:r>
                        <a:rPr lang="ru-RU" sz="1600" b="0" dirty="0"/>
                        <a:t> + </a:t>
                      </a:r>
                      <a:r>
                        <a:rPr lang="ru-RU" sz="1600" b="0" dirty="0" err="1"/>
                        <a:t>Бензилпенициллин</a:t>
                      </a:r>
                      <a:r>
                        <a:rPr lang="ru-RU" sz="1600" b="0" dirty="0"/>
                        <a:t> </a:t>
                      </a:r>
                      <a:r>
                        <a:rPr lang="ru-RU" sz="1600" b="0" dirty="0" err="1"/>
                        <a:t>прокаина</a:t>
                      </a:r>
                      <a:r>
                        <a:rPr lang="ru-RU" sz="1600" b="0" dirty="0"/>
                        <a:t> + </a:t>
                      </a:r>
                      <a:r>
                        <a:rPr lang="ru-RU" sz="1600" b="0" dirty="0" err="1"/>
                        <a:t>Бензилпенициллин</a:t>
                      </a:r>
                      <a:r>
                        <a:rPr lang="ru-RU" sz="1600" b="0" dirty="0"/>
                        <a:t> (Бициллин-3)</a:t>
                      </a:r>
                    </a:p>
                    <a:p>
                      <a:r>
                        <a:rPr lang="ru-RU" sz="1600" dirty="0" err="1"/>
                        <a:t>Бензатина</a:t>
                      </a:r>
                      <a:r>
                        <a:rPr lang="ru-RU" sz="1600" dirty="0"/>
                        <a:t> </a:t>
                      </a:r>
                      <a:r>
                        <a:rPr lang="ru-RU" sz="1600" dirty="0" err="1"/>
                        <a:t>бензилпенициллин+Бензилпенициллин</a:t>
                      </a:r>
                      <a:r>
                        <a:rPr lang="ru-RU" sz="1600" dirty="0"/>
                        <a:t> </a:t>
                      </a:r>
                      <a:r>
                        <a:rPr lang="ru-RU" sz="1600" dirty="0" err="1"/>
                        <a:t>прокаина</a:t>
                      </a:r>
                      <a:r>
                        <a:rPr lang="ru-RU" sz="1600" dirty="0"/>
                        <a:t> (Бициллин-5)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u="sng" dirty="0" err="1"/>
                        <a:t>Изоксазолпенициллины</a:t>
                      </a:r>
                      <a:r>
                        <a:rPr lang="ru-RU" sz="1600" dirty="0"/>
                        <a:t> (Оксациллин) - антистафилококковый</a:t>
                      </a:r>
                    </a:p>
                    <a:p>
                      <a:endParaRPr lang="ru-RU" sz="1600" dirty="0"/>
                    </a:p>
                    <a:p>
                      <a:r>
                        <a:rPr lang="ru-RU" sz="1600" u="sng" dirty="0" err="1"/>
                        <a:t>Уреидопенициллины</a:t>
                      </a:r>
                      <a:r>
                        <a:rPr lang="ru-RU" sz="1600" u="sng" dirty="0"/>
                        <a:t> </a:t>
                      </a:r>
                      <a:r>
                        <a:rPr lang="ru-RU" sz="1600" u="none" dirty="0"/>
                        <a:t>(</a:t>
                      </a:r>
                      <a:r>
                        <a:rPr lang="ru-RU" sz="1600" u="none" dirty="0" err="1"/>
                        <a:t>антисинегнойные</a:t>
                      </a:r>
                      <a:r>
                        <a:rPr lang="ru-RU" sz="1600" u="none" dirty="0"/>
                        <a:t>) </a:t>
                      </a:r>
                      <a:r>
                        <a:rPr lang="ru-RU" sz="1600" dirty="0"/>
                        <a:t>(</a:t>
                      </a:r>
                      <a:r>
                        <a:rPr lang="ru-RU" sz="1600" dirty="0" err="1"/>
                        <a:t>Пиперациллин+Тазобактам</a:t>
                      </a:r>
                      <a:r>
                        <a:rPr lang="ru-RU" sz="1600" dirty="0"/>
                        <a:t> - </a:t>
                      </a:r>
                      <a:r>
                        <a:rPr lang="ru-RU" sz="1600" dirty="0" err="1"/>
                        <a:t>Тазоцин</a:t>
                      </a:r>
                      <a:r>
                        <a:rPr lang="ru-RU" sz="1600"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62142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err="1"/>
                        <a:t>Феноксиметилпенициллин</a:t>
                      </a:r>
                      <a:r>
                        <a:rPr lang="ru-RU" sz="1600" dirty="0"/>
                        <a:t> (</a:t>
                      </a:r>
                      <a:r>
                        <a:rPr lang="ru-RU" sz="1600" dirty="0" err="1"/>
                        <a:t>энтеральное</a:t>
                      </a:r>
                      <a:r>
                        <a:rPr lang="ru-RU" sz="1600" dirty="0"/>
                        <a:t> введение)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/>
                        <a:t>Комбинированный препарат </a:t>
                      </a:r>
                      <a:r>
                        <a:rPr lang="ru-RU" sz="1600" dirty="0"/>
                        <a:t>– </a:t>
                      </a:r>
                      <a:r>
                        <a:rPr lang="ru-RU" sz="1600" dirty="0" err="1"/>
                        <a:t>Ампициллин+Оксациллин</a:t>
                      </a:r>
                      <a:r>
                        <a:rPr lang="ru-RU" sz="1600" dirty="0"/>
                        <a:t> = </a:t>
                      </a:r>
                      <a:r>
                        <a:rPr lang="ru-RU" sz="1600" dirty="0" err="1"/>
                        <a:t>Ампиокс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997825"/>
                  </a:ext>
                </a:extLst>
              </a:tr>
            </a:tbl>
          </a:graphicData>
        </a:graphic>
      </p:graphicFrame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E242929-79F5-4CC9-932F-E37A23ED8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C8B93-9634-4C99-B296-CD7E85DD7584}" type="slidenum">
              <a:rPr lang="ru-RU" smtClean="0"/>
              <a:t>8</a:t>
            </a:fld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C216EF1-CF3E-424D-8A53-856A18E1C557}"/>
              </a:ext>
            </a:extLst>
          </p:cNvPr>
          <p:cNvSpPr txBox="1"/>
          <p:nvPr/>
        </p:nvSpPr>
        <p:spPr>
          <a:xfrm>
            <a:off x="4678326" y="133251"/>
            <a:ext cx="27142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</a:rPr>
              <a:t>ПЕНИЦИЛЛИНЫ</a:t>
            </a:r>
          </a:p>
        </p:txBody>
      </p:sp>
    </p:spTree>
    <p:extLst>
      <p:ext uri="{BB962C8B-B14F-4D97-AF65-F5344CB8AC3E}">
        <p14:creationId xmlns:p14="http://schemas.microsoft.com/office/powerpoint/2010/main" val="13632718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C8B93-9634-4C99-B296-CD7E85DD7584}" type="slidenum">
              <a:rPr lang="ru-RU" smtClean="0"/>
              <a:t>9</a:t>
            </a:fld>
            <a:endParaRPr lang="ru-RU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00810" y="261870"/>
            <a:ext cx="1090386" cy="2481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8874" y="2640170"/>
            <a:ext cx="1156184" cy="2554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0810" y="2743200"/>
            <a:ext cx="813741" cy="2088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946643" y="2691685"/>
            <a:ext cx="895971" cy="2255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292" y="4780072"/>
            <a:ext cx="4955150" cy="1973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828928" y="98225"/>
            <a:ext cx="1624829" cy="209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783040" y="85140"/>
            <a:ext cx="1453790" cy="3366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93081" y="2172336"/>
            <a:ext cx="2325318" cy="1429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8" name="Picture 12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65206" y="850006"/>
            <a:ext cx="1878794" cy="2121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9" name="Picture 13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22772" y="3290367"/>
            <a:ext cx="2884868" cy="2021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0" name="Picture 14"/>
          <p:cNvPicPr>
            <a:picLocks noChangeAspect="1" noChangeArrowheads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116583" y="5194883"/>
            <a:ext cx="3923062" cy="1577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1" name="Picture 15"/>
          <p:cNvPicPr>
            <a:picLocks noChangeAspect="1" noChangeArrowheads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957872" y="3580585"/>
            <a:ext cx="2666452" cy="1614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8006221"/>
      </p:ext>
    </p:extLst>
  </p:cSld>
  <p:clrMapOvr>
    <a:masterClrMapping/>
  </p:clrMapOvr>
</p:sld>
</file>

<file path=ppt/theme/theme1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Капля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Капля</Template>
  <TotalTime>1852</TotalTime>
  <Words>1208</Words>
  <Application>Microsoft Office PowerPoint</Application>
  <PresentationFormat>Экран (4:3)</PresentationFormat>
  <Paragraphs>270</Paragraphs>
  <Slides>27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2" baseType="lpstr">
      <vt:lpstr>Arial</vt:lpstr>
      <vt:lpstr>Calibri</vt:lpstr>
      <vt:lpstr>Cambria</vt:lpstr>
      <vt:lpstr>Tw Cen MT</vt:lpstr>
      <vt:lpstr>Капля</vt:lpstr>
      <vt:lpstr>ПРОтивомикробные лекарственные препараты</vt:lpstr>
      <vt:lpstr>Презентация PowerPoint</vt:lpstr>
      <vt:lpstr>К антибактериальным химиотерапевтическим ПРЕПАРАТАМ относятся антибио­тики и синтетические антибактериальные ПРЕПАРАТЫ. </vt:lpstr>
      <vt:lpstr>ПРИНЦИПЫ КЛАССИФИКАЦИИ АНТИБИОТИКОВ</vt:lpstr>
      <vt:lpstr>ПРИНЦИПЫ КЛАССИФИКАЦИИ АНТИБИОТИКОВ</vt:lpstr>
      <vt:lpstr>АНТИБИОТИКОРЕЗИСТЕНТНОСТЬ</vt:lpstr>
      <vt:lpstr>Бета-лактамные антибиотики –  это лекарственные препараты, име­ющие в составе молекулы бета-лактамный цикл</vt:lpstr>
      <vt:lpstr>классификация</vt:lpstr>
      <vt:lpstr>Презентация PowerPoint</vt:lpstr>
      <vt:lpstr>бета-лактамаза</vt:lpstr>
      <vt:lpstr>Разработаны ингибиторы бета-лактамаз</vt:lpstr>
      <vt:lpstr>Презентация PowerPoint</vt:lpstr>
      <vt:lpstr>Характеристика группы</vt:lpstr>
      <vt:lpstr>применение</vt:lpstr>
      <vt:lpstr>Презентация PowerPoint</vt:lpstr>
      <vt:lpstr>Презентация PowerPoint</vt:lpstr>
      <vt:lpstr>Побочные действия</vt:lpstr>
      <vt:lpstr>ЦЕФАЛОСПОРИНЫ</vt:lpstr>
      <vt:lpstr>Презентация PowerPoint</vt:lpstr>
      <vt:lpstr>Презентация PowerPoint</vt:lpstr>
      <vt:lpstr>Механизм действия</vt:lpstr>
      <vt:lpstr>Показания к применению</vt:lpstr>
      <vt:lpstr>Побочные действия</vt:lpstr>
      <vt:lpstr>карбапенемы</vt:lpstr>
      <vt:lpstr>Показания к применению</vt:lpstr>
      <vt:lpstr>монобактамы</vt:lpstr>
      <vt:lpstr>Контрольные вопросы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Антимикробные лекарственные препараты</dc:title>
  <dc:creator>Olga</dc:creator>
  <cp:lastModifiedBy>Калинина Ольга Сергеевна</cp:lastModifiedBy>
  <cp:revision>60</cp:revision>
  <dcterms:created xsi:type="dcterms:W3CDTF">2019-10-21T18:09:45Z</dcterms:created>
  <dcterms:modified xsi:type="dcterms:W3CDTF">2025-02-15T04:01:34Z</dcterms:modified>
</cp:coreProperties>
</file>