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88" r:id="rId35"/>
    <p:sldId id="289" r:id="rId36"/>
    <p:sldId id="290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7FE75-02A3-4C5D-8AE2-09FF81ECE1A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8E3C-688A-41AB-BB1E-664FD86D1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C8E3C-688A-41AB-BB1E-664FD86D17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5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620A-B894-405E-80E2-3B34457C18AF}" type="datetime1">
              <a:rPr lang="ru-RU" smtClean="0"/>
              <a:t>15.02.2025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91CB-47E1-42B9-BA60-A19BC227E4A2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56B2-9228-456A-8784-05FEAF9CC56F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2296-C4CE-42C9-9030-74D954F8480F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3B40-5E2C-4897-BEBC-E71983DD961D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32E3-6B87-4853-9636-1099D08AAEF2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4B51-C375-4973-B2DC-0919017A1CC2}" type="datetime1">
              <a:rPr lang="ru-RU" smtClean="0"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CCAB-FA44-436C-A925-14E5F0AC041E}" type="datetime1">
              <a:rPr lang="ru-RU" smtClean="0"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B0CF-2E73-4B26-B51E-53FD2C5BDE57}" type="datetime1">
              <a:rPr lang="ru-RU" smtClean="0"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CBE9-4272-4057-98A9-0D9FA6FBFEF6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2-A7F2-4D02-A3C7-7724580B88DB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A44BCC-9F2B-42FC-AE16-2B5CB7750BFA}" type="datetime1">
              <a:rPr lang="ru-RU" smtClean="0"/>
              <a:t>15.02.2025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019" y="-315416"/>
            <a:ext cx="7406640" cy="1472184"/>
          </a:xfrm>
        </p:spPr>
        <p:txBody>
          <a:bodyPr/>
          <a:lstStyle/>
          <a:p>
            <a:pPr algn="r"/>
            <a:r>
              <a:rPr lang="ru-RU" b="1" dirty="0"/>
              <a:t>Антибиотики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715" y="1043168"/>
            <a:ext cx="7406640" cy="4099216"/>
          </a:xfrm>
        </p:spPr>
        <p:txBody>
          <a:bodyPr>
            <a:normAutofit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ru-RU" b="1" dirty="0" err="1"/>
              <a:t>Аминогликозиды</a:t>
            </a:r>
            <a:endParaRPr lang="ru-RU" b="1" dirty="0"/>
          </a:p>
          <a:p>
            <a:pPr marL="484632" indent="-457200">
              <a:buFont typeface="Arial" pitchFamily="34" charset="0"/>
              <a:buChar char="•"/>
            </a:pPr>
            <a:r>
              <a:rPr lang="ru-RU" b="1" dirty="0" err="1"/>
              <a:t>Макролиды</a:t>
            </a:r>
            <a:endParaRPr lang="ru-RU" b="1" dirty="0"/>
          </a:p>
          <a:p>
            <a:pPr marL="484632" indent="-457200">
              <a:buFont typeface="Arial" pitchFamily="34" charset="0"/>
              <a:buChar char="•"/>
            </a:pPr>
            <a:r>
              <a:rPr lang="ru-RU" b="1" dirty="0"/>
              <a:t>Тетрациклины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ru-RU" b="1" dirty="0" err="1"/>
              <a:t>Левомицетины</a:t>
            </a:r>
            <a:endParaRPr lang="ru-RU" b="1" dirty="0"/>
          </a:p>
          <a:p>
            <a:pPr marL="484632" indent="-457200">
              <a:buFont typeface="Arial" pitchFamily="34" charset="0"/>
              <a:buChar char="•"/>
            </a:pPr>
            <a:r>
              <a:rPr lang="ru-RU" b="1" dirty="0" err="1"/>
              <a:t>Линкозамиды</a:t>
            </a:r>
            <a:endParaRPr lang="ru-RU" b="1" dirty="0"/>
          </a:p>
          <a:p>
            <a:pPr marL="484632" indent="-457200">
              <a:buFont typeface="Arial" pitchFamily="34" charset="0"/>
              <a:buChar char="•"/>
            </a:pPr>
            <a:r>
              <a:rPr lang="ru-RU" b="1" dirty="0"/>
              <a:t>Препараты других групп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779" y="1412776"/>
            <a:ext cx="3193865" cy="213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928189"/>
            <a:ext cx="6480720" cy="292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2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98080" cy="1143000"/>
          </a:xfrm>
        </p:spPr>
        <p:txBody>
          <a:bodyPr/>
          <a:lstStyle/>
          <a:p>
            <a:pPr algn="ctr"/>
            <a:r>
              <a:rPr lang="ru-RU" b="1" dirty="0" err="1"/>
              <a:t>Макролиды</a:t>
            </a:r>
            <a:endParaRPr lang="ru-RU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757064"/>
          </a:xfrm>
        </p:spPr>
        <p:txBody>
          <a:bodyPr/>
          <a:lstStyle/>
          <a:p>
            <a:pPr marL="82296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Классификация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45708"/>
              </p:ext>
            </p:extLst>
          </p:nvPr>
        </p:nvGraphicFramePr>
        <p:xfrm>
          <a:off x="539552" y="1412776"/>
          <a:ext cx="8352927" cy="49903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r>
                        <a:rPr lang="ru-RU" sz="2400" dirty="0"/>
                        <a:t> 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 </a:t>
                      </a:r>
                      <a:r>
                        <a:rPr lang="ru-RU" sz="24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  <a:r>
                        <a:rPr lang="ru-RU" sz="2400" dirty="0"/>
                        <a:t> поколение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28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Эритромицин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Джозамицин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Вильпрафен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Азитромицин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Сумамед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Зитролид</a:t>
                      </a:r>
                      <a:r>
                        <a:rPr lang="ru-RU" sz="2000" dirty="0"/>
                        <a:t>,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baseline="0" dirty="0" err="1"/>
                        <a:t>Хемомицин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/>
                        <a:t>Эритромицин+цинка</a:t>
                      </a:r>
                      <a:r>
                        <a:rPr lang="ru-RU" sz="2000" dirty="0"/>
                        <a:t> ацетат (</a:t>
                      </a:r>
                      <a:r>
                        <a:rPr lang="ru-RU" sz="2000" dirty="0" err="1"/>
                        <a:t>Зинерит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Кларитромицин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Клацид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Фромилид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Азитромицин+флуконазол+секнидазол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Сафоцид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Олеандомицин+тетрациклин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Олететрин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Мидекамицин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Макропен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Рокситромицин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Рулид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Эспарокси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Спирамицин</a:t>
                      </a:r>
                      <a:r>
                        <a:rPr lang="ru-RU" sz="2000" baseline="0" dirty="0"/>
                        <a:t> (</a:t>
                      </a:r>
                      <a:r>
                        <a:rPr lang="ru-RU" sz="2000" baseline="0" dirty="0" err="1"/>
                        <a:t>Ровамицин</a:t>
                      </a:r>
                      <a:r>
                        <a:rPr lang="ru-RU" sz="2000" baseline="0" dirty="0"/>
                        <a:t>)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7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2560328" cy="613048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I</a:t>
            </a:r>
            <a:r>
              <a:rPr lang="ru-RU" dirty="0"/>
              <a:t> поколение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799237"/>
            <a:ext cx="2332303" cy="28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3737992" cy="373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683376"/>
            <a:ext cx="4197846" cy="28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9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2592288" cy="613048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II</a:t>
            </a:r>
            <a:r>
              <a:rPr lang="ru-RU" dirty="0"/>
              <a:t> поколение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5235" y="764704"/>
            <a:ext cx="3772241" cy="256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263" y="306896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828"/>
            <a:ext cx="2705556" cy="25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8767" y="2414122"/>
            <a:ext cx="3587794" cy="256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1089" y="4725144"/>
            <a:ext cx="4043150" cy="191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79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2808312" cy="685056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III</a:t>
            </a:r>
            <a:r>
              <a:rPr lang="ru-RU" dirty="0"/>
              <a:t> поколение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2443" y="694967"/>
            <a:ext cx="3435605" cy="20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602117"/>
            <a:ext cx="3264024" cy="17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828" y="274699"/>
            <a:ext cx="1771395" cy="33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4293096"/>
            <a:ext cx="3498765" cy="199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6583" y="3789039"/>
            <a:ext cx="3139155" cy="267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0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763"/>
            <a:ext cx="7498080" cy="1143000"/>
          </a:xfrm>
        </p:spPr>
        <p:txBody>
          <a:bodyPr/>
          <a:lstStyle/>
          <a:p>
            <a:pPr algn="ctr"/>
            <a:r>
              <a:rPr lang="ru-RU" b="1" dirty="0"/>
              <a:t>Антимикробная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890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Обладают бактериостатическим (на </a:t>
            </a:r>
            <a:r>
              <a:rPr lang="ru-RU" dirty="0" err="1"/>
              <a:t>нейссерии</a:t>
            </a:r>
            <a:r>
              <a:rPr lang="ru-RU" dirty="0"/>
              <a:t>, </a:t>
            </a:r>
            <a:r>
              <a:rPr lang="ru-RU" dirty="0" err="1"/>
              <a:t>легионеллы</a:t>
            </a:r>
            <a:r>
              <a:rPr lang="ru-RU" dirty="0"/>
              <a:t>, гемофильные палочки, трепонему, </a:t>
            </a:r>
            <a:r>
              <a:rPr lang="ru-RU" dirty="0" err="1"/>
              <a:t>клостридии</a:t>
            </a:r>
            <a:r>
              <a:rPr lang="ru-RU" dirty="0"/>
              <a:t>) и бактерицидным действием (на </a:t>
            </a:r>
            <a:r>
              <a:rPr lang="ru-RU" dirty="0" err="1"/>
              <a:t>стафиллококки</a:t>
            </a:r>
            <a:r>
              <a:rPr lang="ru-RU" dirty="0"/>
              <a:t>, стрептококки, пневмококки, палочки </a:t>
            </a:r>
            <a:r>
              <a:rPr lang="ru-RU" dirty="0" err="1"/>
              <a:t>коринебактерии</a:t>
            </a:r>
            <a:r>
              <a:rPr lang="ru-RU" dirty="0"/>
              <a:t>, хламидии, </a:t>
            </a:r>
            <a:r>
              <a:rPr lang="ru-RU" dirty="0" err="1"/>
              <a:t>уреаплазмы</a:t>
            </a:r>
            <a:r>
              <a:rPr lang="ru-RU" dirty="0"/>
              <a:t>, микоплазмы)</a:t>
            </a:r>
          </a:p>
          <a:p>
            <a:pPr algn="just"/>
            <a:r>
              <a:rPr lang="ru-RU" dirty="0"/>
              <a:t>Второе и третье поколение применяются для комплексной терапии язвенной болезни желудка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3635" y="5196115"/>
            <a:ext cx="3131864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4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ru-RU" b="1" dirty="0"/>
              <a:t>Механизм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69138"/>
            <a:ext cx="7632848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Ингибируют синтез белка на уровне рибосом</a:t>
            </a:r>
          </a:p>
          <a:p>
            <a:pPr algn="just"/>
            <a:r>
              <a:rPr lang="ru-RU" dirty="0"/>
              <a:t>Оказывают иммуномодулирующий эффект на уровне макрофагов</a:t>
            </a:r>
          </a:p>
          <a:p>
            <a:pPr algn="just"/>
            <a:r>
              <a:rPr lang="ru-RU" dirty="0"/>
              <a:t>Способны накапливаться в макрофагах с последующим выделением в очаге инфекции под воздействием бактериальных стимулов</a:t>
            </a:r>
          </a:p>
          <a:p>
            <a:pPr algn="just"/>
            <a:r>
              <a:rPr lang="ru-RU" dirty="0"/>
              <a:t>Захват </a:t>
            </a:r>
            <a:r>
              <a:rPr lang="ru-RU" dirty="0" err="1"/>
              <a:t>макролидов</a:t>
            </a:r>
            <a:r>
              <a:rPr lang="ru-RU" dirty="0"/>
              <a:t> макрофагами способствует транспортировке их в очаг воспаления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9218" name="Picture 2" descr="https://cmtscience.ru/img/post/59da236d76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055174" cy="17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0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Характеристика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632848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Принимать можно независимо от приема пищи (кроме эритромицина)</a:t>
            </a:r>
          </a:p>
          <a:p>
            <a:pPr algn="just"/>
            <a:r>
              <a:rPr lang="ru-RU" dirty="0"/>
              <a:t>Курс должен быть до 7 дней, т.к. резистентность развивается быстро</a:t>
            </a:r>
          </a:p>
          <a:p>
            <a:pPr algn="just"/>
            <a:r>
              <a:rPr lang="ru-RU" dirty="0"/>
              <a:t>Устойчивость к одному препарату=устойчивость ко всем препаратам группы</a:t>
            </a:r>
          </a:p>
          <a:p>
            <a:pPr algn="just"/>
            <a:r>
              <a:rPr lang="ru-RU" dirty="0"/>
              <a:t>Проникают через плаценту, но концентрация в крови плода составляет 20-25% от уровня в крови матери, можно применять во время беременности (кроме </a:t>
            </a:r>
            <a:r>
              <a:rPr lang="ru-RU" dirty="0" err="1"/>
              <a:t>кларитромицина</a:t>
            </a:r>
            <a:r>
              <a:rPr lang="ru-RU" dirty="0"/>
              <a:t>), во время лактации принимать нельзя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Показания к применению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Заболевания ВДП </a:t>
            </a:r>
          </a:p>
          <a:p>
            <a:r>
              <a:rPr lang="ru-RU" dirty="0"/>
              <a:t>Заболевания ЖКТ</a:t>
            </a:r>
          </a:p>
          <a:p>
            <a:r>
              <a:rPr lang="ru-RU" dirty="0"/>
              <a:t>Коклюш, дифтерия</a:t>
            </a:r>
          </a:p>
          <a:p>
            <a:r>
              <a:rPr lang="ru-RU" dirty="0" err="1"/>
              <a:t>Хламидийный</a:t>
            </a:r>
            <a:r>
              <a:rPr lang="ru-RU" dirty="0"/>
              <a:t> конъюнктивит</a:t>
            </a:r>
          </a:p>
          <a:p>
            <a:r>
              <a:rPr lang="ru-RU" dirty="0"/>
              <a:t>Пневмонии</a:t>
            </a:r>
          </a:p>
          <a:p>
            <a:r>
              <a:rPr lang="ru-RU" dirty="0"/>
              <a:t>Первичный сифилис, гонорея</a:t>
            </a:r>
          </a:p>
          <a:p>
            <a:r>
              <a:rPr lang="ru-RU" dirty="0"/>
              <a:t>Урогенитальная инфекция</a:t>
            </a:r>
          </a:p>
          <a:p>
            <a:r>
              <a:rPr lang="ru-RU" dirty="0"/>
              <a:t>Токсоплазмоз (</a:t>
            </a:r>
            <a:r>
              <a:rPr lang="ru-RU" dirty="0" err="1"/>
              <a:t>спирамицин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2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Побочные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Тошнота </a:t>
            </a:r>
          </a:p>
          <a:p>
            <a:r>
              <a:rPr lang="ru-RU" dirty="0" err="1"/>
              <a:t>Холестатический</a:t>
            </a:r>
            <a:r>
              <a:rPr lang="ru-RU" dirty="0"/>
              <a:t> гепатит</a:t>
            </a:r>
          </a:p>
          <a:p>
            <a:r>
              <a:rPr lang="ru-RU" dirty="0"/>
              <a:t>Обратимое снижение слуха (высокие дозы эритромицина)</a:t>
            </a:r>
          </a:p>
          <a:p>
            <a:r>
              <a:rPr lang="ru-RU" dirty="0" err="1"/>
              <a:t>Кардиотоксичность</a:t>
            </a:r>
            <a:r>
              <a:rPr lang="ru-RU" dirty="0"/>
              <a:t> (эритромицин, </a:t>
            </a:r>
            <a:r>
              <a:rPr lang="ru-RU"/>
              <a:t>спирамицин)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3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62D24-1101-4991-BB5F-7722415D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Тетрациклины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83FBC-A1AC-4096-8708-CC79A508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Тетрациклин</a:t>
            </a:r>
          </a:p>
          <a:p>
            <a:r>
              <a:rPr lang="ru-RU" dirty="0" err="1"/>
              <a:t>Миноциклин</a:t>
            </a:r>
            <a:endParaRPr lang="ru-RU" dirty="0"/>
          </a:p>
          <a:p>
            <a:r>
              <a:rPr lang="ru-RU" dirty="0" err="1"/>
              <a:t>Доксициклин</a:t>
            </a:r>
            <a:endParaRPr lang="ru-RU" dirty="0"/>
          </a:p>
          <a:p>
            <a:r>
              <a:rPr lang="ru-RU" dirty="0" err="1"/>
              <a:t>Тигециклин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A7EEE-58B5-4E51-BA36-2110040A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218C12-B5A4-4290-87B5-EECD1DF12A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62" y="3625316"/>
            <a:ext cx="2870912" cy="2399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9C234-1DF3-4A57-9B00-8F1AB8BE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648" y="345458"/>
            <a:ext cx="3528392" cy="11293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5F453D-69D4-4B24-B1CF-7D281C4748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697" y="1700808"/>
            <a:ext cx="3307060" cy="15766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54313D-F53B-4DD5-8CFB-B39EF7AF95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7227" y="3455526"/>
            <a:ext cx="1495787" cy="32403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1EA10-9E38-4C30-8E89-C38817B024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3" y="4425479"/>
            <a:ext cx="3032445" cy="15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/>
          <a:lstStyle/>
          <a:p>
            <a:pPr algn="ctr"/>
            <a:r>
              <a:rPr lang="ru-RU" b="1" dirty="0" err="1"/>
              <a:t>Аминогликозиды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757064"/>
          </a:xfrm>
        </p:spPr>
        <p:txBody>
          <a:bodyPr/>
          <a:lstStyle/>
          <a:p>
            <a:pPr marL="82296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Классификация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80202"/>
              </p:ext>
            </p:extLst>
          </p:nvPr>
        </p:nvGraphicFramePr>
        <p:xfrm>
          <a:off x="1187624" y="1412776"/>
          <a:ext cx="7344816" cy="51678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6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  <a:r>
                        <a:rPr lang="ru-RU" sz="2400" dirty="0"/>
                        <a:t> 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 </a:t>
                      </a:r>
                      <a:r>
                        <a:rPr lang="ru-RU" sz="24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  <a:r>
                        <a:rPr lang="ru-RU" sz="2400" dirty="0"/>
                        <a:t> поколение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Неомицин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Гентамицин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Амикацин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Неомицин+бацитрацин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Банеоцин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Нетилмицин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Неомицин+нистатин+полимиксин</a:t>
                      </a:r>
                      <a:r>
                        <a:rPr lang="ru-RU" sz="2000" dirty="0"/>
                        <a:t> В (</a:t>
                      </a:r>
                      <a:r>
                        <a:rPr lang="ru-RU" sz="2000" dirty="0" err="1"/>
                        <a:t>Полижинакс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Тобрамицин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Тобрекс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Дексаметазон+неомицин+полимиксин</a:t>
                      </a:r>
                      <a:r>
                        <a:rPr lang="ru-RU" sz="2000" dirty="0"/>
                        <a:t> В (</a:t>
                      </a:r>
                      <a:r>
                        <a:rPr lang="ru-RU" sz="2000" dirty="0" err="1"/>
                        <a:t>Полидекса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Тобрамицин+дексаметазон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Тобрадекс</a:t>
                      </a:r>
                      <a:r>
                        <a:rPr lang="ru-RU" sz="2000" dirty="0"/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Канамицин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Спектиномицин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r>
                        <a:rPr lang="ru-RU" sz="2000" dirty="0"/>
                        <a:t>Стрептомицин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07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31B85-69E4-4767-B427-D04F23B4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168" y="2324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Антимикробная активность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4C31D-DABA-441D-BDAE-687E4098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654" y="896158"/>
            <a:ext cx="7498080" cy="1693168"/>
          </a:xfrm>
        </p:spPr>
        <p:txBody>
          <a:bodyPr>
            <a:normAutofit/>
          </a:bodyPr>
          <a:lstStyle/>
          <a:p>
            <a:r>
              <a:rPr lang="ru-RU" sz="2000" dirty="0"/>
              <a:t>Гр «+» микроорганизмы</a:t>
            </a:r>
          </a:p>
          <a:p>
            <a:r>
              <a:rPr lang="ru-RU" sz="2000" dirty="0"/>
              <a:t>Гр «-» микроорганизмы</a:t>
            </a:r>
          </a:p>
          <a:p>
            <a:r>
              <a:rPr lang="ru-RU" sz="2000" dirty="0"/>
              <a:t>Некоторые простейшие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94DEF7-4B90-4869-8F9E-7BBEFC53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5BF3AB-6999-4CD3-9EA2-508713466D12}"/>
              </a:ext>
            </a:extLst>
          </p:cNvPr>
          <p:cNvSpPr txBox="1">
            <a:spLocks/>
          </p:cNvSpPr>
          <p:nvPr/>
        </p:nvSpPr>
        <p:spPr>
          <a:xfrm>
            <a:off x="1172012" y="1820065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b="1" dirty="0"/>
              <a:t>Механизм действия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1ADE67A-9930-4650-8662-19B2B2EF6774}"/>
              </a:ext>
            </a:extLst>
          </p:cNvPr>
          <p:cNvSpPr txBox="1">
            <a:spLocks/>
          </p:cNvSpPr>
          <p:nvPr/>
        </p:nvSpPr>
        <p:spPr>
          <a:xfrm>
            <a:off x="1244333" y="2688912"/>
            <a:ext cx="7498080" cy="16931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ru-RU" sz="2000" dirty="0"/>
              <a:t>Бактериостатическое действие, подавляют синтез белка в микробной клетке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07BFBB-0D06-459A-A588-4034BDD5357D}"/>
              </a:ext>
            </a:extLst>
          </p:cNvPr>
          <p:cNvSpPr/>
          <p:nvPr/>
        </p:nvSpPr>
        <p:spPr>
          <a:xfrm>
            <a:off x="1302626" y="4051154"/>
            <a:ext cx="7498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Хорошо проникает в различные органы и ткани, а также биологические жидкости: желчь, синовиальную, асцитическую, цереброспинальную, избирательно накапливается в костях, печени, селезенке, опухолях, зубах. Проходит через плаценту и проникает в грудное молоко. В моче обнаруживается в высокой концентрации через 2 ч после введения и сохраняется на эффективном уровне в течение 6–12 ч; выводится с желчью в кишечник, где происходит частичное обратное всасывание, что способствует длительной циркуляции активного вещества в организме (кишечно-печеночная циркуляция).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32DF92-C08C-4573-B65E-BD21610D06F9}"/>
              </a:ext>
            </a:extLst>
          </p:cNvPr>
          <p:cNvSpPr txBox="1">
            <a:spLocks/>
          </p:cNvSpPr>
          <p:nvPr/>
        </p:nvSpPr>
        <p:spPr>
          <a:xfrm>
            <a:off x="1381979" y="308971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b="1" dirty="0"/>
              <a:t>Характеристика группы</a:t>
            </a:r>
          </a:p>
        </p:txBody>
      </p:sp>
    </p:spTree>
    <p:extLst>
      <p:ext uri="{BB962C8B-B14F-4D97-AF65-F5344CB8AC3E}">
        <p14:creationId xmlns:p14="http://schemas.microsoft.com/office/powerpoint/2010/main" val="295193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EED5A-154A-4466-8BD2-4855F421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168" y="7620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FC660-96BC-4C59-A0F7-B5045AF1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435" y="1274279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Пневмония</a:t>
            </a:r>
          </a:p>
          <a:p>
            <a:pPr algn="just"/>
            <a:r>
              <a:rPr lang="ru-RU" dirty="0"/>
              <a:t>Холецистит</a:t>
            </a:r>
          </a:p>
          <a:p>
            <a:pPr algn="just"/>
            <a:r>
              <a:rPr lang="ru-RU" dirty="0"/>
              <a:t>Особо опасные инфекции (ООИ) – чума, туляремия, бруцеллез, сибирская язва, холера</a:t>
            </a:r>
          </a:p>
          <a:p>
            <a:pPr algn="just"/>
            <a:r>
              <a:rPr lang="ru-RU" dirty="0"/>
              <a:t>Гинекологические инфекции</a:t>
            </a:r>
          </a:p>
          <a:p>
            <a:pPr algn="just"/>
            <a:r>
              <a:rPr lang="ru-RU" dirty="0"/>
              <a:t>ИППП</a:t>
            </a:r>
          </a:p>
          <a:p>
            <a:pPr algn="just"/>
            <a:r>
              <a:rPr lang="ru-RU" dirty="0"/>
              <a:t>Флегмоны, абсцессы, маститы, угревая сыпь, трофические язвы</a:t>
            </a:r>
          </a:p>
          <a:p>
            <a:pPr algn="just"/>
            <a:r>
              <a:rPr lang="ru-RU" dirty="0"/>
              <a:t>Кишечные инфекции, диарея путешественников</a:t>
            </a:r>
          </a:p>
          <a:p>
            <a:pPr algn="just"/>
            <a:r>
              <a:rPr lang="ru-RU" dirty="0"/>
              <a:t>Конъюнктивит, блефарит, др. заболевания глаз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C6ED5B-24F2-4E67-BC77-26E745A6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0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6DD29-7376-4DBF-A211-E7857DD9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D397F-F0F4-4146-99A0-A30B2785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028700"/>
            <a:ext cx="7498080" cy="4800600"/>
          </a:xfrm>
        </p:spPr>
        <p:txBody>
          <a:bodyPr/>
          <a:lstStyle/>
          <a:p>
            <a:pPr algn="just"/>
            <a:r>
              <a:rPr lang="ru-RU" dirty="0"/>
              <a:t>Дети до 8 лет (может вызывать долговременное изменение цвета зубов, гипоплазию эмали, замедление продольного роста костей скелета)</a:t>
            </a:r>
          </a:p>
          <a:p>
            <a:pPr algn="just"/>
            <a:r>
              <a:rPr lang="ru-RU" dirty="0"/>
              <a:t>Беременность, лактация</a:t>
            </a:r>
          </a:p>
          <a:p>
            <a:pPr algn="just"/>
            <a:r>
              <a:rPr lang="ru-RU" dirty="0"/>
              <a:t>печеночно-почечная недостаточность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ADA1B-BC79-4D97-8987-FEACFC7A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BA7AC-31B7-4B16-98A2-D55AB548CA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272554"/>
            <a:ext cx="4860032" cy="23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EF773-4761-492D-A3FA-5016412D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CECBA-9C8F-468E-9437-458DBBF8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55989"/>
            <a:ext cx="7498080" cy="53765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/>
              <a:t>Угнетение кроветворения</a:t>
            </a:r>
          </a:p>
          <a:p>
            <a:pPr algn="just"/>
            <a:r>
              <a:rPr lang="ru-RU" sz="2800" dirty="0"/>
              <a:t>Нарушение сперматогенеза</a:t>
            </a:r>
          </a:p>
          <a:p>
            <a:pPr algn="just"/>
            <a:r>
              <a:rPr lang="ru-RU" sz="2800" dirty="0"/>
              <a:t>Нарушение деления клеток ЖКТ (глоссит, эрозии, язвы, стоматит, </a:t>
            </a:r>
            <a:r>
              <a:rPr lang="ru-RU" sz="2800" dirty="0" err="1"/>
              <a:t>мальабсорбция</a:t>
            </a:r>
            <a:r>
              <a:rPr lang="ru-RU" sz="2800" dirty="0"/>
              <a:t>, диспепсия)</a:t>
            </a:r>
          </a:p>
          <a:p>
            <a:pPr algn="just"/>
            <a:r>
              <a:rPr lang="ru-RU" sz="2800" dirty="0"/>
              <a:t>Дерматит, фотосенсибилизация</a:t>
            </a:r>
          </a:p>
          <a:p>
            <a:pPr algn="just"/>
            <a:r>
              <a:rPr lang="ru-RU" sz="2800" dirty="0"/>
              <a:t>Нарушение нервно-мышечной передачи</a:t>
            </a:r>
          </a:p>
          <a:p>
            <a:pPr algn="just"/>
            <a:r>
              <a:rPr lang="ru-RU" sz="2800" dirty="0" err="1"/>
              <a:t>Гепатотоксичность</a:t>
            </a:r>
            <a:endParaRPr lang="ru-RU" sz="2800" dirty="0"/>
          </a:p>
          <a:p>
            <a:pPr algn="just"/>
            <a:r>
              <a:rPr lang="ru-RU" sz="2800" dirty="0"/>
              <a:t>Нарушение развития костей и зубов</a:t>
            </a:r>
          </a:p>
          <a:p>
            <a:pPr algn="just"/>
            <a:r>
              <a:rPr lang="ru-RU" sz="2800" dirty="0"/>
              <a:t>Суперинфекция</a:t>
            </a:r>
          </a:p>
          <a:p>
            <a:pPr algn="just"/>
            <a:r>
              <a:rPr lang="ru-RU" sz="2800" dirty="0" err="1"/>
              <a:t>Тератогенность</a:t>
            </a:r>
            <a:endParaRPr lang="ru-RU" sz="2800" dirty="0"/>
          </a:p>
          <a:p>
            <a:pPr algn="just"/>
            <a:r>
              <a:rPr lang="ru-RU" sz="2800" dirty="0"/>
              <a:t>Быстро внутривенное введение </a:t>
            </a:r>
            <a:r>
              <a:rPr lang="ru-RU" sz="2800" dirty="0" err="1"/>
              <a:t>доксициклина</a:t>
            </a:r>
            <a:r>
              <a:rPr lang="ru-RU" sz="2800" dirty="0"/>
              <a:t> может привести к коллапсу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A93E49-CFE7-4347-94DA-D58CA95C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9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26072-AB17-48D6-8FAB-EBB692CD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b="1" dirty="0" err="1"/>
              <a:t>Амфениколы</a:t>
            </a:r>
            <a:r>
              <a:rPr lang="ru-RU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FB51B-EAD1-42B0-8FDC-E1214C62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052" y="1196752"/>
            <a:ext cx="7498080" cy="4800600"/>
          </a:xfrm>
        </p:spPr>
        <p:txBody>
          <a:bodyPr/>
          <a:lstStyle/>
          <a:p>
            <a:r>
              <a:rPr lang="ru-RU" dirty="0" err="1"/>
              <a:t>Хлорамфеникол</a:t>
            </a:r>
            <a:endParaRPr lang="ru-RU" dirty="0"/>
          </a:p>
          <a:p>
            <a:r>
              <a:rPr lang="en-US" dirty="0"/>
              <a:t>D, L – </a:t>
            </a:r>
            <a:r>
              <a:rPr lang="ru-RU" dirty="0" err="1"/>
              <a:t>хлорамфеникол</a:t>
            </a:r>
            <a:endParaRPr lang="ru-RU" dirty="0"/>
          </a:p>
          <a:p>
            <a:r>
              <a:rPr lang="ru-RU" dirty="0" err="1"/>
              <a:t>Тиамфеникола</a:t>
            </a:r>
            <a:r>
              <a:rPr lang="ru-RU" dirty="0"/>
              <a:t> </a:t>
            </a:r>
            <a:r>
              <a:rPr lang="ru-RU" dirty="0" err="1"/>
              <a:t>глицинат</a:t>
            </a:r>
            <a:r>
              <a:rPr lang="ru-RU" dirty="0"/>
              <a:t> </a:t>
            </a:r>
            <a:r>
              <a:rPr lang="ru-RU" dirty="0" err="1"/>
              <a:t>ацетилцистеинат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4774BF-782F-4F3B-898E-A4F4D26D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7169E-2FB0-4E21-AA44-B432CB281E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00" y="188640"/>
            <a:ext cx="2698648" cy="26986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2D1CDF-DD99-4A65-ADEE-6BAF4DF17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45" y="2756992"/>
            <a:ext cx="1750003" cy="3240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CC64D8-8861-478F-BCCC-981A8E4166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14675"/>
            <a:ext cx="3429000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010D02-5F7A-4B07-80A4-902528BA8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295" y="3330502"/>
            <a:ext cx="4005064" cy="14765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23D676-DEFC-4C72-833F-18C970D8B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557" y="4437112"/>
            <a:ext cx="2580497" cy="2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A4916-C8C5-4923-B59A-AF2182F0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43" y="0"/>
            <a:ext cx="7498080" cy="1143000"/>
          </a:xfrm>
        </p:spPr>
        <p:txBody>
          <a:bodyPr/>
          <a:lstStyle/>
          <a:p>
            <a:r>
              <a:rPr lang="ru-RU" b="1" dirty="0"/>
              <a:t>Характеристика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E36F9-DB35-4913-9620-1C0E6B4F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943" y="908720"/>
            <a:ext cx="7498080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Синтетический антибиотик, идентичный природному — продукту жизнедеятельности микроорганизма </a:t>
            </a:r>
            <a:r>
              <a:rPr lang="ru-RU" sz="2400" i="1" dirty="0" err="1"/>
              <a:t>Streptomyces</a:t>
            </a:r>
            <a:r>
              <a:rPr lang="ru-RU" sz="2400" i="1" dirty="0"/>
              <a:t> </a:t>
            </a:r>
            <a:r>
              <a:rPr lang="ru-RU" sz="2400" i="1" dirty="0" err="1"/>
              <a:t>venezuelae</a:t>
            </a:r>
            <a:endParaRPr lang="ru-RU" sz="2400" i="1" dirty="0"/>
          </a:p>
          <a:p>
            <a:pPr algn="just"/>
            <a:r>
              <a:rPr lang="ru-RU" sz="2400" dirty="0"/>
              <a:t>Действие бактериостатическое, нарушает синтез белка в бактериальной клетке</a:t>
            </a:r>
          </a:p>
          <a:p>
            <a:pPr algn="just"/>
            <a:r>
              <a:rPr lang="ru-RU" sz="2400" dirty="0"/>
              <a:t>При инстилляции в конъюнктивальный мешок создает достаточные антибактериальные концентрации в водянистой влаге глаза, частично попадает в системный кровоток</a:t>
            </a:r>
          </a:p>
          <a:p>
            <a:pPr algn="just"/>
            <a:r>
              <a:rPr lang="ru-RU" sz="2400" dirty="0"/>
              <a:t>Эффективен в отношении </a:t>
            </a:r>
            <a:r>
              <a:rPr lang="ru-RU" sz="2400" dirty="0" err="1"/>
              <a:t>гр</a:t>
            </a:r>
            <a:r>
              <a:rPr lang="ru-RU" sz="2400" dirty="0"/>
              <a:t> «+» и </a:t>
            </a:r>
            <a:r>
              <a:rPr lang="ru-RU" sz="2400" dirty="0" err="1"/>
              <a:t>гр</a:t>
            </a:r>
            <a:r>
              <a:rPr lang="ru-RU" sz="2400" dirty="0"/>
              <a:t> «-» кокков, действует на штаммы, толерантные к пенициллину, стрептомицину, сульфаниламидам</a:t>
            </a:r>
          </a:p>
          <a:p>
            <a:pPr algn="just"/>
            <a:r>
              <a:rPr lang="ru-RU" sz="2400" dirty="0"/>
              <a:t>Устойчивость микроорганизмов развивается относительно медленно. В связи с серьезными побочными эффектами применяется при неэффективности других химиотерапевтических препаратов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FB05A-1CAF-4BB5-A095-4A6D9054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90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DC98-9981-44B5-82B4-FADEA117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3B5FD3-DBE4-4B28-ACF0-E8F7E8D60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брюшной тиф, паратиф, сальмонеллез, бруцеллез, риккетсиозы, туляремия, дизентерия, </a:t>
            </a:r>
          </a:p>
          <a:p>
            <a:pPr algn="just"/>
            <a:r>
              <a:rPr lang="ru-RU" dirty="0"/>
              <a:t>абсцесс мозга, менингит, </a:t>
            </a:r>
          </a:p>
          <a:p>
            <a:pPr algn="just"/>
            <a:r>
              <a:rPr lang="ru-RU" dirty="0"/>
              <a:t>трахома,</a:t>
            </a:r>
          </a:p>
          <a:p>
            <a:pPr algn="just"/>
            <a:r>
              <a:rPr lang="ru-RU" dirty="0"/>
              <a:t>ИМП, ИЖВП</a:t>
            </a:r>
          </a:p>
          <a:p>
            <a:pPr algn="just"/>
            <a:r>
              <a:rPr lang="ru-RU" dirty="0"/>
              <a:t>гнойная раневая инфекция, гнойный перитонит</a:t>
            </a:r>
          </a:p>
          <a:p>
            <a:pPr algn="just"/>
            <a:r>
              <a:rPr lang="ru-RU" dirty="0"/>
              <a:t>наружно: бактериальные инфекции кожи</a:t>
            </a:r>
          </a:p>
          <a:p>
            <a:pPr algn="just"/>
            <a:r>
              <a:rPr lang="ru-RU" dirty="0"/>
              <a:t>Инфекции ЛОР-органов (</a:t>
            </a:r>
            <a:r>
              <a:rPr lang="ru-RU" dirty="0" err="1"/>
              <a:t>тиамфеникол</a:t>
            </a:r>
            <a:r>
              <a:rPr lang="ru-RU" dirty="0"/>
              <a:t>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13647A-05BA-472F-BB8F-1FF50204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8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5F2F-C498-4D6C-8539-38B018BF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84" y="114003"/>
            <a:ext cx="7498080" cy="706090"/>
          </a:xfrm>
        </p:spPr>
        <p:txBody>
          <a:bodyPr>
            <a:normAutofit/>
          </a:bodyPr>
          <a:lstStyle/>
          <a:p>
            <a:r>
              <a:rPr lang="ru-RU" sz="4000" b="1" dirty="0"/>
              <a:t>Противопоказания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0176C-1AB8-48A4-8115-6450CE9B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168" y="855099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/>
              <a:t>Заболевания органов кроветворения</a:t>
            </a:r>
          </a:p>
          <a:p>
            <a:r>
              <a:rPr lang="ru-RU" sz="2400" dirty="0"/>
              <a:t>Выраженные нарушения функции печени и почек</a:t>
            </a:r>
          </a:p>
          <a:p>
            <a:r>
              <a:rPr lang="ru-RU" sz="2400" dirty="0"/>
              <a:t>Экзема, псориаз</a:t>
            </a:r>
          </a:p>
          <a:p>
            <a:r>
              <a:rPr lang="ru-RU" sz="2400" dirty="0"/>
              <a:t>Грибковые заболевания кожи</a:t>
            </a:r>
          </a:p>
          <a:p>
            <a:r>
              <a:rPr lang="ru-RU" sz="2400" dirty="0"/>
              <a:t>Ранний детский возраст</a:t>
            </a:r>
          </a:p>
          <a:p>
            <a:r>
              <a:rPr lang="ru-RU" sz="2400" dirty="0"/>
              <a:t>Беременность, лактация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A6391-9BD7-4EFF-A883-DDB93755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AA8F63-E819-46A3-B5B9-C2F0D3079366}"/>
              </a:ext>
            </a:extLst>
          </p:cNvPr>
          <p:cNvSpPr txBox="1">
            <a:spLocks/>
          </p:cNvSpPr>
          <p:nvPr/>
        </p:nvSpPr>
        <p:spPr>
          <a:xfrm>
            <a:off x="1366084" y="3447882"/>
            <a:ext cx="7498080" cy="8501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b="1" dirty="0"/>
              <a:t>Побочные эффекты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06FC964-31C2-4D43-A7F2-2A2B04BDB9E8}"/>
              </a:ext>
            </a:extLst>
          </p:cNvPr>
          <p:cNvSpPr txBox="1">
            <a:spLocks/>
          </p:cNvSpPr>
          <p:nvPr/>
        </p:nvSpPr>
        <p:spPr>
          <a:xfrm>
            <a:off x="1344168" y="4168937"/>
            <a:ext cx="7498080" cy="25750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800" dirty="0"/>
              <a:t>Диспепсия, дисбактериоз</a:t>
            </a:r>
          </a:p>
          <a:p>
            <a:pPr algn="just"/>
            <a:r>
              <a:rPr lang="ru-RU" sz="2800" dirty="0"/>
              <a:t>Нарушения кроветворения</a:t>
            </a:r>
          </a:p>
          <a:p>
            <a:pPr algn="just"/>
            <a:r>
              <a:rPr lang="ru-RU" sz="2800" dirty="0" err="1"/>
              <a:t>Психомотроные</a:t>
            </a:r>
            <a:r>
              <a:rPr lang="ru-RU" sz="2800" dirty="0"/>
              <a:t> расстройства, галлюцинации, нарушения вкуса, слуха, зрения</a:t>
            </a:r>
          </a:p>
          <a:p>
            <a:pPr algn="just"/>
            <a:r>
              <a:rPr lang="ru-RU" sz="2800" dirty="0"/>
              <a:t>Аллергические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351456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91B112-5318-4BD7-A927-05892957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CDFC9C-F756-4A5D-B765-0A7C30A2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00" y="11723"/>
            <a:ext cx="7498080" cy="1143000"/>
          </a:xfrm>
        </p:spPr>
        <p:txBody>
          <a:bodyPr/>
          <a:lstStyle/>
          <a:p>
            <a:r>
              <a:rPr lang="ru-RU" b="1" dirty="0" err="1"/>
              <a:t>Линкозамиды</a:t>
            </a: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870AAB-868F-4A3B-A780-13DE6AEF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711" y="1160663"/>
            <a:ext cx="7498080" cy="4800600"/>
          </a:xfrm>
        </p:spPr>
        <p:txBody>
          <a:bodyPr/>
          <a:lstStyle/>
          <a:p>
            <a:r>
              <a:rPr lang="ru-RU" dirty="0" err="1"/>
              <a:t>Клиндамицин</a:t>
            </a:r>
            <a:endParaRPr lang="ru-RU" dirty="0"/>
          </a:p>
          <a:p>
            <a:r>
              <a:rPr lang="ru-RU" dirty="0" err="1"/>
              <a:t>Линкомицин</a:t>
            </a:r>
            <a:endParaRPr lang="ru-RU" dirty="0"/>
          </a:p>
          <a:p>
            <a:r>
              <a:rPr lang="ru-RU" dirty="0" err="1"/>
              <a:t>Клиндамицин+бутоконазол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5810CF-9F13-413B-938C-8638EFCF09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836" y="500829"/>
            <a:ext cx="3284984" cy="32849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152953-4D45-4836-995E-F2186A0A8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013" y="2981109"/>
            <a:ext cx="3136392" cy="1248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4A0FF-2889-43C9-AFCE-5C6DE375C0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836417"/>
            <a:ext cx="2952328" cy="15336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0FFDBB-1F54-4048-BD06-817FE569B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34" y="3070031"/>
            <a:ext cx="2576928" cy="17552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CF3FB2-796B-4A7A-882C-EACA46BCE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669" y="4825257"/>
            <a:ext cx="1965690" cy="16757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E664CF-4EA2-406E-8B56-2BEF61A225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424" y="4322379"/>
            <a:ext cx="2573286" cy="9367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B2A6A2C-4EA5-4FB4-982E-5A9B98B522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662" y="4509120"/>
            <a:ext cx="2790788" cy="2790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30D0C4-6D36-40FD-98EB-DACB89F5A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789" y="4322378"/>
            <a:ext cx="2391605" cy="23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B9E94-3F42-4AF0-8E26-F4510DB4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4000" b="1" dirty="0"/>
              <a:t>Характеристика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62E03-50E3-48F2-B602-313F5B6E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028700"/>
            <a:ext cx="7498080" cy="555466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Действие бактериостатическое, в высоких дозах - бактерицидное</a:t>
            </a:r>
          </a:p>
          <a:p>
            <a:pPr algn="just"/>
            <a:r>
              <a:rPr lang="ru-RU" dirty="0"/>
              <a:t>Подавляют белковый синтез бактерий</a:t>
            </a:r>
          </a:p>
          <a:p>
            <a:pPr algn="just"/>
            <a:r>
              <a:rPr lang="ru-RU" dirty="0"/>
              <a:t>Эффективны в отношении </a:t>
            </a:r>
            <a:r>
              <a:rPr lang="ru-RU" dirty="0" err="1"/>
              <a:t>гр</a:t>
            </a:r>
            <a:r>
              <a:rPr lang="ru-RU" dirty="0"/>
              <a:t> «+»  м/о, анаэробов</a:t>
            </a:r>
          </a:p>
          <a:p>
            <a:pPr algn="just"/>
            <a:r>
              <a:rPr lang="ru-RU" dirty="0"/>
              <a:t>Резистентность развивается медленно</a:t>
            </a:r>
          </a:p>
          <a:p>
            <a:pPr algn="just"/>
            <a:r>
              <a:rPr lang="ru-RU" dirty="0"/>
              <a:t>Хорошо и быстро распределяется в большинство тканей и жидкостей организма (кроме спинно-мозговой жидкости), </a:t>
            </a:r>
          </a:p>
          <a:p>
            <a:pPr algn="just"/>
            <a:r>
              <a:rPr lang="ru-RU" dirty="0"/>
              <a:t>Высокие концентрации создаются в желчи и костной ткани. </a:t>
            </a:r>
          </a:p>
          <a:p>
            <a:pPr algn="just"/>
            <a:r>
              <a:rPr lang="ru-RU" dirty="0"/>
              <a:t>Плохо проходит через ГЭБ. Быстро проходит через плаценту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CBF3BD-F169-4FE8-8F48-0024C8D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9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834187"/>
            <a:ext cx="1805020" cy="26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830" y="3659589"/>
            <a:ext cx="2155659" cy="261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6609" y="803533"/>
            <a:ext cx="2635702" cy="204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https://socialochka.ru/upload/iblock/b78/b7823de6fbf080a7ac7007e960c05e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0057" y="3287510"/>
            <a:ext cx="2222488" cy="282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7512" y="260648"/>
            <a:ext cx="14233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8645" y="3443599"/>
            <a:ext cx="180109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8075" y="199313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 </a:t>
            </a:r>
            <a:r>
              <a:rPr lang="ru-RU" sz="2400" b="1" dirty="0"/>
              <a:t>поколение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44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61176-379B-4DB2-B3F5-EF2E22D0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168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1E93C-CD12-4E4B-905D-706BB3AA1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052761"/>
            <a:ext cx="7498080" cy="24852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ИНДП, отит</a:t>
            </a:r>
          </a:p>
          <a:p>
            <a:pPr algn="just"/>
            <a:r>
              <a:rPr lang="ru-RU" dirty="0"/>
              <a:t>Инфекции костей и суставов</a:t>
            </a:r>
          </a:p>
          <a:p>
            <a:pPr algn="just"/>
            <a:r>
              <a:rPr lang="ru-RU" dirty="0"/>
              <a:t>Гнойные инфекции кожи и мягких тканей (угревая сыпь)</a:t>
            </a:r>
          </a:p>
          <a:p>
            <a:pPr algn="just"/>
            <a:r>
              <a:rPr lang="ru-RU" dirty="0"/>
              <a:t>Бактериальный вагиноз (</a:t>
            </a:r>
            <a:r>
              <a:rPr lang="ru-RU" dirty="0" err="1"/>
              <a:t>клиндамицин</a:t>
            </a:r>
            <a:r>
              <a:rPr lang="ru-RU" dirty="0"/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BEA6B7-A12C-451B-95BC-B3A7DFF6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247CDB-6ABD-404F-A68B-5E2C799EC3AB}"/>
              </a:ext>
            </a:extLst>
          </p:cNvPr>
          <p:cNvSpPr txBox="1">
            <a:spLocks/>
          </p:cNvSpPr>
          <p:nvPr/>
        </p:nvSpPr>
        <p:spPr>
          <a:xfrm>
            <a:off x="1377704" y="32350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b="1" dirty="0"/>
              <a:t>Противопоказания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78CECDA-40C4-434C-9C26-7EB9958DBF92}"/>
              </a:ext>
            </a:extLst>
          </p:cNvPr>
          <p:cNvSpPr txBox="1">
            <a:spLocks/>
          </p:cNvSpPr>
          <p:nvPr/>
        </p:nvSpPr>
        <p:spPr>
          <a:xfrm>
            <a:off x="1115568" y="4184104"/>
            <a:ext cx="7498080" cy="24852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/>
              <a:t>Тяжелая почечная или печеночная недостаточность</a:t>
            </a:r>
          </a:p>
          <a:p>
            <a:pPr algn="just"/>
            <a:r>
              <a:rPr lang="ru-RU" dirty="0"/>
              <a:t>Ранний грудной возраст (до 1 </a:t>
            </a:r>
            <a:r>
              <a:rPr lang="ru-RU" dirty="0" err="1"/>
              <a:t>мес</a:t>
            </a:r>
            <a:r>
              <a:rPr lang="ru-RU" dirty="0"/>
              <a:t>)</a:t>
            </a:r>
          </a:p>
          <a:p>
            <a:pPr algn="just"/>
            <a:r>
              <a:rPr lang="ru-RU" dirty="0"/>
              <a:t>Грибковые заболевания кожи, слизистых оболочек полости рта, влагалища; миастения</a:t>
            </a:r>
          </a:p>
          <a:p>
            <a:pPr algn="just"/>
            <a:r>
              <a:rPr lang="ru-RU" dirty="0"/>
              <a:t>Беременность, лактация</a:t>
            </a:r>
          </a:p>
        </p:txBody>
      </p:sp>
    </p:spTree>
    <p:extLst>
      <p:ext uri="{BB962C8B-B14F-4D97-AF65-F5344CB8AC3E}">
        <p14:creationId xmlns:p14="http://schemas.microsoft.com/office/powerpoint/2010/main" val="1708669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7D55-9E86-456F-AE5E-F07C74A1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9624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98730-1D34-46FC-8032-25B698F7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78" y="1027708"/>
            <a:ext cx="7498080" cy="4800600"/>
          </a:xfrm>
        </p:spPr>
        <p:txBody>
          <a:bodyPr/>
          <a:lstStyle/>
          <a:p>
            <a:pPr algn="just"/>
            <a:r>
              <a:rPr lang="ru-RU" dirty="0"/>
              <a:t>Диспепсия, повышение активность печеночных ферментов, кандидоз, диарея, псевдомембранозный колит</a:t>
            </a:r>
          </a:p>
          <a:p>
            <a:pPr algn="just"/>
            <a:r>
              <a:rPr lang="ru-RU" dirty="0"/>
              <a:t>Обратимые нарушения кроветворения</a:t>
            </a:r>
          </a:p>
          <a:p>
            <a:pPr algn="just"/>
            <a:r>
              <a:rPr lang="ru-RU" dirty="0"/>
              <a:t>Аллергия</a:t>
            </a:r>
          </a:p>
          <a:p>
            <a:pPr algn="just"/>
            <a:r>
              <a:rPr lang="ru-RU" dirty="0"/>
              <a:t>Флебиты</a:t>
            </a:r>
          </a:p>
          <a:p>
            <a:pPr algn="just"/>
            <a:r>
              <a:rPr lang="ru-RU" dirty="0"/>
              <a:t>При быстром в/в введении – снижение АД, головокружения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94331-1D44-4AB1-A1B4-6EAEFE73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2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BA944-FF4A-4CBA-8B03-7BC81B32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302" y="5676617"/>
            <a:ext cx="7498080" cy="634082"/>
          </a:xfrm>
        </p:spPr>
        <p:txBody>
          <a:bodyPr>
            <a:noAutofit/>
          </a:bodyPr>
          <a:lstStyle/>
          <a:p>
            <a:r>
              <a:rPr lang="ru-RU" sz="3200" b="1" dirty="0" err="1"/>
              <a:t>Полимиксин</a:t>
            </a:r>
            <a:r>
              <a:rPr lang="ru-RU" sz="3200" b="1" dirty="0"/>
              <a:t> В - самостоятельно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DEB96-E0C5-43EB-B83A-534826EC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028700"/>
            <a:ext cx="7498080" cy="4800600"/>
          </a:xfrm>
        </p:spPr>
        <p:txBody>
          <a:bodyPr/>
          <a:lstStyle/>
          <a:p>
            <a:r>
              <a:rPr lang="ru-RU" dirty="0" err="1"/>
              <a:t>Капреомицин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9CEDE-DCC2-4F4C-8D7A-7BD8E03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C145B3-8253-4648-96FB-3DD4B54BA535}"/>
              </a:ext>
            </a:extLst>
          </p:cNvPr>
          <p:cNvSpPr txBox="1">
            <a:spLocks/>
          </p:cNvSpPr>
          <p:nvPr/>
        </p:nvSpPr>
        <p:spPr>
          <a:xfrm>
            <a:off x="1403648" y="76200"/>
            <a:ext cx="7498080" cy="63408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3200" b="1" dirty="0"/>
          </a:p>
          <a:p>
            <a:r>
              <a:rPr lang="ru-RU" sz="3200" b="1" dirty="0"/>
              <a:t>Полипептиды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9CEAED-C664-4BD5-B1A6-8E576E759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718" y="1700808"/>
            <a:ext cx="2344544" cy="307721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B3322C-F1CA-4939-AFC2-37373B8D88D3}"/>
              </a:ext>
            </a:extLst>
          </p:cNvPr>
          <p:cNvSpPr/>
          <p:nvPr/>
        </p:nvSpPr>
        <p:spPr>
          <a:xfrm>
            <a:off x="4265430" y="808427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Подавляет синтез белка в бактериальной клетке, оказывает бактериостатическое действие.</a:t>
            </a:r>
          </a:p>
          <a:p>
            <a:pPr algn="just"/>
            <a:r>
              <a:rPr lang="ru-RU" sz="2000" dirty="0"/>
              <a:t>Туберкулез легких (в т.ч. при неэффективности и непереносимости ЛП I ряда). </a:t>
            </a:r>
          </a:p>
          <a:p>
            <a:pPr algn="just"/>
            <a:r>
              <a:rPr lang="ru-RU" sz="2000" dirty="0"/>
              <a:t>Следует назначать в комбинации с другими ПТП не парентерального применения.</a:t>
            </a:r>
          </a:p>
          <a:p>
            <a:pPr algn="just"/>
            <a:r>
              <a:rPr lang="ru-RU" sz="2000" dirty="0"/>
              <a:t>ПЭ: </a:t>
            </a:r>
            <a:r>
              <a:rPr lang="ru-RU" sz="2000" dirty="0" err="1"/>
              <a:t>нефротоксичноть</a:t>
            </a:r>
            <a:r>
              <a:rPr lang="ru-RU" sz="2000" dirty="0"/>
              <a:t>, </a:t>
            </a:r>
            <a:r>
              <a:rPr lang="ru-RU" sz="2000" dirty="0" err="1"/>
              <a:t>нейротоксичность</a:t>
            </a:r>
            <a:r>
              <a:rPr lang="ru-RU" sz="2000" dirty="0"/>
              <a:t>, </a:t>
            </a:r>
            <a:r>
              <a:rPr lang="ru-RU" sz="2000" dirty="0" err="1"/>
              <a:t>ототоксичность</a:t>
            </a:r>
            <a:r>
              <a:rPr lang="ru-RU" sz="2000" dirty="0"/>
              <a:t>, нарушения кроветворения, </a:t>
            </a:r>
            <a:r>
              <a:rPr lang="ru-RU" sz="2000" dirty="0" err="1"/>
              <a:t>гепатотоксичность</a:t>
            </a:r>
            <a:r>
              <a:rPr lang="ru-RU" sz="2000" dirty="0"/>
              <a:t>, аллергия</a:t>
            </a:r>
          </a:p>
          <a:p>
            <a:pPr algn="just"/>
            <a:r>
              <a:rPr lang="ru-RU" sz="2000" dirty="0"/>
              <a:t>ПП: беременность, лактация, возраст до 18 лет</a:t>
            </a:r>
          </a:p>
        </p:txBody>
      </p:sp>
    </p:spTree>
    <p:extLst>
      <p:ext uri="{BB962C8B-B14F-4D97-AF65-F5344CB8AC3E}">
        <p14:creationId xmlns:p14="http://schemas.microsoft.com/office/powerpoint/2010/main" val="3226251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3DEB96-E0C5-43EB-B83A-534826EC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782762"/>
            <a:ext cx="7498080" cy="4800600"/>
          </a:xfrm>
        </p:spPr>
        <p:txBody>
          <a:bodyPr/>
          <a:lstStyle/>
          <a:p>
            <a:r>
              <a:rPr lang="ru-RU" dirty="0" err="1"/>
              <a:t>Ванкомицин</a:t>
            </a:r>
            <a:endParaRPr lang="ru-RU" dirty="0"/>
          </a:p>
          <a:p>
            <a:r>
              <a:rPr lang="ru-RU" dirty="0" err="1"/>
              <a:t>Тейкопланин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9CEDE-DCC2-4F4C-8D7A-7BD8E036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C145B3-8253-4648-96FB-3DD4B54BA535}"/>
              </a:ext>
            </a:extLst>
          </p:cNvPr>
          <p:cNvSpPr txBox="1">
            <a:spLocks/>
          </p:cNvSpPr>
          <p:nvPr/>
        </p:nvSpPr>
        <p:spPr>
          <a:xfrm>
            <a:off x="1329478" y="503515"/>
            <a:ext cx="7498080" cy="63408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b="1" dirty="0" err="1"/>
              <a:t>Гликопептиды</a:t>
            </a:r>
            <a:endParaRPr lang="ru-RU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DC52E1-64E4-4701-8B84-046563FEF8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106718"/>
            <a:ext cx="2664296" cy="33582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137D5F-5447-404D-BB79-334B760C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909929"/>
            <a:ext cx="3578772" cy="35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D78EA-4F09-448F-9471-60028469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4000" b="1" dirty="0"/>
              <a:t>Характеристика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12300-2D4C-44CC-9632-FAC3C0B1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292399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Действие бактерицидное</a:t>
            </a:r>
          </a:p>
          <a:p>
            <a:pPr algn="just"/>
            <a:r>
              <a:rPr lang="ru-RU" sz="2800" dirty="0"/>
              <a:t>Ингибируют   формирование клеточной стенки и повышает ее проницаемость, нарушает синтез РНК</a:t>
            </a:r>
          </a:p>
          <a:p>
            <a:pPr algn="just"/>
            <a:r>
              <a:rPr lang="ru-RU" sz="2800" dirty="0"/>
              <a:t>Активны в отношении аэробных и анаэробных </a:t>
            </a:r>
            <a:r>
              <a:rPr lang="ru-RU" sz="2800" dirty="0" err="1"/>
              <a:t>гр</a:t>
            </a:r>
            <a:r>
              <a:rPr lang="ru-RU" sz="2800" dirty="0"/>
              <a:t> «+» м/о</a:t>
            </a:r>
          </a:p>
          <a:p>
            <a:pPr algn="just"/>
            <a:r>
              <a:rPr lang="ru-RU" sz="2800" dirty="0"/>
              <a:t>Не проникают через ГЭБ (при менингите обнаруживается в ликворе в терапевтических концентрациях), </a:t>
            </a:r>
          </a:p>
          <a:p>
            <a:pPr algn="just"/>
            <a:r>
              <a:rPr lang="ru-RU" sz="2800" dirty="0"/>
              <a:t>Проникают через плаценту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1EC42E-F319-4D24-8440-69CB684C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1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817AF-045F-4217-A68D-66ED0B84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DAE47-8CC8-475E-967B-DAAEEDE8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345" y="1268760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сепсис, </a:t>
            </a:r>
          </a:p>
          <a:p>
            <a:pPr algn="just"/>
            <a:r>
              <a:rPr lang="ru-RU" sz="2800" dirty="0"/>
              <a:t>эндокардит, </a:t>
            </a:r>
          </a:p>
          <a:p>
            <a:pPr algn="just"/>
            <a:r>
              <a:rPr lang="ru-RU" sz="2800" dirty="0"/>
              <a:t>инфекции костей и суставов (в т.ч. остеомиелит), </a:t>
            </a:r>
          </a:p>
          <a:p>
            <a:pPr algn="just"/>
            <a:r>
              <a:rPr lang="ru-RU" sz="2800" dirty="0"/>
              <a:t>инфекции ЦНС (в т.ч. менингит), </a:t>
            </a:r>
          </a:p>
          <a:p>
            <a:pPr algn="just"/>
            <a:r>
              <a:rPr lang="ru-RU" sz="2800" dirty="0"/>
              <a:t>инфекции нижних отделов дыхательных путей (в т.ч. пневмония), </a:t>
            </a:r>
          </a:p>
          <a:p>
            <a:pPr algn="just"/>
            <a:r>
              <a:rPr lang="ru-RU" sz="2800" dirty="0"/>
              <a:t>инфекции кожи и мягких тканей. </a:t>
            </a:r>
          </a:p>
          <a:p>
            <a:pPr algn="just"/>
            <a:r>
              <a:rPr lang="ru-RU" sz="2800" dirty="0"/>
              <a:t>Для приема внутрь: псевдомембранозный колит, вызванный </a:t>
            </a:r>
            <a:r>
              <a:rPr lang="ru-RU" sz="2800" i="1" dirty="0" err="1"/>
              <a:t>Clostridium</a:t>
            </a:r>
            <a:r>
              <a:rPr lang="ru-RU" sz="2800" i="1" dirty="0"/>
              <a:t> </a:t>
            </a:r>
            <a:r>
              <a:rPr lang="ru-RU" sz="2800" i="1" dirty="0" err="1"/>
              <a:t>difficile</a:t>
            </a:r>
            <a:r>
              <a:rPr lang="ru-RU" sz="2800" dirty="0"/>
              <a:t>, энтероколит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7DB282-AD4F-4B51-9C00-61D8E9DC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1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FADFC-15E9-410D-BBC3-238CC53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4000" b="1" dirty="0"/>
              <a:t>Противопоказания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D9EB3-5474-4249-87AF-95A64D20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140" y="995375"/>
            <a:ext cx="7498080" cy="1765176"/>
          </a:xfrm>
        </p:spPr>
        <p:txBody>
          <a:bodyPr/>
          <a:lstStyle/>
          <a:p>
            <a:r>
              <a:rPr lang="ru-RU" dirty="0"/>
              <a:t>Неврит слухового нерва</a:t>
            </a:r>
          </a:p>
          <a:p>
            <a:r>
              <a:rPr lang="ru-RU" dirty="0"/>
              <a:t>Беременность, лактация</a:t>
            </a:r>
          </a:p>
          <a:p>
            <a:r>
              <a:rPr lang="ru-RU" dirty="0"/>
              <a:t>Почечная недостаточность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FE5E72-2FD0-48A5-AB3F-AF38DEC8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B759E0-1C68-404F-B620-383DF6AD693D}"/>
              </a:ext>
            </a:extLst>
          </p:cNvPr>
          <p:cNvSpPr txBox="1">
            <a:spLocks/>
          </p:cNvSpPr>
          <p:nvPr/>
        </p:nvSpPr>
        <p:spPr>
          <a:xfrm>
            <a:off x="1445149" y="2730054"/>
            <a:ext cx="749808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b="1" dirty="0"/>
              <a:t>Побочные эффекты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13CCC74-7DEE-4AB5-B493-3DF856639F0F}"/>
              </a:ext>
            </a:extLst>
          </p:cNvPr>
          <p:cNvSpPr txBox="1">
            <a:spLocks/>
          </p:cNvSpPr>
          <p:nvPr/>
        </p:nvSpPr>
        <p:spPr>
          <a:xfrm>
            <a:off x="1365329" y="3448554"/>
            <a:ext cx="7498080" cy="24140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2800" dirty="0"/>
              <a:t>Головокружение, снижение слуха, звон в ушах</a:t>
            </a:r>
          </a:p>
          <a:p>
            <a:pPr algn="just"/>
            <a:r>
              <a:rPr lang="ru-RU" sz="2800" dirty="0"/>
              <a:t>Обратимые нарушения кроветворения</a:t>
            </a:r>
          </a:p>
          <a:p>
            <a:pPr algn="just"/>
            <a:r>
              <a:rPr lang="ru-RU" sz="2800" dirty="0" err="1"/>
              <a:t>Нефротоксичность</a:t>
            </a:r>
            <a:endParaRPr lang="ru-RU" sz="2800" dirty="0"/>
          </a:p>
          <a:p>
            <a:pPr algn="just"/>
            <a:r>
              <a:rPr lang="ru-RU" sz="2800" dirty="0"/>
              <a:t>Аллергические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3412207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58F90-6637-4086-B224-E455CC0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4000" b="1" dirty="0"/>
              <a:t>Антибиотики разных групп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D899F-17CA-4B12-9E21-9BC0DF88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041" y="1124744"/>
            <a:ext cx="7498080" cy="57606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Фосфомицина</a:t>
            </a:r>
            <a:r>
              <a:rPr lang="ru-RU" dirty="0"/>
              <a:t> </a:t>
            </a:r>
            <a:r>
              <a:rPr lang="ru-RU" dirty="0" err="1"/>
              <a:t>трометамол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2486E0-8C42-468A-A430-21691278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111EA-835F-4D36-B2AA-65DBF272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523" y="1984887"/>
            <a:ext cx="2222715" cy="232008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436372-6032-45D5-AF71-12FDD43AF1A9}"/>
              </a:ext>
            </a:extLst>
          </p:cNvPr>
          <p:cNvSpPr/>
          <p:nvPr/>
        </p:nvSpPr>
        <p:spPr>
          <a:xfrm>
            <a:off x="1187624" y="1854477"/>
            <a:ext cx="5184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Подавляет первый этап синтеза клеточной стенки бактерий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Большинство </a:t>
            </a:r>
            <a:r>
              <a:rPr lang="ru-RU" sz="2000" dirty="0" err="1"/>
              <a:t>гр</a:t>
            </a:r>
            <a:r>
              <a:rPr lang="ru-RU" sz="2000" dirty="0"/>
              <a:t> «+» и </a:t>
            </a:r>
            <a:r>
              <a:rPr lang="ru-RU" sz="2000" dirty="0" err="1"/>
              <a:t>гр</a:t>
            </a:r>
            <a:r>
              <a:rPr lang="ru-RU" sz="2000" dirty="0"/>
              <a:t> «-» м/о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Применение: острый бактериальный цистит; бактериальный неспецифический уретрит; бессимптомная массивная бактериурия у беременных; послеоперационные инфекции мочевых путей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ПП: возраст до 5 лет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ПЭ: тошнота, кожная сыпь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73682-FF28-41B3-A066-BA6F9D78FD6D}"/>
              </a:ext>
            </a:extLst>
          </p:cNvPr>
          <p:cNvSpPr txBox="1"/>
          <p:nvPr/>
        </p:nvSpPr>
        <p:spPr>
          <a:xfrm>
            <a:off x="1343913" y="5597664"/>
            <a:ext cx="749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Самостоятельно –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фузидовая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кислота,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мупироцин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Бактробан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7159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6CECC-50DC-A2BF-4E05-4A63E767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B21A2-21BD-4D18-882C-DC1BEF3D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Классификация и механизм действия аминогликозидов.</a:t>
            </a:r>
          </a:p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Применение, побочные эффекты и противопоказания для аминогликозидов.</a:t>
            </a:r>
          </a:p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Классификация и антимикробная активность макролидов.</a:t>
            </a:r>
          </a:p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Механизм действия, показания к применению и побочные эффекты макролидов.</a:t>
            </a:r>
          </a:p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Характеристика группы тетрациклины.</a:t>
            </a:r>
          </a:p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Характеристика группы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rial Unicode MS"/>
              </a:rPr>
              <a:t>амфениколы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pPr marL="342900" marR="2032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Характеристика группы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rial Unicode MS"/>
              </a:rPr>
              <a:t>линкозамиды</a:t>
            </a:r>
            <a:r>
              <a:rPr lang="ru-RU" sz="1800" dirty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8CB2CA-2D9E-4192-9F98-D004DAD5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6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6672"/>
            <a:ext cx="3424424" cy="54104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/>
              <a:t>II</a:t>
            </a:r>
            <a:r>
              <a:rPr lang="ru-RU" dirty="0"/>
              <a:t> поколение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922" y="1168863"/>
            <a:ext cx="2585203" cy="252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4005064"/>
            <a:ext cx="2771800" cy="233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8851" y="3429000"/>
            <a:ext cx="1471830" cy="31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1772" y="371492"/>
            <a:ext cx="1502354" cy="29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34292" y="2276872"/>
            <a:ext cx="2664296" cy="541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dirty="0"/>
              <a:t>III</a:t>
            </a:r>
            <a:r>
              <a:rPr lang="ru-RU" dirty="0"/>
              <a:t> поколение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8393" y="3068960"/>
            <a:ext cx="3196095" cy="235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8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Autofit/>
          </a:bodyPr>
          <a:lstStyle/>
          <a:p>
            <a:r>
              <a:rPr lang="en-US" sz="3600" dirty="0"/>
              <a:t>IV </a:t>
            </a:r>
            <a:r>
              <a:rPr lang="ru-RU" sz="3600" dirty="0"/>
              <a:t>поколение </a:t>
            </a:r>
            <a:r>
              <a:rPr lang="ru-RU" sz="3600" dirty="0" err="1"/>
              <a:t>аминогликозидов</a:t>
            </a:r>
            <a:r>
              <a:rPr lang="ru-RU" sz="3600" dirty="0"/>
              <a:t> – </a:t>
            </a:r>
            <a:r>
              <a:rPr lang="ru-RU" sz="3600" b="1" dirty="0" err="1"/>
              <a:t>изепамицин</a:t>
            </a:r>
            <a:r>
              <a:rPr lang="ru-RU" sz="3600" dirty="0"/>
              <a:t> (не зарегистрирован в РФ)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49300"/>
            <a:ext cx="8496944" cy="4800600"/>
          </a:xfrm>
        </p:spPr>
        <p:txBody>
          <a:bodyPr/>
          <a:lstStyle/>
          <a:p>
            <a:r>
              <a:rPr lang="ru-RU" dirty="0"/>
              <a:t>Препарат для местного </a:t>
            </a:r>
          </a:p>
          <a:p>
            <a:pPr marL="82296" indent="0">
              <a:buNone/>
            </a:pPr>
            <a:r>
              <a:rPr lang="ru-RU" dirty="0"/>
              <a:t>    применения – </a:t>
            </a:r>
          </a:p>
          <a:p>
            <a:pPr marL="82296" indent="0">
              <a:buNone/>
            </a:pPr>
            <a:r>
              <a:rPr lang="ru-RU" dirty="0"/>
              <a:t>   </a:t>
            </a:r>
            <a:r>
              <a:rPr lang="ru-RU" b="1" dirty="0" err="1"/>
              <a:t>фрамицетин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Изофра</a:t>
            </a:r>
            <a:r>
              <a:rPr lang="ru-RU" dirty="0"/>
              <a:t>)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b="1" dirty="0" err="1"/>
              <a:t>Фрамицетин</a:t>
            </a:r>
            <a:r>
              <a:rPr lang="ru-RU" b="1" dirty="0"/>
              <a:t>+</a:t>
            </a:r>
          </a:p>
          <a:p>
            <a:pPr marL="82296" indent="0">
              <a:buNone/>
            </a:pPr>
            <a:r>
              <a:rPr lang="ru-RU" b="1" dirty="0"/>
              <a:t>   грамицидин С +</a:t>
            </a:r>
          </a:p>
          <a:p>
            <a:pPr marL="82296" indent="0">
              <a:buNone/>
            </a:pPr>
            <a:r>
              <a:rPr lang="ru-RU" b="1" dirty="0"/>
              <a:t>   </a:t>
            </a:r>
            <a:r>
              <a:rPr lang="ru-RU" b="1" dirty="0" err="1"/>
              <a:t>дексаметазон</a:t>
            </a:r>
            <a:r>
              <a:rPr lang="ru-RU" dirty="0"/>
              <a:t> </a:t>
            </a:r>
          </a:p>
          <a:p>
            <a:pPr marL="82296" indent="0">
              <a:buNone/>
            </a:pPr>
            <a:r>
              <a:rPr lang="ru-RU" dirty="0"/>
              <a:t>   (</a:t>
            </a:r>
            <a:r>
              <a:rPr lang="ru-RU" dirty="0" err="1"/>
              <a:t>Софрадекс</a:t>
            </a:r>
            <a:r>
              <a:rPr lang="ru-RU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1674556"/>
            <a:ext cx="1538960" cy="333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5518" y="3717032"/>
            <a:ext cx="1545811" cy="295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Антимикробная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636" y="980728"/>
            <a:ext cx="7818072" cy="2197224"/>
          </a:xfrm>
        </p:spPr>
        <p:txBody>
          <a:bodyPr/>
          <a:lstStyle/>
          <a:p>
            <a:pPr algn="just"/>
            <a:r>
              <a:rPr lang="ru-RU" dirty="0"/>
              <a:t>активны в отношении большинства грамотрицательных и грамположительных микроорганизмов</a:t>
            </a:r>
          </a:p>
          <a:p>
            <a:pPr algn="just"/>
            <a:r>
              <a:rPr lang="ru-RU" dirty="0"/>
              <a:t>не действуют на анаэробы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212976"/>
            <a:ext cx="7498080" cy="70609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b="1" dirty="0"/>
              <a:t>Механизм действия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919066"/>
            <a:ext cx="7498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/>
              <a:t>Ингибиторы синтеза белка микробной клетки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/>
              <a:t>В процессе связывания нарушается порядок чередования аминокислот при считывании генетического кода  на уровне и-РНК белок</a:t>
            </a:r>
          </a:p>
        </p:txBody>
      </p:sp>
    </p:spTree>
    <p:extLst>
      <p:ext uri="{BB962C8B-B14F-4D97-AF65-F5344CB8AC3E}">
        <p14:creationId xmlns:p14="http://schemas.microsoft.com/office/powerpoint/2010/main" val="161729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ru-RU" b="1" dirty="0"/>
              <a:t>Характеристика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ru-RU" sz="3100" dirty="0"/>
              <a:t>Связывание с белками плазмы низкое (10-25%), увеличивается при снижении концентрации ионов </a:t>
            </a:r>
            <a:r>
              <a:rPr lang="en-US" sz="3100" dirty="0" err="1"/>
              <a:t>Ca</a:t>
            </a:r>
            <a:r>
              <a:rPr lang="en-US" sz="3100" dirty="0"/>
              <a:t> </a:t>
            </a:r>
            <a:r>
              <a:rPr lang="ru-RU" sz="3100" dirty="0"/>
              <a:t>и </a:t>
            </a:r>
            <a:r>
              <a:rPr lang="en-US" sz="3100" dirty="0"/>
              <a:t>Mg</a:t>
            </a:r>
          </a:p>
          <a:p>
            <a:pPr algn="just"/>
            <a:r>
              <a:rPr lang="ru-RU" sz="3100" dirty="0"/>
              <a:t>В ткани печени, почек, скелетной мускулатуре создаются высокие концентрации, препараты накапливаются, длительно сохраняются</a:t>
            </a:r>
          </a:p>
          <a:p>
            <a:pPr algn="just"/>
            <a:r>
              <a:rPr lang="ru-RU" sz="3100" dirty="0"/>
              <a:t>При отсутствии воспаления плохо проникают через ГЭБ</a:t>
            </a:r>
          </a:p>
          <a:p>
            <a:pPr algn="just"/>
            <a:r>
              <a:rPr lang="ru-RU" sz="3100" dirty="0"/>
              <a:t>Проникают через плаценту</a:t>
            </a:r>
          </a:p>
          <a:p>
            <a:pPr algn="just"/>
            <a:r>
              <a:rPr lang="ru-RU" sz="3100" dirty="0"/>
              <a:t>Выводятся почками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1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586"/>
            <a:ext cx="7498080" cy="1143000"/>
          </a:xfrm>
        </p:spPr>
        <p:txBody>
          <a:bodyPr/>
          <a:lstStyle/>
          <a:p>
            <a:pPr algn="ctr"/>
            <a:r>
              <a:rPr lang="ru-RU" b="1" dirty="0"/>
              <a:t>Показания к применению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612" y="1336268"/>
            <a:ext cx="7714104" cy="480060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Госпитальные инфекции разной локализации, сепсис</a:t>
            </a:r>
          </a:p>
          <a:p>
            <a:pPr algn="just"/>
            <a:r>
              <a:rPr lang="ru-RU" sz="2800" dirty="0"/>
              <a:t>Послеоперационные гнойные осложнения</a:t>
            </a:r>
          </a:p>
          <a:p>
            <a:pPr algn="just"/>
            <a:r>
              <a:rPr lang="ru-RU" sz="2800" dirty="0"/>
              <a:t>Инфицированные ожоги</a:t>
            </a:r>
          </a:p>
          <a:p>
            <a:pPr algn="just"/>
            <a:r>
              <a:rPr lang="ru-RU" sz="2800" dirty="0"/>
              <a:t>Артрит</a:t>
            </a:r>
          </a:p>
          <a:p>
            <a:pPr algn="just"/>
            <a:r>
              <a:rPr lang="ru-RU" sz="2800" dirty="0"/>
              <a:t>После операций на костях и суставах</a:t>
            </a:r>
          </a:p>
          <a:p>
            <a:pPr algn="just"/>
            <a:r>
              <a:rPr lang="ru-RU" sz="2800" dirty="0"/>
              <a:t>Пиелонефрит</a:t>
            </a:r>
          </a:p>
          <a:p>
            <a:pPr algn="just"/>
            <a:r>
              <a:rPr lang="ru-RU" sz="2800" dirty="0"/>
              <a:t>Туберкулез</a:t>
            </a:r>
          </a:p>
          <a:p>
            <a:pPr algn="just"/>
            <a:r>
              <a:rPr lang="ru-RU" sz="2800" dirty="0"/>
              <a:t>Инфекции глаз</a:t>
            </a:r>
          </a:p>
          <a:p>
            <a:pPr algn="just"/>
            <a:r>
              <a:rPr lang="ru-RU" sz="2800" dirty="0"/>
              <a:t>Гонорея (</a:t>
            </a:r>
            <a:r>
              <a:rPr lang="ru-RU" sz="2800" dirty="0" err="1"/>
              <a:t>спектиномицин</a:t>
            </a:r>
            <a:r>
              <a:rPr lang="ru-RU" sz="2800" dirty="0"/>
              <a:t>)</a:t>
            </a:r>
          </a:p>
          <a:p>
            <a:pPr algn="just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0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778098"/>
          </a:xfrm>
        </p:spPr>
        <p:txBody>
          <a:bodyPr/>
          <a:lstStyle/>
          <a:p>
            <a:pPr algn="ctr"/>
            <a:r>
              <a:rPr lang="ru-RU" b="1" dirty="0"/>
              <a:t>Побочные эффекты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err="1"/>
              <a:t>Ототоксичность</a:t>
            </a:r>
            <a:r>
              <a:rPr lang="ru-RU" dirty="0"/>
              <a:t> (нарушение координации движений, головокружение, нарастающая глухота)</a:t>
            </a:r>
          </a:p>
          <a:p>
            <a:pPr algn="just"/>
            <a:r>
              <a:rPr lang="ru-RU" i="1" dirty="0" err="1"/>
              <a:t>Нефротоксичность</a:t>
            </a:r>
            <a:r>
              <a:rPr lang="ru-RU" dirty="0"/>
              <a:t> (изменения в проксимальных канальцах, </a:t>
            </a:r>
            <a:r>
              <a:rPr lang="ru-RU" dirty="0" err="1"/>
              <a:t>дозозависима</a:t>
            </a:r>
            <a:r>
              <a:rPr lang="ru-RU" dirty="0"/>
              <a:t>, обратима)</a:t>
            </a:r>
          </a:p>
          <a:p>
            <a:pPr algn="just"/>
            <a:r>
              <a:rPr lang="ru-RU" i="1" dirty="0"/>
              <a:t>Нейромышечная блокада </a:t>
            </a:r>
            <a:r>
              <a:rPr lang="ru-RU" dirty="0"/>
              <a:t>(дыхательная и почечная недостаточность, </a:t>
            </a:r>
            <a:r>
              <a:rPr lang="ru-RU" dirty="0" err="1"/>
              <a:t>гипокальциемия</a:t>
            </a:r>
            <a:r>
              <a:rPr lang="ru-RU" dirty="0"/>
              <a:t>, резкая слабость, парестезии)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36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1420</Words>
  <Application>Microsoft Office PowerPoint</Application>
  <PresentationFormat>Экран (4:3)</PresentationFormat>
  <Paragraphs>292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Антибиотики</vt:lpstr>
      <vt:lpstr>Аминогликозиды</vt:lpstr>
      <vt:lpstr>Презентация PowerPoint</vt:lpstr>
      <vt:lpstr>Презентация PowerPoint</vt:lpstr>
      <vt:lpstr>IV поколение аминогликозидов – изепамицин (не зарегистрирован в РФ)</vt:lpstr>
      <vt:lpstr>Антимикробная активность</vt:lpstr>
      <vt:lpstr>Характеристика группы</vt:lpstr>
      <vt:lpstr>Показания к применению</vt:lpstr>
      <vt:lpstr>Побочные эффекты</vt:lpstr>
      <vt:lpstr>Макролиды</vt:lpstr>
      <vt:lpstr>Презентация PowerPoint</vt:lpstr>
      <vt:lpstr>Презентация PowerPoint</vt:lpstr>
      <vt:lpstr>Презентация PowerPoint</vt:lpstr>
      <vt:lpstr>Антимикробная активность</vt:lpstr>
      <vt:lpstr>Механизм действия</vt:lpstr>
      <vt:lpstr>Характеристика группы</vt:lpstr>
      <vt:lpstr>Показания к применению</vt:lpstr>
      <vt:lpstr>Побочные действия</vt:lpstr>
      <vt:lpstr>Тетрациклины</vt:lpstr>
      <vt:lpstr>Антимикробная активность</vt:lpstr>
      <vt:lpstr>Показания</vt:lpstr>
      <vt:lpstr>Противопоказания</vt:lpstr>
      <vt:lpstr>Побочные эффекты</vt:lpstr>
      <vt:lpstr>Амфениколы </vt:lpstr>
      <vt:lpstr>Характеристика группы</vt:lpstr>
      <vt:lpstr>Показания к применению</vt:lpstr>
      <vt:lpstr>Противопоказания </vt:lpstr>
      <vt:lpstr>Линкозамиды</vt:lpstr>
      <vt:lpstr>Характеристика группы</vt:lpstr>
      <vt:lpstr>Показания к применению</vt:lpstr>
      <vt:lpstr>Побочные эффекты</vt:lpstr>
      <vt:lpstr>Полимиксин В - самостоятельно</vt:lpstr>
      <vt:lpstr>Презентация PowerPoint</vt:lpstr>
      <vt:lpstr>Характеристика группы</vt:lpstr>
      <vt:lpstr>Показания к применению</vt:lpstr>
      <vt:lpstr>Противопоказания </vt:lpstr>
      <vt:lpstr>Антибиотики разных групп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Антибиотики</dc:title>
  <dc:creator>Pharmacy</dc:creator>
  <cp:lastModifiedBy>Калинина Ольга Сергеевна</cp:lastModifiedBy>
  <cp:revision>46</cp:revision>
  <dcterms:created xsi:type="dcterms:W3CDTF">2019-11-01T07:08:12Z</dcterms:created>
  <dcterms:modified xsi:type="dcterms:W3CDTF">2025-02-15T04:05:11Z</dcterms:modified>
</cp:coreProperties>
</file>