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92" r:id="rId22"/>
    <p:sldId id="276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AE29-8A3D-476D-98F7-B5DE92FBE446}" type="datetimeFigureOut">
              <a:rPr lang="ru-RU" smtClean="0"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B4ABD-A1E6-42C9-A0F5-8764D523B8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8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35EB-B2DF-4A80-8F8D-8F1EE585B10D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1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3A70-3550-4D4C-AFDC-869E53768E96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722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4A686-3FBD-434E-80F6-2575D3B77AB1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7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7487-F711-461E-8DD4-28815C4BD8E6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6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4FA9-BA2D-4CF0-B847-A16AEA99527D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5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8709-BDE3-4A5E-A1AA-F00521CADC57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4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0C166-567B-4908-B22D-B676F8893ED5}" type="datetime1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3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0713-2B28-4DA6-B9E6-FD65899F43BE}" type="datetime1">
              <a:rPr lang="ru-RU" smtClean="0"/>
              <a:t>15.02.2025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9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2975-4542-4D24-A559-775018F0135E}" type="datetime1">
              <a:rPr lang="ru-RU" smtClean="0"/>
              <a:t>15.02.2025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8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017D77B-78E7-4EE9-B350-48EB3BFD8C58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9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63AB-2C78-4F6D-8204-9BBEAF25CD71}" type="datetime1">
              <a:rPr lang="ru-RU" smtClean="0"/>
              <a:t>15.02.2025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0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96A822-4B56-43BD-9877-3E7C4B859A5B}" type="datetime1">
              <a:rPr lang="ru-RU" smtClean="0"/>
              <a:t>15.02.2025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1E1DC1C-F8A1-4C5A-BE7B-829B6CF60C9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6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19186D-1504-40D2-A6C3-57887480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478644"/>
            <a:ext cx="6286500" cy="37814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7CBD0-23E4-44EF-902F-593D153FD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596" y="346313"/>
            <a:ext cx="7543800" cy="2789823"/>
          </a:xfrm>
        </p:spPr>
        <p:txBody>
          <a:bodyPr>
            <a:normAutofit/>
          </a:bodyPr>
          <a:lstStyle/>
          <a:p>
            <a:pPr algn="ctr"/>
            <a:r>
              <a:rPr lang="ru-RU" sz="5400" b="1"/>
              <a:t>Тема 7.1.5. Синтетические </a:t>
            </a:r>
            <a:r>
              <a:rPr lang="ru-RU" sz="5400" b="1" dirty="0"/>
              <a:t>антибактериальные препараты</a:t>
            </a:r>
          </a:p>
        </p:txBody>
      </p:sp>
    </p:spTree>
    <p:extLst>
      <p:ext uri="{BB962C8B-B14F-4D97-AF65-F5344CB8AC3E}">
        <p14:creationId xmlns:p14="http://schemas.microsoft.com/office/powerpoint/2010/main" val="316221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AEA6F90-F81E-089C-2F92-855E4841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7" y="-350734"/>
            <a:ext cx="8449520" cy="160577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  <a:latin typeface="+mn-lt"/>
              </a:rPr>
              <a:t>Антимикробная активность 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– Гр. «-» и Гр. «+» бактерии, некоторые простейшие (трихомонады, лямблии)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523393CB-933B-1DF0-C818-7B65217D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1035505"/>
            <a:ext cx="8449519" cy="52726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accent2"/>
                </a:solidFill>
              </a:rPr>
              <a:t>Механизм действия </a:t>
            </a:r>
            <a:r>
              <a:rPr lang="ru-RU" dirty="0">
                <a:solidFill>
                  <a:schemeClr val="tx1"/>
                </a:solidFill>
              </a:rPr>
              <a:t>– нарушают процесс клеточного дыхания бактерий (как акцепторы кислорода), ингибируют синтез ДНК в микробной клетке, метаболиты оказывают цитостатическое действие.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хорошо всасываются из ЖКТ (кроме </a:t>
            </a:r>
            <a:r>
              <a:rPr lang="ru-RU" dirty="0" err="1">
                <a:solidFill>
                  <a:schemeClr val="tx1"/>
                </a:solidFill>
              </a:rPr>
              <a:t>Нифуроксазида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выводятся быстро, почками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проходят через барьеры, обладают мутагенным действием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есть местные формы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Применение: </a:t>
            </a:r>
            <a:r>
              <a:rPr lang="ru-RU" dirty="0">
                <a:solidFill>
                  <a:schemeClr val="tx1"/>
                </a:solidFill>
              </a:rPr>
              <a:t>ИМВП, кишечные инфекции, лямблиоз, кишечный амебиаз, местная гнойная инфекция: инфицированные раны, конъюнктивит, отит, профилактика инфекций при операциях и манипуляциях на МВП.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b="1" dirty="0">
                <a:solidFill>
                  <a:schemeClr val="accent2"/>
                </a:solidFill>
              </a:rPr>
              <a:t>Противопоказания: </a:t>
            </a:r>
            <a:r>
              <a:rPr lang="ru-RU" dirty="0">
                <a:solidFill>
                  <a:schemeClr val="tx1"/>
                </a:solidFill>
              </a:rPr>
              <a:t>недостаточность функции печени и почек, дефицит глюкозо-6-фосфат дегидрогеназы, беременность, лактация, дети первого месяца жизни (риск развития гемолитической анемии)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4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21FE3-F0D5-434F-BA98-3EFEE142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53574"/>
          </a:xfrm>
        </p:spPr>
        <p:txBody>
          <a:bodyPr/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Нитроимидазолы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9297A-36FD-476A-A92F-E8809EDB7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36" y="1923764"/>
            <a:ext cx="7543801" cy="402336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Метронидазол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Клион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Метрогил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Трихопол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Метронидазол+Миконазол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Клион</a:t>
            </a:r>
            <a:r>
              <a:rPr lang="ru-RU" sz="2400" dirty="0">
                <a:solidFill>
                  <a:schemeClr val="tx1"/>
                </a:solidFill>
              </a:rPr>
              <a:t>-Д)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Метронидазол+хлорхинальдол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Гиналгин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Тинидазол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Орнидазол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5D8D5D-AA10-493C-8CA9-41E3881EAC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797" y="462647"/>
            <a:ext cx="3013526" cy="24945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044A50-2FC6-465B-A89C-265C003900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418" y="4657835"/>
            <a:ext cx="3138310" cy="14284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5A6AD5-AE99-4C1C-9056-0397D9A92A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951" y="2532816"/>
            <a:ext cx="3056467" cy="30564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7E02C2D-3FE0-4E1A-A575-7C6D365C40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62" y="4875047"/>
            <a:ext cx="2948905" cy="14284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40A867-1AC5-4924-B64B-709880D455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89" y="3007113"/>
            <a:ext cx="2807562" cy="156616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7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9F833-5629-8227-E414-A70B2F572F7F}"/>
              </a:ext>
            </a:extLst>
          </p:cNvPr>
          <p:cNvSpPr txBox="1"/>
          <p:nvPr/>
        </p:nvSpPr>
        <p:spPr>
          <a:xfrm>
            <a:off x="575733" y="428978"/>
            <a:ext cx="84102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Антимикробная активность </a:t>
            </a:r>
            <a:r>
              <a:rPr lang="ru-RU" sz="2000" dirty="0"/>
              <a:t>– облигатные Гр. «+» и Гр. «-» анаэробы, бактероиды, клостридии, </a:t>
            </a:r>
            <a:r>
              <a:rPr lang="en-US" sz="2000" dirty="0"/>
              <a:t>H. Pylori</a:t>
            </a:r>
            <a:r>
              <a:rPr lang="ru-RU" sz="2000" dirty="0"/>
              <a:t>, гарднереллы, трихомонады, амебы, лямблии, лейшмании.</a:t>
            </a:r>
          </a:p>
          <a:p>
            <a:r>
              <a:rPr lang="ru-RU" sz="2000" dirty="0"/>
              <a:t>По действию сопоставимы с </a:t>
            </a:r>
            <a:r>
              <a:rPr lang="ru-RU" sz="2000" dirty="0" err="1"/>
              <a:t>клиндамицином</a:t>
            </a:r>
            <a:r>
              <a:rPr lang="ru-RU" sz="2000" dirty="0"/>
              <a:t>, защищенными бета-лактамами.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EC8CD3-97E7-523C-DDA0-0FF05F639BDB}"/>
              </a:ext>
            </a:extLst>
          </p:cNvPr>
          <p:cNvSpPr txBox="1"/>
          <p:nvPr/>
        </p:nvSpPr>
        <p:spPr>
          <a:xfrm>
            <a:off x="575733" y="2228664"/>
            <a:ext cx="830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accent2"/>
                </a:solidFill>
              </a:rPr>
              <a:t>Механизм действия </a:t>
            </a:r>
            <a:r>
              <a:rPr lang="ru-RU" sz="2000" dirty="0"/>
              <a:t>– ДНК-</a:t>
            </a:r>
            <a:r>
              <a:rPr lang="ru-RU" sz="2000" dirty="0" err="1"/>
              <a:t>тропные</a:t>
            </a:r>
            <a:r>
              <a:rPr lang="ru-RU" sz="2000" dirty="0"/>
              <a:t> ЛП с избирательной активностью в отношении м/о, имеющих ферментные системы (</a:t>
            </a:r>
            <a:r>
              <a:rPr lang="ru-RU" sz="2000" dirty="0" err="1"/>
              <a:t>нитроредуктазы</a:t>
            </a:r>
            <a:r>
              <a:rPr lang="ru-RU" sz="2000" dirty="0"/>
              <a:t>), способные восстанавливать нитрогруппу.</a:t>
            </a:r>
          </a:p>
          <a:p>
            <a:pPr algn="just"/>
            <a:r>
              <a:rPr lang="ru-RU" sz="2000" dirty="0"/>
              <a:t>Проникнув в микробную клетку, под влиянием клеточных редуктаз превращаются в высокотоксичные метаболиты, разрушающие нуклеиновые кислоты.</a:t>
            </a:r>
          </a:p>
          <a:p>
            <a:pPr algn="just"/>
            <a:r>
              <a:rPr lang="ru-RU" sz="2000" dirty="0"/>
              <a:t>Тип действия – </a:t>
            </a:r>
            <a:r>
              <a:rPr lang="ru-RU" sz="2000" b="1" i="1" dirty="0"/>
              <a:t>бактерицидный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 err="1"/>
              <a:t>Постантибиотический</a:t>
            </a:r>
            <a:r>
              <a:rPr lang="ru-RU" sz="2000" dirty="0"/>
              <a:t> эффект (до 3 часов).</a:t>
            </a:r>
          </a:p>
        </p:txBody>
      </p:sp>
    </p:spTree>
    <p:extLst>
      <p:ext uri="{BB962C8B-B14F-4D97-AF65-F5344CB8AC3E}">
        <p14:creationId xmlns:p14="http://schemas.microsoft.com/office/powerpoint/2010/main" val="668534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E285F1-9ED6-47BC-BE52-F9ED16F5D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484693-30A5-4470-9741-5C94D72D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381450"/>
            <a:ext cx="9144000" cy="60951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8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91803-133B-45D1-B907-B21B4B9A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C963EE-2D45-4DB3-82C9-044CA1E5C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A76DE9-E0E8-42E1-95A1-E06B1B84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150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B96E5-1180-4E80-A657-350F0EC5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8584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+mn-lt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64123C-8432-4A29-B4AF-5E1BF07F9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230489"/>
            <a:ext cx="7543801" cy="4638605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 тошнота, металлический привкус во рту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 головная боль, головокружения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 нарушения координации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 аллергия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 лейкопения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/>
              <a:t>судороги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accent1"/>
                </a:solidFill>
              </a:rPr>
              <a:t>NB!</a:t>
            </a:r>
            <a:endParaRPr lang="ru-RU" sz="2400" b="1" dirty="0">
              <a:solidFill>
                <a:schemeClr val="accent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/>
              <a:t> в период лечения </a:t>
            </a:r>
            <a:r>
              <a:rPr lang="ru-RU" sz="2400" dirty="0" err="1"/>
              <a:t>метронидазолом</a:t>
            </a:r>
            <a:r>
              <a:rPr lang="ru-RU" sz="2400" dirty="0"/>
              <a:t> и </a:t>
            </a:r>
            <a:r>
              <a:rPr lang="ru-RU" sz="2400" dirty="0" err="1"/>
              <a:t>тинидазолом</a:t>
            </a:r>
            <a:r>
              <a:rPr lang="ru-RU" sz="2400" dirty="0"/>
              <a:t> противопоказано употребление этилового спирта (</a:t>
            </a:r>
            <a:r>
              <a:rPr lang="ru-RU" sz="2400" dirty="0" err="1"/>
              <a:t>дисульфирамоподобный</a:t>
            </a:r>
            <a:r>
              <a:rPr lang="ru-RU" sz="2400" dirty="0"/>
              <a:t> синдром)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25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7A1955-F7F5-49F7-9852-6FFB8A3F0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17606"/>
            <a:ext cx="7543800" cy="702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Хинолоны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фторхинолоны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B6535D3-63B2-40BE-AC56-918143F5B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72718"/>
              </p:ext>
            </p:extLst>
          </p:nvPr>
        </p:nvGraphicFramePr>
        <p:xfrm>
          <a:off x="316089" y="1314954"/>
          <a:ext cx="8511822" cy="45110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81039">
                  <a:extLst>
                    <a:ext uri="{9D8B030D-6E8A-4147-A177-3AD203B41FA5}">
                      <a16:colId xmlns:a16="http://schemas.microsoft.com/office/drawing/2014/main" val="707366509"/>
                    </a:ext>
                  </a:extLst>
                </a:gridCol>
                <a:gridCol w="2420121">
                  <a:extLst>
                    <a:ext uri="{9D8B030D-6E8A-4147-A177-3AD203B41FA5}">
                      <a16:colId xmlns:a16="http://schemas.microsoft.com/office/drawing/2014/main" val="3619055692"/>
                    </a:ext>
                  </a:extLst>
                </a:gridCol>
                <a:gridCol w="2229060">
                  <a:extLst>
                    <a:ext uri="{9D8B030D-6E8A-4147-A177-3AD203B41FA5}">
                      <a16:colId xmlns:a16="http://schemas.microsoft.com/office/drawing/2014/main" val="2991943699"/>
                    </a:ext>
                  </a:extLst>
                </a:gridCol>
                <a:gridCol w="2281602">
                  <a:extLst>
                    <a:ext uri="{9D8B030D-6E8A-4147-A177-3AD203B41FA5}">
                      <a16:colId xmlns:a16="http://schemas.microsoft.com/office/drawing/2014/main" val="2321975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 </a:t>
                      </a:r>
                      <a:r>
                        <a:rPr lang="ru-RU" sz="20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II</a:t>
                      </a:r>
                      <a:r>
                        <a:rPr lang="ru-RU" sz="2000" dirty="0"/>
                        <a:t> 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III </a:t>
                      </a:r>
                      <a:r>
                        <a:rPr lang="ru-RU" sz="2000" dirty="0"/>
                        <a:t>поколение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IV </a:t>
                      </a:r>
                      <a:r>
                        <a:rPr lang="ru-RU" sz="2000" dirty="0"/>
                        <a:t>поколение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728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/>
                        <a:t>Пипемидовая</a:t>
                      </a:r>
                      <a:r>
                        <a:rPr lang="ru-RU" sz="2000" dirty="0"/>
                        <a:t> </a:t>
                      </a:r>
                      <a:r>
                        <a:rPr lang="ru-RU" sz="2000" dirty="0" err="1"/>
                        <a:t>килота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Ломефлоксацин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Ломфлокс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Левофлоксацин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Таваник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Глево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Моксифлоксацин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Авелокс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Вигамокс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95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Норфлоксацин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Нолицин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Нормакс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Спарфлоксацин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Спарфло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0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Офлоксацин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Занацин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843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/>
                        <a:t>Пефлоксацин</a:t>
                      </a:r>
                      <a:r>
                        <a:rPr lang="ru-RU" sz="2000" dirty="0"/>
                        <a:t> (</a:t>
                      </a:r>
                      <a:r>
                        <a:rPr lang="ru-RU" sz="2000" dirty="0" err="1"/>
                        <a:t>Абактал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08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Ципрофлоксацин (</a:t>
                      </a:r>
                      <a:r>
                        <a:rPr lang="ru-RU" sz="2000" dirty="0" err="1"/>
                        <a:t>Ципролет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Ципробай</a:t>
                      </a:r>
                      <a:r>
                        <a:rPr lang="ru-RU" sz="2000" dirty="0"/>
                        <a:t>, </a:t>
                      </a:r>
                      <a:r>
                        <a:rPr lang="ru-RU" sz="2000" dirty="0" err="1"/>
                        <a:t>Цифран</a:t>
                      </a:r>
                      <a:r>
                        <a:rPr lang="ru-RU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469024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208BAD-31AC-4A05-A16E-9780152DD0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458" y="468757"/>
            <a:ext cx="4304149" cy="115224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2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658F4D-AF45-4741-8A07-BD37C6857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1203" y="1284283"/>
            <a:ext cx="2810934" cy="200197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DE723-09E0-4E31-8A32-3032C0B66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550" y="124944"/>
            <a:ext cx="1880728" cy="14820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248992-73E5-4CEC-BE29-AD2910ADF9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6062" y="287339"/>
            <a:ext cx="2901961" cy="11619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949C27-D9E9-4F5D-9147-FEDFC2F8C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849" y="124944"/>
            <a:ext cx="2424042" cy="13651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3B44A5-DFEA-4AE8-98D5-ED0FA40AE4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95" y="1567059"/>
            <a:ext cx="2176229" cy="15299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DF50398-3417-4D40-AAA7-FE191FDF71B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6758" y="1529187"/>
            <a:ext cx="2288645" cy="14430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3A3FA9-463D-4978-A5C5-94ED38669AD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3605" y="2976531"/>
            <a:ext cx="2082906" cy="18184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EB511F-F557-4124-A029-EA7175467D8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521" y="3171006"/>
            <a:ext cx="2594593" cy="15970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2B9FE65-7208-49E1-97ED-EEA739583D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20" y="3340205"/>
            <a:ext cx="2494844" cy="151387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DD37C11-8E51-40DF-984F-93CAD4C56DF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57" y="4800132"/>
            <a:ext cx="2209777" cy="15422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8C14EA-4A19-409E-8D0D-3FF59A6732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693" y="4908030"/>
            <a:ext cx="1014128" cy="132644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A0537A-58FE-42EF-8EBE-DCDB1FDD4F0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181" y="4966857"/>
            <a:ext cx="2718877" cy="1340643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68BC8CA5-5FD1-4116-96FE-7B3C775DE09C}"/>
              </a:ext>
            </a:extLst>
          </p:cNvPr>
          <p:cNvCxnSpPr>
            <a:cxnSpLocks/>
          </p:cNvCxnSpPr>
          <p:nvPr/>
        </p:nvCxnSpPr>
        <p:spPr>
          <a:xfrm>
            <a:off x="0" y="3286256"/>
            <a:ext cx="30141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4A7FC6E-D758-42A9-86E4-972FFDC3AD70}"/>
              </a:ext>
            </a:extLst>
          </p:cNvPr>
          <p:cNvCxnSpPr>
            <a:cxnSpLocks/>
          </p:cNvCxnSpPr>
          <p:nvPr/>
        </p:nvCxnSpPr>
        <p:spPr>
          <a:xfrm>
            <a:off x="3014133" y="3286256"/>
            <a:ext cx="0" cy="3056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9967537-1703-4334-A260-4E3CED0A2875}"/>
              </a:ext>
            </a:extLst>
          </p:cNvPr>
          <p:cNvSpPr txBox="1"/>
          <p:nvPr/>
        </p:nvSpPr>
        <p:spPr>
          <a:xfrm>
            <a:off x="2564756" y="538658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III</a:t>
            </a:r>
            <a:endParaRPr lang="ru-RU" dirty="0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B4A0F2B-C0C8-438A-9713-62E82DEFEB8C}"/>
              </a:ext>
            </a:extLst>
          </p:cNvPr>
          <p:cNvCxnSpPr/>
          <p:nvPr/>
        </p:nvCxnSpPr>
        <p:spPr>
          <a:xfrm>
            <a:off x="3014133" y="4768093"/>
            <a:ext cx="4522737" cy="2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3D9F396-1A4A-4860-8437-2426A1BCF17F}"/>
              </a:ext>
            </a:extLst>
          </p:cNvPr>
          <p:cNvCxnSpPr/>
          <p:nvPr/>
        </p:nvCxnSpPr>
        <p:spPr>
          <a:xfrm>
            <a:off x="7536870" y="4794989"/>
            <a:ext cx="0" cy="162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F0E8AB7-B986-4500-A03C-382F43E1BFAF}"/>
              </a:ext>
            </a:extLst>
          </p:cNvPr>
          <p:cNvSpPr txBox="1"/>
          <p:nvPr/>
        </p:nvSpPr>
        <p:spPr>
          <a:xfrm>
            <a:off x="3075584" y="5001663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IV</a:t>
            </a:r>
            <a:endParaRPr lang="ru-RU" dirty="0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A7A00936-30D9-402C-B3C8-BB44F510888C}"/>
              </a:ext>
            </a:extLst>
          </p:cNvPr>
          <p:cNvCxnSpPr/>
          <p:nvPr/>
        </p:nvCxnSpPr>
        <p:spPr>
          <a:xfrm>
            <a:off x="0" y="1616150"/>
            <a:ext cx="24583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300D13C-890A-4BAA-AECB-9EE9F360B052}"/>
              </a:ext>
            </a:extLst>
          </p:cNvPr>
          <p:cNvCxnSpPr/>
          <p:nvPr/>
        </p:nvCxnSpPr>
        <p:spPr>
          <a:xfrm flipV="1">
            <a:off x="2458334" y="0"/>
            <a:ext cx="0" cy="160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13830D1-C284-41CB-B7D3-66AB7F127891}"/>
              </a:ext>
            </a:extLst>
          </p:cNvPr>
          <p:cNvSpPr txBox="1"/>
          <p:nvPr/>
        </p:nvSpPr>
        <p:spPr>
          <a:xfrm>
            <a:off x="2171508" y="114841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6432A0-9090-46C0-AA26-B2DE75B07B85}"/>
              </a:ext>
            </a:extLst>
          </p:cNvPr>
          <p:cNvSpPr txBox="1"/>
          <p:nvPr/>
        </p:nvSpPr>
        <p:spPr>
          <a:xfrm>
            <a:off x="2699195" y="43414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II</a:t>
            </a:r>
            <a:endParaRPr lang="ru-RU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0B1DCA6C-157C-4B03-88E9-5194515EE24E}"/>
              </a:ext>
            </a:extLst>
          </p:cNvPr>
          <p:cNvSpPr/>
          <p:nvPr/>
        </p:nvSpPr>
        <p:spPr>
          <a:xfrm>
            <a:off x="670990" y="1690576"/>
            <a:ext cx="586447" cy="32267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95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C4D56-EC14-4B02-ABCD-1D8B71F0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6604"/>
            <a:ext cx="7543800" cy="7023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Антимикробная активность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37BB6-4A27-42BF-A8DD-5DA8888D6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33" y="1018256"/>
            <a:ext cx="8703733" cy="4880187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Преимущественно </a:t>
            </a:r>
            <a:r>
              <a:rPr lang="ru-RU" dirty="0" err="1">
                <a:solidFill>
                  <a:schemeClr val="tx1"/>
                </a:solidFill>
              </a:rPr>
              <a:t>гр</a:t>
            </a:r>
            <a:r>
              <a:rPr lang="ru-RU" dirty="0">
                <a:solidFill>
                  <a:schemeClr val="tx1"/>
                </a:solidFill>
              </a:rPr>
              <a:t> «-» бактерии, действие на </a:t>
            </a:r>
            <a:r>
              <a:rPr lang="ru-RU" dirty="0" err="1">
                <a:solidFill>
                  <a:schemeClr val="tx1"/>
                </a:solidFill>
              </a:rPr>
              <a:t>гр</a:t>
            </a:r>
            <a:r>
              <a:rPr lang="ru-RU" dirty="0">
                <a:solidFill>
                  <a:schemeClr val="tx1"/>
                </a:solidFill>
              </a:rPr>
              <a:t> «+» бактерии менее выражено. Наиболее широкий спектр действия у </a:t>
            </a:r>
            <a:r>
              <a:rPr lang="ru-RU" dirty="0" err="1">
                <a:solidFill>
                  <a:schemeClr val="tx1"/>
                </a:solidFill>
              </a:rPr>
              <a:t>моксифлоксацина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Механизм действия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Эффект бактерицидный. Ингибирование ДНК-</a:t>
            </a:r>
            <a:r>
              <a:rPr lang="ru-RU" dirty="0" err="1">
                <a:solidFill>
                  <a:schemeClr val="tx1"/>
                </a:solidFill>
              </a:rPr>
              <a:t>гиразы</a:t>
            </a:r>
            <a:r>
              <a:rPr lang="ru-RU" dirty="0">
                <a:solidFill>
                  <a:schemeClr val="tx1"/>
                </a:solidFill>
              </a:rPr>
              <a:t> – ключевого фермента бактерий, определяющего процесс биосинтеза ДНК и деления клетки.</a:t>
            </a:r>
          </a:p>
          <a:p>
            <a:pPr algn="ctr"/>
            <a:r>
              <a:rPr lang="ru-RU" sz="4000" b="1" dirty="0">
                <a:solidFill>
                  <a:schemeClr val="accent2"/>
                </a:solidFill>
              </a:rPr>
              <a:t>Характеристика группы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107AC9-069D-4EB0-AB4A-A622C2000754}"/>
              </a:ext>
            </a:extLst>
          </p:cNvPr>
          <p:cNvSpPr/>
          <p:nvPr/>
        </p:nvSpPr>
        <p:spPr>
          <a:xfrm>
            <a:off x="327378" y="3673659"/>
            <a:ext cx="8596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Максимальные концентрации в крови достигаются в среднем через 1-3 ч после приема внутрь.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Препараты проходят плацентарный барьер, и в небольших количествах проникают в грудное молоко.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Создают высокие концентрации в органах и тканях, проникают внутрь клеток. Исключение составляет </a:t>
            </a:r>
            <a:r>
              <a:rPr lang="ru-RU" dirty="0" err="1"/>
              <a:t>норфлоксацин</a:t>
            </a:r>
            <a:r>
              <a:rPr lang="ru-RU" dirty="0"/>
              <a:t>, наиболее высокие уровни которого отмечаются в кишечнике, МВП и предстательной железе.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Ципрофлоксацин, </a:t>
            </a:r>
            <a:r>
              <a:rPr lang="ru-RU" dirty="0" err="1"/>
              <a:t>офлоксацин</a:t>
            </a:r>
            <a:r>
              <a:rPr lang="ru-RU" dirty="0"/>
              <a:t>, </a:t>
            </a:r>
            <a:r>
              <a:rPr lang="ru-RU" dirty="0" err="1"/>
              <a:t>левофлоксацин</a:t>
            </a:r>
            <a:r>
              <a:rPr lang="ru-RU" dirty="0"/>
              <a:t> и </a:t>
            </a:r>
            <a:r>
              <a:rPr lang="ru-RU" dirty="0" err="1"/>
              <a:t>пефлоксацин</a:t>
            </a:r>
            <a:r>
              <a:rPr lang="ru-RU" dirty="0"/>
              <a:t> проходят через ГЭБ, достигая терапевтических концентраций.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31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3C89F-5E80-4A3F-A085-6A765518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0"/>
            <a:ext cx="7543800" cy="70230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Показания к применению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8E35E9-5052-4B42-BBAE-7D5C2808C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711" y="637756"/>
            <a:ext cx="8658577" cy="5582488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err="1">
                <a:solidFill>
                  <a:schemeClr val="tx1"/>
                </a:solidFill>
              </a:rPr>
              <a:t>Пипемидовая</a:t>
            </a:r>
            <a:r>
              <a:rPr lang="ru-RU" sz="2900" dirty="0">
                <a:solidFill>
                  <a:schemeClr val="tx1"/>
                </a:solidFill>
              </a:rPr>
              <a:t> кислота – ИМВП, кишечные инфекции</a:t>
            </a:r>
          </a:p>
          <a:p>
            <a:endParaRPr lang="ru-RU" sz="29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Инфекции ВДП и НДП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Кишечные инфекции: </a:t>
            </a:r>
            <a:r>
              <a:rPr lang="ru-RU" sz="2900" dirty="0" err="1">
                <a:solidFill>
                  <a:schemeClr val="tx1"/>
                </a:solidFill>
              </a:rPr>
              <a:t>шигеллез</a:t>
            </a:r>
            <a:r>
              <a:rPr lang="ru-RU" sz="2900" dirty="0">
                <a:solidFill>
                  <a:schemeClr val="tx1"/>
                </a:solidFill>
              </a:rPr>
              <a:t>, брюшной тиф, генерализованный сальмонеллез, иерсиниоз, холера.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Сибирская язва.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 err="1">
                <a:solidFill>
                  <a:schemeClr val="tx1"/>
                </a:solidFill>
              </a:rPr>
              <a:t>Интраабдоминальные</a:t>
            </a:r>
            <a:r>
              <a:rPr lang="ru-RU" sz="2900" dirty="0">
                <a:solidFill>
                  <a:schemeClr val="tx1"/>
                </a:solidFill>
              </a:rPr>
              <a:t> инфекции, инфекции органов малого таза.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Инфекции МВП (цистит, пиелонефрит), простатит, гонорея.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Инфекции кожи, мягких тканей, костей и суставов; глаз.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Менингит, вызванный грамотрицательной микрофлорой (ципрофлоксацин).Сепсис.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900" dirty="0">
                <a:solidFill>
                  <a:schemeClr val="tx1"/>
                </a:solidFill>
              </a:rPr>
              <a:t>Туберкулез (ципрофлоксацин, </a:t>
            </a:r>
            <a:r>
              <a:rPr lang="ru-RU" sz="2900" dirty="0" err="1">
                <a:solidFill>
                  <a:schemeClr val="tx1"/>
                </a:solidFill>
              </a:rPr>
              <a:t>офлоксацин</a:t>
            </a:r>
            <a:r>
              <a:rPr lang="ru-RU" sz="2900" dirty="0">
                <a:solidFill>
                  <a:schemeClr val="tx1"/>
                </a:solidFill>
              </a:rPr>
              <a:t> и </a:t>
            </a:r>
            <a:r>
              <a:rPr lang="ru-RU" sz="2900" dirty="0" err="1">
                <a:solidFill>
                  <a:schemeClr val="tx1"/>
                </a:solidFill>
              </a:rPr>
              <a:t>ломефлоксацин</a:t>
            </a:r>
            <a:r>
              <a:rPr lang="ru-RU" sz="2900" dirty="0">
                <a:solidFill>
                  <a:schemeClr val="tx1"/>
                </a:solidFill>
              </a:rPr>
              <a:t> в комбинированной терапии при </a:t>
            </a:r>
            <a:r>
              <a:rPr lang="ru-RU" sz="2900" dirty="0" err="1">
                <a:solidFill>
                  <a:schemeClr val="tx1"/>
                </a:solidFill>
              </a:rPr>
              <a:t>лекарственноустойчивом</a:t>
            </a:r>
            <a:r>
              <a:rPr lang="ru-RU" sz="2900" dirty="0">
                <a:solidFill>
                  <a:schemeClr val="tx1"/>
                </a:solidFill>
              </a:rPr>
              <a:t> туберкулезе).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900" dirty="0" err="1">
                <a:solidFill>
                  <a:schemeClr val="tx1"/>
                </a:solidFill>
              </a:rPr>
              <a:t>Норфлоксацин</a:t>
            </a:r>
            <a:r>
              <a:rPr lang="ru-RU" sz="2900" dirty="0">
                <a:solidFill>
                  <a:schemeClr val="tx1"/>
                </a:solidFill>
              </a:rPr>
              <a:t> - кишечные инфекции, инфекции МВП и простатит.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0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84ED1-62E2-4F2D-A06A-B24C2557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426" y="637755"/>
            <a:ext cx="7543800" cy="702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Сульфаниламиды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E7D17-3957-4279-A076-0BDC36566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340057"/>
            <a:ext cx="7543801" cy="5015587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i="1" dirty="0"/>
              <a:t>1. Резорбтивного действия</a:t>
            </a:r>
          </a:p>
          <a:p>
            <a:pPr algn="just"/>
            <a:r>
              <a:rPr lang="ru-RU" sz="2400" dirty="0"/>
              <a:t>- короткого действия (</a:t>
            </a:r>
            <a:r>
              <a:rPr lang="en-US" sz="2400" dirty="0"/>
              <a:t>t</a:t>
            </a:r>
            <a:r>
              <a:rPr lang="ru-RU" sz="2400" dirty="0"/>
              <a:t>1/2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&lt;10ч</a:t>
            </a:r>
            <a:r>
              <a:rPr lang="ru-RU" sz="2400" dirty="0"/>
              <a:t>) – </a:t>
            </a:r>
            <a:r>
              <a:rPr lang="ru-RU" sz="2400" dirty="0">
                <a:solidFill>
                  <a:schemeClr val="accent1"/>
                </a:solidFill>
              </a:rPr>
              <a:t>сульфаниламид</a:t>
            </a:r>
            <a:r>
              <a:rPr lang="ru-RU" sz="2400" dirty="0"/>
              <a:t> (Стрептоцид, </a:t>
            </a:r>
            <a:r>
              <a:rPr lang="ru-RU" sz="2400" dirty="0" err="1"/>
              <a:t>Ранавексим</a:t>
            </a:r>
            <a:r>
              <a:rPr lang="ru-RU" sz="2400" dirty="0"/>
              <a:t>), </a:t>
            </a:r>
            <a:r>
              <a:rPr lang="ru-RU" sz="2400" dirty="0" err="1">
                <a:solidFill>
                  <a:schemeClr val="accent1"/>
                </a:solidFill>
              </a:rPr>
              <a:t>сульфадимидин</a:t>
            </a:r>
            <a:r>
              <a:rPr lang="ru-RU" sz="2400" dirty="0"/>
              <a:t> (</a:t>
            </a:r>
            <a:r>
              <a:rPr lang="ru-RU" sz="2400" dirty="0" err="1"/>
              <a:t>Сульфадимезин</a:t>
            </a:r>
            <a:r>
              <a:rPr lang="ru-RU" sz="2400" dirty="0"/>
              <a:t>)</a:t>
            </a:r>
          </a:p>
          <a:p>
            <a:pPr algn="just"/>
            <a:r>
              <a:rPr lang="ru-RU" sz="2400" dirty="0"/>
              <a:t>- длительного действия (</a:t>
            </a:r>
            <a:r>
              <a:rPr lang="en-US" sz="2400" dirty="0"/>
              <a:t>t</a:t>
            </a:r>
            <a:r>
              <a:rPr lang="ru-RU" sz="2400" dirty="0"/>
              <a:t>1/2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 24-48ч</a:t>
            </a:r>
            <a:r>
              <a:rPr lang="ru-RU" sz="2400" dirty="0"/>
              <a:t>) – </a:t>
            </a:r>
            <a:r>
              <a:rPr lang="ru-RU" sz="2400" dirty="0" err="1">
                <a:solidFill>
                  <a:schemeClr val="accent1"/>
                </a:solidFill>
              </a:rPr>
              <a:t>сульфадиметоксин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i="1" dirty="0"/>
              <a:t>2. Действующие в просвете кишечника: </a:t>
            </a:r>
            <a:r>
              <a:rPr lang="ru-RU" sz="2400" dirty="0" err="1">
                <a:solidFill>
                  <a:schemeClr val="accent1"/>
                </a:solidFill>
              </a:rPr>
              <a:t>сульфагуанидин</a:t>
            </a:r>
            <a:r>
              <a:rPr lang="ru-RU" sz="2400" dirty="0"/>
              <a:t> (Сульгин), </a:t>
            </a:r>
            <a:r>
              <a:rPr lang="ru-RU" sz="2400" dirty="0" err="1">
                <a:solidFill>
                  <a:schemeClr val="accent1"/>
                </a:solidFill>
              </a:rPr>
              <a:t>фталилсульфатиазол</a:t>
            </a:r>
            <a:r>
              <a:rPr lang="ru-RU" sz="2400" dirty="0">
                <a:solidFill>
                  <a:schemeClr val="accent1"/>
                </a:solidFill>
              </a:rPr>
              <a:t> </a:t>
            </a:r>
            <a:r>
              <a:rPr lang="ru-RU" sz="2400" dirty="0"/>
              <a:t>(Фталазол)</a:t>
            </a:r>
          </a:p>
          <a:p>
            <a:pPr algn="just"/>
            <a:r>
              <a:rPr lang="ru-RU" sz="2400" i="1" dirty="0"/>
              <a:t>3. Для местного применения: </a:t>
            </a:r>
            <a:r>
              <a:rPr lang="ru-RU" sz="2400" dirty="0">
                <a:solidFill>
                  <a:schemeClr val="accent1"/>
                </a:solidFill>
              </a:rPr>
              <a:t>сульфаниламид</a:t>
            </a:r>
            <a:r>
              <a:rPr lang="ru-RU" sz="2400" i="1" dirty="0"/>
              <a:t>, </a:t>
            </a:r>
            <a:r>
              <a:rPr lang="ru-RU" sz="2400" dirty="0" err="1">
                <a:solidFill>
                  <a:schemeClr val="accent1"/>
                </a:solidFill>
              </a:rPr>
              <a:t>сульфадиазин</a:t>
            </a:r>
            <a:r>
              <a:rPr lang="ru-RU" sz="2400" dirty="0">
                <a:solidFill>
                  <a:schemeClr val="accent1"/>
                </a:solidFill>
              </a:rPr>
              <a:t> серебра </a:t>
            </a:r>
            <a:r>
              <a:rPr lang="ru-RU" sz="2400" dirty="0"/>
              <a:t>(</a:t>
            </a:r>
            <a:r>
              <a:rPr lang="ru-RU" sz="2400" dirty="0" err="1"/>
              <a:t>Сульфаргин</a:t>
            </a:r>
            <a:r>
              <a:rPr lang="ru-RU" sz="2400" dirty="0"/>
              <a:t>), </a:t>
            </a:r>
            <a:r>
              <a:rPr lang="ru-RU" sz="2400" dirty="0" err="1">
                <a:solidFill>
                  <a:schemeClr val="accent1"/>
                </a:solidFill>
              </a:rPr>
              <a:t>сульфатиазол</a:t>
            </a:r>
            <a:r>
              <a:rPr lang="ru-RU" sz="2400" dirty="0">
                <a:solidFill>
                  <a:schemeClr val="accent1"/>
                </a:solidFill>
              </a:rPr>
              <a:t> серебра </a:t>
            </a:r>
            <a:r>
              <a:rPr lang="ru-RU" sz="2400" dirty="0"/>
              <a:t>(</a:t>
            </a:r>
            <a:r>
              <a:rPr lang="ru-RU" sz="2400" dirty="0" err="1"/>
              <a:t>Аргосульфан</a:t>
            </a:r>
            <a:r>
              <a:rPr lang="ru-RU" sz="2400" dirty="0"/>
              <a:t>), </a:t>
            </a:r>
            <a:r>
              <a:rPr lang="ru-RU" sz="2400" dirty="0" err="1">
                <a:solidFill>
                  <a:schemeClr val="accent1"/>
                </a:solidFill>
              </a:rPr>
              <a:t>сульфацетамид</a:t>
            </a:r>
            <a:r>
              <a:rPr lang="ru-RU" sz="2400" dirty="0"/>
              <a:t> (</a:t>
            </a:r>
            <a:r>
              <a:rPr lang="ru-RU" sz="2400" dirty="0" err="1"/>
              <a:t>Сульфацил</a:t>
            </a:r>
            <a:r>
              <a:rPr lang="ru-RU" sz="2400" dirty="0"/>
              <a:t>-натрия, Альбуцид)</a:t>
            </a:r>
          </a:p>
          <a:p>
            <a:pPr algn="just"/>
            <a:r>
              <a:rPr lang="ru-RU" sz="2400" i="1" dirty="0"/>
              <a:t>4.Салазосульфаниламиды </a:t>
            </a:r>
            <a:r>
              <a:rPr lang="ru-RU" sz="2400" dirty="0"/>
              <a:t>– </a:t>
            </a:r>
            <a:r>
              <a:rPr lang="ru-RU" sz="2400" dirty="0" err="1">
                <a:solidFill>
                  <a:schemeClr val="accent1"/>
                </a:solidFill>
              </a:rPr>
              <a:t>сульфасалазин</a:t>
            </a:r>
            <a:endParaRPr lang="ru-RU" sz="2400" dirty="0">
              <a:solidFill>
                <a:schemeClr val="accent1"/>
              </a:solidFill>
            </a:endParaRPr>
          </a:p>
          <a:p>
            <a:pPr algn="just"/>
            <a:r>
              <a:rPr lang="ru-RU" sz="2400" i="1" dirty="0"/>
              <a:t>5. Комбинированные: </a:t>
            </a:r>
            <a:r>
              <a:rPr lang="ru-RU" sz="2400" dirty="0">
                <a:solidFill>
                  <a:schemeClr val="accent1"/>
                </a:solidFill>
              </a:rPr>
              <a:t>ко-</a:t>
            </a:r>
            <a:r>
              <a:rPr lang="ru-RU" sz="2400" dirty="0" err="1">
                <a:solidFill>
                  <a:schemeClr val="accent1"/>
                </a:solidFill>
              </a:rPr>
              <a:t>тримоксазол</a:t>
            </a:r>
            <a:r>
              <a:rPr lang="ru-RU" sz="2400" dirty="0"/>
              <a:t> (Бисептол)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782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E0DA5-87D6-43ED-A558-BF5AEB8E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56" y="133076"/>
            <a:ext cx="7543800" cy="702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16C9A-8DD8-43E5-A58C-B0473853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9" y="711201"/>
            <a:ext cx="8579554" cy="5173406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Общие для всех </a:t>
            </a:r>
            <a:r>
              <a:rPr lang="ru-RU" sz="2400" b="1" i="1" dirty="0" err="1">
                <a:solidFill>
                  <a:schemeClr val="tx1"/>
                </a:solidFill>
              </a:rPr>
              <a:t>хинолонов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i="1" dirty="0">
                <a:solidFill>
                  <a:schemeClr val="tx1"/>
                </a:solidFill>
              </a:rPr>
              <a:t>ЖКТ:</a:t>
            </a:r>
            <a:r>
              <a:rPr lang="ru-RU" sz="2400" dirty="0">
                <a:solidFill>
                  <a:schemeClr val="tx1"/>
                </a:solidFill>
              </a:rPr>
              <a:t> изжога, тошнота, диарея.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</a:rPr>
              <a:t>ЦНС: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ототоксичность</a:t>
            </a:r>
            <a:r>
              <a:rPr lang="ru-RU" sz="2400" dirty="0">
                <a:solidFill>
                  <a:schemeClr val="tx1"/>
                </a:solidFill>
              </a:rPr>
              <a:t>, сонливость, бессонница, головная боль, головокружение, 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</a:rPr>
              <a:t>Аллергические реакции.</a:t>
            </a:r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Характерные для </a:t>
            </a:r>
            <a:r>
              <a:rPr lang="ru-RU" sz="2400" b="1" i="1" dirty="0" err="1">
                <a:solidFill>
                  <a:schemeClr val="tx1"/>
                </a:solidFill>
              </a:rPr>
              <a:t>хинолонов</a:t>
            </a:r>
            <a:r>
              <a:rPr lang="ru-RU" sz="2400" b="1" i="1" dirty="0">
                <a:solidFill>
                  <a:schemeClr val="tx1"/>
                </a:solidFill>
              </a:rPr>
              <a:t> I поколения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i="1" dirty="0">
                <a:solidFill>
                  <a:schemeClr val="tx1"/>
                </a:solidFill>
              </a:rPr>
              <a:t>Гематологические реакции:</a:t>
            </a:r>
            <a:r>
              <a:rPr lang="ru-RU" sz="2400" dirty="0">
                <a:solidFill>
                  <a:schemeClr val="tx1"/>
                </a:solidFill>
              </a:rPr>
              <a:t> тромбоцитопения, лейкопения.</a:t>
            </a:r>
          </a:p>
          <a:p>
            <a:pPr algn="just"/>
            <a:r>
              <a:rPr lang="ru-RU" sz="2400" i="1" dirty="0">
                <a:solidFill>
                  <a:schemeClr val="tx1"/>
                </a:solidFill>
              </a:rPr>
              <a:t>Печень:</a:t>
            </a:r>
            <a:r>
              <a:rPr lang="ru-RU" sz="2400" dirty="0">
                <a:solidFill>
                  <a:schemeClr val="tx1"/>
                </a:solidFill>
              </a:rPr>
              <a:t> холестатическая желтуха, гепатит.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Характерные для </a:t>
            </a:r>
            <a:r>
              <a:rPr lang="ru-RU" sz="2400" b="1" i="1" dirty="0" err="1">
                <a:solidFill>
                  <a:schemeClr val="tx1"/>
                </a:solidFill>
              </a:rPr>
              <a:t>фторхинолонов</a:t>
            </a:r>
            <a:r>
              <a:rPr lang="ru-RU" sz="2400" b="1" i="1" dirty="0">
                <a:solidFill>
                  <a:schemeClr val="tx1"/>
                </a:solidFill>
              </a:rPr>
              <a:t> (редкие и очень редкие)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артралгия, миалгия, кандидоз слизистой оболочки полости рта и/или вагинальный кандидоз.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08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C6DEF-0209-455D-901F-E33426663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60" y="-141302"/>
            <a:ext cx="7498080" cy="1143000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Оксазолидиноны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96B85-B36A-4451-AD89-438317B5C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71" y="1137156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Линезолид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26C1A3-026A-4E89-8E22-C8CF92E9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53F5A2-F962-4D61-ADEE-3CF6AF3A89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81" y="1778822"/>
            <a:ext cx="2551471" cy="33518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704F39-FF77-48DD-BF88-DF033E880E8B}"/>
              </a:ext>
            </a:extLst>
          </p:cNvPr>
          <p:cNvSpPr/>
          <p:nvPr/>
        </p:nvSpPr>
        <p:spPr>
          <a:xfrm>
            <a:off x="2728453" y="990109"/>
            <a:ext cx="6076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Связывается с бактериальными рибосомами, предотвращает образование важного компонента процесса трансляции при синтезе белка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Активен в отношении аэробных и грамположительных микроорганизмов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Применение: госпитальная и внебольничная пневмония, осложненные инфекции кожи и мягких тканей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ПП: АГ, прием антидепрессантов, почечная и печеночная недостаточность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/>
              <a:t>ПЭ: диарея, головная боль, тошнота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8588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73AD-F849-4368-9FBA-915AA545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самостоятельно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0CE49-C071-4A19-9016-B1A33CB5362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0567" y="1947863"/>
            <a:ext cx="7147213" cy="9366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</a:rPr>
              <a:t>Производные 8-оксихинолина: </a:t>
            </a:r>
            <a:r>
              <a:rPr lang="ru-RU" sz="2400" b="1" dirty="0" err="1">
                <a:solidFill>
                  <a:schemeClr val="tx1"/>
                </a:solidFill>
              </a:rPr>
              <a:t>нитроксолин</a:t>
            </a:r>
            <a:r>
              <a:rPr lang="ru-RU" sz="2400" b="1" dirty="0">
                <a:solidFill>
                  <a:schemeClr val="tx1"/>
                </a:solidFill>
              </a:rPr>
              <a:t> (5-НОК)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Препараты других групп: </a:t>
            </a:r>
            <a:r>
              <a:rPr lang="ru-RU" sz="2400" b="1" dirty="0" err="1">
                <a:solidFill>
                  <a:schemeClr val="tx1"/>
                </a:solidFill>
              </a:rPr>
              <a:t>диоксидин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647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Классификация, антимикробная активность и механизм действия сульфаниламидов.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Показания к применению, побочные эффекты и противопоказания сульфаниламидов.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Характеристика группы, показания и противопоказания </a:t>
            </a:r>
            <a:r>
              <a:rPr lang="ru-RU" dirty="0" err="1">
                <a:solidFill>
                  <a:schemeClr val="tx1"/>
                </a:solidFill>
              </a:rPr>
              <a:t>нитрофуранов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Показания и противопоказания к применению </a:t>
            </a:r>
            <a:r>
              <a:rPr lang="ru-RU" dirty="0" err="1">
                <a:solidFill>
                  <a:schemeClr val="tx1"/>
                </a:solidFill>
              </a:rPr>
              <a:t>нитроимидазолов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Классификация, механизм действия и характеристика </a:t>
            </a:r>
            <a:r>
              <a:rPr lang="ru-RU" dirty="0" err="1">
                <a:solidFill>
                  <a:schemeClr val="tx1"/>
                </a:solidFill>
              </a:rPr>
              <a:t>хинолонов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фторхинолонов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Показания к применению и побочные эффекты </a:t>
            </a:r>
            <a:r>
              <a:rPr lang="ru-RU" dirty="0" err="1">
                <a:solidFill>
                  <a:schemeClr val="tx1"/>
                </a:solidFill>
              </a:rPr>
              <a:t>хинолонов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фторхинолонов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Характеристика лекарственного препарата </a:t>
            </a:r>
            <a:r>
              <a:rPr lang="ru-RU" dirty="0" err="1">
                <a:solidFill>
                  <a:schemeClr val="tx1"/>
                </a:solidFill>
              </a:rPr>
              <a:t>линезолид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82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02D5C0-47D7-4EF4-8BD6-9F578E9918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4" y="115534"/>
            <a:ext cx="6191956" cy="3482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A6F70-2DD4-4141-B75E-D6634785A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876" y="115181"/>
            <a:ext cx="2529103" cy="2930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B189A0-52A6-4C19-8CB7-56F7ED0CE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2" y="3385920"/>
            <a:ext cx="3138311" cy="18276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8623148-1634-4229-A65F-AE018D64E8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962" y="5023555"/>
            <a:ext cx="2508438" cy="12959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086062-EBC9-460C-8CF2-D13938086F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190" y="2890307"/>
            <a:ext cx="1402623" cy="33275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B416CF-F7BB-4F77-AFDC-7A6498A442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9217" y="3926238"/>
            <a:ext cx="3138311" cy="1411112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517708F-B0D5-444B-A343-880A53BE99F3}"/>
              </a:ext>
            </a:extLst>
          </p:cNvPr>
          <p:cNvCxnSpPr/>
          <p:nvPr/>
        </p:nvCxnSpPr>
        <p:spPr>
          <a:xfrm>
            <a:off x="0" y="3273778"/>
            <a:ext cx="396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3DFCDDC-EF18-4A10-9E88-FF200544534B}"/>
              </a:ext>
            </a:extLst>
          </p:cNvPr>
          <p:cNvCxnSpPr/>
          <p:nvPr/>
        </p:nvCxnSpPr>
        <p:spPr>
          <a:xfrm>
            <a:off x="3962400" y="3273778"/>
            <a:ext cx="0" cy="30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52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53C38-E4D7-458D-8A4C-A23D3E3D6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90" y="453954"/>
            <a:ext cx="4205110" cy="19869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79B129-051E-4059-B9EC-604A13E512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222582"/>
            <a:ext cx="3860795" cy="29665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A3195F-8F83-4050-9A10-84C75B22E8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890" y="2660073"/>
            <a:ext cx="1964335" cy="27544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506AC9-ADAE-4D61-9DEB-6366DA5A77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5744" y="3429000"/>
            <a:ext cx="3198283" cy="24313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E266D70-568D-425C-B99F-CD66EFC03E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8547" y="3593218"/>
            <a:ext cx="2404534" cy="238286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B0F3BD3-43D2-47A4-BAFC-8D441A74B098}"/>
              </a:ext>
            </a:extLst>
          </p:cNvPr>
          <p:cNvCxnSpPr/>
          <p:nvPr/>
        </p:nvCxnSpPr>
        <p:spPr>
          <a:xfrm>
            <a:off x="2469445" y="3138311"/>
            <a:ext cx="0" cy="319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7AA4AA1-AD18-4324-81F4-BC5EB7404218}"/>
              </a:ext>
            </a:extLst>
          </p:cNvPr>
          <p:cNvCxnSpPr/>
          <p:nvPr/>
        </p:nvCxnSpPr>
        <p:spPr>
          <a:xfrm>
            <a:off x="2469445" y="3138311"/>
            <a:ext cx="3479799" cy="10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3B92C69-8DD8-4FC4-9A55-D1FED6C0C790}"/>
              </a:ext>
            </a:extLst>
          </p:cNvPr>
          <p:cNvCxnSpPr/>
          <p:nvPr/>
        </p:nvCxnSpPr>
        <p:spPr>
          <a:xfrm>
            <a:off x="5949244" y="3278539"/>
            <a:ext cx="0" cy="3054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F248B9E-AB8B-4417-9461-73E674DA4466}"/>
              </a:ext>
            </a:extLst>
          </p:cNvPr>
          <p:cNvCxnSpPr/>
          <p:nvPr/>
        </p:nvCxnSpPr>
        <p:spPr>
          <a:xfrm>
            <a:off x="5949244" y="3239911"/>
            <a:ext cx="3014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F363231-2D9A-403F-A856-C16F1E8AE942}"/>
              </a:ext>
            </a:extLst>
          </p:cNvPr>
          <p:cNvCxnSpPr/>
          <p:nvPr/>
        </p:nvCxnSpPr>
        <p:spPr>
          <a:xfrm>
            <a:off x="8997244" y="3278539"/>
            <a:ext cx="0" cy="3054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3938C-B91E-4CA0-9103-AF0AF32E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58264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Антимикробная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активность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A90C7-BF07-403D-9910-89FFF17B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830861"/>
            <a:ext cx="8082844" cy="49095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err="1">
                <a:solidFill>
                  <a:schemeClr val="tx1"/>
                </a:solidFill>
              </a:rPr>
              <a:t>Коринебактерии</a:t>
            </a:r>
            <a:r>
              <a:rPr lang="ru-RU" sz="2600" dirty="0">
                <a:solidFill>
                  <a:schemeClr val="tx1"/>
                </a:solidFill>
              </a:rPr>
              <a:t>, гемофильная палочка, </a:t>
            </a:r>
            <a:r>
              <a:rPr lang="ru-RU" sz="2600" dirty="0" err="1">
                <a:solidFill>
                  <a:schemeClr val="tx1"/>
                </a:solidFill>
              </a:rPr>
              <a:t>нейссерии</a:t>
            </a:r>
            <a:r>
              <a:rPr lang="ru-RU" sz="2600" dirty="0">
                <a:solidFill>
                  <a:schemeClr val="tx1"/>
                </a:solidFill>
              </a:rPr>
              <a:t>, сальмонеллы, стафилококки, стрептококки, холерный вибрион</a:t>
            </a:r>
          </a:p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Механизм действия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Бактериостатическое действие: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Избирательно подавляют синтез </a:t>
            </a:r>
            <a:r>
              <a:rPr lang="ru-RU" sz="2400" dirty="0" err="1">
                <a:solidFill>
                  <a:schemeClr val="tx1"/>
                </a:solidFill>
              </a:rPr>
              <a:t>дигидрофолиевой</a:t>
            </a:r>
            <a:r>
              <a:rPr lang="ru-RU" sz="2400" dirty="0">
                <a:solidFill>
                  <a:schemeClr val="tx1"/>
                </a:solidFill>
              </a:rPr>
              <a:t> и </a:t>
            </a:r>
            <a:r>
              <a:rPr lang="ru-RU" sz="2400" dirty="0" err="1">
                <a:solidFill>
                  <a:schemeClr val="tx1"/>
                </a:solidFill>
              </a:rPr>
              <a:t>тетрагидрофолиевой</a:t>
            </a:r>
            <a:r>
              <a:rPr lang="ru-RU" sz="2400" dirty="0">
                <a:solidFill>
                  <a:schemeClr val="tx1"/>
                </a:solidFill>
              </a:rPr>
              <a:t> кислот (необходима для синтеза ДНК и РНК)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Для образования ДГФК микроорганизмы утилизируют ПАБК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Сульфаниламиды избирательно конкурируют с ПАБК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Клетка начинает утилизировать сульфаниламиды вместо ПАБК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Нарушается синтез ДГФК и подавляется синтез ТДФК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48FADE-6747-4E34-BAEA-4C394542934E}"/>
              </a:ext>
            </a:extLst>
          </p:cNvPr>
          <p:cNvSpPr/>
          <p:nvPr/>
        </p:nvSpPr>
        <p:spPr>
          <a:xfrm>
            <a:off x="471948" y="5548670"/>
            <a:ext cx="840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средах, где имеется много ПАБК (гной, очаг тканевого распада) малоэффективны. По этой же причине они слабо действуют в присутствии </a:t>
            </a:r>
            <a:r>
              <a:rPr lang="ru-RU" sz="1600" dirty="0" err="1"/>
              <a:t>прокаина</a:t>
            </a:r>
            <a:r>
              <a:rPr lang="ru-RU" sz="1600" dirty="0"/>
              <a:t> и </a:t>
            </a:r>
            <a:r>
              <a:rPr lang="ru-RU" sz="1600" dirty="0" err="1"/>
              <a:t>бензокаина</a:t>
            </a:r>
            <a:r>
              <a:rPr lang="ru-RU" sz="1600" dirty="0"/>
              <a:t>, </a:t>
            </a:r>
            <a:r>
              <a:rPr lang="ru-RU" sz="1600" dirty="0" err="1"/>
              <a:t>гидролизующихся</a:t>
            </a:r>
            <a:r>
              <a:rPr lang="ru-RU" sz="1600" dirty="0"/>
              <a:t> с образованием ПАБК.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17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18D63-F88B-4BB6-BD5B-484F5463D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09274"/>
            <a:ext cx="7543800" cy="619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Показания к применению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56C7423-E73A-4A79-A1AA-26E7A9710C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69735"/>
              </p:ext>
            </p:extLst>
          </p:nvPr>
        </p:nvGraphicFramePr>
        <p:xfrm>
          <a:off x="349955" y="811403"/>
          <a:ext cx="8444090" cy="5151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85852">
                  <a:extLst>
                    <a:ext uri="{9D8B030D-6E8A-4147-A177-3AD203B41FA5}">
                      <a16:colId xmlns:a16="http://schemas.microsoft.com/office/drawing/2014/main" val="4080756489"/>
                    </a:ext>
                  </a:extLst>
                </a:gridCol>
                <a:gridCol w="1933440">
                  <a:extLst>
                    <a:ext uri="{9D8B030D-6E8A-4147-A177-3AD203B41FA5}">
                      <a16:colId xmlns:a16="http://schemas.microsoft.com/office/drawing/2014/main" val="3063390071"/>
                    </a:ext>
                  </a:extLst>
                </a:gridCol>
                <a:gridCol w="1881380">
                  <a:extLst>
                    <a:ext uri="{9D8B030D-6E8A-4147-A177-3AD203B41FA5}">
                      <a16:colId xmlns:a16="http://schemas.microsoft.com/office/drawing/2014/main" val="241545635"/>
                    </a:ext>
                  </a:extLst>
                </a:gridCol>
                <a:gridCol w="2143418">
                  <a:extLst>
                    <a:ext uri="{9D8B030D-6E8A-4147-A177-3AD203B41FA5}">
                      <a16:colId xmlns:a16="http://schemas.microsoft.com/office/drawing/2014/main" val="2033892592"/>
                    </a:ext>
                  </a:extLst>
                </a:gridCol>
              </a:tblGrid>
              <a:tr h="1034786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/>
                        <a:t>резорбтивные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/>
                        <a:t>местные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/>
                        <a:t>дейст</a:t>
                      </a:r>
                      <a:r>
                        <a:rPr lang="ru-RU" sz="2200" dirty="0"/>
                        <a:t>-е в просвете кишечника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err="1"/>
                        <a:t>салазосульфаниламиды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907507"/>
                  </a:ext>
                </a:extLst>
              </a:tr>
              <a:tr h="397748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тонзиллит, </a:t>
                      </a:r>
                    </a:p>
                    <a:p>
                      <a:pPr algn="just"/>
                      <a:r>
                        <a:rPr lang="ru-RU" sz="2000" dirty="0"/>
                        <a:t>бронхит, </a:t>
                      </a:r>
                    </a:p>
                    <a:p>
                      <a:pPr algn="just"/>
                      <a:r>
                        <a:rPr lang="ru-RU" sz="2000" dirty="0"/>
                        <a:t>пневмония, гайморит, </a:t>
                      </a:r>
                    </a:p>
                    <a:p>
                      <a:pPr algn="just"/>
                      <a:r>
                        <a:rPr lang="ru-RU" sz="2000" dirty="0"/>
                        <a:t>отит, </a:t>
                      </a:r>
                    </a:p>
                    <a:p>
                      <a:pPr algn="just"/>
                      <a:r>
                        <a:rPr lang="ru-RU" sz="2000" dirty="0"/>
                        <a:t>инфекции ЖВП и МВП, </a:t>
                      </a:r>
                    </a:p>
                    <a:p>
                      <a:pPr algn="just"/>
                      <a:r>
                        <a:rPr lang="ru-RU" sz="2000" dirty="0"/>
                        <a:t>раневая инфекция, гонорея, </a:t>
                      </a:r>
                    </a:p>
                    <a:p>
                      <a:pPr algn="just"/>
                      <a:r>
                        <a:rPr lang="ru-RU" sz="2000" dirty="0"/>
                        <a:t>рожа, </a:t>
                      </a:r>
                    </a:p>
                    <a:p>
                      <a:pPr algn="just"/>
                      <a:r>
                        <a:rPr lang="ru-RU" sz="2000" dirty="0"/>
                        <a:t>дизентерия, токсоплазмоз, </a:t>
                      </a:r>
                      <a:r>
                        <a:rPr lang="ru-RU" sz="2000" dirty="0" err="1"/>
                        <a:t>нокардиоз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Гнойные бактериальные инфекции кожи и слизистых оболочек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Острые бактериальные инфекции кишечника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/>
                        <a:t>Неспецифический язвенный колит, болезнь Крона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4394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58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EF4827-9FE8-41BF-9D55-D2E642AA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7023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Побочные эффекты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E258D-660C-4158-B632-39153A43C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052212"/>
            <a:ext cx="7543801" cy="402336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Противопоказания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Заболевания системы кроветворения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Нарушения функции печени и почек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Заболевания щитовидной железы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Беременность, лактация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chemeClr val="tx1"/>
                </a:solidFill>
              </a:rPr>
              <a:t>Детский возраст до 3 месяцев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61517C-1CDE-4EF3-BDD3-A738467924A4}"/>
              </a:ext>
            </a:extLst>
          </p:cNvPr>
          <p:cNvSpPr/>
          <p:nvPr/>
        </p:nvSpPr>
        <p:spPr>
          <a:xfrm>
            <a:off x="822959" y="988906"/>
            <a:ext cx="7677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Головная боль, диспепсия, лихорадка, лейкопения, агранулоцитоз, аллергические реакции, холестатический гепатит.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39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A593A-9C03-49CE-8D96-F63E23A0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63212"/>
            <a:ext cx="7543800" cy="7023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Ко-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тримоксазол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C3C68B-8883-49D0-A75E-E5AABC672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036" y="2332695"/>
            <a:ext cx="8199474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</a:rPr>
              <a:t>Продолжительность терапевтического эффекта -7 ч.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Показания: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инфекции дыхательных путей (бронхит, пневмония, абсцесс легкого, эмпиема плевры, отит, синусит);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инфекции мочеполовой системы (пиелонефрит, уретрит, сальпингит, простатит), в т.ч. гонорейной природы;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инфекции ЖКТ (дизентерия, холера, брюшной тиф, паратиф, диарея);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инфекции кожи и мягких тканей (пиодермия, фурункулез и др.).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9012ED-52BC-4873-888B-46EF72FF09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5195" y="263656"/>
            <a:ext cx="1182315" cy="281463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C03D34-C2D0-4409-AD99-B88D43BBF3DB}"/>
              </a:ext>
            </a:extLst>
          </p:cNvPr>
          <p:cNvSpPr/>
          <p:nvPr/>
        </p:nvSpPr>
        <p:spPr>
          <a:xfrm>
            <a:off x="568036" y="1009256"/>
            <a:ext cx="7017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Триметоприм усиливает действие </a:t>
            </a:r>
            <a:r>
              <a:rPr lang="ru-RU" sz="2000" dirty="0" err="1"/>
              <a:t>сульфаметоксазола</a:t>
            </a:r>
            <a:r>
              <a:rPr lang="ru-RU" sz="2000" dirty="0"/>
              <a:t>, нарушая восстановление ДГФК в ТГФК — активную форму фолиевой кислоты, ответственную за белковый обмен и деление микробной клетки.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0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961AC-A74A-4D20-8242-EF89FC65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159065"/>
            <a:ext cx="7543800" cy="70230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Нитрофураны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DDA40-70F7-4EE3-87F0-A8AAD4852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229" y="802923"/>
            <a:ext cx="7543801" cy="4897716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Нитрофурал</a:t>
            </a:r>
            <a:r>
              <a:rPr lang="ru-RU" sz="2400" dirty="0">
                <a:solidFill>
                  <a:schemeClr val="tx1"/>
                </a:solidFill>
              </a:rPr>
              <a:t> (Фурацилин)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Нитрофурантоин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Фурадонин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Фуразидин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Фурамаг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Фуразолидон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err="1">
                <a:solidFill>
                  <a:schemeClr val="tx1"/>
                </a:solidFill>
              </a:rPr>
              <a:t>Нифуроксазид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Эрсефурил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Энтерофурил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Стопдиар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  <a:p>
            <a:r>
              <a:rPr lang="ru-RU" sz="2400" dirty="0" err="1">
                <a:solidFill>
                  <a:schemeClr val="tx1"/>
                </a:solidFill>
              </a:rPr>
              <a:t>Нифурател</a:t>
            </a:r>
            <a:r>
              <a:rPr lang="ru-RU" sz="2400" dirty="0">
                <a:solidFill>
                  <a:schemeClr val="tx1"/>
                </a:solidFill>
              </a:rPr>
              <a:t> (</a:t>
            </a:r>
            <a:r>
              <a:rPr lang="ru-RU" sz="2400" dirty="0" err="1">
                <a:solidFill>
                  <a:schemeClr val="tx1"/>
                </a:solidFill>
              </a:rPr>
              <a:t>Макмирор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B0262E-8BB3-46C7-82EF-3CD7FC755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587" y="284388"/>
            <a:ext cx="2698043" cy="1202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6792BB-3D4B-4A7E-A832-668BAA7775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175" y="1498748"/>
            <a:ext cx="3112911" cy="13117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AA58BD-18D9-4819-B8C4-6454EF05D4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4006" y="1768571"/>
            <a:ext cx="1708593" cy="1488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EAD02A-6399-4B26-A9A6-6202B70488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97" y="2810527"/>
            <a:ext cx="2733321" cy="15633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100F7D-5C38-45D4-B449-1A229BA6A9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728" y="2464724"/>
            <a:ext cx="3295890" cy="21124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856B37-81FE-43CB-B047-49B8BA8B8F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5941" y="3957826"/>
            <a:ext cx="1271243" cy="2362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572C286-6EEA-4E6A-BEFE-A3F2501B82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970" y="5308409"/>
            <a:ext cx="1902014" cy="11950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CF0A4F-B742-44B3-94C0-41E52FE370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4549" y="4738172"/>
            <a:ext cx="2489252" cy="154828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DC1C-F8A1-4C5A-BE7B-829B6CF60C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8142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1479</TotalTime>
  <Words>1187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Wingdings</vt:lpstr>
      <vt:lpstr>Ретро</vt:lpstr>
      <vt:lpstr>Тема 7.1.5. Синтетические антибактериальные препараты</vt:lpstr>
      <vt:lpstr>Сульфаниламиды Классификация</vt:lpstr>
      <vt:lpstr>Презентация PowerPoint</vt:lpstr>
      <vt:lpstr>Презентация PowerPoint</vt:lpstr>
      <vt:lpstr>Антимикробная активность</vt:lpstr>
      <vt:lpstr>Показания к применению</vt:lpstr>
      <vt:lpstr>Побочные эффекты</vt:lpstr>
      <vt:lpstr>Ко-тримоксазол</vt:lpstr>
      <vt:lpstr>Нитрофураны</vt:lpstr>
      <vt:lpstr>Антимикробная активность – Гр. «-» и Гр. «+» бактерии, некоторые простейшие (трихомонады, лямблии) </vt:lpstr>
      <vt:lpstr>Нитроимидазолы</vt:lpstr>
      <vt:lpstr>Презентация PowerPoint</vt:lpstr>
      <vt:lpstr>Презентация PowerPoint</vt:lpstr>
      <vt:lpstr>Презентация PowerPoint</vt:lpstr>
      <vt:lpstr>Побочные эффекты</vt:lpstr>
      <vt:lpstr>Хинолоны и фторхинолоны</vt:lpstr>
      <vt:lpstr>Презентация PowerPoint</vt:lpstr>
      <vt:lpstr>Антимикробная активность</vt:lpstr>
      <vt:lpstr>Показания к применению</vt:lpstr>
      <vt:lpstr>Побочные эффекты</vt:lpstr>
      <vt:lpstr>Оксазолидиноны</vt:lpstr>
      <vt:lpstr>самостоятельно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Синтетические антибактериальные препараты</dc:title>
  <dc:creator>Olga</dc:creator>
  <cp:lastModifiedBy>Калинина Ольга Сергеевна</cp:lastModifiedBy>
  <cp:revision>39</cp:revision>
  <dcterms:created xsi:type="dcterms:W3CDTF">2019-11-03T11:23:20Z</dcterms:created>
  <dcterms:modified xsi:type="dcterms:W3CDTF">2025-02-15T04:31:03Z</dcterms:modified>
</cp:coreProperties>
</file>