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3B14-EA59-470D-8408-B76D48CC9674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36023-A283-4F6F-B724-A756EDFEB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9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C0AC-D99A-4CAD-B8D3-8CF9C731483D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9504-E98E-4A15-AF04-245B030096A7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0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3CED-7B8D-4082-8354-F93A4335DE54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87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9A1-5A85-48B1-9EBA-F6FEA6EA317E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95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365-0A10-4558-B826-193EF93AB8E3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501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B138-8A89-403D-82C2-A96458C5DB77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50CF-8A96-441D-A721-6D6EF7B18BD0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5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D0A-B8C5-4BF6-BD2D-A352EDD78043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0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8EA7-9759-43D8-AC58-62FFC4B1149F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A79-EBAA-4043-96D6-D370EB892A92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F4A9-D5F7-44A5-838F-426634A5B3E3}" type="datetime1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DBD6-4063-40B7-B5E2-633B2AAF2F8F}" type="datetime1">
              <a:rPr lang="ru-RU" smtClean="0"/>
              <a:t>02.03.2024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8E6-4504-4466-B367-BBB4C19D1995}" type="datetime1">
              <a:rPr lang="ru-RU" smtClean="0"/>
              <a:t>02.03.2024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5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4D5-41EC-4F5F-ABC9-1CB38579BF34}" type="datetime1">
              <a:rPr lang="ru-RU" smtClean="0"/>
              <a:t>02.03.2024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9446-DACA-4861-8E60-6C3BA6B5C6E6}" type="datetime1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C40D-DBF7-4E6D-A78D-DFE8C6DDA47A}" type="datetime1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3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0CA1-CC50-4B23-B7FF-9DEB57497B49}" type="datetime1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2AC703-EF32-4C99-8F33-277048E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C6A16-100C-462D-970D-FB8D312C8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88" y="1007307"/>
            <a:ext cx="7543800" cy="201811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>
                <a:latin typeface="+mn-lt"/>
              </a:rPr>
              <a:t>Противопротозойные</a:t>
            </a:r>
            <a:r>
              <a:rPr lang="ru-RU" sz="4400" b="1" dirty="0">
                <a:latin typeface="+mn-lt"/>
              </a:rPr>
              <a:t> лекарственные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препараты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5A5F6-497B-4374-8E9F-8CEB301231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461" y="3259667"/>
            <a:ext cx="3152905" cy="31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1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395792-7F49-4BAD-A0CB-F25593897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0" y="767644"/>
            <a:ext cx="8271431" cy="598311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Обычно люди излечиваются от острой формы токсоплазмоза самостоятельно, без медикаментозного лечения. </a:t>
            </a:r>
          </a:p>
          <a:p>
            <a:pPr algn="just"/>
            <a:r>
              <a:rPr lang="ru-RU" dirty="0"/>
              <a:t>Беременные женщины и новорождённые нуждаются в лечении, однако следует понимать, что целью лечения является лишь устранение острой фазы и симптомов заболевания. </a:t>
            </a:r>
          </a:p>
          <a:p>
            <a:pPr algn="just"/>
            <a:r>
              <a:rPr lang="ru-RU" dirty="0"/>
              <a:t>При заражении токсоплазмой при наличии беременности, либо менее чем за 3—9 месяцев до неё — прогноз негативный для плода. </a:t>
            </a:r>
          </a:p>
          <a:p>
            <a:pPr algn="just"/>
            <a:r>
              <a:rPr lang="ru-RU" dirty="0"/>
              <a:t>При заражении в первом триместре беременности существует большой риск появления отклонений, несовместимых с жизнью. </a:t>
            </a:r>
          </a:p>
          <a:p>
            <a:pPr algn="just"/>
            <a:r>
              <a:rPr lang="ru-RU" dirty="0"/>
              <a:t>При заражении во втором триместре — большая вероятность патологий мозга, нервной системы, органов зрения. </a:t>
            </a:r>
          </a:p>
          <a:p>
            <a:pPr algn="just"/>
            <a:r>
              <a:rPr lang="ru-RU" dirty="0"/>
              <a:t>При заражении в третьем триместре беременности высок шанс заражения ребёнка, однако последствия менее опасны и могут отсутствовать или проявляться в латентной форме</a:t>
            </a:r>
          </a:p>
          <a:p>
            <a:pPr algn="just"/>
            <a:r>
              <a:rPr lang="ru-RU" dirty="0"/>
              <a:t>Назначают </a:t>
            </a:r>
            <a:r>
              <a:rPr lang="ru-RU" dirty="0" err="1"/>
              <a:t>клиндамицин</a:t>
            </a:r>
            <a:r>
              <a:rPr lang="ru-RU" dirty="0"/>
              <a:t>, </a:t>
            </a:r>
            <a:r>
              <a:rPr lang="ru-RU" dirty="0" err="1"/>
              <a:t>спирамицин</a:t>
            </a:r>
            <a:r>
              <a:rPr lang="ru-RU" dirty="0"/>
              <a:t> - взрослым — 2–3 табл. по 3 млн ME или 4–6 табл. по 1,5 млн ME (т.е. 6–9 млн ME) в день за 2–3 приема. Максимальная суточная доза — 9 млн ME.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DE2715-F7AE-4C08-B068-1134CFA2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CADAA1-55DE-4CF3-8806-F7FE9310D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80" y="0"/>
            <a:ext cx="64988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5130-7C60-4DDF-BF06-0E32C58A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02542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Антигельминтные лекарственные препараты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7DE59B-23C5-49D9-BE86-65A47A99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97880-5895-4F94-8514-6DFA8A745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335" y="3185618"/>
            <a:ext cx="3696239" cy="35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A39B-42F9-4686-9CFA-050EA82D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7" y="409520"/>
            <a:ext cx="6347713" cy="609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Гельминтозы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BAB99-C591-4FB2-9C45-BDE984B1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25" y="1054733"/>
            <a:ext cx="6773335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Возбудители – круглые черви – нематоды, плоские черви – ленточные (цестоды) и сосальщики (трематоды).</a:t>
            </a:r>
          </a:p>
          <a:p>
            <a:pPr algn="just"/>
            <a:r>
              <a:rPr lang="ru-RU" sz="2000" dirty="0" err="1"/>
              <a:t>Нематодозы</a:t>
            </a:r>
            <a:r>
              <a:rPr lang="ru-RU" sz="2000" dirty="0"/>
              <a:t>: в тонком кишечнике </a:t>
            </a:r>
            <a:r>
              <a:rPr lang="ru-RU" sz="2000" i="1" dirty="0"/>
              <a:t>аскаридоз</a:t>
            </a:r>
            <a:r>
              <a:rPr lang="ru-RU" sz="2000" dirty="0"/>
              <a:t>, </a:t>
            </a:r>
            <a:r>
              <a:rPr lang="ru-RU" sz="2000" i="1" dirty="0"/>
              <a:t>энтеробиоз </a:t>
            </a:r>
            <a:r>
              <a:rPr lang="ru-RU" sz="2000" dirty="0"/>
              <a:t>и </a:t>
            </a:r>
            <a:r>
              <a:rPr lang="ru-RU" sz="2000" i="1" dirty="0" err="1"/>
              <a:t>стронгилоидоз</a:t>
            </a:r>
            <a:r>
              <a:rPr lang="ru-RU" sz="2000" i="1" dirty="0"/>
              <a:t>; </a:t>
            </a:r>
            <a:r>
              <a:rPr lang="ru-RU" sz="2000" dirty="0"/>
              <a:t>в толстом кишечни­ке - </a:t>
            </a:r>
            <a:r>
              <a:rPr lang="ru-RU" sz="2000" i="1" dirty="0"/>
              <a:t>трихоцефалез. </a:t>
            </a:r>
            <a:r>
              <a:rPr lang="ru-RU" sz="2000" dirty="0"/>
              <a:t>Скелетная мускулатура поражается внекишечным </a:t>
            </a:r>
            <a:r>
              <a:rPr lang="ru-RU" sz="2000" dirty="0" err="1"/>
              <a:t>нематодозом</a:t>
            </a:r>
            <a:r>
              <a:rPr lang="ru-RU" sz="2000" dirty="0"/>
              <a:t> - </a:t>
            </a:r>
            <a:r>
              <a:rPr lang="ru-RU" sz="2000" i="1" dirty="0"/>
              <a:t>трихинеллез. </a:t>
            </a:r>
          </a:p>
          <a:p>
            <a:pPr algn="just"/>
            <a:r>
              <a:rPr lang="ru-RU" sz="2000" dirty="0"/>
              <a:t>Внекишечные </a:t>
            </a:r>
            <a:r>
              <a:rPr lang="ru-RU" sz="2000" dirty="0" err="1"/>
              <a:t>нематодозы</a:t>
            </a:r>
            <a:r>
              <a:rPr lang="ru-RU" sz="2000" dirty="0"/>
              <a:t>, поражающие подкожную клетчатку - </a:t>
            </a:r>
            <a:r>
              <a:rPr lang="ru-RU" sz="2000" i="1" dirty="0" err="1"/>
              <a:t>дракункулез</a:t>
            </a:r>
            <a:r>
              <a:rPr lang="ru-RU" sz="2000" i="1" dirty="0"/>
              <a:t>, </a:t>
            </a:r>
            <a:r>
              <a:rPr lang="ru-RU" sz="2000" dirty="0"/>
              <a:t>кро­веносные сосуды - </a:t>
            </a:r>
            <a:r>
              <a:rPr lang="ru-RU" sz="2000" i="1" dirty="0" err="1"/>
              <a:t>филяриоз</a:t>
            </a:r>
            <a:r>
              <a:rPr lang="ru-RU" sz="2000" i="1" dirty="0"/>
              <a:t>, </a:t>
            </a:r>
            <a:r>
              <a:rPr lang="ru-RU" sz="2000" dirty="0"/>
              <a:t>глаза и лимфатические сосуды – </a:t>
            </a:r>
            <a:r>
              <a:rPr lang="ru-RU" sz="2000" i="1" dirty="0" err="1"/>
              <a:t>онхоцеркоз</a:t>
            </a:r>
            <a:r>
              <a:rPr lang="ru-RU" sz="2000" i="1" dirty="0"/>
              <a:t>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CDABC3-999D-46D9-ADEA-670E6E24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51374A-1771-4E4A-AA1A-2CFE01DE54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08" y="4758010"/>
            <a:ext cx="6773335" cy="14659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2E3A7D-B62E-4EDA-9633-269BE4DD002C}"/>
              </a:ext>
            </a:extLst>
          </p:cNvPr>
          <p:cNvSpPr/>
          <p:nvPr/>
        </p:nvSpPr>
        <p:spPr>
          <a:xfrm>
            <a:off x="405519" y="6227672"/>
            <a:ext cx="8325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Круглый червь — нематода	    Ленточный червь — цестода        Сосальщик — трематода</a:t>
            </a:r>
          </a:p>
        </p:txBody>
      </p:sp>
    </p:spTree>
    <p:extLst>
      <p:ext uri="{BB962C8B-B14F-4D97-AF65-F5344CB8AC3E}">
        <p14:creationId xmlns:p14="http://schemas.microsoft.com/office/powerpoint/2010/main" val="140172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F51739-F2A2-4A23-B695-F7995833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2" y="591434"/>
            <a:ext cx="7349067" cy="581505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 цестодозам относятся </a:t>
            </a:r>
            <a:r>
              <a:rPr lang="ru-RU" dirty="0" err="1"/>
              <a:t>тениаринхоз</a:t>
            </a:r>
            <a:r>
              <a:rPr lang="ru-RU" dirty="0"/>
              <a:t>, дифиллоботриоз, </a:t>
            </a:r>
            <a:r>
              <a:rPr lang="ru-RU" dirty="0" err="1"/>
              <a:t>гименолепидоз</a:t>
            </a:r>
            <a:r>
              <a:rPr lang="ru-RU" dirty="0"/>
              <a:t>, </a:t>
            </a:r>
            <a:r>
              <a:rPr lang="ru-RU" dirty="0" err="1"/>
              <a:t>тениоз</a:t>
            </a:r>
            <a:r>
              <a:rPr lang="ru-RU" dirty="0"/>
              <a:t> (при поражении внутренних органов — цистицеркоз), а также пора­жающие печень эхинококкоз и </a:t>
            </a:r>
            <a:r>
              <a:rPr lang="ru-RU" dirty="0" err="1"/>
              <a:t>альвеококкоз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внекишечные гельминтозы развиваются при попадании гельминтов во внутренние органы, кровеносную и лимфатическую систему - </a:t>
            </a:r>
            <a:r>
              <a:rPr lang="ru-RU" dirty="0" err="1"/>
              <a:t>фасциолезы</a:t>
            </a:r>
            <a:r>
              <a:rPr lang="ru-RU" dirty="0"/>
              <a:t>, описторхоз.</a:t>
            </a:r>
          </a:p>
          <a:p>
            <a:pPr algn="just"/>
            <a:r>
              <a:rPr lang="ru-RU" dirty="0"/>
              <a:t>Препараты: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Албендазол (</a:t>
            </a:r>
            <a:r>
              <a:rPr lang="ru-RU" dirty="0" err="1"/>
              <a:t>Немозол</a:t>
            </a:r>
            <a:r>
              <a:rPr lang="ru-RU" dirty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Левамизол</a:t>
            </a:r>
            <a:r>
              <a:rPr lang="ru-RU" dirty="0"/>
              <a:t> (</a:t>
            </a:r>
            <a:r>
              <a:rPr lang="ru-RU" dirty="0" err="1"/>
              <a:t>Декарис</a:t>
            </a:r>
            <a:r>
              <a:rPr lang="ru-RU" dirty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Мебендазол</a:t>
            </a:r>
            <a:r>
              <a:rPr lang="ru-RU" dirty="0"/>
              <a:t> (</a:t>
            </a:r>
            <a:r>
              <a:rPr lang="ru-RU" dirty="0" err="1"/>
              <a:t>Вермокс</a:t>
            </a:r>
            <a:r>
              <a:rPr lang="ru-RU" dirty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Пиперазина</a:t>
            </a:r>
            <a:r>
              <a:rPr lang="ru-RU" dirty="0"/>
              <a:t> </a:t>
            </a:r>
            <a:r>
              <a:rPr lang="ru-RU" dirty="0" err="1"/>
              <a:t>адипинат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Пирантел</a:t>
            </a:r>
            <a:r>
              <a:rPr lang="ru-RU" dirty="0"/>
              <a:t> (</a:t>
            </a:r>
            <a:r>
              <a:rPr lang="ru-RU" dirty="0" err="1"/>
              <a:t>Гельминтокс</a:t>
            </a:r>
            <a:r>
              <a:rPr lang="ru-RU" dirty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Празиквантел</a:t>
            </a:r>
            <a:r>
              <a:rPr lang="ru-RU" dirty="0"/>
              <a:t> (</a:t>
            </a:r>
            <a:r>
              <a:rPr lang="ru-RU" dirty="0" err="1"/>
              <a:t>Бильтрицид</a:t>
            </a:r>
            <a:r>
              <a:rPr lang="ru-RU" dirty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Растительные: золототысячника трава, пижмы цветки, тыквы семена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C53FCB-26DE-421C-9819-BC7EC2A9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8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948C6D-F55B-4BFC-8D6E-D89C9034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DBABCD-F720-4E17-B218-7F060BE0D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200" y="222957"/>
            <a:ext cx="1783644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0A60EB-87CB-4365-A260-55B67026A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32645"/>
            <a:ext cx="3048000" cy="304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016D64-36D1-4523-9E88-F960044BF3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67" y="3162815"/>
            <a:ext cx="3531143" cy="1924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861E8-0E0D-4A1F-A4CF-94E67758C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615" y="2511420"/>
            <a:ext cx="3256096" cy="21838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812723-2EE7-41A2-BD19-712412D61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5" y="5159770"/>
            <a:ext cx="3714717" cy="14752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C41BB7-8822-4A46-82EC-FE08AEBB6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615" y="222957"/>
            <a:ext cx="3341204" cy="23022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6D05CE-F3F7-481C-AD87-EB6819D6FA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858" y="4585909"/>
            <a:ext cx="3198701" cy="21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4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E5081-B563-42AA-843B-AD61ABA9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07037"/>
            <a:ext cx="6347713" cy="609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Албендазол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B1A7D-AF90-4EB4-A1D1-11B00DF1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99199"/>
            <a:ext cx="6931380" cy="5224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/>
              <a:t>Избирательно ингибирует полимеризацию бета-</a:t>
            </a:r>
            <a:r>
              <a:rPr lang="ru-RU" sz="2000" dirty="0" err="1"/>
              <a:t>тубулина</a:t>
            </a:r>
            <a:r>
              <a:rPr lang="ru-RU" sz="2000" dirty="0"/>
              <a:t>, нарушает активность клеток кишечного канала гельминтов; изменяет течение биохимических процессов (подавляет утилизацию глюкозы), блокирует передвижение органелл в мышечных клетках круглых червей, обусловливая их гибель.</a:t>
            </a:r>
          </a:p>
          <a:p>
            <a:pPr algn="just"/>
            <a:r>
              <a:rPr lang="ru-RU" sz="2000" dirty="0"/>
              <a:t>Показания: </a:t>
            </a:r>
            <a:r>
              <a:rPr lang="ru-RU" sz="2000" dirty="0" err="1"/>
              <a:t>Нейроцистицеркоз</a:t>
            </a:r>
            <a:r>
              <a:rPr lang="en-US" sz="2000" i="1" dirty="0"/>
              <a:t>;</a:t>
            </a:r>
            <a:r>
              <a:rPr lang="en-US" sz="2000" dirty="0"/>
              <a:t> </a:t>
            </a:r>
            <a:r>
              <a:rPr lang="ru-RU" sz="2000" dirty="0"/>
              <a:t>эхинококкоз печени, легких, брюшины</a:t>
            </a:r>
            <a:r>
              <a:rPr lang="en-US" sz="2000" dirty="0"/>
              <a:t>. </a:t>
            </a:r>
            <a:r>
              <a:rPr lang="ru-RU" sz="2000" dirty="0" err="1"/>
              <a:t>Нематодозы</a:t>
            </a:r>
            <a:r>
              <a:rPr lang="ru-RU" sz="2000" dirty="0"/>
              <a:t>: аскаридоз, трихоцефалез, анкилостомидоз, энтеробиоз, </a:t>
            </a:r>
            <a:r>
              <a:rPr lang="ru-RU" sz="2000" dirty="0" err="1"/>
              <a:t>стронгилоидоз</a:t>
            </a:r>
            <a:r>
              <a:rPr lang="ru-RU" sz="2000" dirty="0"/>
              <a:t>, описторхоз, </a:t>
            </a:r>
            <a:r>
              <a:rPr lang="ru-RU" sz="2000" dirty="0" err="1"/>
              <a:t>лямблиоз</a:t>
            </a:r>
            <a:r>
              <a:rPr lang="ru-RU" sz="2000" dirty="0"/>
              <a:t>, </a:t>
            </a:r>
            <a:r>
              <a:rPr lang="ru-RU" sz="2000" dirty="0" err="1"/>
              <a:t>микроспоридиоз</a:t>
            </a:r>
            <a:r>
              <a:rPr lang="ru-RU" sz="2000" dirty="0"/>
              <a:t>. Смешанные гельминтозы.</a:t>
            </a:r>
          </a:p>
          <a:p>
            <a:pPr algn="just"/>
            <a:r>
              <a:rPr lang="ru-RU" sz="2000" dirty="0"/>
              <a:t>ПЭ: головная боль, диспепсия, аллергия, нарушения кроветворения, печеночная недостаточность</a:t>
            </a:r>
          </a:p>
          <a:p>
            <a:pPr algn="just"/>
            <a:r>
              <a:rPr lang="ru-RU" sz="2000" dirty="0"/>
              <a:t>С 6 лет</a:t>
            </a:r>
          </a:p>
          <a:p>
            <a:pPr algn="just"/>
            <a:r>
              <a:rPr lang="ru-RU" sz="2000" dirty="0"/>
              <a:t>У женщин детородного возраста перед началом лечения проводят тест на отсутствие беременности. Во время терапии обязательна надежная контрацепция.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6CBB2E-3DD9-47EC-BED0-82C823E8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9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2F2B5-21D2-4018-8F5E-1B05F37C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3" y="293511"/>
            <a:ext cx="6347713" cy="654756"/>
          </a:xfrm>
        </p:spPr>
        <p:txBody>
          <a:bodyPr/>
          <a:lstStyle/>
          <a:p>
            <a:r>
              <a:rPr lang="ru-RU" b="1" dirty="0" err="1"/>
              <a:t>Левамизол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16A2F-6CAA-4C6B-9D72-AAC77E71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2" y="1049868"/>
            <a:ext cx="7010401" cy="561057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действие обусловлено блокадой </a:t>
            </a:r>
            <a:r>
              <a:rPr lang="ru-RU" dirty="0" err="1"/>
              <a:t>сукцинатдегидрогеназы</a:t>
            </a:r>
            <a:r>
              <a:rPr lang="ru-RU" dirty="0"/>
              <a:t>, подавлением процесса восстановления </a:t>
            </a:r>
            <a:r>
              <a:rPr lang="ru-RU" dirty="0" err="1"/>
              <a:t>фумарата</a:t>
            </a:r>
            <a:r>
              <a:rPr lang="ru-RU" dirty="0"/>
              <a:t> и, как следствие, нарушением энергетического обмена у гельминтов. Вызывает деполяризацию мембран мышечных клеток гельминтов. Парализованные нематоды удаляются из организма нормальной перистальтикой кишечника в течение 24 ч после приема.</a:t>
            </a:r>
          </a:p>
          <a:p>
            <a:pPr algn="just"/>
            <a:r>
              <a:rPr lang="ru-RU" dirty="0"/>
              <a:t>Оказывает комплексное влияние на иммунную систему: увеличивает выработку антител на различные антигены</a:t>
            </a:r>
          </a:p>
          <a:p>
            <a:pPr algn="just"/>
            <a:r>
              <a:rPr lang="ru-RU" dirty="0"/>
              <a:t>Показания: аскаридоз, анкилостомоз, некатороз, </a:t>
            </a:r>
            <a:r>
              <a:rPr lang="ru-RU" dirty="0" err="1"/>
              <a:t>стронгилоидоз</a:t>
            </a:r>
            <a:r>
              <a:rPr lang="ru-RU" dirty="0"/>
              <a:t>, </a:t>
            </a:r>
            <a:r>
              <a:rPr lang="ru-RU" dirty="0" err="1"/>
              <a:t>трихостронгилоидоз</a:t>
            </a:r>
            <a:r>
              <a:rPr lang="ru-RU" dirty="0"/>
              <a:t>, трихоцефалез, энтеробиоз, токсоплазмоз.</a:t>
            </a:r>
          </a:p>
          <a:p>
            <a:pPr algn="just"/>
            <a:r>
              <a:rPr lang="ru-RU" dirty="0"/>
              <a:t>Перед началом лечения необходимо провести клинический и биохимический анализ периферической крови.</a:t>
            </a:r>
          </a:p>
          <a:p>
            <a:pPr algn="just"/>
            <a:r>
              <a:rPr lang="ru-RU" dirty="0"/>
              <a:t>Во время и после приема ЛП в течение 24 ч нельзя употреблять спиртные напитки.</a:t>
            </a:r>
          </a:p>
          <a:p>
            <a:pPr algn="just"/>
            <a:r>
              <a:rPr lang="ru-RU" dirty="0"/>
              <a:t>С 3 лет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7FDDC2-8E7F-46B5-A32A-916B08EF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7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AAF99-47AA-4816-AE76-DA25B487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4477"/>
            <a:ext cx="6347713" cy="51928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Мебендазол</a:t>
            </a:r>
            <a:r>
              <a:rPr lang="ru-RU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4752D-EC4B-486B-A376-35E36735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8889"/>
            <a:ext cx="6886223" cy="548463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Вызывая необратимое нарушение утилизации глюкозы, истощает запасы гликогена в тканях гельминтов, препятствует синтезу клеточного </a:t>
            </a:r>
            <a:r>
              <a:rPr lang="ru-RU" dirty="0" err="1"/>
              <a:t>тубулина</a:t>
            </a:r>
            <a:r>
              <a:rPr lang="ru-RU" dirty="0"/>
              <a:t>, а также тормозит синтез АТФ.</a:t>
            </a:r>
          </a:p>
          <a:p>
            <a:pPr algn="just"/>
            <a:r>
              <a:rPr lang="ru-RU" dirty="0"/>
              <a:t>Показания: энтеробиоз; аскаридоз; анкилостомидоз; </a:t>
            </a:r>
            <a:r>
              <a:rPr lang="ru-RU" dirty="0" err="1"/>
              <a:t>стронгилоидоз</a:t>
            </a:r>
            <a:r>
              <a:rPr lang="ru-RU" dirty="0"/>
              <a:t>; трихоцефалез; </a:t>
            </a:r>
            <a:r>
              <a:rPr lang="ru-RU" dirty="0" err="1"/>
              <a:t>тиеноз</a:t>
            </a:r>
            <a:r>
              <a:rPr lang="ru-RU" dirty="0"/>
              <a:t>; эхинококкоз; трихинеллез; </a:t>
            </a:r>
            <a:r>
              <a:rPr lang="ru-RU" dirty="0" err="1"/>
              <a:t>альвеококкоз</a:t>
            </a:r>
            <a:r>
              <a:rPr lang="ru-RU" dirty="0"/>
              <a:t>; множественные </a:t>
            </a:r>
            <a:r>
              <a:rPr lang="ru-RU" dirty="0" err="1"/>
              <a:t>нематодозы</a:t>
            </a:r>
            <a:r>
              <a:rPr lang="ru-RU" dirty="0"/>
              <a:t>; смешанные гельминтозы.</a:t>
            </a:r>
          </a:p>
          <a:p>
            <a:pPr algn="just"/>
            <a:r>
              <a:rPr lang="ru-RU" dirty="0"/>
              <a:t>У пациентов с сахарным диабетом необходимо контролировать уровень глюкозы в плазме крови.</a:t>
            </a:r>
          </a:p>
          <a:p>
            <a:pPr algn="just"/>
            <a:r>
              <a:rPr lang="ru-RU" dirty="0"/>
              <a:t>В течение суток после приема запрещается употребление этанола, жирной пищи, не назначают слабительное.</a:t>
            </a:r>
          </a:p>
          <a:p>
            <a:pPr algn="just"/>
            <a:r>
              <a:rPr lang="ru-RU" dirty="0"/>
              <a:t>В случае пропуска дозы пропущенную дозу следует принять как можно раньше, а последующие — с рекомендованным интервалом.</a:t>
            </a:r>
          </a:p>
          <a:p>
            <a:pPr algn="just"/>
            <a:r>
              <a:rPr lang="ru-RU" dirty="0"/>
              <a:t>С 3 лет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7F7EB-92CB-4E62-B564-1138963F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6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46B64-9CC0-4C59-B68D-2DE6B27D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7" y="203201"/>
            <a:ext cx="6347713" cy="677333"/>
          </a:xfrm>
        </p:spPr>
        <p:txBody>
          <a:bodyPr/>
          <a:lstStyle/>
          <a:p>
            <a:r>
              <a:rPr lang="ru-RU" b="1" dirty="0" err="1"/>
              <a:t>Пиперазина</a:t>
            </a:r>
            <a:r>
              <a:rPr lang="ru-RU" b="1" dirty="0"/>
              <a:t> </a:t>
            </a:r>
            <a:r>
              <a:rPr lang="ru-RU" b="1" dirty="0" err="1"/>
              <a:t>адипинат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88026-E0BE-4B54-8C21-BBF7B9DF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49868"/>
            <a:ext cx="6347714" cy="812799"/>
          </a:xfrm>
        </p:spPr>
        <p:txBody>
          <a:bodyPr/>
          <a:lstStyle/>
          <a:p>
            <a:r>
              <a:rPr lang="ru-RU" dirty="0"/>
              <a:t>Вызывает паралич мускулатуры нематод. </a:t>
            </a:r>
          </a:p>
          <a:p>
            <a:r>
              <a:rPr lang="ru-RU" dirty="0"/>
              <a:t>Наиболее эффективен при аскаридозе и энтеробиозе.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8C121-5F00-426E-ADA5-DA1AF875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8EC1BC1-027C-45B3-85C0-4935FE3688E9}"/>
              </a:ext>
            </a:extLst>
          </p:cNvPr>
          <p:cNvSpPr txBox="1">
            <a:spLocks/>
          </p:cNvSpPr>
          <p:nvPr/>
        </p:nvSpPr>
        <p:spPr>
          <a:xfrm>
            <a:off x="417687" y="1862667"/>
            <a:ext cx="6347713" cy="67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/>
              <a:t>Пирантел</a:t>
            </a: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41FECA1-46F2-4B75-B6E9-CF56848CF327}"/>
              </a:ext>
            </a:extLst>
          </p:cNvPr>
          <p:cNvSpPr txBox="1">
            <a:spLocks/>
          </p:cNvSpPr>
          <p:nvPr/>
        </p:nvSpPr>
        <p:spPr>
          <a:xfrm>
            <a:off x="609599" y="2540000"/>
            <a:ext cx="6347714" cy="362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блокирует нейромышечную передачу гельминта по типу деполяризующих миорелаксантов, вызывает паралич мускулатуры, обеспечивает изгнание глистов из организма.</a:t>
            </a:r>
          </a:p>
          <a:p>
            <a:pPr algn="just"/>
            <a:r>
              <a:rPr lang="ru-RU" dirty="0"/>
              <a:t>Показания: аскаридоз, энтеробиоз, анкилостомоз, некатороз, трихоцефалез.</a:t>
            </a:r>
          </a:p>
          <a:p>
            <a:pPr algn="just"/>
            <a:r>
              <a:rPr lang="ru-RU" dirty="0"/>
              <a:t>После приема </a:t>
            </a:r>
            <a:r>
              <a:rPr lang="ru-RU" dirty="0" err="1"/>
              <a:t>пирантела</a:t>
            </a:r>
            <a:r>
              <a:rPr lang="ru-RU" dirty="0"/>
              <a:t> слабительное не назначают. </a:t>
            </a:r>
          </a:p>
          <a:p>
            <a:pPr algn="just"/>
            <a:r>
              <a:rPr lang="ru-RU" dirty="0"/>
              <a:t>С 6 месяцев</a:t>
            </a:r>
          </a:p>
          <a:p>
            <a:pPr algn="just"/>
            <a:r>
              <a:rPr lang="ru-RU" dirty="0"/>
              <a:t>При энтеробиозе следует провести одновременное лечение всех совместно проживающих людей (заражение часто протекает бессимптомно)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78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6863-88FE-40E6-B29A-C2F83D31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16089"/>
            <a:ext cx="6347713" cy="63217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Празиквантел</a:t>
            </a:r>
            <a:r>
              <a:rPr lang="ru-RU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9A9F4-298F-445E-9948-987AB3A6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3734"/>
            <a:ext cx="6592712" cy="532275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Повышает проницаемость мембран клеток гельминтов для ионов кальция, вызывая генерализованное сокращение мускулатуры паразита, переходящее в стойкий паралич, ведущий к гибели гельминта.</a:t>
            </a:r>
          </a:p>
          <a:p>
            <a:pPr algn="just"/>
            <a:r>
              <a:rPr lang="ru-RU" sz="2000" dirty="0"/>
              <a:t>Показания: Трематодозы, цестодозы (</a:t>
            </a:r>
            <a:r>
              <a:rPr lang="ru-RU" sz="2000" dirty="0" err="1"/>
              <a:t>гименолепидоз</a:t>
            </a:r>
            <a:r>
              <a:rPr lang="ru-RU" sz="2000" dirty="0"/>
              <a:t>, дифиллоботриоз, </a:t>
            </a:r>
            <a:r>
              <a:rPr lang="ru-RU" sz="2000" dirty="0" err="1"/>
              <a:t>тениаринхоз</a:t>
            </a:r>
            <a:r>
              <a:rPr lang="ru-RU" sz="2000" dirty="0"/>
              <a:t>, </a:t>
            </a:r>
            <a:r>
              <a:rPr lang="ru-RU" sz="2000" dirty="0" err="1"/>
              <a:t>тениоз</a:t>
            </a:r>
            <a:r>
              <a:rPr lang="ru-RU" sz="2000" dirty="0"/>
              <a:t>), цистицеркоз, </a:t>
            </a:r>
            <a:r>
              <a:rPr lang="ru-RU" sz="2000" dirty="0" err="1"/>
              <a:t>нейроцистицеркоз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В случае церебрального цистицеркоза пациент должен быть госпитализирован.</a:t>
            </a:r>
          </a:p>
          <a:p>
            <a:pPr algn="just"/>
            <a:r>
              <a:rPr lang="ru-RU" sz="2000" dirty="0"/>
              <a:t>В период лечения следует соблюдать осторожность при вождении автотранспорта и воздерживаться от занятий потенциально опасными видами деятельности</a:t>
            </a:r>
          </a:p>
          <a:p>
            <a:pPr algn="just"/>
            <a:r>
              <a:rPr lang="ru-RU" sz="2000" dirty="0"/>
              <a:t>С 4 лет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00F991-95A7-4AAE-9DE9-43262E97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6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D1662-0082-4667-88A9-36A603BD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252193"/>
            <a:ext cx="6347713" cy="5644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Малярия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8246C-E0A3-4B95-9D38-7198D073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4" y="771525"/>
            <a:ext cx="7853017" cy="507051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инфекционное заболевание, проявляющееся приступами лихорадки, анемией, увеличением печени и селезенки. </a:t>
            </a:r>
          </a:p>
          <a:p>
            <a:pPr algn="just"/>
            <a:r>
              <a:rPr lang="ru-RU" dirty="0"/>
              <a:t>Возбудители болезни - малярийные плазмодии, передаются самками комаров рода </a:t>
            </a:r>
            <a:r>
              <a:rPr lang="en-US" i="1" dirty="0"/>
              <a:t>Anopheles </a:t>
            </a:r>
            <a:r>
              <a:rPr lang="ru-RU" dirty="0"/>
              <a:t>в географических зонах с температурой воздуха 16—30 °С в период активности комаров. </a:t>
            </a:r>
          </a:p>
          <a:p>
            <a:pPr algn="just"/>
            <a:r>
              <a:rPr lang="ru-RU" dirty="0"/>
              <a:t>В естественных условиях у человека малярию вызывают 4 вида плазмодиев: </a:t>
            </a:r>
            <a:r>
              <a:rPr lang="en-US" i="1" dirty="0"/>
              <a:t>vivax </a:t>
            </a:r>
            <a:r>
              <a:rPr lang="ru-RU" dirty="0"/>
              <a:t>(возбудитель 3-дневной малярии - с приступами лихорадки через день), </a:t>
            </a:r>
            <a:r>
              <a:rPr lang="en-US" i="1" dirty="0" err="1"/>
              <a:t>ovale</a:t>
            </a:r>
            <a:r>
              <a:rPr lang="en-US" i="1" dirty="0"/>
              <a:t> </a:t>
            </a:r>
            <a:r>
              <a:rPr lang="ru-RU" dirty="0"/>
              <a:t>(возбудитель 3-дневной </a:t>
            </a:r>
            <a:r>
              <a:rPr lang="en-US" dirty="0" err="1"/>
              <a:t>ovale</a:t>
            </a:r>
            <a:r>
              <a:rPr lang="ru-RU" dirty="0"/>
              <a:t>-малярии), </a:t>
            </a:r>
            <a:r>
              <a:rPr lang="en-US" i="1" dirty="0"/>
              <a:t>falciparum </a:t>
            </a:r>
            <a:r>
              <a:rPr lang="ru-RU" dirty="0"/>
              <a:t>(возбудитель тропической малярии - наи­более тяжелой) и </a:t>
            </a:r>
            <a:r>
              <a:rPr lang="en-US" i="1" dirty="0" err="1"/>
              <a:t>malariae</a:t>
            </a:r>
            <a:r>
              <a:rPr lang="en-US" i="1" dirty="0"/>
              <a:t> </a:t>
            </a:r>
            <a:r>
              <a:rPr lang="ru-RU" dirty="0"/>
              <a:t>(возбудитель 4-дневной малярии). </a:t>
            </a:r>
          </a:p>
          <a:p>
            <a:pPr algn="just"/>
            <a:r>
              <a:rPr lang="ru-RU" dirty="0"/>
              <a:t>Лица с врожденным дефицитом глюкозо-6-фосфат-дегидрогеназы в эритроцитах не восприимчивы к тропической малярии.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0FFA3F-4BB5-4CB3-BE1A-49FBA528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5CCA7-10E0-418D-BC07-DE06F0ADA8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565" y="4612117"/>
            <a:ext cx="3010606" cy="19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BB380-E124-4F9F-A57D-F74BC58C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52B9E-6B26-4B5E-ADF7-620258D40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6E0D86-1F09-4911-A75E-B5CD51A8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73ADA-072F-4A42-8F9A-A9423DB8A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9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6FCF8-E21E-4725-B355-3F2B6673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293510"/>
            <a:ext cx="6347713" cy="1309511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944A2-CD6A-4C47-BCA7-864D8AC7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43" y="1012274"/>
            <a:ext cx="6852357" cy="539421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ru-RU" dirty="0"/>
              <a:t>Охарактеризуйте заболевание малярия. Назовите способы диагностики. Дайте подробную характеристику препарату </a:t>
            </a:r>
            <a:r>
              <a:rPr lang="ru-RU" dirty="0" err="1"/>
              <a:t>гидроксихлорохин</a:t>
            </a:r>
            <a:r>
              <a:rPr lang="ru-RU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Охарактеризуйте заболевание лейшманиоз. Опишите способ применение </a:t>
            </a:r>
            <a:r>
              <a:rPr lang="ru-RU" dirty="0" err="1"/>
              <a:t>метронидазола</a:t>
            </a:r>
            <a:r>
              <a:rPr lang="ru-RU" dirty="0"/>
              <a:t> при данном заболевании.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Амебиаз. Жизненный цикл амебы. Характеристика группы препаратов, применяемой для лечения амебиаза.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Токсоплазмоз. Жизненный цикл токсоплазмы. Характеристика группы препаратов, применяемой для лечения токсоплазмоза.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Характеристика лямблиоза. Препараты, применяемые для лечения (характеристика любого из представленных на выбор)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Гельминтозы. Общая характеристика. Профилактика.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Характеристика препарата по вариантам: </a:t>
            </a:r>
          </a:p>
          <a:p>
            <a:pPr marL="0" indent="0" algn="just">
              <a:buNone/>
            </a:pPr>
            <a:r>
              <a:rPr lang="ru-RU" dirty="0"/>
              <a:t>В1. Албендазол (</a:t>
            </a:r>
            <a:r>
              <a:rPr lang="ru-RU" dirty="0" err="1"/>
              <a:t>Немозол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В2. </a:t>
            </a:r>
            <a:r>
              <a:rPr lang="ru-RU" dirty="0" err="1"/>
              <a:t>Левамизол</a:t>
            </a:r>
            <a:r>
              <a:rPr lang="ru-RU" dirty="0"/>
              <a:t> (</a:t>
            </a:r>
            <a:r>
              <a:rPr lang="ru-RU" dirty="0" err="1"/>
              <a:t>Декарис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В3. </a:t>
            </a:r>
            <a:r>
              <a:rPr lang="ru-RU" dirty="0" err="1"/>
              <a:t>Мебендазол</a:t>
            </a:r>
            <a:r>
              <a:rPr lang="ru-RU" dirty="0"/>
              <a:t> (</a:t>
            </a:r>
            <a:r>
              <a:rPr lang="ru-RU" dirty="0" err="1"/>
              <a:t>Вермокс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В4. </a:t>
            </a:r>
            <a:r>
              <a:rPr lang="ru-RU" dirty="0" err="1"/>
              <a:t>Пиперазина</a:t>
            </a:r>
            <a:r>
              <a:rPr lang="ru-RU" dirty="0"/>
              <a:t> </a:t>
            </a:r>
            <a:r>
              <a:rPr lang="ru-RU" dirty="0" err="1"/>
              <a:t>адипинат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В5. </a:t>
            </a:r>
            <a:r>
              <a:rPr lang="ru-RU" dirty="0" err="1"/>
              <a:t>Пирантел</a:t>
            </a:r>
            <a:r>
              <a:rPr lang="ru-RU" dirty="0"/>
              <a:t> (</a:t>
            </a:r>
            <a:r>
              <a:rPr lang="ru-RU" dirty="0" err="1"/>
              <a:t>Гельминтокс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В6. </a:t>
            </a:r>
            <a:r>
              <a:rPr lang="ru-RU" dirty="0" err="1"/>
              <a:t>Празиквантел</a:t>
            </a:r>
            <a:r>
              <a:rPr lang="ru-RU" dirty="0"/>
              <a:t> (</a:t>
            </a:r>
            <a:r>
              <a:rPr lang="ru-RU" dirty="0" err="1"/>
              <a:t>Бильтрицид</a:t>
            </a:r>
            <a:r>
              <a:rPr lang="ru-RU" dirty="0"/>
              <a:t>)</a:t>
            </a:r>
          </a:p>
          <a:p>
            <a:pPr algn="just">
              <a:buFont typeface="+mj-lt"/>
              <a:buAutoNum type="alphaLcParenR"/>
            </a:pPr>
            <a:endParaRPr lang="ru-RU" dirty="0"/>
          </a:p>
          <a:p>
            <a:pPr algn="just">
              <a:buFont typeface="+mj-lt"/>
              <a:buAutoNum type="alphaLcParenR"/>
            </a:pPr>
            <a:endParaRPr lang="ru-RU" dirty="0"/>
          </a:p>
          <a:p>
            <a:pPr algn="just">
              <a:buFont typeface="+mj-lt"/>
              <a:buAutoNum type="alphaLcParenR"/>
            </a:pPr>
            <a:endParaRPr lang="ru-RU" dirty="0"/>
          </a:p>
          <a:p>
            <a:pPr algn="just">
              <a:buFont typeface="+mj-lt"/>
              <a:buAutoNum type="alphaLcParenR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7A9490-FC2C-42B4-87B8-43BFC56C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3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20A54-038C-4E39-A41F-64ABE16D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8578DC-5246-4F0F-B83F-D9D300DED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33" y="883895"/>
            <a:ext cx="6920089" cy="50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74318-50C3-4B59-BAA3-43A63009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557568"/>
            <a:ext cx="6852355" cy="3880773"/>
          </a:xfrm>
        </p:spPr>
        <p:txBody>
          <a:bodyPr/>
          <a:lstStyle/>
          <a:p>
            <a:pPr algn="just"/>
            <a:r>
              <a:rPr lang="ru-RU" dirty="0"/>
              <a:t>Большая часть плазмодиев содержится в эритроцитах </a:t>
            </a:r>
            <a:r>
              <a:rPr lang="ru-RU" i="1" dirty="0"/>
              <a:t>(</a:t>
            </a:r>
            <a:r>
              <a:rPr lang="ru-RU" i="1" dirty="0" err="1"/>
              <a:t>эритроцитарная</a:t>
            </a:r>
            <a:r>
              <a:rPr lang="ru-RU" i="1" dirty="0"/>
              <a:t> фор­ма). </a:t>
            </a:r>
          </a:p>
          <a:p>
            <a:pPr algn="just"/>
            <a:r>
              <a:rPr lang="ru-RU" dirty="0"/>
              <a:t>В результате их размножения происходит разрушение эритроцитов и выход в плазму крови самих плазмодиев и токсических продуктов их метаболизма. </a:t>
            </a:r>
          </a:p>
          <a:p>
            <a:pPr algn="just"/>
            <a:r>
              <a:rPr lang="ru-RU" dirty="0"/>
              <a:t>При этом развивается характерный приступ малярии: озноб (момент выхода плазмо­диев из эритроцитов), затем жар (температура тела 40 °С и выше) и потоотделе­ние.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6DAEE7-03B8-47F2-8C12-B4697094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CF4912-28FD-4B93-88B9-68320552A7AE}"/>
              </a:ext>
            </a:extLst>
          </p:cNvPr>
          <p:cNvSpPr/>
          <p:nvPr/>
        </p:nvSpPr>
        <p:spPr>
          <a:xfrm>
            <a:off x="587022" y="3429000"/>
            <a:ext cx="6852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Противомалярийные препараты могут использоваться для: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купирования (лечения) приступов малярии,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в качестве профилактики рецидивов,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для общественной </a:t>
            </a:r>
            <a:r>
              <a:rPr lang="ru-RU" sz="2000" dirty="0" err="1"/>
              <a:t>химиопрофилактики</a:t>
            </a:r>
            <a:r>
              <a:rPr lang="ru-RU" sz="2000" dirty="0"/>
              <a:t> (предупреждение заражения комара)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для индивидуальной (личной) </a:t>
            </a:r>
            <a:r>
              <a:rPr lang="ru-RU" sz="2000" dirty="0" err="1"/>
              <a:t>химиопрофилактики</a:t>
            </a:r>
            <a:r>
              <a:rPr lang="ru-RU" sz="2000" dirty="0"/>
              <a:t> (предупреждение заражения комаром человека).</a:t>
            </a:r>
          </a:p>
        </p:txBody>
      </p:sp>
    </p:spTree>
    <p:extLst>
      <p:ext uri="{BB962C8B-B14F-4D97-AF65-F5344CB8AC3E}">
        <p14:creationId xmlns:p14="http://schemas.microsoft.com/office/powerpoint/2010/main" val="198376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B62C-A5F8-4821-BC06-7B6B7A40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74769"/>
            <a:ext cx="6347713" cy="54186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Противомалярийные препараты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C7A1E-7093-4BE9-A1C9-8709DE3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52" y="818214"/>
            <a:ext cx="6347714" cy="4889896"/>
          </a:xfrm>
        </p:spPr>
        <p:txBody>
          <a:bodyPr>
            <a:normAutofit/>
          </a:bodyPr>
          <a:lstStyle/>
          <a:p>
            <a:r>
              <a:rPr lang="ru-RU" sz="2400" dirty="0" err="1"/>
              <a:t>Хлорохин</a:t>
            </a:r>
            <a:endParaRPr lang="ru-RU" sz="2400" dirty="0"/>
          </a:p>
          <a:p>
            <a:r>
              <a:rPr lang="ru-RU" sz="2400" dirty="0" err="1"/>
              <a:t>Гидроксихлорохин</a:t>
            </a:r>
            <a:r>
              <a:rPr lang="ru-RU" sz="24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B69681-9199-4E90-8F5E-0D25BE8C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33ADB-3995-44D1-BC7C-5F3FDE13E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657" y="905632"/>
            <a:ext cx="3296355" cy="1832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E60DE-F421-4325-BF0C-A2E55E12C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04" y="1987230"/>
            <a:ext cx="3056467" cy="2381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8883D-CAAD-4D09-B1AC-133C2CA3B329}"/>
              </a:ext>
            </a:extLst>
          </p:cNvPr>
          <p:cNvSpPr txBox="1"/>
          <p:nvPr/>
        </p:nvSpPr>
        <p:spPr>
          <a:xfrm>
            <a:off x="253425" y="4670936"/>
            <a:ext cx="88905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Действуют на </a:t>
            </a:r>
            <a:r>
              <a:rPr lang="ru-RU" dirty="0" err="1"/>
              <a:t>эритроцитарные</a:t>
            </a:r>
            <a:r>
              <a:rPr lang="ru-RU" dirty="0"/>
              <a:t> формы плазмодиев, изменяя свойства их ДНК.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Обладают противовоспалительным и умеренным иммунодепрессивным </a:t>
            </a:r>
          </a:p>
          <a:p>
            <a:pPr algn="just"/>
            <a:r>
              <a:rPr lang="ru-RU" dirty="0"/>
              <a:t>    действием.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Применяются для лечения всех видов малярии, а также амебиаза.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ПП: псориаз, заболевания ЦНС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ПЭ: дерматит, ухудшение зрения, психозы, судороги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8E47FF-F07A-4A23-9F16-0BEC6345E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7106" y="2825772"/>
            <a:ext cx="2947458" cy="16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0448-C940-4994-ABE5-F28CC5FB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9601"/>
            <a:ext cx="6347713" cy="666044"/>
          </a:xfrm>
        </p:spPr>
        <p:txBody>
          <a:bodyPr/>
          <a:lstStyle/>
          <a:p>
            <a:r>
              <a:rPr lang="ru-RU" dirty="0"/>
              <a:t>Лейшманиоз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A4095-6987-4194-B3F5-4CAA16EA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42" y="1038577"/>
            <a:ext cx="6886224" cy="388077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протозойное заболевание, которое передается с укусами моски­тов вида </a:t>
            </a:r>
            <a:r>
              <a:rPr lang="en-US" i="1" dirty="0" err="1"/>
              <a:t>Phlebotomus</a:t>
            </a:r>
            <a:r>
              <a:rPr lang="en-US" i="1" dirty="0"/>
              <a:t> </a:t>
            </a:r>
            <a:endParaRPr lang="ru-RU" dirty="0"/>
          </a:p>
          <a:p>
            <a:pPr algn="just"/>
            <a:r>
              <a:rPr lang="ru-RU" dirty="0"/>
              <a:t> может протекать с образованием кожных узелков и хрони­ческих язв кожи </a:t>
            </a:r>
            <a:r>
              <a:rPr lang="ru-RU" i="1" dirty="0"/>
              <a:t>(кожный лейшманиоз), </a:t>
            </a:r>
            <a:r>
              <a:rPr lang="ru-RU" dirty="0"/>
              <a:t>которые могут распространяться по лим­фатическим протокам и приводить к обширному кожному поражению, либо к поражению внут­ренних органов, преимущественно печени и селезенки </a:t>
            </a:r>
            <a:r>
              <a:rPr lang="ru-RU" i="1" dirty="0"/>
              <a:t>(висцеральный лейшманиоз, </a:t>
            </a:r>
            <a:r>
              <a:rPr lang="ru-RU" dirty="0"/>
              <a:t>или </a:t>
            </a:r>
            <a:r>
              <a:rPr lang="ru-RU" i="1" dirty="0"/>
              <a:t>кала-азар).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770BC-C4F9-47B6-A569-1C05C220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85D954-1926-4621-8F16-ED93DA203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1" y="3476367"/>
            <a:ext cx="3295073" cy="2215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262C07-6460-4732-AD28-38D4B983B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88" y="3504412"/>
            <a:ext cx="2915884" cy="2187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4FD49-3624-41B8-A759-F917C615F63B}"/>
              </a:ext>
            </a:extLst>
          </p:cNvPr>
          <p:cNvSpPr txBox="1"/>
          <p:nvPr/>
        </p:nvSpPr>
        <p:spPr>
          <a:xfrm>
            <a:off x="594672" y="5819423"/>
            <a:ext cx="636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Препараты: </a:t>
            </a:r>
            <a:r>
              <a:rPr lang="ru-RU" dirty="0" err="1"/>
              <a:t>амфотерицин</a:t>
            </a:r>
            <a:r>
              <a:rPr lang="ru-RU" dirty="0"/>
              <a:t> В (висцеральный), </a:t>
            </a:r>
            <a:r>
              <a:rPr lang="ru-RU" dirty="0" err="1"/>
              <a:t>Бициллины</a:t>
            </a:r>
            <a:r>
              <a:rPr lang="ru-RU" dirty="0"/>
              <a:t>,</a:t>
            </a:r>
          </a:p>
          <a:p>
            <a:r>
              <a:rPr lang="ru-RU" dirty="0" err="1"/>
              <a:t>метронидазол</a:t>
            </a:r>
            <a:r>
              <a:rPr lang="ru-RU" dirty="0"/>
              <a:t>, </a:t>
            </a:r>
            <a:r>
              <a:rPr lang="ru-RU" dirty="0" err="1"/>
              <a:t>тинидазол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38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493E-9DAF-4E1C-8213-C94E129D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44" y="555465"/>
            <a:ext cx="6347713" cy="5983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Амебиаз (дизентерия)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4FEDD-B756-42A8-A67E-83DE3E00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96" y="1390473"/>
            <a:ext cx="7134580" cy="4833452"/>
          </a:xfrm>
        </p:spPr>
        <p:txBody>
          <a:bodyPr/>
          <a:lstStyle/>
          <a:p>
            <a:pPr algn="just"/>
            <a:r>
              <a:rPr lang="ru-RU" dirty="0"/>
              <a:t>Возбудитель – </a:t>
            </a:r>
            <a:r>
              <a:rPr lang="en-US" dirty="0"/>
              <a:t>Entamoeba histolytica</a:t>
            </a:r>
            <a:endParaRPr lang="ru-RU" dirty="0"/>
          </a:p>
          <a:p>
            <a:pPr algn="just"/>
            <a:r>
              <a:rPr lang="ru-RU" dirty="0"/>
              <a:t>Механизм передачи – фекально-оральный</a:t>
            </a:r>
          </a:p>
          <a:p>
            <a:pPr algn="just"/>
            <a:r>
              <a:rPr lang="ru-RU" dirty="0"/>
              <a:t>Характеризуется язвенным поражением толстой кишки, склонностью к хроническому рецидивирующему течению</a:t>
            </a:r>
          </a:p>
          <a:p>
            <a:pPr algn="just"/>
            <a:r>
              <a:rPr lang="ru-RU" dirty="0"/>
              <a:t>Встречаются внекишечные поражения (печень, мозг, легкие и др. органы)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5EEDB3-9172-4B6D-AC8C-D3777D15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D68651-419A-49F3-B219-9C50800DD8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408" y="318858"/>
            <a:ext cx="2247240" cy="146192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651205-5020-43A1-B7D8-1AE059C0C918}"/>
              </a:ext>
            </a:extLst>
          </p:cNvPr>
          <p:cNvSpPr/>
          <p:nvPr/>
        </p:nvSpPr>
        <p:spPr>
          <a:xfrm>
            <a:off x="507999" y="3598906"/>
            <a:ext cx="74214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Препараты:</a:t>
            </a:r>
          </a:p>
          <a:p>
            <a:pPr algn="just"/>
            <a:r>
              <a:rPr lang="ru-RU" sz="1400" i="1" dirty="0" err="1"/>
              <a:t>Метронидазол</a:t>
            </a:r>
            <a:r>
              <a:rPr lang="ru-RU" sz="1400" dirty="0"/>
              <a:t> - внутрь 30 мг/кг/сутки в 3 приёма в течение 8-10 дней</a:t>
            </a:r>
          </a:p>
          <a:p>
            <a:pPr algn="just"/>
            <a:r>
              <a:rPr lang="ru-RU" sz="1400" i="1" dirty="0"/>
              <a:t>или</a:t>
            </a:r>
            <a:endParaRPr lang="ru-RU" sz="1400" dirty="0"/>
          </a:p>
          <a:p>
            <a:pPr algn="just"/>
            <a:r>
              <a:rPr lang="ru-RU" sz="1400" i="1" dirty="0" err="1"/>
              <a:t>Тинидазол</a:t>
            </a:r>
            <a:r>
              <a:rPr lang="ru-RU" sz="1400" dirty="0"/>
              <a:t> - до 12 лет - 50 мг/кг/сутки (макс. 2г) в 1 приём в течение 3 дней;</a:t>
            </a:r>
            <a:br>
              <a:rPr lang="ru-RU" sz="1400" dirty="0"/>
            </a:br>
            <a:r>
              <a:rPr lang="ru-RU" sz="1400" dirty="0"/>
              <a:t>старше 12 лет - 2 г/сутки в 1 приём в течение 3 дней</a:t>
            </a:r>
          </a:p>
          <a:p>
            <a:pPr algn="just"/>
            <a:r>
              <a:rPr lang="ru-RU" sz="1400" i="1" dirty="0"/>
              <a:t>или</a:t>
            </a:r>
            <a:endParaRPr lang="ru-RU" sz="1400" dirty="0"/>
          </a:p>
          <a:p>
            <a:pPr algn="just"/>
            <a:r>
              <a:rPr lang="ru-RU" sz="1400" i="1" dirty="0" err="1"/>
              <a:t>Орнидазол</a:t>
            </a:r>
            <a:r>
              <a:rPr lang="ru-RU" sz="1400" dirty="0"/>
              <a:t> - до 12 лет - 40 мг/кг/сутки (макс. 2 г) в 2 приёма в течение 3 дней;</a:t>
            </a:r>
            <a:br>
              <a:rPr lang="ru-RU" sz="1400" dirty="0"/>
            </a:br>
            <a:r>
              <a:rPr lang="ru-RU" sz="1400" dirty="0"/>
              <a:t>старше 12 лет - 2 г/сутки в 2 приёма в течение 3 дней</a:t>
            </a:r>
          </a:p>
          <a:p>
            <a:pPr algn="just"/>
            <a:r>
              <a:rPr lang="ru-RU" sz="1400" i="1" dirty="0"/>
              <a:t>или</a:t>
            </a:r>
            <a:endParaRPr lang="ru-RU" sz="1400" dirty="0"/>
          </a:p>
          <a:p>
            <a:pPr algn="just"/>
            <a:r>
              <a:rPr lang="ru-RU" sz="1400" i="1" dirty="0" err="1"/>
              <a:t>Секнидазол</a:t>
            </a:r>
            <a:r>
              <a:rPr lang="ru-RU" sz="1400" dirty="0"/>
              <a:t> - до 12 лет - 30 мг/кг/сутки (макс. 2 г) в 1 приём в течение 3 дней;</a:t>
            </a:r>
            <a:br>
              <a:rPr lang="ru-RU" sz="1400" dirty="0"/>
            </a:br>
            <a:r>
              <a:rPr lang="ru-RU" sz="1400" dirty="0"/>
              <a:t>старше 12 лет - 2 г/сутки в 1 приём в течение 3 дней</a:t>
            </a:r>
          </a:p>
        </p:txBody>
      </p:sp>
    </p:spTree>
    <p:extLst>
      <p:ext uri="{BB962C8B-B14F-4D97-AF65-F5344CB8AC3E}">
        <p14:creationId xmlns:p14="http://schemas.microsoft.com/office/powerpoint/2010/main" val="207421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C10AC-EE5C-48F8-9D14-C7EAE4EC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1512"/>
            <a:ext cx="6347713" cy="67733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Лямблиоз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653D7-BDAB-4139-8AF4-51A858C2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13" y="994748"/>
            <a:ext cx="8147253" cy="2978941"/>
          </a:xfrm>
        </p:spPr>
        <p:txBody>
          <a:bodyPr/>
          <a:lstStyle/>
          <a:p>
            <a:pPr algn="just"/>
            <a:r>
              <a:rPr lang="ru-RU" dirty="0"/>
              <a:t>Возбудитель – </a:t>
            </a:r>
            <a:r>
              <a:rPr lang="en-US" dirty="0"/>
              <a:t>Lamblia intestinalis</a:t>
            </a:r>
          </a:p>
          <a:p>
            <a:pPr algn="just"/>
            <a:r>
              <a:rPr lang="ru-RU" dirty="0"/>
              <a:t>Механизм – фекально-оральный</a:t>
            </a:r>
          </a:p>
          <a:p>
            <a:pPr algn="just"/>
            <a:r>
              <a:rPr lang="ru-RU" dirty="0"/>
              <a:t>Лямблии размножаются в тонкой кишке, иногда в</a:t>
            </a:r>
          </a:p>
          <a:p>
            <a:pPr marL="0" indent="0" algn="just">
              <a:buNone/>
            </a:pPr>
            <a:r>
              <a:rPr lang="ru-RU" dirty="0"/>
              <a:t>     желчном пузыре</a:t>
            </a:r>
          </a:p>
          <a:p>
            <a:pPr algn="just"/>
            <a:r>
              <a:rPr lang="ru-RU" dirty="0"/>
              <a:t>Проявления: боли, вздутие, тошнота, запоры/поносы, испражнения со слизью. Симптомов может и не быть.</a:t>
            </a:r>
          </a:p>
          <a:p>
            <a:pPr algn="just"/>
            <a:r>
              <a:rPr lang="ru-RU" dirty="0"/>
              <a:t>В толстой кишке превращаются в цисты, хорошо сохраняющиеся во внешней среде</a:t>
            </a:r>
            <a:endParaRPr lang="en-US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13FED4-E4E6-41EF-BFD3-76F99530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0129E-9B3F-4BF2-A24D-4DDCA0C16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132" y="0"/>
            <a:ext cx="2573868" cy="25738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262B67-E388-4F8C-A7FE-BBAB85732C8C}"/>
              </a:ext>
            </a:extLst>
          </p:cNvPr>
          <p:cNvSpPr/>
          <p:nvPr/>
        </p:nvSpPr>
        <p:spPr>
          <a:xfrm>
            <a:off x="356604" y="3973689"/>
            <a:ext cx="8384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Препаратом выбора является </a:t>
            </a:r>
            <a:r>
              <a:rPr lang="ru-RU" dirty="0" err="1"/>
              <a:t>метронидазол</a:t>
            </a:r>
            <a:r>
              <a:rPr lang="ru-RU" dirty="0"/>
              <a:t> курсом лечения 5—7 дней. Взрослым назначают по 250 мг, детям — 15 мг/кг/</a:t>
            </a:r>
            <a:r>
              <a:rPr lang="ru-RU" dirty="0" err="1"/>
              <a:t>сут</a:t>
            </a:r>
            <a:r>
              <a:rPr lang="ru-RU" dirty="0"/>
              <a:t>. в 3 приёма каждые 8 часов</a:t>
            </a:r>
          </a:p>
          <a:p>
            <a:r>
              <a:rPr lang="ru-RU" dirty="0" err="1"/>
              <a:t>Тинидазол</a:t>
            </a:r>
            <a:r>
              <a:rPr lang="ru-RU" dirty="0"/>
              <a:t>, принимается однократно: взрослые — 2,0 г, дети — 50—75 мг/кг (не более 2 г) во время или сразу после еды. </a:t>
            </a:r>
          </a:p>
          <a:p>
            <a:r>
              <a:rPr lang="ru-RU" dirty="0" err="1"/>
              <a:t>Фуразолидон</a:t>
            </a:r>
            <a:r>
              <a:rPr lang="ru-RU" dirty="0"/>
              <a:t>, курс лечения 7—10 дней: взрослые — по 0,1 г 4 раза в сутки, дети — 6—10 мг/кг/</a:t>
            </a:r>
            <a:r>
              <a:rPr lang="ru-RU" dirty="0" err="1"/>
              <a:t>сут</a:t>
            </a:r>
            <a:r>
              <a:rPr lang="ru-RU" dirty="0"/>
              <a:t>. в 4 приёма после еды. </a:t>
            </a:r>
          </a:p>
          <a:p>
            <a:r>
              <a:rPr lang="ru-RU" dirty="0" err="1"/>
              <a:t>Албендазол</a:t>
            </a:r>
            <a:r>
              <a:rPr lang="ru-RU" dirty="0"/>
              <a:t>, 5-дневный курс лечения по 0,4 г один раз в сутки. Доза у детей составляет 15 мг/кг/</a:t>
            </a:r>
            <a:r>
              <a:rPr lang="ru-RU" dirty="0" err="1"/>
              <a:t>сут</a:t>
            </a:r>
            <a:r>
              <a:rPr lang="ru-RU" dirty="0"/>
              <a:t>. в течение 5–7 дней. </a:t>
            </a:r>
          </a:p>
        </p:txBody>
      </p:sp>
    </p:spTree>
    <p:extLst>
      <p:ext uri="{BB962C8B-B14F-4D97-AF65-F5344CB8AC3E}">
        <p14:creationId xmlns:p14="http://schemas.microsoft.com/office/powerpoint/2010/main" val="183013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2CFB7-25EA-46F1-84B0-36488B66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6" y="218326"/>
            <a:ext cx="6347713" cy="598311"/>
          </a:xfrm>
        </p:spPr>
        <p:txBody>
          <a:bodyPr>
            <a:normAutofit/>
          </a:bodyPr>
          <a:lstStyle/>
          <a:p>
            <a:r>
              <a:rPr lang="ru-RU" sz="3200" b="1" dirty="0"/>
              <a:t>Токсоплазмоз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D3453-67F2-4E4F-92CF-088DC72E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1163"/>
            <a:ext cx="6347714" cy="5115674"/>
          </a:xfrm>
        </p:spPr>
        <p:txBody>
          <a:bodyPr/>
          <a:lstStyle/>
          <a:p>
            <a:r>
              <a:rPr lang="ru-RU" dirty="0"/>
              <a:t>Возбудитель – </a:t>
            </a:r>
            <a:r>
              <a:rPr lang="en-US" dirty="0"/>
              <a:t>Toxoplasma gondii</a:t>
            </a:r>
            <a:endParaRPr lang="ru-RU" dirty="0"/>
          </a:p>
          <a:p>
            <a:r>
              <a:rPr lang="ru-RU" dirty="0"/>
              <a:t>Источник – домашние и дикие млекопитающие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4E78C9-4FC2-4E48-A0AD-5F34DFEC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703-EF32-4C99-8F33-277048E76F79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2A0A89-7DF7-4EFF-89E3-4520B3DD2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7784"/>
            <a:ext cx="7040738" cy="50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09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1622</Words>
  <Application>Microsoft Office PowerPoint</Application>
  <PresentationFormat>Экран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Аспект</vt:lpstr>
      <vt:lpstr>Противопротозойные лекарственные  препараты</vt:lpstr>
      <vt:lpstr>Малярия </vt:lpstr>
      <vt:lpstr>Презентация PowerPoint</vt:lpstr>
      <vt:lpstr>Презентация PowerPoint</vt:lpstr>
      <vt:lpstr>Противомалярийные препараты</vt:lpstr>
      <vt:lpstr>Лейшманиоз</vt:lpstr>
      <vt:lpstr>Амебиаз (дизентерия)</vt:lpstr>
      <vt:lpstr>Лямблиоз</vt:lpstr>
      <vt:lpstr>Токсоплазмоз</vt:lpstr>
      <vt:lpstr>Презентация PowerPoint</vt:lpstr>
      <vt:lpstr>Антигельминтные лекарственные препараты</vt:lpstr>
      <vt:lpstr>Гельминтозы</vt:lpstr>
      <vt:lpstr>Презентация PowerPoint</vt:lpstr>
      <vt:lpstr>Презентация PowerPoint</vt:lpstr>
      <vt:lpstr>Албендазол </vt:lpstr>
      <vt:lpstr>Левамизол</vt:lpstr>
      <vt:lpstr>Мебендазол </vt:lpstr>
      <vt:lpstr>Пиперазина адипинат</vt:lpstr>
      <vt:lpstr>Празиквантел 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Калинина Ольга Сергеевна</cp:lastModifiedBy>
  <cp:revision>30</cp:revision>
  <dcterms:created xsi:type="dcterms:W3CDTF">2019-11-05T11:05:14Z</dcterms:created>
  <dcterms:modified xsi:type="dcterms:W3CDTF">2024-03-02T07:39:10Z</dcterms:modified>
</cp:coreProperties>
</file>