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72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63" r:id="rId11"/>
    <p:sldId id="274" r:id="rId12"/>
    <p:sldId id="265" r:id="rId13"/>
    <p:sldId id="264" r:id="rId14"/>
    <p:sldId id="266" r:id="rId15"/>
    <p:sldId id="267" r:id="rId16"/>
    <p:sldId id="268" r:id="rId17"/>
    <p:sldId id="275" r:id="rId18"/>
    <p:sldId id="269" r:id="rId19"/>
    <p:sldId id="270" r:id="rId20"/>
    <p:sldId id="279" r:id="rId21"/>
    <p:sldId id="278" r:id="rId22"/>
    <p:sldId id="27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2A2A-22B2-4F19-B400-55FC0AF88110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C152-E60D-43CF-B2FB-2250D098B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3EB6-0E34-47FF-A4ED-65909775A5BA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4ECF-C65C-40F6-8D9F-6EA2E90B3E43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CAE2-8308-4D6C-8855-FF98F0A6B117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9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428-C43B-4B34-8D2F-DBDAA6DF7671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B46B-DB2C-40A1-8606-75C7272E3757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67D6-5104-4E81-8220-45D52AD47F9E}" type="datetime1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7F46-1C6D-4702-A1D5-C3AF067C6C87}" type="datetime1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14D-BEAD-42F0-84CB-7EEDC46DCD83}" type="datetime1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1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A2F2-42A4-45AD-8A55-7E3E46EF0A1B}" type="datetime1">
              <a:rPr lang="ru-RU" smtClean="0"/>
              <a:t>09.03.2024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8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6183-16F4-4D78-B751-5C85B5364721}" type="datetime1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4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151B-505B-4AA3-A53E-A0AD02494886}" type="datetime1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2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9F79-6193-4BC3-ACD4-B59F3C4A4096}" type="datetime1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A6BD-C741-4710-B3B4-14D1494C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1CACF-25C5-4D10-824F-E4D46EE42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0467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Противогрибковые лекарственные препараты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DAF38-17B9-4C82-A40B-6AFE6654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92274"/>
            <a:ext cx="2658180" cy="34719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1B3BF-6DE7-4612-A7BC-529FCCF90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533" y="3429000"/>
            <a:ext cx="3939822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7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D038CC-90BA-499F-A799-050B1569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0" y="674768"/>
            <a:ext cx="7886700" cy="55880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Фунгистатический</a:t>
            </a:r>
            <a:r>
              <a:rPr lang="ru-RU" sz="1800" dirty="0"/>
              <a:t> эффект, при местном применении - </a:t>
            </a:r>
            <a:r>
              <a:rPr lang="ru-RU" sz="1800" dirty="0" err="1"/>
              <a:t>фунгицидный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/>
              <a:t>МД: нарушают синтез </a:t>
            </a:r>
            <a:r>
              <a:rPr lang="ru-RU" sz="1800" dirty="0" err="1"/>
              <a:t>эргостерола</a:t>
            </a:r>
            <a:r>
              <a:rPr lang="ru-RU" sz="1800" dirty="0"/>
              <a:t>. Ингибируют цитохром P450-зависимые ферменты, катализирующие реакцию превращения </a:t>
            </a:r>
            <a:r>
              <a:rPr lang="ru-RU" sz="1800" dirty="0" err="1"/>
              <a:t>ланостерола</a:t>
            </a:r>
            <a:r>
              <a:rPr lang="ru-RU" sz="1800" dirty="0"/>
              <a:t> в </a:t>
            </a:r>
            <a:r>
              <a:rPr lang="ru-RU" sz="1800" dirty="0" err="1"/>
              <a:t>эргостерол</a:t>
            </a:r>
            <a:r>
              <a:rPr lang="ru-RU" sz="1800" dirty="0"/>
              <a:t>, что и приводит к нарушению синтеза </a:t>
            </a:r>
            <a:r>
              <a:rPr lang="ru-RU" sz="1800" dirty="0" err="1"/>
              <a:t>эргостерола</a:t>
            </a:r>
            <a:r>
              <a:rPr lang="ru-RU" sz="1800" dirty="0"/>
              <a:t> клеточной мембраны грибов.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6C10-7C2A-45B8-BD96-523237BE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0673CE-06AD-4F70-8D15-651AB3CB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11" y="198872"/>
            <a:ext cx="7886700" cy="49283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Азолы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099803"/>
            <a:ext cx="8257743" cy="45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8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45F6A-496C-495E-84A0-018273BC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A095D-1BE2-4C8D-9AA2-702A7E19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40330-4F7E-4A6C-A888-A4DA8FBB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B418B-17BE-42AA-9EA0-D2032098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D038CC-90BA-499F-A799-050B1569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9" y="998011"/>
            <a:ext cx="8207022" cy="57234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Самый широкий спектр действия - 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вориконазол</a:t>
            </a:r>
            <a:r>
              <a:rPr lang="ru-RU" sz="2400" dirty="0"/>
              <a:t> и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итраконазол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/>
              <a:t>Показания для </a:t>
            </a:r>
            <a:r>
              <a:rPr lang="ru-RU" sz="2400" dirty="0" err="1"/>
              <a:t>азолов</a:t>
            </a:r>
            <a:r>
              <a:rPr lang="ru-RU" sz="2400" dirty="0"/>
              <a:t> системного действия: </a:t>
            </a:r>
          </a:p>
          <a:p>
            <a:pPr algn="just"/>
            <a:r>
              <a:rPr lang="ru-RU" sz="2400" dirty="0"/>
              <a:t>кандидоз кожи, рта, системный и висцеральный кандидоз, </a:t>
            </a:r>
            <a:r>
              <a:rPr lang="ru-RU" sz="2400" dirty="0" err="1"/>
              <a:t>кандидозный</a:t>
            </a:r>
            <a:r>
              <a:rPr lang="ru-RU" sz="2400" dirty="0"/>
              <a:t> </a:t>
            </a:r>
            <a:r>
              <a:rPr lang="ru-RU" sz="2400" dirty="0" err="1"/>
              <a:t>вульвовагинит</a:t>
            </a:r>
            <a:r>
              <a:rPr lang="ru-RU" sz="2400" dirty="0"/>
              <a:t>, паронихия; </a:t>
            </a:r>
          </a:p>
          <a:p>
            <a:pPr algn="just"/>
            <a:r>
              <a:rPr lang="ru-RU" sz="2400" dirty="0" err="1"/>
              <a:t>онихомикоз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err="1"/>
              <a:t>кератомикозы</a:t>
            </a:r>
            <a:r>
              <a:rPr lang="ru-RU" sz="2400" dirty="0"/>
              <a:t> (отрубевидный лишай, </a:t>
            </a:r>
            <a:r>
              <a:rPr lang="ru-RU" sz="2400" dirty="0" err="1"/>
              <a:t>трихоспороз</a:t>
            </a:r>
            <a:r>
              <a:rPr lang="ru-RU" sz="2400" dirty="0"/>
              <a:t>); </a:t>
            </a:r>
          </a:p>
          <a:p>
            <a:pPr algn="just"/>
            <a:r>
              <a:rPr lang="ru-RU" sz="2400" dirty="0" err="1"/>
              <a:t>дерматофитии</a:t>
            </a:r>
            <a:r>
              <a:rPr lang="ru-RU" sz="2400" dirty="0"/>
              <a:t>, </a:t>
            </a:r>
          </a:p>
          <a:p>
            <a:pPr algn="just"/>
            <a:r>
              <a:rPr lang="ru-RU" sz="2400" dirty="0"/>
              <a:t>трихофития, </a:t>
            </a:r>
          </a:p>
          <a:p>
            <a:pPr algn="just"/>
            <a:r>
              <a:rPr lang="ru-RU" sz="2400" dirty="0"/>
              <a:t>эпидермофития паховой области и стоп, </a:t>
            </a:r>
          </a:p>
          <a:p>
            <a:pPr algn="just"/>
            <a:r>
              <a:rPr lang="ru-RU" sz="2400" dirty="0"/>
              <a:t>микроспория; </a:t>
            </a:r>
          </a:p>
          <a:p>
            <a:pPr algn="just"/>
            <a:r>
              <a:rPr lang="ru-RU" sz="2400" dirty="0"/>
              <a:t>глубокие эндемические микозы, включая </a:t>
            </a:r>
            <a:r>
              <a:rPr lang="ru-RU" sz="2400" dirty="0" err="1"/>
              <a:t>кокцидиомикоз</a:t>
            </a:r>
            <a:r>
              <a:rPr lang="ru-RU" sz="2400" dirty="0"/>
              <a:t>, </a:t>
            </a:r>
            <a:r>
              <a:rPr lang="ru-RU" sz="2400" dirty="0" err="1"/>
              <a:t>паракокцидиомикоз</a:t>
            </a:r>
            <a:r>
              <a:rPr lang="ru-RU" sz="2400" dirty="0"/>
              <a:t>, </a:t>
            </a:r>
            <a:r>
              <a:rPr lang="ru-RU" sz="2400" dirty="0" err="1"/>
              <a:t>гистоплазмоз</a:t>
            </a:r>
            <a:r>
              <a:rPr lang="ru-RU" sz="2400" dirty="0"/>
              <a:t> и бластомикоз; </a:t>
            </a:r>
          </a:p>
          <a:p>
            <a:pPr algn="just"/>
            <a:r>
              <a:rPr lang="ru-RU" sz="2400" dirty="0" err="1"/>
              <a:t>криптококкоз</a:t>
            </a:r>
            <a:r>
              <a:rPr lang="ru-RU" sz="2400" dirty="0"/>
              <a:t> (кожи, легких и других органов), </a:t>
            </a:r>
          </a:p>
          <a:p>
            <a:pPr algn="just"/>
            <a:r>
              <a:rPr lang="ru-RU" sz="2400" dirty="0"/>
              <a:t>профилактика грибковых инфекций у больных со сниженным иммунитетом, трансплантированными органами и злокачественными новообразованиями.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6C10-7C2A-45B8-BD96-523237BE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0673CE-06AD-4F70-8D15-651AB3CB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83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Азолы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06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D038CC-90BA-499F-A799-050B1569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7957"/>
            <a:ext cx="7886700" cy="57234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Показания для </a:t>
            </a:r>
            <a:r>
              <a:rPr lang="ru-RU" sz="2000" dirty="0" err="1"/>
              <a:t>азолов</a:t>
            </a:r>
            <a:r>
              <a:rPr lang="ru-RU" sz="2000" dirty="0"/>
              <a:t> местного действия: </a:t>
            </a:r>
          </a:p>
          <a:p>
            <a:pPr algn="just"/>
            <a:r>
              <a:rPr lang="ru-RU" sz="2000" dirty="0"/>
              <a:t>кандидоз кожи, полости рта, глотки, влагалища, </a:t>
            </a:r>
            <a:r>
              <a:rPr lang="ru-RU" sz="2000" dirty="0" err="1"/>
              <a:t>кандидозная</a:t>
            </a:r>
            <a:r>
              <a:rPr lang="ru-RU" sz="2000" dirty="0"/>
              <a:t> паронихия; </a:t>
            </a:r>
          </a:p>
          <a:p>
            <a:pPr algn="just"/>
            <a:r>
              <a:rPr lang="ru-RU" sz="2000" dirty="0" err="1"/>
              <a:t>дерматофитии</a:t>
            </a:r>
            <a:r>
              <a:rPr lang="ru-RU" sz="2000" dirty="0"/>
              <a:t> (эпидермофития и трихофития гладкой кожи, кистей и стоп, микроспория, фавус, </a:t>
            </a:r>
            <a:r>
              <a:rPr lang="ru-RU" sz="2000" dirty="0" err="1"/>
              <a:t>онихомикоз</a:t>
            </a:r>
            <a:r>
              <a:rPr lang="ru-RU" sz="2000" dirty="0"/>
              <a:t>); </a:t>
            </a:r>
          </a:p>
          <a:p>
            <a:pPr algn="just"/>
            <a:r>
              <a:rPr lang="ru-RU" sz="2000" dirty="0"/>
              <a:t>отрубевидный (разноцветный) лишай; </a:t>
            </a:r>
          </a:p>
          <a:p>
            <a:pPr algn="just"/>
            <a:r>
              <a:rPr lang="ru-RU" sz="2000" dirty="0" err="1"/>
              <a:t>эритразма</a:t>
            </a:r>
            <a:r>
              <a:rPr lang="ru-RU" sz="2000" dirty="0"/>
              <a:t> (</a:t>
            </a:r>
            <a:r>
              <a:rPr lang="ru-RU" sz="2000" dirty="0" err="1"/>
              <a:t>псевдомикоз</a:t>
            </a:r>
            <a:r>
              <a:rPr lang="ru-RU" sz="2000" dirty="0"/>
              <a:t> в складках кожи); </a:t>
            </a:r>
          </a:p>
          <a:p>
            <a:pPr algn="just"/>
            <a:r>
              <a:rPr lang="ru-RU" sz="2000" dirty="0"/>
              <a:t>себорейный дерматит; </a:t>
            </a:r>
          </a:p>
          <a:p>
            <a:pPr algn="just"/>
            <a:r>
              <a:rPr lang="ru-RU" sz="2000" dirty="0"/>
              <a:t>трихомониаз.</a:t>
            </a:r>
          </a:p>
          <a:p>
            <a:pPr marL="0" indent="0" algn="just">
              <a:buNone/>
            </a:pPr>
            <a:r>
              <a:rPr lang="ru-RU" sz="2000" dirty="0"/>
              <a:t>ПЭ системного действия: диспепсия, головная боль, головокружение, сонливость, судороги, нарушение зрения; тромбоцитопения, агранулоцитоз; аллергические реакции.</a:t>
            </a:r>
          </a:p>
          <a:p>
            <a:pPr marL="0" indent="0" algn="just">
              <a:buNone/>
            </a:pPr>
            <a:r>
              <a:rPr lang="ru-RU" sz="2000" dirty="0"/>
              <a:t>При наружном и </a:t>
            </a:r>
            <a:r>
              <a:rPr lang="ru-RU" sz="2000" dirty="0" err="1"/>
              <a:t>интравагинальном</a:t>
            </a:r>
            <a:r>
              <a:rPr lang="ru-RU" sz="2000" dirty="0"/>
              <a:t> применении: сыпь, зуд, жжение, гиперемия, шелушение кожи, выделения из влагалища.</a:t>
            </a:r>
          </a:p>
          <a:p>
            <a:pPr marL="0" indent="0" algn="just">
              <a:buNone/>
            </a:pPr>
            <a:r>
              <a:rPr lang="ru-RU" sz="2000" dirty="0"/>
              <a:t>Противопоказаны при тяжелой почечной и печеночной недостаточности, одновременном применении с индукторами CYP450, например, с </a:t>
            </a:r>
            <a:r>
              <a:rPr lang="ru-RU" sz="2000" dirty="0" err="1"/>
              <a:t>рифампицином</a:t>
            </a:r>
            <a:r>
              <a:rPr lang="ru-RU" sz="2000" dirty="0"/>
              <a:t>, </a:t>
            </a:r>
            <a:r>
              <a:rPr lang="ru-RU" sz="2000" dirty="0" err="1"/>
              <a:t>карбамазепином</a:t>
            </a:r>
            <a:r>
              <a:rPr lang="ru-RU" sz="2000" dirty="0"/>
              <a:t> и длительно действующими барбитуратами.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6C10-7C2A-45B8-BD96-523237BE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13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0673CE-06AD-4F70-8D15-651AB3CB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83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Азолы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35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BAEAD-C80D-4E71-AE0D-2DE4AB4D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185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Аллиламины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D0E15D-3415-4C33-93AF-83700B19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B5566-B9AF-4103-90C9-2A6443DB1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888743"/>
            <a:ext cx="3657601" cy="11719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E2543-211D-4F4F-A355-2B89858C5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750" y="284266"/>
            <a:ext cx="3657600" cy="1208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1186F-9E86-47E4-ADD2-06753323FD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01" y="1575311"/>
            <a:ext cx="3138310" cy="23537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2522ED-50E3-4A79-B3C9-C2B2B47EA4ED}"/>
              </a:ext>
            </a:extLst>
          </p:cNvPr>
          <p:cNvSpPr txBox="1">
            <a:spLocks/>
          </p:cNvSpPr>
          <p:nvPr/>
        </p:nvSpPr>
        <p:spPr>
          <a:xfrm>
            <a:off x="572911" y="3404447"/>
            <a:ext cx="7886700" cy="5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Эхинокандины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24C086-6024-4BDB-BFC1-F26AD0A31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08" y="4120444"/>
            <a:ext cx="1735077" cy="25065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095600-40D2-4AEA-9E7C-2D77B454C5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618" y="3929044"/>
            <a:ext cx="1765899" cy="27724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44F11D-1F85-4E1A-8EC5-A1C95A8B7D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067" y="3948425"/>
            <a:ext cx="1986249" cy="26785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735089-6237-4719-B9DA-B359DD76C7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546" y="2064115"/>
            <a:ext cx="2370667" cy="14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C90A4-54F5-4BAE-9490-7CA314BA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607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Аллиламины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00CE7-08D0-473B-9B8E-5977FF6E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3733"/>
            <a:ext cx="7886700" cy="5093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фунгицидное</a:t>
            </a:r>
            <a:r>
              <a:rPr lang="ru-RU" dirty="0"/>
              <a:t> действие. </a:t>
            </a:r>
          </a:p>
          <a:p>
            <a:pPr algn="just"/>
            <a:r>
              <a:rPr lang="ru-RU" dirty="0"/>
              <a:t>в отличие от </a:t>
            </a:r>
            <a:r>
              <a:rPr lang="ru-RU" dirty="0" err="1"/>
              <a:t>азолов</a:t>
            </a:r>
            <a:r>
              <a:rPr lang="ru-RU" dirty="0"/>
              <a:t>, блокируют более ранние стадии синтеза </a:t>
            </a:r>
            <a:r>
              <a:rPr lang="ru-RU" dirty="0" err="1"/>
              <a:t>эргостерола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механизм действия обусловлен ингибированием фермента </a:t>
            </a:r>
            <a:r>
              <a:rPr lang="ru-RU" dirty="0" err="1"/>
              <a:t>скваленэпоксидазы</a:t>
            </a:r>
            <a:r>
              <a:rPr lang="ru-RU" dirty="0"/>
              <a:t>, катализирующей вместе со </a:t>
            </a:r>
            <a:r>
              <a:rPr lang="ru-RU" dirty="0" err="1"/>
              <a:t>скваленциклазой</a:t>
            </a:r>
            <a:r>
              <a:rPr lang="ru-RU" dirty="0"/>
              <a:t> превращение </a:t>
            </a:r>
            <a:r>
              <a:rPr lang="ru-RU" dirty="0" err="1"/>
              <a:t>сквалена</a:t>
            </a:r>
            <a:r>
              <a:rPr lang="ru-RU" dirty="0"/>
              <a:t> в </a:t>
            </a:r>
            <a:r>
              <a:rPr lang="ru-RU" dirty="0" err="1"/>
              <a:t>ланостерол</a:t>
            </a:r>
            <a:r>
              <a:rPr lang="ru-RU" dirty="0"/>
              <a:t>. Это приводит к дефициту эргостерина и к внутриклеточному накоплению </a:t>
            </a:r>
            <a:r>
              <a:rPr lang="ru-RU" dirty="0" err="1"/>
              <a:t>сквалена</a:t>
            </a:r>
            <a:r>
              <a:rPr lang="ru-RU" dirty="0"/>
              <a:t>, что вызывает гибель гриба. </a:t>
            </a:r>
          </a:p>
          <a:p>
            <a:pPr algn="just"/>
            <a:r>
              <a:rPr lang="ru-RU" dirty="0"/>
              <a:t>клиническое значение имеет только их действие на возбудителей дерматомикозов и </a:t>
            </a:r>
            <a:r>
              <a:rPr lang="ru-RU" dirty="0" err="1"/>
              <a:t>онихомикозов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Тербинафин</a:t>
            </a:r>
            <a:r>
              <a:rPr lang="ru-RU" dirty="0"/>
              <a:t> применяют </a:t>
            </a:r>
            <a:r>
              <a:rPr lang="ru-RU" dirty="0" err="1"/>
              <a:t>местно</a:t>
            </a:r>
            <a:r>
              <a:rPr lang="ru-RU" dirty="0"/>
              <a:t> и внутрь (</a:t>
            </a:r>
            <a:r>
              <a:rPr lang="ru-RU" dirty="0" err="1"/>
              <a:t>гепатотоксичен</a:t>
            </a:r>
            <a:r>
              <a:rPr lang="ru-RU" dirty="0"/>
              <a:t>), </a:t>
            </a:r>
            <a:r>
              <a:rPr lang="ru-RU" dirty="0" err="1"/>
              <a:t>нафтифин</a:t>
            </a:r>
            <a:r>
              <a:rPr lang="ru-RU" dirty="0"/>
              <a:t> — только </a:t>
            </a:r>
            <a:r>
              <a:rPr lang="ru-RU" dirty="0" err="1"/>
              <a:t>местно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B334A7-F2EC-436D-8EC5-17677342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2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42E6D-74D5-4E21-8007-F9F636A8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185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Эхинокандины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43F1A-716F-4EC0-AE21-12360C09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578"/>
            <a:ext cx="7886700" cy="51383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Механизм действия </a:t>
            </a:r>
            <a:r>
              <a:rPr lang="ru-RU" dirty="0" err="1"/>
              <a:t>эхинокандинов</a:t>
            </a:r>
            <a:r>
              <a:rPr lang="ru-RU" dirty="0"/>
              <a:t> связан с блокадой синтеза (1,3)-β-D-</a:t>
            </a:r>
            <a:r>
              <a:rPr lang="ru-RU" dirty="0" err="1"/>
              <a:t>глюкана</a:t>
            </a:r>
            <a:r>
              <a:rPr lang="ru-RU" dirty="0"/>
              <a:t> — составного компонента клеточной стенки грибов (отсутствует в клетках млекопитающих=хорошая переносимость), что приводит к нарушению ее образования. </a:t>
            </a:r>
          </a:p>
          <a:p>
            <a:pPr algn="just"/>
            <a:r>
              <a:rPr lang="ru-RU" dirty="0"/>
              <a:t>Активны в отношении </a:t>
            </a:r>
            <a:r>
              <a:rPr lang="ru-RU" i="1" dirty="0" err="1"/>
              <a:t>Candida</a:t>
            </a:r>
            <a:r>
              <a:rPr lang="ru-RU" i="1" dirty="0"/>
              <a:t> </a:t>
            </a:r>
            <a:r>
              <a:rPr lang="ru-RU" i="1" dirty="0" err="1"/>
              <a:t>spp</a:t>
            </a:r>
            <a:r>
              <a:rPr lang="ru-RU" i="1" dirty="0"/>
              <a:t>.</a:t>
            </a:r>
          </a:p>
          <a:p>
            <a:pPr algn="just"/>
            <a:r>
              <a:rPr lang="ru-RU" dirty="0"/>
              <a:t>только парентерально, т.к. биодоступность при пероральном приеме составляет не более 1%.</a:t>
            </a:r>
          </a:p>
          <a:p>
            <a:pPr algn="just"/>
            <a:r>
              <a:rPr lang="ru-RU" dirty="0"/>
              <a:t>Показания: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кандидоз ротоглотки и пищевода, в т.ч. у пациентов с </a:t>
            </a:r>
            <a:r>
              <a:rPr lang="ru-RU" dirty="0" err="1"/>
              <a:t>нейтропенией</a:t>
            </a:r>
            <a:r>
              <a:rPr lang="ru-RU" dirty="0"/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инвазивный кандидоз (в т.ч. </a:t>
            </a:r>
            <a:r>
              <a:rPr lang="ru-RU" dirty="0" err="1"/>
              <a:t>кандидемии</a:t>
            </a:r>
            <a:r>
              <a:rPr lang="ru-RU" dirty="0"/>
              <a:t>),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инвазивный аспергиллез при неэффективности или непереносимости других видов терапии.</a:t>
            </a:r>
          </a:p>
          <a:p>
            <a:pPr algn="just"/>
            <a:r>
              <a:rPr lang="ru-RU" dirty="0"/>
              <a:t>ПЭ: </a:t>
            </a:r>
            <a:r>
              <a:rPr lang="ru-RU" dirty="0" err="1"/>
              <a:t>гепатотоксичность</a:t>
            </a:r>
            <a:r>
              <a:rPr lang="ru-RU" dirty="0"/>
              <a:t>, анафилаксия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249CDE-6A9B-45A8-984F-6C8D9510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7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567AB-4B86-4304-9CE8-006FC406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18456-B91E-4AF2-98D0-2BF187AD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A5520-FBFD-4AE2-B859-EBBC3F9F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EC5AB-7D79-454E-B25C-5BC05E09D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C4C35-5BC9-40A1-BDBF-7F97E14D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505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Препараты других групп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F1F161-5ACF-4F07-81BC-F40DAA36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176B9-3102-4683-AA16-2F7517C9C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97" y="1122678"/>
            <a:ext cx="3169024" cy="1578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9CC04A-3245-44B5-9DE2-43CC1B873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772" y="988734"/>
            <a:ext cx="2573868" cy="25738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1CB2F-0C1B-46EA-BA27-2A9F0BEAE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50" y="3291754"/>
            <a:ext cx="2426187" cy="3201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E17375-2FF0-48E6-9871-43FE462DE0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3279" y="1803747"/>
            <a:ext cx="2904671" cy="23279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CB74E-5880-4687-A3F1-4CD894C464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765" y="3566761"/>
            <a:ext cx="2651104" cy="26511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38D676-93E6-4350-B887-19FD74040A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128" y="4320273"/>
            <a:ext cx="3629160" cy="13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B0CFD4-DD74-4443-83E7-11A3896C7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303"/>
            <a:ext cx="7886700" cy="47977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100" dirty="0" err="1"/>
              <a:t>Гризеофульвин</a:t>
            </a:r>
            <a:r>
              <a:rPr lang="ru-RU" sz="3100" dirty="0"/>
              <a:t> — одно из первых противогрибковых средств природного происхождения — антибиотик, продуцируемый плесневым грибом </a:t>
            </a:r>
            <a:r>
              <a:rPr lang="ru-RU" sz="3100" i="1" dirty="0" err="1"/>
              <a:t>Penicillium</a:t>
            </a:r>
            <a:r>
              <a:rPr lang="ru-RU" sz="3100" i="1" dirty="0"/>
              <a:t> </a:t>
            </a:r>
            <a:r>
              <a:rPr lang="ru-RU" sz="3100" i="1" dirty="0" err="1"/>
              <a:t>nigricans</a:t>
            </a:r>
            <a:r>
              <a:rPr lang="ru-RU" sz="3100" i="1" dirty="0"/>
              <a:t> (</a:t>
            </a:r>
            <a:r>
              <a:rPr lang="ru-RU" sz="3100" i="1" dirty="0" err="1"/>
              <a:t>griseofulvum</a:t>
            </a:r>
            <a:r>
              <a:rPr lang="ru-RU" sz="3100" i="1" dirty="0"/>
              <a:t>).</a:t>
            </a:r>
            <a:r>
              <a:rPr lang="ru-RU" sz="3100" dirty="0"/>
              <a:t> Узкий спектр активности — эффективен только в отношении дерматомицетов, действие </a:t>
            </a:r>
            <a:r>
              <a:rPr lang="ru-RU" sz="3100" dirty="0" err="1"/>
              <a:t>фунгистатическое</a:t>
            </a:r>
            <a:r>
              <a:rPr lang="ru-RU" sz="3100" dirty="0"/>
              <a:t>. Применяется внутрь при лечении тяжелых форм дерматомикозов, которые плохо поддаются лечению наружными противогрибковыми препаратами.</a:t>
            </a:r>
          </a:p>
          <a:p>
            <a:pPr algn="just"/>
            <a:r>
              <a:rPr lang="ru-RU" sz="3100" dirty="0" err="1"/>
              <a:t>Аморолфин</a:t>
            </a:r>
            <a:r>
              <a:rPr lang="ru-RU" sz="3100" dirty="0"/>
              <a:t> — синтетический </a:t>
            </a:r>
            <a:r>
              <a:rPr lang="ru-RU" sz="3100" dirty="0" err="1"/>
              <a:t>антимикотик</a:t>
            </a:r>
            <a:r>
              <a:rPr lang="ru-RU" sz="3100" dirty="0"/>
              <a:t> широкого спектра действия для местного использования (в виде лака для ногтей). </a:t>
            </a:r>
            <a:r>
              <a:rPr lang="ru-RU" sz="3100" dirty="0" err="1"/>
              <a:t>Фунгистатическое</a:t>
            </a:r>
            <a:r>
              <a:rPr lang="ru-RU" sz="3100" dirty="0"/>
              <a:t> и </a:t>
            </a:r>
            <a:r>
              <a:rPr lang="ru-RU" sz="3100" dirty="0" err="1"/>
              <a:t>фунгицидное</a:t>
            </a:r>
            <a:r>
              <a:rPr lang="ru-RU" sz="3100" dirty="0"/>
              <a:t> действие, обусловленное повреждением цитоплазматической мембраны гриба путем нарушения биосинтеза </a:t>
            </a:r>
            <a:r>
              <a:rPr lang="ru-RU" sz="3100" dirty="0" err="1"/>
              <a:t>стеролов</a:t>
            </a:r>
            <a:r>
              <a:rPr lang="ru-RU" sz="3100" dirty="0"/>
              <a:t>.</a:t>
            </a:r>
          </a:p>
          <a:p>
            <a:pPr algn="just"/>
            <a:r>
              <a:rPr lang="ru-RU" sz="3100" dirty="0" err="1"/>
              <a:t>Циклопирокс</a:t>
            </a:r>
            <a:r>
              <a:rPr lang="ru-RU" sz="3100" dirty="0"/>
              <a:t> — синтетический ЛП для местного применения (поражения кожи и ногтей). МД основан на основан на ингибировании поступления в клетку и </a:t>
            </a:r>
            <a:r>
              <a:rPr lang="ru-RU" sz="3100" dirty="0" err="1"/>
              <a:t>индуцировании</a:t>
            </a:r>
            <a:r>
              <a:rPr lang="ru-RU" sz="3100" dirty="0"/>
              <a:t> выведения из клетки необходимых для ее жизнедеятельности компонентов. Обладает антибактериальным эффектом.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FBD915-D60D-4657-A178-EC588E6A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19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C72A16-CA3A-4F0D-886E-85D6C5F6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505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Препараты других групп</a:t>
            </a:r>
          </a:p>
        </p:txBody>
      </p:sp>
    </p:spTree>
    <p:extLst>
      <p:ext uri="{BB962C8B-B14F-4D97-AF65-F5344CB8AC3E}">
        <p14:creationId xmlns:p14="http://schemas.microsoft.com/office/powerpoint/2010/main" val="23755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CB0B-9E9B-44FA-B10B-0EEB4C46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93" y="105799"/>
            <a:ext cx="7886700" cy="6282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Грибковые заболевания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CF000D-2FFE-4C79-A7B0-3CF21ADA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58" y="1035536"/>
            <a:ext cx="2520748" cy="187795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767AA-4316-43C3-B6CF-566A34CC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06F00B-48BF-49B5-B6FC-B3DDD0BC4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097" y="993423"/>
            <a:ext cx="2379133" cy="1999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A82D18-6FEE-4E66-968E-1A1DBA5214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129"/>
          <a:stretch/>
        </p:blipFill>
        <p:spPr>
          <a:xfrm>
            <a:off x="307920" y="3370577"/>
            <a:ext cx="4460763" cy="1242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DFF28-D86F-440A-82EA-6F5F66D2B3BA}"/>
              </a:ext>
            </a:extLst>
          </p:cNvPr>
          <p:cNvSpPr txBox="1"/>
          <p:nvPr/>
        </p:nvSpPr>
        <p:spPr>
          <a:xfrm>
            <a:off x="854495" y="636423"/>
            <a:ext cx="127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Кандидоз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A9170-2AA1-4FB1-AC46-71647C66139C}"/>
              </a:ext>
            </a:extLst>
          </p:cNvPr>
          <p:cNvSpPr txBox="1"/>
          <p:nvPr/>
        </p:nvSpPr>
        <p:spPr>
          <a:xfrm>
            <a:off x="6788605" y="581079"/>
            <a:ext cx="158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Онихомикоз</a:t>
            </a:r>
            <a:endParaRPr lang="ru-RU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54D5D-1CCD-426F-9717-476C337706FF}"/>
              </a:ext>
            </a:extLst>
          </p:cNvPr>
          <p:cNvSpPr txBox="1"/>
          <p:nvPr/>
        </p:nvSpPr>
        <p:spPr>
          <a:xfrm>
            <a:off x="850314" y="2970466"/>
            <a:ext cx="7142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Дерматофития</a:t>
            </a:r>
            <a:r>
              <a:rPr lang="ru-RU" sz="2000" b="1" dirty="0"/>
              <a:t>, трихофития (стригущий лишай, микроспория)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D26E25-8322-4BF7-B97B-8C2E6242A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253" y="3501828"/>
            <a:ext cx="3114819" cy="2223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581A9B-448B-4182-82A5-5529B97E28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355" y="993423"/>
            <a:ext cx="2957050" cy="1945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0B51C-57A2-4AD1-BE6D-3970FC107BE9}"/>
              </a:ext>
            </a:extLst>
          </p:cNvPr>
          <p:cNvSpPr txBox="1"/>
          <p:nvPr/>
        </p:nvSpPr>
        <p:spPr>
          <a:xfrm>
            <a:off x="2538302" y="586459"/>
            <a:ext cx="406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Отрубевидный (разноцветный) лишай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56" y="4715775"/>
            <a:ext cx="2931986" cy="17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43430" r="12814"/>
          <a:stretch/>
        </p:blipFill>
        <p:spPr bwMode="auto">
          <a:xfrm>
            <a:off x="307920" y="4733715"/>
            <a:ext cx="3066436" cy="172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2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7B42C-4DDD-4087-B03A-5C863CAE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15669-A190-4A48-8222-9F543C1B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A18B96-D87C-4570-BEA0-54D95B3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09131-0067-4E77-AD0A-E799A1C2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2" y="285233"/>
            <a:ext cx="8678156" cy="62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76E87-343F-4609-A933-992AD24D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673B9-F4F9-4264-80D7-7840AEEC6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8B12BB-7EEF-4E2C-8E83-72055C28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8E3E59-E435-41F0-A8D2-A754F3B5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173C3-6E1A-45E6-829B-E7E48011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самостоятельно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C237-F91E-4D0F-8218-D4FABF11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Комбинированные препараты: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Микоферон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Вагиферон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Кето-плюс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Клион</a:t>
            </a:r>
            <a:r>
              <a:rPr lang="ru-RU" dirty="0"/>
              <a:t> 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Вагисепт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Полижинакс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Пимафукорт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D3ACB-D0C2-446E-8CD2-04D777A5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0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52D22-8931-4BCF-BF05-68414FE2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85F3D-F043-4379-8FF3-2394E053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Опишите основные виды грибковых заболеваний. Назовите их симптомы. Каковы причины возникновения микозов?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Дайте классификацию противогрибковых препаратов (по вариантам)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полиенов</a:t>
            </a:r>
            <a:r>
              <a:rPr lang="ru-RU" dirty="0"/>
              <a:t> по примере любого представителя (на выбор).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азолов</a:t>
            </a:r>
            <a:r>
              <a:rPr lang="ru-RU" dirty="0"/>
              <a:t> по примере любого представителя (на выбор).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аллиламинов</a:t>
            </a:r>
            <a:r>
              <a:rPr lang="ru-RU" dirty="0"/>
              <a:t> по примере любого представителя (на выбор).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Характеристика группы </a:t>
            </a:r>
            <a:r>
              <a:rPr lang="ru-RU" dirty="0" err="1"/>
              <a:t>эхинокандинов</a:t>
            </a:r>
            <a:r>
              <a:rPr lang="ru-RU" dirty="0"/>
              <a:t> по примере любого представителя (на выбор).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Каковы основания для выбора противогрибковых препаратов?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9F05CA-5111-4F1B-BCBD-FCF3963F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9AB923-9377-4947-8E19-4E9CA9ABC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2EA3D-8377-4A93-B1F7-0761253D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1DA3B-69E5-458D-BBB2-351A9FAB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6524"/>
            <a:ext cx="8572500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F1E168-8283-4493-A1C9-E5624AE0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43791-5748-49F7-839D-10FB8572B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" y="857955"/>
            <a:ext cx="8905193" cy="5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11AA4-0A2E-4D56-AEBC-D54422B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04" y="136524"/>
            <a:ext cx="8044746" cy="13255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Антимикотики</a:t>
            </a:r>
            <a:r>
              <a:rPr lang="ru-RU" sz="2400" dirty="0">
                <a:latin typeface="+mn-lt"/>
              </a:rPr>
              <a:t> – разнообразные химические соединения, обладающие </a:t>
            </a:r>
            <a:r>
              <a:rPr lang="ru-RU" sz="2400" dirty="0" err="1">
                <a:latin typeface="+mn-lt"/>
              </a:rPr>
              <a:t>фунгицидным</a:t>
            </a:r>
            <a:r>
              <a:rPr lang="ru-RU" sz="2400" dirty="0">
                <a:latin typeface="+mn-lt"/>
              </a:rPr>
              <a:t> или </a:t>
            </a:r>
            <a:r>
              <a:rPr lang="ru-RU" sz="2400" dirty="0" err="1">
                <a:latin typeface="+mn-lt"/>
              </a:rPr>
              <a:t>фунгиостатическим</a:t>
            </a:r>
            <a:r>
              <a:rPr lang="ru-RU" sz="2400" dirty="0">
                <a:latin typeface="+mn-lt"/>
              </a:rPr>
              <a:t> действием в отношении микроскопических грибов.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3783B-B00B-4E95-A38D-3B6596AD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04" y="1738110"/>
            <a:ext cx="8044746" cy="4894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Полиеновые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антибиотики</a:t>
            </a:r>
            <a:r>
              <a:rPr lang="ru-RU" dirty="0"/>
              <a:t>: </a:t>
            </a:r>
            <a:r>
              <a:rPr lang="ru-RU" dirty="0" err="1"/>
              <a:t>нистатин</a:t>
            </a:r>
            <a:r>
              <a:rPr lang="ru-RU" dirty="0"/>
              <a:t>, </a:t>
            </a:r>
            <a:r>
              <a:rPr lang="ru-RU" dirty="0" err="1"/>
              <a:t>натамицин</a:t>
            </a:r>
            <a:r>
              <a:rPr lang="ru-RU" dirty="0"/>
              <a:t> (</a:t>
            </a:r>
            <a:r>
              <a:rPr lang="ru-RU" dirty="0" err="1"/>
              <a:t>Пимафуцин</a:t>
            </a:r>
            <a:r>
              <a:rPr lang="ru-RU" dirty="0"/>
              <a:t>), </a:t>
            </a:r>
            <a:r>
              <a:rPr lang="ru-RU" dirty="0" err="1"/>
              <a:t>амфотерицин</a:t>
            </a:r>
            <a:r>
              <a:rPr lang="ru-RU" dirty="0"/>
              <a:t> В (</a:t>
            </a:r>
            <a:r>
              <a:rPr lang="ru-RU" dirty="0" err="1"/>
              <a:t>Амфолип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Производные имидазола</a:t>
            </a:r>
            <a:r>
              <a:rPr lang="ru-RU" dirty="0"/>
              <a:t>: </a:t>
            </a:r>
            <a:r>
              <a:rPr lang="ru-RU" dirty="0" err="1"/>
              <a:t>миконазол</a:t>
            </a:r>
            <a:r>
              <a:rPr lang="ru-RU" dirty="0"/>
              <a:t> (</a:t>
            </a:r>
            <a:r>
              <a:rPr lang="ru-RU" dirty="0" err="1"/>
              <a:t>Гинезол</a:t>
            </a:r>
            <a:r>
              <a:rPr lang="ru-RU" dirty="0"/>
              <a:t> 7), </a:t>
            </a:r>
            <a:r>
              <a:rPr lang="ru-RU" dirty="0" err="1"/>
              <a:t>кетоконазол</a:t>
            </a:r>
            <a:r>
              <a:rPr lang="ru-RU" dirty="0"/>
              <a:t> (</a:t>
            </a:r>
            <a:r>
              <a:rPr lang="ru-RU" dirty="0" err="1"/>
              <a:t>Ливарол</a:t>
            </a:r>
            <a:r>
              <a:rPr lang="ru-RU" dirty="0"/>
              <a:t>, </a:t>
            </a:r>
            <a:r>
              <a:rPr lang="ru-RU" dirty="0" err="1"/>
              <a:t>Низорал</a:t>
            </a:r>
            <a:r>
              <a:rPr lang="ru-RU" dirty="0"/>
              <a:t>), </a:t>
            </a:r>
            <a:r>
              <a:rPr lang="ru-RU" dirty="0" err="1"/>
              <a:t>изоконазол</a:t>
            </a:r>
            <a:r>
              <a:rPr lang="ru-RU" dirty="0"/>
              <a:t> (</a:t>
            </a:r>
            <a:r>
              <a:rPr lang="ru-RU" dirty="0" err="1"/>
              <a:t>Травоген</a:t>
            </a:r>
            <a:r>
              <a:rPr lang="ru-RU" dirty="0"/>
              <a:t>), </a:t>
            </a:r>
            <a:r>
              <a:rPr lang="ru-RU" dirty="0" err="1"/>
              <a:t>клотримазол</a:t>
            </a:r>
            <a:r>
              <a:rPr lang="ru-RU" dirty="0"/>
              <a:t> (Кандид В6), </a:t>
            </a:r>
            <a:r>
              <a:rPr lang="ru-RU" dirty="0" err="1"/>
              <a:t>эконазол</a:t>
            </a:r>
            <a:r>
              <a:rPr lang="ru-RU" dirty="0"/>
              <a:t> (</a:t>
            </a:r>
            <a:r>
              <a:rPr lang="ru-RU" dirty="0" err="1"/>
              <a:t>Гино-певарил</a:t>
            </a:r>
            <a:r>
              <a:rPr lang="ru-RU" dirty="0"/>
              <a:t>), </a:t>
            </a:r>
            <a:r>
              <a:rPr lang="ru-RU" dirty="0" err="1"/>
              <a:t>бифоназол</a:t>
            </a:r>
            <a:r>
              <a:rPr lang="ru-RU" dirty="0"/>
              <a:t> (</a:t>
            </a:r>
            <a:r>
              <a:rPr lang="ru-RU" dirty="0" err="1"/>
              <a:t>Микоспор</a:t>
            </a:r>
            <a:r>
              <a:rPr lang="ru-RU" dirty="0"/>
              <a:t>), </a:t>
            </a:r>
            <a:r>
              <a:rPr lang="ru-RU" dirty="0" err="1"/>
              <a:t>оксиконазол</a:t>
            </a:r>
            <a:r>
              <a:rPr lang="ru-RU" dirty="0"/>
              <a:t> (</a:t>
            </a:r>
            <a:r>
              <a:rPr lang="ru-RU" dirty="0" err="1"/>
              <a:t>Мифунгар</a:t>
            </a:r>
            <a:r>
              <a:rPr lang="ru-RU" dirty="0"/>
              <a:t>), </a:t>
            </a:r>
            <a:r>
              <a:rPr lang="ru-RU" dirty="0" err="1"/>
              <a:t>бутоконазол</a:t>
            </a:r>
            <a:r>
              <a:rPr lang="ru-RU" dirty="0"/>
              <a:t> (</a:t>
            </a:r>
            <a:r>
              <a:rPr lang="ru-RU" dirty="0" err="1"/>
              <a:t>Гинофорт</a:t>
            </a:r>
            <a:r>
              <a:rPr lang="ru-RU" dirty="0"/>
              <a:t>), </a:t>
            </a:r>
            <a:r>
              <a:rPr lang="ru-RU" dirty="0" err="1"/>
              <a:t>сертаконазол</a:t>
            </a:r>
            <a:r>
              <a:rPr lang="ru-RU" dirty="0"/>
              <a:t> (</a:t>
            </a:r>
            <a:r>
              <a:rPr lang="ru-RU" dirty="0" err="1"/>
              <a:t>Залаин</a:t>
            </a:r>
            <a:r>
              <a:rPr lang="ru-RU" dirty="0"/>
              <a:t>), </a:t>
            </a:r>
            <a:r>
              <a:rPr lang="ru-RU" dirty="0" err="1"/>
              <a:t>позаконазол</a:t>
            </a:r>
            <a:r>
              <a:rPr lang="ru-RU" dirty="0"/>
              <a:t> (</a:t>
            </a:r>
            <a:r>
              <a:rPr lang="ru-RU" dirty="0" err="1"/>
              <a:t>Ноксафил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Производные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триазола</a:t>
            </a:r>
            <a:r>
              <a:rPr lang="ru-RU" dirty="0"/>
              <a:t>: флуконазол (</a:t>
            </a:r>
            <a:r>
              <a:rPr lang="ru-RU" dirty="0" err="1"/>
              <a:t>Дифлюкан</a:t>
            </a:r>
            <a:r>
              <a:rPr lang="ru-RU" dirty="0"/>
              <a:t>), </a:t>
            </a:r>
            <a:r>
              <a:rPr lang="ru-RU" dirty="0" err="1"/>
              <a:t>итраконазол</a:t>
            </a:r>
            <a:r>
              <a:rPr lang="ru-RU" dirty="0"/>
              <a:t> (</a:t>
            </a:r>
            <a:r>
              <a:rPr lang="ru-RU" dirty="0" err="1"/>
              <a:t>Ирунин</a:t>
            </a:r>
            <a:r>
              <a:rPr lang="ru-RU" dirty="0"/>
              <a:t>, </a:t>
            </a:r>
            <a:r>
              <a:rPr lang="ru-RU" dirty="0" err="1"/>
              <a:t>Орунгал</a:t>
            </a:r>
            <a:r>
              <a:rPr lang="ru-RU" dirty="0"/>
              <a:t>), </a:t>
            </a:r>
            <a:r>
              <a:rPr lang="ru-RU" dirty="0" err="1"/>
              <a:t>вориконазол</a:t>
            </a:r>
            <a:r>
              <a:rPr lang="ru-RU" dirty="0"/>
              <a:t> (</a:t>
            </a:r>
            <a:r>
              <a:rPr lang="ru-RU" dirty="0" err="1"/>
              <a:t>Вифенд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Аллиламины</a:t>
            </a:r>
            <a:r>
              <a:rPr lang="ru-RU" dirty="0"/>
              <a:t>: </a:t>
            </a:r>
            <a:r>
              <a:rPr lang="ru-RU" dirty="0" err="1"/>
              <a:t>тербинафин</a:t>
            </a:r>
            <a:r>
              <a:rPr lang="ru-RU" dirty="0"/>
              <a:t> (</a:t>
            </a:r>
            <a:r>
              <a:rPr lang="ru-RU" dirty="0" err="1"/>
              <a:t>Ламизил</a:t>
            </a:r>
            <a:r>
              <a:rPr lang="ru-RU" dirty="0"/>
              <a:t>, </a:t>
            </a:r>
            <a:r>
              <a:rPr lang="ru-RU" dirty="0" err="1"/>
              <a:t>Фунготербин</a:t>
            </a:r>
            <a:r>
              <a:rPr lang="ru-RU" dirty="0"/>
              <a:t>), </a:t>
            </a:r>
            <a:r>
              <a:rPr lang="ru-RU" dirty="0" err="1"/>
              <a:t>нафтифин</a:t>
            </a:r>
            <a:r>
              <a:rPr lang="ru-RU" dirty="0"/>
              <a:t> (</a:t>
            </a:r>
            <a:r>
              <a:rPr lang="ru-RU" dirty="0" err="1"/>
              <a:t>Экзодерил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Эхинокандины</a:t>
            </a:r>
            <a:r>
              <a:rPr lang="ru-RU" dirty="0"/>
              <a:t>: </a:t>
            </a:r>
            <a:r>
              <a:rPr lang="ru-RU" dirty="0" err="1"/>
              <a:t>каспофунгин</a:t>
            </a:r>
            <a:r>
              <a:rPr lang="ru-RU" dirty="0"/>
              <a:t> (</a:t>
            </a:r>
            <a:r>
              <a:rPr lang="ru-RU" dirty="0" err="1"/>
              <a:t>Кансидас</a:t>
            </a:r>
            <a:r>
              <a:rPr lang="ru-RU" dirty="0"/>
              <a:t>), </a:t>
            </a:r>
            <a:r>
              <a:rPr lang="ru-RU" dirty="0" err="1"/>
              <a:t>микафунгин</a:t>
            </a:r>
            <a:r>
              <a:rPr lang="ru-RU" dirty="0"/>
              <a:t> (</a:t>
            </a:r>
            <a:r>
              <a:rPr lang="ru-RU" dirty="0" err="1"/>
              <a:t>Микамин</a:t>
            </a:r>
            <a:r>
              <a:rPr lang="ru-RU" dirty="0"/>
              <a:t>), </a:t>
            </a:r>
            <a:r>
              <a:rPr lang="ru-RU" dirty="0" err="1"/>
              <a:t>анидулафунгин</a:t>
            </a:r>
            <a:r>
              <a:rPr lang="ru-RU" dirty="0"/>
              <a:t> (</a:t>
            </a:r>
            <a:r>
              <a:rPr lang="ru-RU" dirty="0" err="1"/>
              <a:t>Эраксис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Препараты других групп</a:t>
            </a:r>
            <a:r>
              <a:rPr lang="ru-RU" dirty="0"/>
              <a:t>: </a:t>
            </a:r>
            <a:r>
              <a:rPr lang="ru-RU" dirty="0" err="1"/>
              <a:t>гризеофульвин</a:t>
            </a:r>
            <a:r>
              <a:rPr lang="ru-RU" dirty="0"/>
              <a:t>, </a:t>
            </a:r>
            <a:r>
              <a:rPr lang="ru-RU" dirty="0" err="1"/>
              <a:t>аморолфин</a:t>
            </a:r>
            <a:r>
              <a:rPr lang="ru-RU" dirty="0"/>
              <a:t> (</a:t>
            </a:r>
            <a:r>
              <a:rPr lang="ru-RU" dirty="0" err="1"/>
              <a:t>Онихелп</a:t>
            </a:r>
            <a:r>
              <a:rPr lang="ru-RU" dirty="0"/>
              <a:t>, </a:t>
            </a:r>
            <a:r>
              <a:rPr lang="ru-RU" dirty="0" err="1"/>
              <a:t>Офломил</a:t>
            </a:r>
            <a:r>
              <a:rPr lang="ru-RU" dirty="0"/>
              <a:t>), </a:t>
            </a:r>
            <a:r>
              <a:rPr lang="ru-RU" dirty="0" err="1"/>
              <a:t>циклопирокс</a:t>
            </a:r>
            <a:r>
              <a:rPr lang="ru-RU" dirty="0"/>
              <a:t> (</a:t>
            </a:r>
            <a:r>
              <a:rPr lang="ru-RU" dirty="0" err="1"/>
              <a:t>Батрафен</a:t>
            </a:r>
            <a:r>
              <a:rPr lang="ru-RU" dirty="0"/>
              <a:t>), </a:t>
            </a:r>
            <a:r>
              <a:rPr lang="ru-RU" dirty="0" err="1"/>
              <a:t>хлорнитрофенол</a:t>
            </a:r>
            <a:r>
              <a:rPr lang="ru-RU" dirty="0"/>
              <a:t> (</a:t>
            </a:r>
            <a:r>
              <a:rPr lang="ru-RU" dirty="0" err="1"/>
              <a:t>Нитрофунгин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C6E6A-8104-4F9D-932A-EFB52472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F1CC3-5FB9-4518-AA33-21A962549F60}"/>
              </a:ext>
            </a:extLst>
          </p:cNvPr>
          <p:cNvSpPr txBox="1"/>
          <p:nvPr/>
        </p:nvSpPr>
        <p:spPr>
          <a:xfrm>
            <a:off x="3099460" y="1214890"/>
            <a:ext cx="262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76333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E55ACC-5B25-4A76-99F2-AF24C6DE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69CE5-CD9C-4BCC-B735-8268BB1CB8BB}"/>
              </a:ext>
            </a:extLst>
          </p:cNvPr>
          <p:cNvSpPr txBox="1"/>
          <p:nvPr/>
        </p:nvSpPr>
        <p:spPr>
          <a:xfrm>
            <a:off x="615442" y="175631"/>
            <a:ext cx="1825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/>
              <a:t>Полиены</a:t>
            </a: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7B9F7-0148-4DB8-B98B-9BCDD1AAD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39" y="909633"/>
            <a:ext cx="2523412" cy="1490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6F1388-038B-42EE-9F85-BDA35C5B3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17" y="468019"/>
            <a:ext cx="3149823" cy="1899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1C2E91-6504-4D22-87BD-0FC1250A8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62" y="2400490"/>
            <a:ext cx="2495055" cy="1698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4EA682-D38E-493A-B0B3-76C65827CE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889" y="512192"/>
            <a:ext cx="1289393" cy="26528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276C26-1E80-4930-92C2-F0A1D1D984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138" y="2727347"/>
            <a:ext cx="3427743" cy="1058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BC2B9D-EDB2-440D-908A-98AE90740A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029" y="533974"/>
            <a:ext cx="1342860" cy="21400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0F5AC4-22E4-4B7F-8000-BC073EE275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1" y="3798602"/>
            <a:ext cx="4386993" cy="28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F5A07-09BE-4C01-8E29-F3376E6D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79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Полиены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8B3F2-6E9D-46B7-A43C-1BCE2C428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11"/>
            <a:ext cx="7886700" cy="507065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МД: прочно связываются с </a:t>
            </a:r>
            <a:r>
              <a:rPr lang="ru-RU" sz="2000" dirty="0" err="1"/>
              <a:t>эргостеролом</a:t>
            </a:r>
            <a:r>
              <a:rPr lang="ru-RU" sz="2000" dirty="0"/>
              <a:t> клеточной мембраны грибов, нарушают ее целостность, что приводит к потере клеточных макромолекул и ионов и к лизису клетки.</a:t>
            </a:r>
          </a:p>
          <a:p>
            <a:pPr algn="just"/>
            <a:r>
              <a:rPr lang="ru-RU" sz="2000" dirty="0" err="1"/>
              <a:t>Амфотерицин</a:t>
            </a:r>
            <a:r>
              <a:rPr lang="ru-RU" sz="2000" dirty="0"/>
              <a:t> В при системном применении активен в отношении большинства дрожжеподобных, </a:t>
            </a:r>
            <a:r>
              <a:rPr lang="ru-RU" sz="2000" dirty="0" err="1"/>
              <a:t>мицелиальных</a:t>
            </a:r>
            <a:r>
              <a:rPr lang="ru-RU" sz="2000" dirty="0"/>
              <a:t> и диморфных грибов (в/в при тяжелых микозах). </a:t>
            </a:r>
          </a:p>
          <a:p>
            <a:pPr algn="just"/>
            <a:r>
              <a:rPr lang="ru-RU" sz="2000" dirty="0"/>
              <a:t>При местном применении </a:t>
            </a:r>
            <a:r>
              <a:rPr lang="ru-RU" sz="2000" dirty="0" err="1"/>
              <a:t>полиены</a:t>
            </a:r>
            <a:r>
              <a:rPr lang="ru-RU" sz="2000" dirty="0"/>
              <a:t> (</a:t>
            </a:r>
            <a:r>
              <a:rPr lang="ru-RU" sz="2000" dirty="0" err="1"/>
              <a:t>нистатин</a:t>
            </a:r>
            <a:r>
              <a:rPr lang="ru-RU" sz="2000" dirty="0"/>
              <a:t>, </a:t>
            </a:r>
            <a:r>
              <a:rPr lang="ru-RU" sz="2000" dirty="0" err="1"/>
              <a:t>натамицин</a:t>
            </a:r>
            <a:r>
              <a:rPr lang="ru-RU" sz="2000" dirty="0"/>
              <a:t>) действуют преимущественно на </a:t>
            </a:r>
            <a:r>
              <a:rPr lang="ru-RU" sz="2000" i="1" dirty="0" err="1"/>
              <a:t>Candida</a:t>
            </a:r>
            <a:r>
              <a:rPr lang="ru-RU" sz="2000" i="1" dirty="0"/>
              <a:t> </a:t>
            </a:r>
            <a:r>
              <a:rPr lang="ru-RU" sz="2000" i="1" dirty="0" err="1"/>
              <a:t>spp</a:t>
            </a:r>
            <a:r>
              <a:rPr lang="ru-RU" sz="2000" i="1" dirty="0"/>
              <a:t>.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 err="1"/>
              <a:t>Полиены</a:t>
            </a:r>
            <a:r>
              <a:rPr lang="ru-RU" sz="2000" dirty="0"/>
              <a:t> активны в отношении некоторых простейших — трихомонад (</a:t>
            </a:r>
            <a:r>
              <a:rPr lang="ru-RU" sz="2000" dirty="0" err="1"/>
              <a:t>натамицин</a:t>
            </a:r>
            <a:r>
              <a:rPr lang="ru-RU" sz="2000" dirty="0"/>
              <a:t>), </a:t>
            </a:r>
            <a:r>
              <a:rPr lang="ru-RU" sz="2000" dirty="0" err="1"/>
              <a:t>лейшманий</a:t>
            </a:r>
            <a:r>
              <a:rPr lang="ru-RU" sz="2000" dirty="0"/>
              <a:t> и амеб (</a:t>
            </a:r>
            <a:r>
              <a:rPr lang="ru-RU" sz="2000" dirty="0" err="1"/>
              <a:t>амфотерицин</a:t>
            </a:r>
            <a:r>
              <a:rPr lang="ru-RU" sz="2000" dirty="0"/>
              <a:t> В).</a:t>
            </a:r>
          </a:p>
          <a:p>
            <a:pPr algn="just"/>
            <a:r>
              <a:rPr lang="ru-RU" sz="2000" dirty="0"/>
              <a:t>ПЭ: нефро-, гепато-, </a:t>
            </a:r>
            <a:r>
              <a:rPr lang="ru-RU" sz="2000" dirty="0" err="1"/>
              <a:t>гематотоксичность</a:t>
            </a:r>
            <a:r>
              <a:rPr lang="ru-RU" sz="2000" dirty="0"/>
              <a:t> (</a:t>
            </a:r>
            <a:r>
              <a:rPr lang="ru-RU" sz="2000" dirty="0" err="1"/>
              <a:t>амфотерицин</a:t>
            </a:r>
            <a:r>
              <a:rPr lang="ru-RU" sz="2000" dirty="0"/>
              <a:t> В, меньше в </a:t>
            </a:r>
            <a:r>
              <a:rPr lang="ru-RU" sz="2000" dirty="0" err="1"/>
              <a:t>липосомальной</a:t>
            </a:r>
            <a:r>
              <a:rPr lang="ru-RU" sz="2000" dirty="0"/>
              <a:t> форме), тошнота, рвота, диарея, боль в животе, аллергические реакции; при местном использовании — раздражение и ощущение жжения кожи</a:t>
            </a:r>
          </a:p>
          <a:p>
            <a:pPr algn="just"/>
            <a:r>
              <a:rPr lang="ru-RU" sz="2000" dirty="0"/>
              <a:t>При беременности возможно применение </a:t>
            </a:r>
            <a:r>
              <a:rPr lang="ru-RU" sz="2000" dirty="0" err="1"/>
              <a:t>пимафуцина</a:t>
            </a:r>
            <a:r>
              <a:rPr lang="ru-RU" sz="20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BA10AD-7A98-4A70-A001-6167F8D6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AD493-F26C-4EE7-81D7-7D7B54CE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83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Азолы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CBF05A-90D8-479A-AB88-F469FAF7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615DA-2632-4EBC-A3CD-DBFF00170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7" y="1038577"/>
            <a:ext cx="2485714" cy="2099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F314F6-990C-488F-A36E-0288D6438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694" y="365127"/>
            <a:ext cx="2225912" cy="30148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61D30-5E37-49B8-A9F1-ADE28805A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051" y="553552"/>
            <a:ext cx="2710860" cy="1643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878243-D021-4D29-A428-9C52BC456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706" y="2447948"/>
            <a:ext cx="3528588" cy="1542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EAC7F6-2BAC-4F4F-B179-2B6C816574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962" y="3990073"/>
            <a:ext cx="2848649" cy="18976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5F2DC5-6C35-44F7-92F5-987CE44054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380" y="4197474"/>
            <a:ext cx="2347652" cy="19272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7CB7D3-D897-4C7B-9EC7-798E4E9D6D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177" y="4240522"/>
            <a:ext cx="3133861" cy="13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2EC6F5-CA9B-425E-9129-F4265A68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A6BD-C741-4710-B3B4-14D1494C0C78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07ACD0-DA6F-40A1-BC5D-C6CFA7E1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83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Азолы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E62DB-5EB0-4AA3-9A89-893F66E9D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203" y="46473"/>
            <a:ext cx="3053459" cy="1832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C78C5E-BB1E-4D85-896E-E89910227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59" y="972645"/>
            <a:ext cx="3277214" cy="1265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183A4E-963F-48DD-88D5-B2D3472286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64" y="1856003"/>
            <a:ext cx="3452335" cy="1691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C219BB-E802-460C-9BE8-EB2AFF859A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899" y="167238"/>
            <a:ext cx="1663673" cy="19575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F1529B-3845-4383-AEBB-5D34F631F8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20" y="2227783"/>
            <a:ext cx="2353214" cy="20994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07836C-A61C-4630-BA32-808067C7AA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7" y="4157581"/>
            <a:ext cx="1639226" cy="25532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BB6C34-8DBE-45C8-AD24-F1832C198C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972" y="1653243"/>
            <a:ext cx="2156467" cy="20971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40019D-242E-4BCB-B9C6-C05C42A67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35" y="3037233"/>
            <a:ext cx="2057400" cy="21579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C3CEF3-A006-422E-ACE0-7FA3D4EEE1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717" y="4875905"/>
            <a:ext cx="2710036" cy="13597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33" y="3692717"/>
            <a:ext cx="2430449" cy="278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8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967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Тема Office</vt:lpstr>
      <vt:lpstr>Противогрибковые лекарственные препараты</vt:lpstr>
      <vt:lpstr>Грибковые заболевания</vt:lpstr>
      <vt:lpstr>Презентация PowerPoint</vt:lpstr>
      <vt:lpstr>Презентация PowerPoint</vt:lpstr>
      <vt:lpstr>Антимикотики – разнообразные химические соединения, обладающие фунгицидным или фунгиостатическим действием в отношении микроскопических грибов.</vt:lpstr>
      <vt:lpstr>Презентация PowerPoint</vt:lpstr>
      <vt:lpstr>Полиены </vt:lpstr>
      <vt:lpstr>Азолы</vt:lpstr>
      <vt:lpstr>Азолы</vt:lpstr>
      <vt:lpstr>Азолы</vt:lpstr>
      <vt:lpstr>Презентация PowerPoint</vt:lpstr>
      <vt:lpstr>Азолы</vt:lpstr>
      <vt:lpstr>Азолы</vt:lpstr>
      <vt:lpstr>Аллиламины</vt:lpstr>
      <vt:lpstr>Аллиламины</vt:lpstr>
      <vt:lpstr>Эхинокандины</vt:lpstr>
      <vt:lpstr>Презентация PowerPoint</vt:lpstr>
      <vt:lpstr>Препараты других групп</vt:lpstr>
      <vt:lpstr>Препараты других групп</vt:lpstr>
      <vt:lpstr>Презентация PowerPoint</vt:lpstr>
      <vt:lpstr>Презентация PowerPoint</vt:lpstr>
      <vt:lpstr>самостоятельно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Противогрибковые лекарственные препараты</dc:title>
  <dc:creator>Olga</dc:creator>
  <cp:lastModifiedBy>Калинина Ольга Сергеевна</cp:lastModifiedBy>
  <cp:revision>40</cp:revision>
  <dcterms:created xsi:type="dcterms:W3CDTF">2019-11-05T05:07:32Z</dcterms:created>
  <dcterms:modified xsi:type="dcterms:W3CDTF">2024-03-09T16:46:17Z</dcterms:modified>
</cp:coreProperties>
</file>