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320" r:id="rId24"/>
    <p:sldId id="321" r:id="rId25"/>
    <p:sldId id="322" r:id="rId26"/>
    <p:sldId id="323" r:id="rId27"/>
    <p:sldId id="324" r:id="rId28"/>
    <p:sldId id="325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263" r:id="rId58"/>
    <p:sldId id="259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06CEA-9AF7-4830-9484-EC0F38F60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96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C00F4-65CC-45EE-ADBE-D4792777B2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2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medlib.ru/book/ISBN9785970442265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3391" y="4029027"/>
            <a:ext cx="4967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Института фармации,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к.фарм.н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Гарифуллина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Г.Х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70771" y="5903357"/>
            <a:ext cx="554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2025</a:t>
            </a:r>
          </a:p>
          <a:p>
            <a:pPr algn="ctr"/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7260" y="651851"/>
            <a:ext cx="4674290" cy="24207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Лекция </a:t>
            </a:r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200" dirty="0"/>
              <a:t>Сущность, роль и построение ассортиментной политики.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875342"/>
            <a:ext cx="10366217" cy="34385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3600" b="1" i="1" dirty="0">
                <a:solidFill>
                  <a:srgbClr val="1B97C8"/>
                </a:solidFill>
              </a:rPr>
              <a:t>Коэффициент широты</a:t>
            </a:r>
            <a:r>
              <a:rPr lang="ru-RU" sz="3600" dirty="0">
                <a:solidFill>
                  <a:srgbClr val="1B97C8"/>
                </a:solidFill>
              </a:rPr>
              <a:t>— </a:t>
            </a:r>
            <a:r>
              <a:rPr lang="ru-RU" sz="3600" dirty="0"/>
              <a:t>отношение фактического числа ассортиментных групп (подгрупп, классов и т.п.) к базовой (максимально возможной) широте: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930651"/>
            <a:ext cx="8229600" cy="21955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/>
              <a:t>Кш = Шфакт/Шбазовая</a:t>
            </a:r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9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2234" y="1165052"/>
            <a:ext cx="10927532" cy="335262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i="1" dirty="0">
                <a:solidFill>
                  <a:srgbClr val="1B97C8"/>
                </a:solidFill>
              </a:rPr>
              <a:t>Коэффициент </a:t>
            </a:r>
            <a:r>
              <a:rPr lang="ru-RU" sz="3200" b="1" i="1" dirty="0" smtClean="0">
                <a:solidFill>
                  <a:srgbClr val="1B97C8"/>
                </a:solidFill>
              </a:rPr>
              <a:t>полноты </a:t>
            </a:r>
            <a:r>
              <a:rPr lang="ru-RU" sz="3200" dirty="0" smtClean="0">
                <a:solidFill>
                  <a:srgbClr val="1B97C8"/>
                </a:solidFill>
              </a:rPr>
              <a:t>— </a:t>
            </a:r>
            <a:r>
              <a:rPr lang="ru-RU" sz="3200" dirty="0"/>
              <a:t>отношение числа ассортиментных позиций (товарных единиц), имеющихся в наличии в фармацевтической организации (полнота фактическая), к числу ассортиментных позиций, внесенных в </a:t>
            </a:r>
            <a:r>
              <a:rPr lang="ru-RU" sz="3200" dirty="0" err="1"/>
              <a:t>Госреестр</a:t>
            </a:r>
            <a:r>
              <a:rPr lang="ru-RU" sz="3200" dirty="0"/>
              <a:t> или </a:t>
            </a:r>
            <a:r>
              <a:rPr lang="ru-RU" sz="3200" dirty="0" err="1"/>
              <a:t>ОКП</a:t>
            </a:r>
            <a:r>
              <a:rPr lang="ru-RU" sz="3200" dirty="0"/>
              <a:t> или получивших разрешение на использование (полнота базовая):</a:t>
            </a:r>
            <a:r>
              <a:rPr lang="ru-RU" sz="4000" dirty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24400"/>
            <a:ext cx="8229600" cy="85253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 dirty="0" err="1"/>
              <a:t>Кп</a:t>
            </a:r>
            <a:r>
              <a:rPr lang="ru-RU" sz="4400" dirty="0"/>
              <a:t> = </a:t>
            </a:r>
            <a:r>
              <a:rPr lang="ru-RU" sz="4400" dirty="0" err="1"/>
              <a:t>Пфакт</a:t>
            </a:r>
            <a:r>
              <a:rPr lang="ru-RU" sz="4400" dirty="0"/>
              <a:t>/</a:t>
            </a:r>
            <a:r>
              <a:rPr lang="ru-RU" sz="4400" dirty="0" err="1"/>
              <a:t>Пбазовая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86" y="638175"/>
            <a:ext cx="10981854" cy="329565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3600" b="1" i="1" dirty="0">
                <a:solidFill>
                  <a:srgbClr val="1B97C8"/>
                </a:solidFill>
              </a:rPr>
              <a:t>Коэффициент глубины</a:t>
            </a:r>
            <a:r>
              <a:rPr lang="ru-RU" sz="3600" dirty="0">
                <a:solidFill>
                  <a:srgbClr val="1B97C8"/>
                </a:solidFill>
              </a:rPr>
              <a:t>— </a:t>
            </a:r>
            <a:r>
              <a:rPr lang="ru-RU" sz="3600" dirty="0"/>
              <a:t>отношение фактического числа ассортиментных позиций одного товарного наименования к возможному числу позиций: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3933825"/>
            <a:ext cx="8229600" cy="24145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/>
              <a:t>Кг = Гфакт/Гбазовая </a:t>
            </a:r>
          </a:p>
        </p:txBody>
      </p:sp>
    </p:spTree>
    <p:extLst>
      <p:ext uri="{BB962C8B-B14F-4D97-AF65-F5344CB8AC3E}">
        <p14:creationId xmlns:p14="http://schemas.microsoft.com/office/powerpoint/2010/main" val="29467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438" y="1358020"/>
            <a:ext cx="10773624" cy="3811509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Особенностью ЛС является их реализация в пределах установленного срока годности.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1B97C8"/>
                </a:solidFill>
              </a:rPr>
              <a:t>Срок годности</a:t>
            </a:r>
            <a:r>
              <a:rPr lang="ru-RU" dirty="0" smtClean="0">
                <a:solidFill>
                  <a:srgbClr val="1B97C8"/>
                </a:solidFill>
              </a:rPr>
              <a:t> – </a:t>
            </a:r>
            <a:r>
              <a:rPr lang="ru-RU" dirty="0" smtClean="0"/>
              <a:t>период, в течение которого ЛС должно полностью удовлетворять всем требованиям соответствующего государственного стандарта качества ЛС. </a:t>
            </a:r>
          </a:p>
          <a:p>
            <a:pPr algn="just">
              <a:defRPr/>
            </a:pPr>
            <a:r>
              <a:rPr lang="ru-RU" dirty="0" smtClean="0"/>
              <a:t>В соответствии с ФЗ о защите прав потребителей пункт п.5 ст. 5 продажа товара по истечению срока годности запрещается (ГК РФ  п. 2 ст. 472 требует, чтобы товар, на который установлен срок годности, был передан покупателю до истечению срока годности). 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4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2481" y="2163779"/>
            <a:ext cx="9406409" cy="2281473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Например,  1/3 ЛП имеют ограниченный срок годности, не превышающий 2 лет. Некоторые препараты имеют малую скорость реализации. Ограниченный срок годности в сочетании с замедленным движением является фактором повышенного риска. </a:t>
            </a:r>
          </a:p>
        </p:txBody>
      </p:sp>
    </p:spTree>
    <p:extLst>
      <p:ext uri="{BB962C8B-B14F-4D97-AF65-F5344CB8AC3E}">
        <p14:creationId xmlns:p14="http://schemas.microsoft.com/office/powerpoint/2010/main" val="234686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2753" y="1258432"/>
            <a:ext cx="9527263" cy="448146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1B97C8"/>
                </a:solidFill>
              </a:rPr>
              <a:t>Списание ЛП.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</a:t>
            </a:r>
            <a:r>
              <a:rPr lang="ru-RU" dirty="0" smtClean="0"/>
              <a:t>Списание за счет аптеки вызывает уменьшение прибыли. Чтобы этого не случилось необходим учет и контроль за этими препаратами.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Это возможно с использованием </a:t>
            </a:r>
            <a:r>
              <a:rPr lang="ru-RU" b="1" dirty="0" smtClean="0"/>
              <a:t>методики анализа ассортимента </a:t>
            </a:r>
            <a:r>
              <a:rPr lang="ru-RU" b="1" dirty="0" smtClean="0">
                <a:solidFill>
                  <a:srgbClr val="1B97C8"/>
                </a:solidFill>
              </a:rPr>
              <a:t>ЛП по скорости их реализации</a:t>
            </a:r>
            <a:r>
              <a:rPr lang="ru-RU" b="1" dirty="0" smtClean="0"/>
              <a:t>.</a:t>
            </a:r>
            <a:r>
              <a:rPr lang="ru-RU" dirty="0" smtClean="0"/>
              <a:t> Она предусматривает расчет показателей скорости движения и риска списания ЛП, а также показателей качества, структуры ассортимента по скорости движения.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8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079" y="742384"/>
            <a:ext cx="10574448" cy="55769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1B97C8"/>
                </a:solidFill>
              </a:rPr>
              <a:t>Коэффициент  скорости  движения: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1B97C8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</a:t>
            </a:r>
            <a:r>
              <a:rPr lang="en-US" dirty="0" smtClean="0"/>
              <a:t>K</a:t>
            </a:r>
            <a:r>
              <a:rPr lang="ru-RU" dirty="0" smtClean="0"/>
              <a:t> </a:t>
            </a:r>
            <a:r>
              <a:rPr lang="en-US" baseline="-25000" dirty="0" smtClean="0"/>
              <a:t>c</a:t>
            </a:r>
            <a:r>
              <a:rPr lang="ru-RU" dirty="0" smtClean="0"/>
              <a:t> = (</a:t>
            </a:r>
            <a:r>
              <a:rPr lang="en-US" dirty="0" smtClean="0"/>
              <a:t>O</a:t>
            </a:r>
            <a:r>
              <a:rPr lang="en-US" baseline="-25000" dirty="0" smtClean="0"/>
              <a:t>k</a:t>
            </a:r>
            <a:r>
              <a:rPr lang="ru-RU" dirty="0" smtClean="0"/>
              <a:t>+</a:t>
            </a:r>
            <a:r>
              <a:rPr lang="en-US" dirty="0" smtClean="0"/>
              <a:t>C</a:t>
            </a:r>
            <a:r>
              <a:rPr lang="ru-RU" dirty="0" smtClean="0"/>
              <a:t>П) / (</a:t>
            </a:r>
            <a:r>
              <a:rPr lang="ru-RU" dirty="0" err="1" smtClean="0"/>
              <a:t>О</a:t>
            </a:r>
            <a:r>
              <a:rPr lang="ru-RU" baseline="-25000" dirty="0" err="1" smtClean="0"/>
              <a:t>н</a:t>
            </a:r>
            <a:r>
              <a:rPr lang="ru-RU" dirty="0" err="1" smtClean="0"/>
              <a:t>+</a:t>
            </a:r>
            <a:r>
              <a:rPr lang="ru-RU" dirty="0" smtClean="0"/>
              <a:t> П)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О</a:t>
            </a:r>
            <a:r>
              <a:rPr lang="ru-RU" baseline="-25000" dirty="0" smtClean="0"/>
              <a:t>н  </a:t>
            </a:r>
            <a:r>
              <a:rPr lang="ru-RU" dirty="0" smtClean="0"/>
              <a:t>и О</a:t>
            </a:r>
            <a:r>
              <a:rPr lang="ru-RU" baseline="-25000" dirty="0" smtClean="0"/>
              <a:t>к  </a:t>
            </a:r>
            <a:r>
              <a:rPr lang="ru-RU" dirty="0" smtClean="0"/>
              <a:t>- остаток на начало и остаток на конец периода (месяца, квартала,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</a:t>
            </a:r>
            <a:r>
              <a:rPr lang="ru-RU" dirty="0" err="1" smtClean="0"/>
              <a:t>межинвентаризационного</a:t>
            </a:r>
            <a:r>
              <a:rPr lang="ru-RU" dirty="0" smtClean="0"/>
              <a:t> периода);</a:t>
            </a:r>
          </a:p>
          <a:p>
            <a:pPr>
              <a:defRPr/>
            </a:pPr>
            <a:r>
              <a:rPr lang="ru-RU" dirty="0" smtClean="0"/>
              <a:t>СП –  количество упаковок  товара, списанных за данный период;</a:t>
            </a:r>
          </a:p>
          <a:p>
            <a:pPr>
              <a:defRPr/>
            </a:pPr>
            <a:r>
              <a:rPr lang="ru-RU" dirty="0" smtClean="0"/>
              <a:t>  П –   количество единиц товара за анализируемый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184504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7540" y="1792586"/>
            <a:ext cx="9666084" cy="2743201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К</a:t>
            </a:r>
            <a:r>
              <a:rPr lang="ru-RU" baseline="-25000" dirty="0" smtClean="0"/>
              <a:t>с  </a:t>
            </a:r>
            <a:r>
              <a:rPr lang="ru-RU" dirty="0" smtClean="0"/>
              <a:t>ЛП показывает во сколько раз остаток ЛП на конец анализируемого периода и количество ЛП, списанных по истечении срока годности за соответствующий период, больше, чем остаток ЛП на начало анализируемого периода и количество ЛП,  поступивших за данный период.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83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358" y="2091350"/>
            <a:ext cx="9629870" cy="297859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</a:t>
            </a:r>
            <a:r>
              <a:rPr lang="ru-RU" baseline="-25000" dirty="0" smtClean="0"/>
              <a:t>с </a:t>
            </a:r>
            <a:r>
              <a:rPr lang="ru-RU" dirty="0" smtClean="0"/>
              <a:t> ЛП характеризует скорость их реализации и колеблется от 0 до 1. </a:t>
            </a:r>
          </a:p>
          <a:p>
            <a:pPr>
              <a:defRPr/>
            </a:pPr>
            <a:r>
              <a:rPr lang="ru-RU" dirty="0" smtClean="0"/>
              <a:t>Если К</a:t>
            </a:r>
            <a:r>
              <a:rPr lang="ru-RU" baseline="-25000" dirty="0" smtClean="0"/>
              <a:t>с </a:t>
            </a:r>
            <a:r>
              <a:rPr lang="ru-RU" dirty="0" smtClean="0"/>
              <a:t>больше 5, то ЛП имеет замедленную скорость движения и может быть подвержен риску списания.</a:t>
            </a:r>
          </a:p>
          <a:p>
            <a:pPr>
              <a:defRPr/>
            </a:pPr>
            <a:r>
              <a:rPr lang="ru-RU" dirty="0" smtClean="0"/>
              <a:t>Если К</a:t>
            </a:r>
            <a:r>
              <a:rPr lang="ru-RU" baseline="-25000" dirty="0" smtClean="0"/>
              <a:t>с </a:t>
            </a:r>
            <a:r>
              <a:rPr lang="ru-RU" dirty="0" smtClean="0"/>
              <a:t> меньше 5, то ЛП имеет устойчивую или быструю скорость реализации и не подвержен риску списания.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2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9379" y="950614"/>
            <a:ext cx="10004078" cy="4716855"/>
          </a:xfrm>
        </p:spPr>
        <p:txBody>
          <a:bodyPr/>
          <a:lstStyle/>
          <a:p>
            <a:pPr algn="just">
              <a:defRPr/>
            </a:pPr>
            <a:r>
              <a:rPr lang="ru-RU" b="1" dirty="0" smtClean="0">
                <a:solidFill>
                  <a:srgbClr val="1B97C8"/>
                </a:solidFill>
              </a:rPr>
              <a:t>Коэффициент риска списания </a:t>
            </a:r>
            <a:r>
              <a:rPr lang="ru-RU" dirty="0" smtClean="0"/>
              <a:t>рассчитывается для ЛП с замедленным движением  и показывает во сколько раз остаток ЛП на конец анализируемого периода может быть меньше возможной его реализации в течении оставшегося срока годности.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         К</a:t>
            </a:r>
            <a:r>
              <a:rPr lang="ru-RU" baseline="-25000" dirty="0" smtClean="0"/>
              <a:t>р </a:t>
            </a:r>
            <a:r>
              <a:rPr lang="ru-RU" dirty="0" smtClean="0"/>
              <a:t>=  </a:t>
            </a:r>
            <a:r>
              <a:rPr lang="ru-RU" dirty="0" err="1" smtClean="0"/>
              <a:t>О</a:t>
            </a:r>
            <a:r>
              <a:rPr lang="ru-RU" baseline="-25000" dirty="0" err="1" smtClean="0"/>
              <a:t>к</a:t>
            </a:r>
            <a:r>
              <a:rPr lang="ru-RU" baseline="-25000" dirty="0" smtClean="0"/>
              <a:t> </a:t>
            </a:r>
            <a:r>
              <a:rPr lang="ru-RU" dirty="0" smtClean="0"/>
              <a:t>/  (</a:t>
            </a:r>
            <a:r>
              <a:rPr lang="ru-RU" dirty="0" err="1" smtClean="0"/>
              <a:t>Р</a:t>
            </a:r>
            <a:r>
              <a:rPr lang="ru-RU" baseline="-25000" dirty="0" err="1" smtClean="0"/>
              <a:t>ср</a:t>
            </a:r>
            <a:r>
              <a:rPr lang="ru-RU" dirty="0" smtClean="0"/>
              <a:t> * </a:t>
            </a:r>
            <a:r>
              <a:rPr lang="en-US" dirty="0" smtClean="0"/>
              <a:t>q</a:t>
            </a:r>
            <a:r>
              <a:rPr lang="ru-RU" dirty="0" smtClean="0"/>
              <a:t> )</a:t>
            </a:r>
          </a:p>
          <a:p>
            <a:pPr>
              <a:defRPr/>
            </a:pPr>
            <a:r>
              <a:rPr lang="ru-RU" dirty="0" err="1" smtClean="0"/>
              <a:t>О</a:t>
            </a:r>
            <a:r>
              <a:rPr lang="ru-RU" baseline="-25000" dirty="0" err="1" smtClean="0"/>
              <a:t>к</a:t>
            </a:r>
            <a:r>
              <a:rPr lang="ru-RU" baseline="-25000" dirty="0" smtClean="0"/>
              <a:t>  </a:t>
            </a:r>
            <a:r>
              <a:rPr lang="ru-RU" dirty="0" smtClean="0"/>
              <a:t>-  остаток товара на конец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анализируемого периода;</a:t>
            </a:r>
          </a:p>
          <a:p>
            <a:pPr>
              <a:defRPr/>
            </a:pPr>
            <a:r>
              <a:rPr lang="ru-RU" dirty="0" err="1" smtClean="0"/>
              <a:t>С</a:t>
            </a:r>
            <a:r>
              <a:rPr lang="ru-RU" baseline="-25000" dirty="0" err="1" smtClean="0"/>
              <a:t>ср</a:t>
            </a:r>
            <a:r>
              <a:rPr lang="ru-RU" dirty="0" smtClean="0"/>
              <a:t> – реализация (день/месяц); </a:t>
            </a:r>
          </a:p>
          <a:p>
            <a:pPr>
              <a:defRPr/>
            </a:pPr>
            <a:r>
              <a:rPr lang="en-US" dirty="0" smtClean="0"/>
              <a:t>q</a:t>
            </a:r>
            <a:r>
              <a:rPr lang="ru-RU" dirty="0" smtClean="0"/>
              <a:t> – количество дней, месяцев до окончания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срока годности.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4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470" y="812006"/>
            <a:ext cx="10515600" cy="7247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Ассортиментная политика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470" y="1920861"/>
            <a:ext cx="10212308" cy="3465951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формирование товарной номенклатуры;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оптимизация ассортимента производимых и реализуемых товаров и услуг;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обновление ассортимента в целом и по отдельным товарным единицам с учетом жизненного цикла </a:t>
            </a:r>
            <a:br>
              <a:rPr lang="ru-RU" sz="2000" dirty="0"/>
            </a:br>
            <a:r>
              <a:rPr lang="ru-RU" sz="2000" dirty="0"/>
              <a:t>реализация рациональной ассортиментной политики (обеспечение конкурентоспособности предлагаемых товаров и услуг);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определение маркетинговых характеристик ассортимента: оптимальной широты, насыщенности, глубины и гармоничности товарного ассортимента;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оптимизация ассортимента с учетом рентабельности продажи единицы продукции;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r>
              <a:rPr lang="ru-RU" sz="2000" dirty="0"/>
              <a:t>наличие ассортиментных позиций из перечней и списков, регулирующих отношения на фармацевтическом рынке (обязательный, ЖНВЛС, препаратов, отпускаемых без рецепта врача).</a:t>
            </a:r>
          </a:p>
        </p:txBody>
      </p:sp>
    </p:spTree>
    <p:extLst>
      <p:ext uri="{BB962C8B-B14F-4D97-AF65-F5344CB8AC3E}">
        <p14:creationId xmlns:p14="http://schemas.microsoft.com/office/powerpoint/2010/main" val="25269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55" y="2118511"/>
            <a:ext cx="9847153" cy="2869949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ЛП будут подвержены риску списания, если К</a:t>
            </a:r>
            <a:r>
              <a:rPr lang="ru-RU" baseline="-25000" dirty="0" smtClean="0"/>
              <a:t>р </a:t>
            </a:r>
            <a:r>
              <a:rPr lang="ru-RU" dirty="0" smtClean="0"/>
              <a:t> больше или равен 1. </a:t>
            </a:r>
          </a:p>
          <a:p>
            <a:pPr algn="just">
              <a:defRPr/>
            </a:pPr>
            <a:r>
              <a:rPr lang="ru-RU" dirty="0" smtClean="0"/>
              <a:t>Чем больше значение этого коэффициента, тем больше риск списания ЛП в связи с истечением срока годности. </a:t>
            </a:r>
          </a:p>
          <a:p>
            <a:pPr algn="just">
              <a:defRPr/>
            </a:pPr>
            <a:r>
              <a:rPr lang="ru-RU" dirty="0" smtClean="0"/>
              <a:t>Если К</a:t>
            </a:r>
            <a:r>
              <a:rPr lang="ru-RU" baseline="-25000" dirty="0" smtClean="0"/>
              <a:t>р</a:t>
            </a:r>
            <a:r>
              <a:rPr lang="ru-RU" dirty="0" smtClean="0"/>
              <a:t>=1, значит ЛП заведомо подвержены  риску списания, так как они вообще не движутся. Для них К</a:t>
            </a:r>
            <a:r>
              <a:rPr lang="ru-RU" baseline="-25000" dirty="0" smtClean="0"/>
              <a:t>р</a:t>
            </a:r>
            <a:r>
              <a:rPr lang="ru-RU" dirty="0" smtClean="0"/>
              <a:t> не рассчитывается.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1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786" y="1946496"/>
            <a:ext cx="9144000" cy="277941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600" dirty="0" smtClean="0"/>
              <a:t>Уменьшить потери от списания ЛП по истечению срока годности позволяет дополнительный контроль за препаратами с замедленной реализацией, а также активная целенаправленная информационная работа фармацевтических организаций.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2955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2931" y="1493821"/>
            <a:ext cx="9144000" cy="404689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smtClean="0"/>
              <a:t>Качество структуры ассортимента по скорости реализации определяется с помощью коэффициента качества 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к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к</a:t>
            </a:r>
            <a:r>
              <a:rPr lang="ru-RU" dirty="0" smtClean="0"/>
              <a:t> = 1 – А</a:t>
            </a:r>
            <a:r>
              <a:rPr lang="ru-RU" baseline="-25000" dirty="0" smtClean="0"/>
              <a:t>з</a:t>
            </a:r>
            <a:r>
              <a:rPr lang="ru-RU" dirty="0" smtClean="0"/>
              <a:t> / </a:t>
            </a:r>
            <a:r>
              <a:rPr lang="ru-RU" dirty="0" err="1" smtClean="0"/>
              <a:t>А</a:t>
            </a:r>
            <a:r>
              <a:rPr lang="ru-RU" baseline="-25000" dirty="0" err="1" smtClean="0"/>
              <a:t>уб</a:t>
            </a:r>
            <a:endParaRPr lang="ru-RU" baseline="-25000" dirty="0" smtClean="0"/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А</a:t>
            </a:r>
            <a:r>
              <a:rPr lang="ru-RU" baseline="-25000" dirty="0" smtClean="0"/>
              <a:t>з </a:t>
            </a:r>
            <a:r>
              <a:rPr lang="ru-RU" dirty="0" smtClean="0"/>
              <a:t> - число ЛП с замедленной реализацией;</a:t>
            </a:r>
          </a:p>
          <a:p>
            <a:pPr algn="just">
              <a:defRPr/>
            </a:pPr>
            <a:r>
              <a:rPr lang="ru-RU" dirty="0" err="1" smtClean="0"/>
              <a:t>А</a:t>
            </a:r>
            <a:r>
              <a:rPr lang="ru-RU" baseline="-25000" dirty="0" err="1" smtClean="0"/>
              <a:t>уб</a:t>
            </a:r>
            <a:r>
              <a:rPr lang="ru-RU" dirty="0" smtClean="0"/>
              <a:t> – число ЛП с устойчивой или быстрой реализацией.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 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2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479" y="587279"/>
            <a:ext cx="9691305" cy="580619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1B97C8"/>
                </a:solidFill>
              </a:rPr>
              <a:t>Подходы к классификации ассортимента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86598"/>
              </p:ext>
            </p:extLst>
          </p:nvPr>
        </p:nvGraphicFramePr>
        <p:xfrm>
          <a:off x="1584356" y="1078932"/>
          <a:ext cx="8169242" cy="5779068"/>
        </p:xfrm>
        <a:graphic>
          <a:graphicData uri="http://schemas.openxmlformats.org/drawingml/2006/table">
            <a:tbl>
              <a:tblPr/>
              <a:tblGrid>
                <a:gridCol w="2822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6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Классификационный признак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Группы товаров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Степень регламентации отпуска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Товары рецептурного отпуска.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Товары, отпускаемые без рецепта.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Стадия жизненного цикла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Товары, находящиеся на стадии внедрения.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Товары, находящиеся на стадии роста.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Товары, находящиеся на стадии зрелости.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 Товары, находящиеся на стадии упадка.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АВС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 анализ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Группа А, составляющая 10% общего числа, ассортиментных позиций, расположенных в порядке убывания объема реализации.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Группа В, составляющая следующие 20% общего числа ассортиментных позиций.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Группа С, на которую приходятся остальные 70%.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Способ оплаты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Товары, отпускаемые за полную стоимость.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Товары, отпускаемые бесплатно и на льготных условиях.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7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34207444"/>
              </p:ext>
            </p:extLst>
          </p:nvPr>
        </p:nvGraphicFramePr>
        <p:xfrm>
          <a:off x="1937096" y="1253073"/>
          <a:ext cx="8534400" cy="4305300"/>
        </p:xfrm>
        <a:graphic>
          <a:graphicData uri="http://schemas.openxmlformats.org/drawingml/2006/table">
            <a:tbl>
              <a:tblPr/>
              <a:tblGrid>
                <a:gridCol w="2949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4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Классификационный признак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Группы товаров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Принцип формирования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Товары обязательного ассортимента.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Товары, потребление которых строго нормируется.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Ассортимент товаров, формирующийся на основе спроса.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Страна- производитель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Отечественные.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Импортные.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Патентная защита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Оригинальные товары.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Воспроизведенные товары (дженерики).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Спектр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1.Широкого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спектра действия (неспецифические).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Узкого спектра действия (специфические).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6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1620571" y="2100404"/>
            <a:ext cx="9334122" cy="2879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defRPr/>
            </a:pPr>
            <a:r>
              <a:rPr lang="ru-RU" sz="2800" dirty="0" smtClean="0"/>
              <a:t>Одним из элементов управления ассортиментом является </a:t>
            </a:r>
            <a:r>
              <a:rPr lang="ru-RU" sz="2800" dirty="0" err="1" smtClean="0"/>
              <a:t>АВС</a:t>
            </a:r>
            <a:r>
              <a:rPr lang="ru-RU" sz="2800" dirty="0" smtClean="0"/>
              <a:t>-анализ, основанный на использовании </a:t>
            </a:r>
            <a:r>
              <a:rPr lang="ru-RU" sz="2800" b="1" dirty="0" smtClean="0"/>
              <a:t>принципа </a:t>
            </a:r>
            <a:r>
              <a:rPr lang="ru-RU" sz="2800" b="1" dirty="0" err="1" smtClean="0"/>
              <a:t>Паретто</a:t>
            </a:r>
            <a:r>
              <a:rPr lang="ru-RU" sz="2800" b="1" dirty="0" smtClean="0"/>
              <a:t>. 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800" dirty="0" smtClean="0"/>
              <a:t>Идея заключается в том, что довольно незначительная часть ассортимента составляет большую часть стоимости товара как в запасах, так и в реализации и спросе. Эффективный результат анализа может дать мониторинг этой ограниченной частью ассортимента.</a:t>
            </a:r>
          </a:p>
          <a:p>
            <a:pPr algn="just">
              <a:lnSpc>
                <a:spcPct val="120000"/>
              </a:lnSpc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619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1225236" y="3358836"/>
            <a:ext cx="9144000" cy="2507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Анализ включает: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1)  упорядочение  ассортимента  в  порядке  убывания 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 анализируемого  показателя (объема продаж, величина 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 запасов и </a:t>
            </a:r>
            <a:r>
              <a:rPr lang="ru-RU" sz="2400" dirty="0" err="1"/>
              <a:t>др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2)  выделение  группы А – 10% от  общего  числа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                                          ассортиментных  позиций,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                      группы  В – 20% и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                      группы  С – 70%.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3)  расчет  удельного  веса выручки, величины товарных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запасов  в  соответствующих  группах  А,  В,  и  С.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4) Определение направлений комплексного использования  </a:t>
            </a:r>
          </a:p>
          <a:p>
            <a:pPr>
              <a:lnSpc>
                <a:spcPct val="100000"/>
              </a:lnSpc>
              <a:defRPr/>
            </a:pPr>
            <a:r>
              <a:rPr lang="ru-RU" sz="2400" dirty="0"/>
              <a:t>        </a:t>
            </a:r>
            <a:r>
              <a:rPr lang="ru-RU" sz="2400" dirty="0" err="1"/>
              <a:t>АВС</a:t>
            </a:r>
            <a:r>
              <a:rPr lang="ru-RU" sz="2400" dirty="0"/>
              <a:t> - анализа  и  ограничений  при  его  использовании.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875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1524000" y="2000818"/>
            <a:ext cx="8968966" cy="236295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dirty="0" smtClean="0"/>
              <a:t>Учитывая, что  ассортимент фармацевтических организаций (подвержен процессам обновления, сезонным изменениям), </a:t>
            </a:r>
            <a:r>
              <a:rPr lang="ru-RU" dirty="0" err="1" smtClean="0"/>
              <a:t>АВС-анализ</a:t>
            </a:r>
            <a:r>
              <a:rPr lang="ru-RU" dirty="0" smtClean="0"/>
              <a:t> надо использовать постоянно, дополняя его анализом стабильности ассортимента.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0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830" y="811969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АВС</a:t>
            </a:r>
            <a:r>
              <a:rPr lang="ru-RU" dirty="0" smtClean="0"/>
              <a:t> - анализ 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34253"/>
              </p:ext>
            </p:extLst>
          </p:nvPr>
        </p:nvGraphicFramePr>
        <p:xfrm>
          <a:off x="1703387" y="2143409"/>
          <a:ext cx="8785225" cy="3662368"/>
        </p:xfrm>
        <a:graphic>
          <a:graphicData uri="http://schemas.openxmlformats.org/drawingml/2006/table">
            <a:tbl>
              <a:tblPr/>
              <a:tblGrid>
                <a:gridCol w="292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Группа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Процент от ассортимента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Процент от товарооборота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4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56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0983" y="1756373"/>
            <a:ext cx="9189267" cy="354895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10% позиций ассортимента (группа А) дает </a:t>
            </a:r>
            <a:r>
              <a:rPr lang="ru-RU" b="1" dirty="0" smtClean="0"/>
              <a:t>80% </a:t>
            </a:r>
            <a:r>
              <a:rPr lang="ru-RU" dirty="0" smtClean="0"/>
              <a:t>товарооборота;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15% позиций ассортимента (группа В) дает </a:t>
            </a:r>
            <a:r>
              <a:rPr lang="ru-RU" b="1" dirty="0" smtClean="0"/>
              <a:t>15%</a:t>
            </a:r>
            <a:r>
              <a:rPr lang="ru-RU" dirty="0" smtClean="0"/>
              <a:t> товарооборота;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75% позиций ассортимента (группа С) составляют 5 % товарооборота. </a:t>
            </a:r>
          </a:p>
        </p:txBody>
      </p:sp>
    </p:spTree>
    <p:extLst>
      <p:ext uri="{BB962C8B-B14F-4D97-AF65-F5344CB8AC3E}">
        <p14:creationId xmlns:p14="http://schemas.microsoft.com/office/powerpoint/2010/main" val="509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453" y="1092624"/>
            <a:ext cx="9656087" cy="4873609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4000" dirty="0"/>
              <a:t>Товарная </a:t>
            </a:r>
            <a:r>
              <a:rPr lang="ru-RU" sz="4000" dirty="0" smtClean="0"/>
              <a:t>номенклатура-организации </a:t>
            </a:r>
            <a:r>
              <a:rPr lang="ru-RU" sz="4000" dirty="0"/>
              <a:t>представляет собой совокупность ассортиментных групп товаров и товарных единиц, ее формирование будет зависеть от подходов фармацевтической организации к объединению товаров в </a:t>
            </a:r>
            <a:r>
              <a:rPr lang="ru-RU" sz="4000" dirty="0" smtClean="0"/>
              <a:t>группы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66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12339" y="1616203"/>
            <a:ext cx="9569513" cy="373439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4000" dirty="0">
                <a:solidFill>
                  <a:srgbClr val="1B97C8"/>
                </a:solidFill>
              </a:rPr>
              <a:t>Х</a:t>
            </a:r>
            <a:r>
              <a:rPr lang="en-US" sz="4000" dirty="0" err="1">
                <a:solidFill>
                  <a:srgbClr val="1B97C8"/>
                </a:solidFill>
              </a:rPr>
              <a:t>YZ</a:t>
            </a:r>
            <a:r>
              <a:rPr lang="ru-RU" sz="4000" dirty="0">
                <a:solidFill>
                  <a:srgbClr val="1B97C8"/>
                </a:solidFill>
              </a:rPr>
              <a:t>-анализ </a:t>
            </a:r>
            <a:r>
              <a:rPr lang="ru-RU" sz="4000" dirty="0" smtClean="0"/>
              <a:t>— метод</a:t>
            </a:r>
            <a:r>
              <a:rPr lang="ru-RU" sz="4000" dirty="0"/>
              <a:t>, позволяющий анализировать и прогнозировать стабильность тех или иных</a:t>
            </a:r>
          </a:p>
          <a:p>
            <a:pPr marL="0" indent="0" algn="just">
              <a:buNone/>
              <a:defRPr/>
            </a:pPr>
            <a:r>
              <a:rPr lang="ru-RU" sz="4000" dirty="0"/>
              <a:t> бизнес-процессов или </a:t>
            </a:r>
          </a:p>
          <a:p>
            <a:pPr marL="0" indent="0" algn="just">
              <a:buNone/>
              <a:defRPr/>
            </a:pPr>
            <a:r>
              <a:rPr lang="ru-RU" sz="4000" dirty="0"/>
              <a:t>бизнес</a:t>
            </a:r>
            <a:r>
              <a:rPr lang="en-US" sz="4000" dirty="0"/>
              <a:t> </a:t>
            </a:r>
            <a:r>
              <a:rPr lang="ru-RU" sz="4000" dirty="0"/>
              <a:t>-</a:t>
            </a:r>
            <a:r>
              <a:rPr lang="en-US" sz="4000" dirty="0"/>
              <a:t> </a:t>
            </a:r>
            <a:r>
              <a:rPr lang="ru-RU" sz="4000" dirty="0"/>
              <a:t>объектов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6417" y="1427462"/>
            <a:ext cx="9577057" cy="427622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1B97C8"/>
                </a:solidFill>
              </a:rPr>
              <a:t>Категория Х</a:t>
            </a:r>
            <a:r>
              <a:rPr lang="ru-RU" dirty="0"/>
              <a:t> — группы товаров, характеризуются стабильной величиной потребления и высокими возможностями прогнозирования. </a:t>
            </a:r>
            <a:br>
              <a:rPr lang="ru-RU" dirty="0"/>
            </a:br>
            <a:endParaRPr lang="en-US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1B97C8"/>
                </a:solidFill>
              </a:rPr>
              <a:t>Категория У</a:t>
            </a:r>
            <a:r>
              <a:rPr lang="ru-RU" dirty="0"/>
              <a:t> — группы товаров, характеризуются известными сезонными колебаниями и средними возможностями их прогнозирования. </a:t>
            </a:r>
            <a:br>
              <a:rPr lang="ru-RU" dirty="0"/>
            </a:br>
            <a:endParaRPr lang="en-US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1B97C8"/>
                </a:solidFill>
              </a:rPr>
              <a:t>Категория </a:t>
            </a:r>
            <a:r>
              <a:rPr lang="en-US" b="1" dirty="0">
                <a:solidFill>
                  <a:srgbClr val="1B97C8"/>
                </a:solidFill>
              </a:rPr>
              <a:t>Z</a:t>
            </a:r>
            <a:r>
              <a:rPr lang="en-US" dirty="0">
                <a:solidFill>
                  <a:srgbClr val="1B97C8"/>
                </a:solidFill>
              </a:rPr>
              <a:t> </a:t>
            </a:r>
            <a:r>
              <a:rPr lang="ru-RU" b="1" i="1" dirty="0"/>
              <a:t>— </a:t>
            </a:r>
            <a:r>
              <a:rPr lang="ru-RU" dirty="0"/>
              <a:t>группы товаров с нерегулярным потреблением, какие-либо тенденции отсутствуют,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dirty="0"/>
              <a:t>точность прогнозирования невысокая. </a:t>
            </a:r>
          </a:p>
        </p:txBody>
      </p:sp>
    </p:spTree>
    <p:extLst>
      <p:ext uri="{BB962C8B-B14F-4D97-AF65-F5344CB8AC3E}">
        <p14:creationId xmlns:p14="http://schemas.microsoft.com/office/powerpoint/2010/main" val="8771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42995"/>
              </p:ext>
            </p:extLst>
          </p:nvPr>
        </p:nvGraphicFramePr>
        <p:xfrm>
          <a:off x="1981200" y="2140280"/>
          <a:ext cx="8229600" cy="39544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АХ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AY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AZ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BX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BY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BZ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CX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CY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CZ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3032" name="Rectangle 24"/>
          <p:cNvSpPr>
            <a:spLocks noGrp="1" noChangeArrowheads="1"/>
          </p:cNvSpPr>
          <p:nvPr>
            <p:ph type="title"/>
          </p:nvPr>
        </p:nvSpPr>
        <p:spPr>
          <a:xfrm>
            <a:off x="905348" y="428955"/>
            <a:ext cx="10538232" cy="17113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3600" dirty="0"/>
              <a:t>При проведении совмещенного анализа получаем 9 групп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3477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7124" y="1831709"/>
            <a:ext cx="8229600" cy="307526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AX </a:t>
            </a:r>
            <a:r>
              <a:rPr lang="ru-RU" sz="4000" dirty="0"/>
              <a:t>– ходовой товар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AZ – </a:t>
            </a:r>
            <a:r>
              <a:rPr lang="ru-RU" sz="4000" dirty="0"/>
              <a:t>дорогостоящий товар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CX</a:t>
            </a:r>
            <a:r>
              <a:rPr lang="ru-RU" sz="4000" dirty="0"/>
              <a:t> – дешевый товар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CZ</a:t>
            </a:r>
            <a:r>
              <a:rPr lang="ru-RU" sz="4000" dirty="0"/>
              <a:t> – непродаваемый товар</a:t>
            </a:r>
          </a:p>
        </p:txBody>
      </p:sp>
    </p:spTree>
    <p:extLst>
      <p:ext uri="{BB962C8B-B14F-4D97-AF65-F5344CB8AC3E}">
        <p14:creationId xmlns:p14="http://schemas.microsoft.com/office/powerpoint/2010/main" val="7422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0982" y="1859263"/>
            <a:ext cx="9433711" cy="3427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	В группу Х - от 5 до 15%; 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	В группу У - от 15 до 50%;</a:t>
            </a:r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  В группу </a:t>
            </a:r>
            <a:r>
              <a:rPr lang="en-US" dirty="0" smtClean="0"/>
              <a:t>Z</a:t>
            </a:r>
            <a:r>
              <a:rPr lang="ru-RU" dirty="0" smtClean="0"/>
              <a:t> попадают товары с непредсказуемыми колебаниями продаж и, как следствие, не поддающиеся прогнозу. </a:t>
            </a:r>
          </a:p>
        </p:txBody>
      </p:sp>
    </p:spTree>
    <p:extLst>
      <p:ext uri="{BB962C8B-B14F-4D97-AF65-F5344CB8AC3E}">
        <p14:creationId xmlns:p14="http://schemas.microsoft.com/office/powerpoint/2010/main" val="11208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27" y="1337107"/>
            <a:ext cx="10515600" cy="7247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1B97C8"/>
                </a:solidFill>
              </a:rPr>
              <a:t>Область применения </a:t>
            </a:r>
            <a:r>
              <a:rPr lang="ru-RU" sz="4000" b="1" dirty="0" smtClean="0">
                <a:solidFill>
                  <a:srgbClr val="1B97C8"/>
                </a:solidFill>
              </a:rPr>
              <a:t>Х</a:t>
            </a:r>
            <a:r>
              <a:rPr lang="en-US" sz="4000" b="1" dirty="0" err="1">
                <a:solidFill>
                  <a:srgbClr val="1B97C8"/>
                </a:solidFill>
              </a:rPr>
              <a:t>YZ</a:t>
            </a:r>
            <a:r>
              <a:rPr lang="ru-RU" sz="4000" b="1" dirty="0">
                <a:solidFill>
                  <a:srgbClr val="1B97C8"/>
                </a:solidFill>
              </a:rPr>
              <a:t>—анализа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94758"/>
            <a:ext cx="10515600" cy="3072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/>
              <a:t>для оптимизации ассортимента: </a:t>
            </a:r>
            <a:endParaRPr lang="en-US" b="1" dirty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ru-RU" dirty="0"/>
              <a:t>1. уменьшение доли препаратов С</a:t>
            </a:r>
            <a:r>
              <a:rPr lang="en-US" dirty="0"/>
              <a:t>Z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2. увеличение доли препаратов АХ; </a:t>
            </a:r>
            <a:br>
              <a:rPr lang="ru-RU" dirty="0"/>
            </a:br>
            <a:r>
              <a:rPr lang="ru-RU" dirty="0"/>
              <a:t>3. группа препаратов с рангом Х может иметь некоторый запас, в то же время закупки по группе препаратов с рангом </a:t>
            </a:r>
            <a:r>
              <a:rPr lang="en-US" dirty="0"/>
              <a:t>Z</a:t>
            </a:r>
            <a:r>
              <a:rPr lang="ru-RU" dirty="0"/>
              <a:t> должны проходить с максимальной осторожностью (для аптек работа по таким препаратам может идти по индивидуальному заказу). </a:t>
            </a:r>
          </a:p>
        </p:txBody>
      </p:sp>
    </p:spTree>
    <p:extLst>
      <p:ext uri="{BB962C8B-B14F-4D97-AF65-F5344CB8AC3E}">
        <p14:creationId xmlns:p14="http://schemas.microsoft.com/office/powerpoint/2010/main" val="1769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B97C8"/>
                </a:solidFill>
              </a:rPr>
              <a:t>Для оценки логистики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57075"/>
            <a:ext cx="9568004" cy="174579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Группа товаров АХ , АУ — это товары с высокой скоростью оборота, производя расчеты потребности по ним необходимо учитывать скорость доставки, чтобы исключить появление </a:t>
            </a:r>
            <a:r>
              <a:rPr lang="ru-RU" dirty="0" err="1" smtClean="0"/>
              <a:t>дефектуры</a:t>
            </a:r>
            <a:r>
              <a:rPr lang="ru-RU" dirty="0" smtClean="0"/>
              <a:t> по ним. </a:t>
            </a:r>
          </a:p>
        </p:txBody>
      </p:sp>
    </p:spTree>
    <p:extLst>
      <p:ext uri="{BB962C8B-B14F-4D97-AF65-F5344CB8AC3E}">
        <p14:creationId xmlns:p14="http://schemas.microsoft.com/office/powerpoint/2010/main" val="23286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1B97C8"/>
                </a:solidFill>
              </a:rPr>
              <a:t>Жизненный цикл товара (</a:t>
            </a:r>
            <a:r>
              <a:rPr lang="ru-RU" sz="4000" b="1" dirty="0" err="1">
                <a:solidFill>
                  <a:srgbClr val="1B97C8"/>
                </a:solidFill>
              </a:rPr>
              <a:t>ЖЦТ</a:t>
            </a:r>
            <a:r>
              <a:rPr lang="ru-RU" sz="4000" b="1" dirty="0">
                <a:solidFill>
                  <a:srgbClr val="1B97C8"/>
                </a:solidFill>
              </a:rPr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558" y="1862751"/>
            <a:ext cx="9829800" cy="334299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- </a:t>
            </a:r>
            <a:r>
              <a:rPr lang="ru-RU" sz="3600" dirty="0"/>
              <a:t>это период времени с момента появления товара на рынке до прекращения его реализации вследствие отсутствия спроса на него.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3600" dirty="0" smtClean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 smtClean="0"/>
              <a:t>Концепция </a:t>
            </a:r>
            <a:r>
              <a:rPr lang="ru-RU" sz="3600" dirty="0"/>
              <a:t>ЖЦТ была описана в 1965 г Т. </a:t>
            </a:r>
            <a:r>
              <a:rPr lang="ru-RU" sz="3600" dirty="0" err="1"/>
              <a:t>Левиттом</a:t>
            </a:r>
            <a:r>
              <a:rPr lang="ru-RU" sz="3600" dirty="0"/>
              <a:t>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2640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8486" y="1385180"/>
            <a:ext cx="9774726" cy="4146487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rgbClr val="1B97C8"/>
                </a:solidFill>
              </a:rPr>
              <a:t>ЖЦТ </a:t>
            </a:r>
            <a:r>
              <a:rPr lang="ru-RU" dirty="0" smtClean="0"/>
              <a:t>– это концепция, которая описывает сбыт товара, потребителей, конкурентов и стратегию маркетинга с момента поступления товара на рынок до момента его снятия с рынка. 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1B97C8"/>
                </a:solidFill>
              </a:rPr>
              <a:t>Концепция ЖЦТ </a:t>
            </a:r>
            <a:r>
              <a:rPr lang="ru-RU" dirty="0" smtClean="0"/>
              <a:t>– это основа определения последовательности по совершенствованию существующих товаров, созданию  и внедрению новых.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1B97C8"/>
                </a:solidFill>
              </a:rPr>
              <a:t>Теория ЖЦТ </a:t>
            </a:r>
            <a:r>
              <a:rPr lang="ru-RU" dirty="0" smtClean="0"/>
              <a:t>выделяет общую для всех товаров закономерность </a:t>
            </a:r>
            <a:r>
              <a:rPr lang="en-US" dirty="0" smtClean="0"/>
              <a:t>S</a:t>
            </a:r>
            <a:r>
              <a:rPr lang="ru-RU" dirty="0" smtClean="0"/>
              <a:t>-образной кривой, изменения объема продаж товаров с течением времени.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10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4411" y="1883121"/>
            <a:ext cx="9144000" cy="1883121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Динамика изменения объема продаж характеризуется сначала медленным, затем бурным ростом, далее объем продаж стабилизируется, и на заключительной стадии падает. </a:t>
            </a:r>
          </a:p>
        </p:txBody>
      </p:sp>
    </p:spTree>
    <p:extLst>
      <p:ext uri="{BB962C8B-B14F-4D97-AF65-F5344CB8AC3E}">
        <p14:creationId xmlns:p14="http://schemas.microsoft.com/office/powerpoint/2010/main" val="15428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9668" y="1282749"/>
            <a:ext cx="10311896" cy="447525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b="1" i="1" dirty="0" smtClean="0">
                <a:solidFill>
                  <a:srgbClr val="1B97C8"/>
                </a:solidFill>
              </a:rPr>
              <a:t>Ассортимент товаров </a:t>
            </a:r>
            <a:r>
              <a:rPr lang="ru-RU" dirty="0" smtClean="0"/>
              <a:t>— состав и соотношение товаров определенного вида или разновидности, отличающихся между собой по типам, размерам, сортности, дозировке и другим признакам. </a:t>
            </a:r>
          </a:p>
        </p:txBody>
      </p:sp>
    </p:spTree>
    <p:extLst>
      <p:ext uri="{BB962C8B-B14F-4D97-AF65-F5344CB8AC3E}">
        <p14:creationId xmlns:p14="http://schemas.microsoft.com/office/powerpoint/2010/main" val="12661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42" y="778598"/>
            <a:ext cx="10855105" cy="58847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/>
              <a:t>         </a:t>
            </a:r>
            <a:r>
              <a:rPr lang="ru-RU" dirty="0">
                <a:solidFill>
                  <a:srgbClr val="1B97C8"/>
                </a:solidFill>
              </a:rPr>
              <a:t>Чтобы определить категорию товара, соответствующую стадию ЖЦТ,  необходимо сопоставить  следующие показатели: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--объем продаж  и  темпы роста объема продаж, </a:t>
            </a:r>
          </a:p>
          <a:p>
            <a:pPr>
              <a:defRPr/>
            </a:pPr>
            <a:r>
              <a:rPr lang="ru-RU" dirty="0"/>
              <a:t>прибыль от продажи, </a:t>
            </a:r>
          </a:p>
          <a:p>
            <a:pPr>
              <a:defRPr/>
            </a:pPr>
            <a:r>
              <a:rPr lang="ru-RU" dirty="0"/>
              <a:t>цели маркетинга и затраты на маркетинг, (реклама и другие мероприятии по формированию спроса и стимулированию сбыта), </a:t>
            </a:r>
          </a:p>
          <a:p>
            <a:pPr>
              <a:defRPr/>
            </a:pPr>
            <a:r>
              <a:rPr lang="ru-RU" dirty="0"/>
              <a:t>цену, </a:t>
            </a:r>
          </a:p>
          <a:p>
            <a:pPr>
              <a:defRPr/>
            </a:pPr>
            <a:r>
              <a:rPr lang="ru-RU" dirty="0"/>
              <a:t>число конкурентов, </a:t>
            </a:r>
          </a:p>
          <a:p>
            <a:pPr>
              <a:defRPr/>
            </a:pPr>
            <a:r>
              <a:rPr lang="ru-RU" dirty="0"/>
              <a:t>число потребителей, </a:t>
            </a:r>
          </a:p>
          <a:p>
            <a:pPr>
              <a:defRPr/>
            </a:pPr>
            <a:r>
              <a:rPr lang="ru-RU" dirty="0"/>
              <a:t>глубину ассортимента, </a:t>
            </a:r>
          </a:p>
          <a:p>
            <a:pPr>
              <a:defRPr/>
            </a:pPr>
            <a:r>
              <a:rPr lang="ru-RU" dirty="0"/>
              <a:t>характер сбыта  </a:t>
            </a:r>
          </a:p>
          <a:p>
            <a:pPr>
              <a:defRPr/>
            </a:pPr>
            <a:r>
              <a:rPr lang="ru-RU" dirty="0"/>
              <a:t>характер продвижения.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31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В </a:t>
            </a:r>
            <a:r>
              <a:rPr lang="ru-RU" dirty="0" err="1" smtClean="0">
                <a:solidFill>
                  <a:srgbClr val="1B97C8"/>
                </a:solidFill>
              </a:rPr>
              <a:t>ЖЦТ</a:t>
            </a:r>
            <a:r>
              <a:rPr lang="ru-RU" dirty="0" smtClean="0">
                <a:solidFill>
                  <a:srgbClr val="1B97C8"/>
                </a:solidFill>
              </a:rPr>
              <a:t> выделяют 4- 5 этапов: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60603"/>
            <a:ext cx="10515600" cy="296365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Внедрение – малый объем продаж, высокие затраты на маркетинг;</a:t>
            </a:r>
          </a:p>
          <a:p>
            <a:pPr eaLnBrk="1" hangingPunct="1">
              <a:defRPr/>
            </a:pPr>
            <a:r>
              <a:rPr lang="ru-RU" dirty="0"/>
              <a:t>Рост – темпы прироста продаж, повышение прибыли;</a:t>
            </a:r>
          </a:p>
          <a:p>
            <a:pPr algn="just" eaLnBrk="1" hangingPunct="1">
              <a:defRPr/>
            </a:pPr>
            <a:r>
              <a:rPr lang="ru-RU" dirty="0"/>
              <a:t>Зрелость – более медленный темп прироста продаж;</a:t>
            </a:r>
          </a:p>
          <a:p>
            <a:pPr eaLnBrk="1" hangingPunct="1">
              <a:defRPr/>
            </a:pPr>
            <a:r>
              <a:rPr lang="ru-RU" dirty="0"/>
              <a:t>Насыщение – объем продаж и прибыль достигают максимума;</a:t>
            </a:r>
          </a:p>
          <a:p>
            <a:pPr eaLnBrk="1" hangingPunct="1">
              <a:defRPr/>
            </a:pPr>
            <a:r>
              <a:rPr lang="ru-RU" dirty="0"/>
              <a:t>Спад – объем продаж и прибыль снижаются. </a:t>
            </a:r>
          </a:p>
        </p:txBody>
      </p:sp>
    </p:spTree>
    <p:extLst>
      <p:ext uri="{BB962C8B-B14F-4D97-AF65-F5344CB8AC3E}">
        <p14:creationId xmlns:p14="http://schemas.microsoft.com/office/powerpoint/2010/main" val="29130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474" y="811968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Виды линий ЖЦТ: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095" y="1831709"/>
            <a:ext cx="9958812" cy="4043991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Классический или бум </a:t>
            </a:r>
            <a:r>
              <a:rPr lang="ru-RU" sz="2400" dirty="0"/>
              <a:t>– стабильный сбыт на протяжении долгого времени;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С повторным циклом (возобновление, ностальгия) </a:t>
            </a:r>
            <a:r>
              <a:rPr lang="ru-RU" sz="2400" dirty="0"/>
              <a:t>– сбыт товара возобновляется с течением времени;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Увеличение</a:t>
            </a:r>
            <a:r>
              <a:rPr lang="ru-RU" sz="2400" dirty="0"/>
              <a:t> – быстрый взлет и падение спроса на товар;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Продолжительное увеличение </a:t>
            </a:r>
            <a:r>
              <a:rPr lang="ru-RU" sz="2400" dirty="0"/>
              <a:t>– значительный период максимального сбыта;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Гребешковая кривая </a:t>
            </a:r>
            <a:r>
              <a:rPr lang="ru-RU" sz="2400" dirty="0"/>
              <a:t>– несколько повторных этапов роста без спада;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Мода, сезонность </a:t>
            </a:r>
            <a:r>
              <a:rPr lang="ru-RU" sz="2400" dirty="0"/>
              <a:t>– рост и снижение спада повторяются в разные сезоны года;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Фетиш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– резкий рост сбыта и моментальный спад;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rgbClr val="1B97C8"/>
                </a:solidFill>
              </a:rPr>
              <a:t>Провал</a:t>
            </a:r>
            <a:r>
              <a:rPr lang="ru-RU" sz="2400" dirty="0"/>
              <a:t> – объемы продаж небольшие, после чего спад.</a:t>
            </a:r>
          </a:p>
        </p:txBody>
      </p:sp>
    </p:spTree>
    <p:extLst>
      <p:ext uri="{BB962C8B-B14F-4D97-AF65-F5344CB8AC3E}">
        <p14:creationId xmlns:p14="http://schemas.microsoft.com/office/powerpoint/2010/main" val="3950176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7879249"/>
              </p:ext>
            </p:extLst>
          </p:nvPr>
        </p:nvGraphicFramePr>
        <p:xfrm>
          <a:off x="1050202" y="379412"/>
          <a:ext cx="9144000" cy="647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7258202" imgH="5381549" progId="Excel.Chart.8">
                  <p:embed/>
                </p:oleObj>
              </mc:Choice>
              <mc:Fallback>
                <p:oleObj name="Диаграмма" r:id="rId3" imgW="7258202" imgH="5381549" progId="Excel.Chart.8">
                  <p:embed/>
                  <p:pic>
                    <p:nvPicPr>
                      <p:cNvPr id="471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202" y="379412"/>
                        <a:ext cx="9144000" cy="647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5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1113576" y="986827"/>
            <a:ext cx="9895437" cy="5423026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dirty="0">
                <a:solidFill>
                  <a:srgbClr val="1B97C8"/>
                </a:solidFill>
              </a:rPr>
              <a:t>Вид </a:t>
            </a:r>
            <a:r>
              <a:rPr lang="ru-RU" altLang="ru-RU" dirty="0" err="1">
                <a:solidFill>
                  <a:srgbClr val="1B97C8"/>
                </a:solidFill>
              </a:rPr>
              <a:t>ЖЦТ</a:t>
            </a:r>
            <a:r>
              <a:rPr lang="ru-RU" altLang="ru-RU" dirty="0">
                <a:solidFill>
                  <a:srgbClr val="1B97C8"/>
                </a:solidFill>
              </a:rPr>
              <a:t> </a:t>
            </a:r>
            <a:r>
              <a:rPr lang="ru-RU" altLang="ru-RU" dirty="0"/>
              <a:t>существенно отличается как по продолжительности, так и по форме.</a:t>
            </a:r>
          </a:p>
          <a:p>
            <a:pPr algn="just">
              <a:buFontTx/>
              <a:buNone/>
            </a:pPr>
            <a:r>
              <a:rPr lang="ru-RU" altLang="ru-RU" b="1" dirty="0"/>
              <a:t>             </a:t>
            </a:r>
            <a:r>
              <a:rPr lang="ru-RU" altLang="ru-RU" b="1" dirty="0">
                <a:solidFill>
                  <a:srgbClr val="1B97C8"/>
                </a:solidFill>
              </a:rPr>
              <a:t>Товары, внедряемые на рынок  </a:t>
            </a:r>
            <a:r>
              <a:rPr lang="ru-RU" altLang="ru-RU" dirty="0"/>
              <a:t>- это </a:t>
            </a:r>
            <a:r>
              <a:rPr lang="ru-RU" altLang="ru-RU" b="1" dirty="0">
                <a:solidFill>
                  <a:srgbClr val="1B97C8"/>
                </a:solidFill>
              </a:rPr>
              <a:t>стратегические товары</a:t>
            </a:r>
            <a:r>
              <a:rPr lang="ru-RU" altLang="ru-RU" dirty="0">
                <a:solidFill>
                  <a:srgbClr val="1B97C8"/>
                </a:solidFill>
              </a:rPr>
              <a:t> </a:t>
            </a:r>
            <a:r>
              <a:rPr lang="ru-RU" altLang="ru-RU" dirty="0"/>
              <a:t>(трудные дети), признанные обеспечить будущее прибыли.</a:t>
            </a:r>
          </a:p>
          <a:p>
            <a:pPr algn="just">
              <a:buFontTx/>
              <a:buNone/>
            </a:pPr>
            <a:r>
              <a:rPr lang="ru-RU" altLang="ru-RU" dirty="0"/>
              <a:t>    Среди </a:t>
            </a:r>
            <a:r>
              <a:rPr lang="ru-RU" altLang="ru-RU" dirty="0" err="1"/>
              <a:t>ЛП</a:t>
            </a:r>
            <a:r>
              <a:rPr lang="ru-RU" altLang="ru-RU" dirty="0"/>
              <a:t>, отпускаемых без рецепта, появляются для лечения отдельных симптомов, например, кашель, насморк, боль в горле, </a:t>
            </a:r>
            <a:r>
              <a:rPr lang="ru-RU" altLang="ru-RU" dirty="0" err="1"/>
              <a:t>представляюшие</a:t>
            </a:r>
            <a:r>
              <a:rPr lang="ru-RU" altLang="ru-RU" dirty="0"/>
              <a:t> модификацию уже существующих </a:t>
            </a:r>
            <a:r>
              <a:rPr lang="ru-RU" altLang="ru-RU" dirty="0" err="1"/>
              <a:t>ЛФ</a:t>
            </a:r>
            <a:r>
              <a:rPr lang="ru-RU" altLang="ru-RU" dirty="0"/>
              <a:t>.</a:t>
            </a:r>
          </a:p>
          <a:p>
            <a:pPr algn="just">
              <a:buFontTx/>
              <a:buNone/>
            </a:pPr>
            <a:r>
              <a:rPr lang="ru-RU" altLang="ru-RU" dirty="0"/>
              <a:t>     </a:t>
            </a:r>
            <a:r>
              <a:rPr lang="ru-RU" altLang="ru-RU" dirty="0" err="1"/>
              <a:t>ЛФ</a:t>
            </a:r>
            <a:r>
              <a:rPr lang="ru-RU" altLang="ru-RU" dirty="0"/>
              <a:t> могут быть в новой дозировке, фасовке, пролонгированного действия и очень редко на основе принципиально новых лекарственных веществ.</a:t>
            </a:r>
          </a:p>
          <a:p>
            <a:pPr algn="just">
              <a:buFontTx/>
              <a:buNone/>
            </a:pPr>
            <a:r>
              <a:rPr lang="ru-RU" altLang="ru-RU" dirty="0"/>
              <a:t> На стадии внедрения эти препараты мало доходны. </a:t>
            </a:r>
          </a:p>
        </p:txBody>
      </p:sp>
    </p:spTree>
    <p:extLst>
      <p:ext uri="{BB962C8B-B14F-4D97-AF65-F5344CB8AC3E}">
        <p14:creationId xmlns:p14="http://schemas.microsoft.com/office/powerpoint/2010/main" val="872008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258432" y="1457609"/>
            <a:ext cx="9768689" cy="3766242"/>
          </a:xfrm>
        </p:spPr>
        <p:txBody>
          <a:bodyPr/>
          <a:lstStyle/>
          <a:p>
            <a:pPr algn="just"/>
            <a:r>
              <a:rPr lang="ru-RU" altLang="ru-RU" b="1" dirty="0" smtClean="0">
                <a:solidFill>
                  <a:srgbClr val="1B97C8"/>
                </a:solidFill>
              </a:rPr>
              <a:t>Основные товары</a:t>
            </a:r>
            <a:r>
              <a:rPr lang="ru-RU" altLang="ru-RU" dirty="0" smtClean="0">
                <a:solidFill>
                  <a:srgbClr val="1B97C8"/>
                </a:solidFill>
              </a:rPr>
              <a:t> </a:t>
            </a:r>
            <a:r>
              <a:rPr lang="ru-RU" altLang="ru-RU" dirty="0" smtClean="0"/>
              <a:t>(звезды)</a:t>
            </a:r>
            <a:r>
              <a:rPr lang="ru-RU" altLang="ru-RU" b="1" dirty="0" smtClean="0"/>
              <a:t>  </a:t>
            </a:r>
            <a:r>
              <a:rPr lang="ru-RU" altLang="ru-RU" dirty="0" smtClean="0"/>
              <a:t>– это ассортиментные позиции, находящиеся на </a:t>
            </a:r>
            <a:r>
              <a:rPr lang="ru-RU" altLang="ru-RU" b="1" dirty="0" smtClean="0">
                <a:solidFill>
                  <a:srgbClr val="1B97C8"/>
                </a:solidFill>
              </a:rPr>
              <a:t>стадии</a:t>
            </a: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rgbClr val="1B97C8"/>
                </a:solidFill>
              </a:rPr>
              <a:t>роста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>и приносящие предприятию основную прибыль.</a:t>
            </a:r>
          </a:p>
          <a:p>
            <a:pPr algn="just"/>
            <a:r>
              <a:rPr lang="ru-RU" altLang="ru-RU" dirty="0" smtClean="0"/>
              <a:t>Оценить эффективность влияния рекламной компании на продолжительность первой стадии </a:t>
            </a:r>
            <a:r>
              <a:rPr lang="ru-RU" altLang="ru-RU" dirty="0" err="1" smtClean="0"/>
              <a:t>ЖЦТ</a:t>
            </a:r>
            <a:r>
              <a:rPr lang="ru-RU" altLang="ru-RU" dirty="0" smtClean="0"/>
              <a:t> и на скорость перехода к стадии роста позволяет метод непараметрического анализа с использованием критерия </a:t>
            </a:r>
            <a:r>
              <a:rPr lang="ru-RU" altLang="ru-RU" b="1" i="1" dirty="0" err="1" smtClean="0">
                <a:solidFill>
                  <a:srgbClr val="1B97C8"/>
                </a:solidFill>
              </a:rPr>
              <a:t>Вилкоксона</a:t>
            </a:r>
            <a:r>
              <a:rPr lang="ru-RU" altLang="ru-RU" dirty="0" smtClean="0">
                <a:solidFill>
                  <a:srgbClr val="1B97C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331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1596427" y="941560"/>
            <a:ext cx="9144000" cy="5160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b="1" dirty="0"/>
              <a:t>    </a:t>
            </a:r>
            <a:r>
              <a:rPr lang="ru-RU" altLang="ru-RU" sz="2400" b="1" dirty="0" smtClean="0">
                <a:solidFill>
                  <a:srgbClr val="1B97C8"/>
                </a:solidFill>
              </a:rPr>
              <a:t>Процедура </a:t>
            </a:r>
            <a:r>
              <a:rPr lang="ru-RU" altLang="ru-RU" sz="2400" b="1" dirty="0">
                <a:solidFill>
                  <a:srgbClr val="1B97C8"/>
                </a:solidFill>
              </a:rPr>
              <a:t>оценки состоит из ряда   </a:t>
            </a:r>
            <a:r>
              <a:rPr lang="ru-RU" altLang="ru-RU" sz="2400" b="1" dirty="0" smtClean="0">
                <a:solidFill>
                  <a:srgbClr val="1B97C8"/>
                </a:solidFill>
              </a:rPr>
              <a:t>последовательных </a:t>
            </a:r>
            <a:r>
              <a:rPr lang="ru-RU" altLang="ru-RU" sz="2400" b="1" dirty="0">
                <a:solidFill>
                  <a:srgbClr val="1B97C8"/>
                </a:solidFill>
              </a:rPr>
              <a:t>действий</a:t>
            </a:r>
            <a:r>
              <a:rPr lang="ru-RU" altLang="ru-RU" sz="2400" dirty="0">
                <a:solidFill>
                  <a:srgbClr val="1B97C8"/>
                </a:solidFill>
              </a:rPr>
              <a:t>: </a:t>
            </a:r>
          </a:p>
          <a:p>
            <a:pPr algn="just"/>
            <a:r>
              <a:rPr lang="ru-RU" altLang="ru-RU" sz="2400" dirty="0"/>
              <a:t>– формирование сегментов товаров, в отношении которых рекламная оценка не проводилась;</a:t>
            </a:r>
          </a:p>
          <a:p>
            <a:pPr algn="just"/>
            <a:r>
              <a:rPr lang="ru-RU" altLang="ru-RU" sz="2400" dirty="0"/>
              <a:t>-  определение разности продолжительности первой стадии </a:t>
            </a:r>
            <a:r>
              <a:rPr lang="ru-RU" altLang="ru-RU" sz="2400" dirty="0" err="1"/>
              <a:t>ЖЦТ</a:t>
            </a:r>
            <a:r>
              <a:rPr lang="ru-RU" altLang="ru-RU" sz="2400" dirty="0"/>
              <a:t> по каждому из параллельных  наблюдений;</a:t>
            </a:r>
          </a:p>
          <a:p>
            <a:pPr algn="just"/>
            <a:r>
              <a:rPr lang="ru-RU" altLang="ru-RU" sz="2400" dirty="0"/>
              <a:t>-  ранжирование разности от меньшего к большему  без учета знака, </a:t>
            </a:r>
          </a:p>
          <a:p>
            <a:pPr algn="just"/>
            <a:r>
              <a:rPr lang="ru-RU" altLang="ru-RU" sz="2400" dirty="0"/>
              <a:t>- проставление перед ранговыми номерами того же знака, что и у разности и определение суммы рангов с отрицательными или положительными знаками;</a:t>
            </a:r>
          </a:p>
          <a:p>
            <a:pPr algn="just"/>
            <a:r>
              <a:rPr lang="ru-RU" altLang="ru-RU" sz="2400" dirty="0"/>
              <a:t>- сравнение меньшей из полученных сумм с табличным критерием (таблицы критериев </a:t>
            </a:r>
            <a:r>
              <a:rPr lang="ru-RU" altLang="ru-RU" sz="2400" dirty="0" err="1"/>
              <a:t>Вилкоксона</a:t>
            </a:r>
            <a:r>
              <a:rPr lang="ru-RU" altLang="ru-RU" sz="2400" dirty="0"/>
              <a:t> включены в справочники  по статистике</a:t>
            </a:r>
            <a:r>
              <a:rPr lang="ru-RU" altLang="ru-RU" dirty="0"/>
              <a:t>) </a:t>
            </a:r>
            <a:r>
              <a:rPr lang="ru-RU" altLang="ru-RU" sz="2400" dirty="0"/>
              <a:t>и формулирование вывода.</a:t>
            </a:r>
          </a:p>
        </p:txBody>
      </p:sp>
    </p:spTree>
    <p:extLst>
      <p:ext uri="{BB962C8B-B14F-4D97-AF65-F5344CB8AC3E}">
        <p14:creationId xmlns:p14="http://schemas.microsoft.com/office/powerpoint/2010/main" val="1130052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469680" y="1991762"/>
            <a:ext cx="9144000" cy="2272420"/>
          </a:xfrm>
        </p:spPr>
        <p:txBody>
          <a:bodyPr>
            <a:noAutofit/>
          </a:bodyPr>
          <a:lstStyle/>
          <a:p>
            <a:pPr algn="just"/>
            <a:r>
              <a:rPr lang="ru-RU" altLang="ru-RU" sz="3200" dirty="0" smtClean="0"/>
              <a:t>Если сравниваемая сумма рангов равна или меньше значения табличного критерия, то различия  параллельных наблюдений принимаются как существенные  с определенной вероятностью  (Р = 0,01 или </a:t>
            </a:r>
          </a:p>
          <a:p>
            <a:pPr algn="just">
              <a:buFontTx/>
              <a:buNone/>
            </a:pPr>
            <a:r>
              <a:rPr lang="ru-RU" altLang="ru-RU" sz="3200" dirty="0" smtClean="0"/>
              <a:t>   Р = 0,05).</a:t>
            </a:r>
          </a:p>
          <a:p>
            <a:pPr algn="just"/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736584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1348967" y="2064190"/>
            <a:ext cx="9255659" cy="2915216"/>
          </a:xfrm>
        </p:spPr>
        <p:txBody>
          <a:bodyPr/>
          <a:lstStyle/>
          <a:p>
            <a:pPr algn="just"/>
            <a:r>
              <a:rPr lang="ru-RU" altLang="ru-RU" b="1" dirty="0" smtClean="0">
                <a:solidFill>
                  <a:srgbClr val="1B97C8"/>
                </a:solidFill>
              </a:rPr>
              <a:t>Поддерживающие товары</a:t>
            </a:r>
            <a:r>
              <a:rPr lang="ru-RU" altLang="ru-RU" dirty="0" smtClean="0">
                <a:solidFill>
                  <a:srgbClr val="1B97C8"/>
                </a:solidFill>
              </a:rPr>
              <a:t> </a:t>
            </a:r>
            <a:r>
              <a:rPr lang="ru-RU" altLang="ru-RU" dirty="0" smtClean="0"/>
              <a:t>(дойные коровы), – это ассортимент фармацевтической и </a:t>
            </a:r>
            <a:r>
              <a:rPr lang="ru-RU" altLang="ru-RU" dirty="0" err="1" smtClean="0"/>
              <a:t>парафармацевтической</a:t>
            </a:r>
            <a:r>
              <a:rPr lang="ru-RU" altLang="ru-RU" dirty="0" smtClean="0"/>
              <a:t> продукции, находящейся </a:t>
            </a:r>
            <a:r>
              <a:rPr lang="ru-RU" altLang="ru-RU" b="1" dirty="0" smtClean="0">
                <a:solidFill>
                  <a:srgbClr val="1B97C8"/>
                </a:solidFill>
              </a:rPr>
              <a:t>на стадии зрелости </a:t>
            </a:r>
            <a:r>
              <a:rPr lang="ru-RU" altLang="ru-RU" dirty="0" smtClean="0"/>
              <a:t>и приносящей существенную прибыль,          не нуждаются в значительных инвестициях, поэтому поступления от  продажи этих товаров могут финансировать другие ассортиментные позиции.</a:t>
            </a:r>
          </a:p>
          <a:p>
            <a:pPr algn="just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4407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551160" y="1865014"/>
            <a:ext cx="9144000" cy="2951430"/>
          </a:xfrm>
        </p:spPr>
        <p:txBody>
          <a:bodyPr/>
          <a:lstStyle/>
          <a:p>
            <a:pPr algn="just"/>
            <a:r>
              <a:rPr lang="ru-RU" altLang="ru-RU" b="1" dirty="0" smtClean="0">
                <a:solidFill>
                  <a:srgbClr val="1B97C8"/>
                </a:solidFill>
              </a:rPr>
              <a:t>Уходящие товары </a:t>
            </a:r>
            <a:r>
              <a:rPr lang="ru-RU" altLang="ru-RU" dirty="0" smtClean="0"/>
              <a:t>(паршивые собаки) – товары, находящиеся </a:t>
            </a:r>
            <a:r>
              <a:rPr lang="ru-RU" altLang="ru-RU" b="1" dirty="0" smtClean="0">
                <a:solidFill>
                  <a:srgbClr val="1B97C8"/>
                </a:solidFill>
              </a:rPr>
              <a:t>на стадии спада</a:t>
            </a:r>
            <a:r>
              <a:rPr lang="ru-RU" altLang="ru-RU" b="1" dirty="0" smtClean="0"/>
              <a:t>, </a:t>
            </a:r>
            <a:r>
              <a:rPr lang="ru-RU" altLang="ru-RU" dirty="0" smtClean="0"/>
              <a:t>подлежат постепенному выводу с рынка. Только очень специфические товары проходят  классический </a:t>
            </a:r>
            <a:r>
              <a:rPr lang="ru-RU" altLang="ru-RU" dirty="0" err="1" smtClean="0"/>
              <a:t>ЖЦТ</a:t>
            </a:r>
            <a:r>
              <a:rPr lang="ru-RU" altLang="ru-RU" dirty="0" smtClean="0"/>
              <a:t>. Для большинства характерна видоизмененная кривая </a:t>
            </a:r>
            <a:r>
              <a:rPr lang="ru-RU" altLang="ru-RU" dirty="0" err="1" smtClean="0"/>
              <a:t>ЖЦТ</a:t>
            </a:r>
            <a:r>
              <a:rPr lang="ru-RU" altLang="ru-RU" dirty="0" smtClean="0"/>
              <a:t>. Жизненный цикл некоторых товаров может быть описан сезонной кривой или кривой возобновления, когда товар получает новое направление в использовании.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292353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271" y="1156644"/>
            <a:ext cx="10564058" cy="215692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i="1" dirty="0">
                <a:solidFill>
                  <a:srgbClr val="1B97C8"/>
                </a:solidFill>
              </a:rPr>
              <a:t>Ассортиментная группа (ассортимент) </a:t>
            </a:r>
            <a:r>
              <a:rPr lang="ru-RU" sz="3200" dirty="0">
                <a:solidFill>
                  <a:srgbClr val="1B97C8"/>
                </a:solidFill>
              </a:rPr>
              <a:t>— </a:t>
            </a:r>
            <a:r>
              <a:rPr lang="ru-RU" sz="3200" dirty="0"/>
              <a:t>это группа товаров, тесно связанных между собой по одному из доминантных признаков:</a:t>
            </a:r>
            <a:r>
              <a:rPr lang="ru-RU" sz="4000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05" y="3313568"/>
            <a:ext cx="10906557" cy="258459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функции (</a:t>
            </a:r>
            <a:r>
              <a:rPr lang="ru-RU" dirty="0" err="1"/>
              <a:t>ЛС</a:t>
            </a:r>
            <a:r>
              <a:rPr lang="ru-RU" dirty="0"/>
              <a:t>, перевязочные материалы и т.д.);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группе потребителей (оптовые или розничные, население или организации и т.д.);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цене;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возрастной группе (детские, взрослые, гериатрические);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другим признакам.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867623" y="710194"/>
            <a:ext cx="8186738" cy="65405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1B97C8"/>
                </a:solidFill>
              </a:rPr>
              <a:t>Виды линий </a:t>
            </a:r>
            <a:r>
              <a:rPr lang="ru-RU" altLang="ru-RU" sz="3600" b="1" dirty="0" err="1">
                <a:solidFill>
                  <a:srgbClr val="1B97C8"/>
                </a:solidFill>
              </a:rPr>
              <a:t>ЖЦТ</a:t>
            </a:r>
            <a:endParaRPr lang="ru-RU" altLang="ru-RU" sz="3600" b="1" dirty="0">
              <a:solidFill>
                <a:srgbClr val="1B97C8"/>
              </a:solidFill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706171" y="1364244"/>
            <a:ext cx="10646875" cy="5154251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Классический или бум </a:t>
            </a:r>
            <a:r>
              <a:rPr lang="ru-RU" altLang="ru-RU" dirty="0"/>
              <a:t>– стабильный сбыт на протяжении долгого времени;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С повторным циклом </a:t>
            </a:r>
            <a:r>
              <a:rPr lang="ru-RU" altLang="ru-RU" dirty="0"/>
              <a:t>(возобновление, ностальгия) – сбыт товара возобновляется с течением времени;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Увеличение </a:t>
            </a:r>
            <a:r>
              <a:rPr lang="ru-RU" altLang="ru-RU" dirty="0"/>
              <a:t>– быстрый взлет и падение спроса на товар;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Продолжительное увеличение</a:t>
            </a:r>
            <a:r>
              <a:rPr lang="ru-RU" altLang="ru-RU" dirty="0"/>
              <a:t> – значительный период максимального сбыта;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Гребешковая кривая </a:t>
            </a:r>
            <a:r>
              <a:rPr lang="ru-RU" altLang="ru-RU" dirty="0"/>
              <a:t>– несколько повторных этапов роста без спада;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Мода, сезонность</a:t>
            </a:r>
            <a:r>
              <a:rPr lang="ru-RU" altLang="ru-RU" dirty="0"/>
              <a:t> – рост и снижение спада повторяются в разные сезоны года;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Фетиш</a:t>
            </a:r>
            <a:r>
              <a:rPr lang="ru-RU" altLang="ru-RU" dirty="0"/>
              <a:t> – резкий рост сбыта и моментальный спад;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0000"/>
                </a:solidFill>
              </a:rPr>
              <a:t>Провал</a:t>
            </a:r>
            <a:r>
              <a:rPr lang="ru-RU" altLang="ru-RU" dirty="0"/>
              <a:t> – объемы продаж небольшие, после чего спад.</a:t>
            </a:r>
          </a:p>
        </p:txBody>
      </p:sp>
    </p:spTree>
    <p:extLst>
      <p:ext uri="{BB962C8B-B14F-4D97-AF65-F5344CB8AC3E}">
        <p14:creationId xmlns:p14="http://schemas.microsoft.com/office/powerpoint/2010/main" val="690061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58158" y="1101679"/>
            <a:ext cx="10385834" cy="14224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dirty="0">
                <a:solidFill>
                  <a:srgbClr val="1B97C8"/>
                </a:solidFill>
              </a:rPr>
              <a:t>Определение темпа прироста показателей сбыта и этапов </a:t>
            </a:r>
            <a:r>
              <a:rPr lang="ru-RU" sz="3200" b="1" dirty="0" err="1">
                <a:solidFill>
                  <a:srgbClr val="1B97C8"/>
                </a:solidFill>
              </a:rPr>
              <a:t>ЖЦТ</a:t>
            </a:r>
            <a:r>
              <a:rPr lang="ru-RU" sz="3200" b="1" dirty="0">
                <a:solidFill>
                  <a:srgbClr val="1B97C8"/>
                </a:solidFill>
              </a:rPr>
              <a:t> по их величинам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469" y="2605137"/>
            <a:ext cx="10067454" cy="325245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Темпы прироста:</a:t>
            </a:r>
          </a:p>
          <a:p>
            <a:pPr eaLnBrk="1" hangingPunct="1">
              <a:defRPr/>
            </a:pPr>
            <a:r>
              <a:rPr lang="ru-RU" dirty="0" smtClean="0"/>
              <a:t>0 – 10 – 15% - этап внедрения (В);</a:t>
            </a:r>
          </a:p>
          <a:p>
            <a:pPr eaLnBrk="1" hangingPunct="1">
              <a:defRPr/>
            </a:pPr>
            <a:r>
              <a:rPr lang="ru-RU" dirty="0" smtClean="0"/>
              <a:t>15 – 100% (200%) и выше – этап роста (Р);</a:t>
            </a:r>
          </a:p>
          <a:p>
            <a:pPr eaLnBrk="1" hangingPunct="1">
              <a:defRPr/>
            </a:pPr>
            <a:r>
              <a:rPr lang="ru-RU" dirty="0" smtClean="0"/>
              <a:t>5 – 15 – 20 % (после роста) – этап зрелости (З);</a:t>
            </a:r>
          </a:p>
          <a:p>
            <a:pPr eaLnBrk="1" hangingPunct="1">
              <a:defRPr/>
            </a:pPr>
            <a:r>
              <a:rPr lang="ru-RU" dirty="0" smtClean="0"/>
              <a:t>0 - 5% - этап насыщенности (Н);</a:t>
            </a:r>
          </a:p>
          <a:p>
            <a:pPr eaLnBrk="1" hangingPunct="1">
              <a:defRPr/>
            </a:pPr>
            <a:r>
              <a:rPr lang="ru-RU" dirty="0" smtClean="0"/>
              <a:t>Отрицательные – этап спада (С).</a:t>
            </a:r>
          </a:p>
        </p:txBody>
      </p:sp>
    </p:spTree>
    <p:extLst>
      <p:ext uri="{BB962C8B-B14F-4D97-AF65-F5344CB8AC3E}">
        <p14:creationId xmlns:p14="http://schemas.microsoft.com/office/powerpoint/2010/main" val="1915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306" y="1928387"/>
            <a:ext cx="9512174" cy="253497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Оптимальный набор товаров составляет «хозяйственный портфель» организации, анализ которого дает эффективное использование ресурсов, их вложение в наиболее перспективные товары -              метод </a:t>
            </a:r>
            <a:r>
              <a:rPr lang="ru-RU" dirty="0" err="1" smtClean="0"/>
              <a:t>портфолио</a:t>
            </a:r>
            <a:r>
              <a:rPr lang="ru-RU" dirty="0" smtClean="0"/>
              <a:t>   примером этого метода является  матрица Бостонской консалтинговой группы).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90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613" y="2310552"/>
            <a:ext cx="10275684" cy="2750336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3400" dirty="0"/>
              <a:t>или анализ продуктового портфеля проводится с целью выявления  наиболее эффективных с позиции спроса и прибыльности товаров в ассортименте.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3400" dirty="0"/>
              <a:t>Для этого применяется  </a:t>
            </a:r>
            <a:r>
              <a:rPr lang="ru-RU" sz="3400" b="1" dirty="0">
                <a:solidFill>
                  <a:srgbClr val="1B97C8"/>
                </a:solidFill>
              </a:rPr>
              <a:t>матрица БКГ</a:t>
            </a:r>
            <a:r>
              <a:rPr lang="ru-RU" sz="3400" dirty="0">
                <a:solidFill>
                  <a:srgbClr val="1B97C8"/>
                </a:solidFill>
              </a:rPr>
              <a:t>  </a:t>
            </a:r>
            <a:r>
              <a:rPr lang="ru-RU" sz="3400" dirty="0"/>
              <a:t>(Бостонской консалтинговой группы). 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28323" y="1128877"/>
            <a:ext cx="10515600" cy="7247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Портфельный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2349718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Матрица </a:t>
            </a:r>
            <a:r>
              <a:rPr lang="ru-RU" dirty="0" err="1" smtClean="0">
                <a:solidFill>
                  <a:srgbClr val="1B97C8"/>
                </a:solidFill>
              </a:rPr>
              <a:t>БКГ</a:t>
            </a:r>
            <a:endParaRPr lang="ru-RU" dirty="0" smtClean="0">
              <a:solidFill>
                <a:srgbClr val="1B97C8"/>
              </a:solidFill>
            </a:endParaRPr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body" sz="half" idx="1"/>
          </p:nvPr>
        </p:nvSpPr>
        <p:spPr>
          <a:xfrm rot="16200000">
            <a:off x="1236664" y="2528889"/>
            <a:ext cx="3527425" cy="1152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Темпы прироста сбыта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Низкий          Высокий</a:t>
            </a:r>
          </a:p>
        </p:txBody>
      </p:sp>
      <p:graphicFrame>
        <p:nvGraphicFramePr>
          <p:cNvPr id="70682" name="Group 26"/>
          <p:cNvGraphicFramePr>
            <a:graphicFrameLocks noGrp="1"/>
          </p:cNvGraphicFramePr>
          <p:nvPr>
            <p:ph type="clipArt" sz="half" idx="2"/>
          </p:nvPr>
        </p:nvGraphicFramePr>
        <p:xfrm>
          <a:off x="3648076" y="1628776"/>
          <a:ext cx="5903913" cy="298132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Звезды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Трудные дети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Дойные коровы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Собаки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2782889" y="2924176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10%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575050" y="4797426"/>
            <a:ext cx="6121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Высокая		   Низкая</a:t>
            </a:r>
          </a:p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Относительная доля на рынке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6240463" y="4581526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1,0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3287713" y="4652964"/>
            <a:ext cx="1008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2,0</a:t>
            </a: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9120189" y="4652964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0</a:t>
            </a: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H="1">
            <a:off x="6240464" y="2852738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 flipH="1">
            <a:off x="8401051" y="2852738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6240463" y="2997201"/>
            <a:ext cx="0" cy="122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6240464" y="4292600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8472488" y="4292600"/>
            <a:ext cx="151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8649" y="775754"/>
            <a:ext cx="8229600" cy="487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1B97C8"/>
                </a:solidFill>
              </a:rPr>
              <a:t>Стратегии реализации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8998"/>
            <a:ext cx="10027877" cy="4876123"/>
          </a:xfrm>
        </p:spPr>
        <p:txBody>
          <a:bodyPr>
            <a:normAutofit lnSpcReduction="10000"/>
          </a:bodyPr>
          <a:lstStyle/>
          <a:p>
            <a:pPr marL="0" indent="365125" algn="just">
              <a:buNone/>
              <a:defRPr/>
            </a:pPr>
            <a:r>
              <a:rPr lang="ru-RU" sz="2600" dirty="0"/>
              <a:t>Возможные стратегии реализации товара разрабатываются при наличии у товара рыночных проблем, для чего применяется анализ по матрице “Продукты-рынки”, называемой матрицей </a:t>
            </a:r>
            <a:r>
              <a:rPr lang="ru-RU" sz="2600" dirty="0" err="1"/>
              <a:t>Ансоффа</a:t>
            </a:r>
            <a:r>
              <a:rPr lang="ru-RU" sz="2600" dirty="0"/>
              <a:t>.</a:t>
            </a:r>
          </a:p>
          <a:p>
            <a:pPr marL="0" indent="365125" algn="just">
              <a:buNone/>
              <a:defRPr/>
            </a:pP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Стратегия реализации </a:t>
            </a:r>
            <a:r>
              <a:rPr lang="ru-RU" sz="2600" b="1" dirty="0">
                <a:solidFill>
                  <a:srgbClr val="1B97C8"/>
                </a:solidFill>
              </a:rPr>
              <a:t>“Внедрение на рынок”</a:t>
            </a:r>
            <a:r>
              <a:rPr lang="ru-RU" sz="2600" dirty="0">
                <a:solidFill>
                  <a:srgbClr val="1B97C8"/>
                </a:solidFill>
              </a:rPr>
              <a:t> </a:t>
            </a:r>
            <a:r>
              <a:rPr lang="ru-RU" sz="2600" dirty="0"/>
              <a:t>предполагает расширение форм торговли известных товаров на уже  освоенных рынках. Степень риска при данной стратегии минимальная, т.к. известны товар, конкуренты и другие факторы рыночного окружения</a:t>
            </a:r>
            <a:r>
              <a:rPr lang="ru-RU" sz="2600" dirty="0" smtClean="0"/>
              <a:t>.</a:t>
            </a:r>
          </a:p>
          <a:p>
            <a:pPr marL="0" indent="365125" algn="just">
              <a:buNone/>
              <a:defRPr/>
            </a:pPr>
            <a:r>
              <a:rPr lang="ru-RU" sz="2600" dirty="0" smtClean="0"/>
              <a:t> 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pPr marL="0" indent="365125" algn="just">
              <a:buNone/>
              <a:defRPr/>
            </a:pPr>
            <a:r>
              <a:rPr lang="ru-RU" sz="2600" dirty="0"/>
              <a:t>Стратегию </a:t>
            </a:r>
            <a:r>
              <a:rPr lang="ru-RU" sz="2600" b="1" dirty="0">
                <a:solidFill>
                  <a:srgbClr val="1B97C8"/>
                </a:solidFill>
              </a:rPr>
              <a:t>“Развитие товара” </a:t>
            </a:r>
            <a:r>
              <a:rPr lang="ru-RU" sz="2600" dirty="0"/>
              <a:t>выбирают в том случае, если предполагается модификация товара. Степень риска ее средняя, т. к. нет полной уверенности в рыночном успехе модифицированного товара.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383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8" name="Rectangle 16"/>
          <p:cNvSpPr>
            <a:spLocks noGrp="1" noChangeArrowheads="1"/>
          </p:cNvSpPr>
          <p:nvPr>
            <p:ph type="title"/>
          </p:nvPr>
        </p:nvSpPr>
        <p:spPr>
          <a:xfrm>
            <a:off x="495301" y="277814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1B97C8"/>
                </a:solidFill>
              </a:rPr>
              <a:t>Матрица </a:t>
            </a:r>
            <a:r>
              <a:rPr lang="ru-RU" sz="4000" b="1" dirty="0" err="1">
                <a:solidFill>
                  <a:srgbClr val="1B97C8"/>
                </a:solidFill>
              </a:rPr>
              <a:t>Ансоффа</a:t>
            </a:r>
            <a:endParaRPr lang="ru-RU" sz="4000" b="1" dirty="0">
              <a:solidFill>
                <a:srgbClr val="1B97C8"/>
              </a:solidFill>
            </a:endParaRPr>
          </a:p>
        </p:txBody>
      </p:sp>
      <p:graphicFrame>
        <p:nvGraphicFramePr>
          <p:cNvPr id="105502" name="Group 30"/>
          <p:cNvGraphicFramePr>
            <a:graphicFrameLocks noGrp="1"/>
          </p:cNvGraphicFramePr>
          <p:nvPr>
            <p:ph idx="1"/>
          </p:nvPr>
        </p:nvGraphicFramePr>
        <p:xfrm>
          <a:off x="3143251" y="1989139"/>
          <a:ext cx="6048375" cy="3457575"/>
        </p:xfrm>
        <a:graphic>
          <a:graphicData uri="http://schemas.openxmlformats.org/drawingml/2006/table">
            <a:tbl>
              <a:tblPr/>
              <a:tblGrid>
                <a:gridCol w="3106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Внедрение на рынок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Развитие товара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Расширение рынка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Диверсификация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5500" name="Rectangle 28"/>
          <p:cNvSpPr>
            <a:spLocks noChangeArrowheads="1"/>
          </p:cNvSpPr>
          <p:nvPr/>
        </p:nvSpPr>
        <p:spPr bwMode="auto">
          <a:xfrm rot="16200000">
            <a:off x="407194" y="3285332"/>
            <a:ext cx="4608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Рынки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Новые    Существующие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3216275" y="908051"/>
            <a:ext cx="5759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Товары</a:t>
            </a:r>
          </a:p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Существующие          	   Новые</a:t>
            </a: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>
            <a:off x="5303839" y="1989139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+</a:t>
            </a: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5303839" y="3716339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++</a:t>
            </a: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8256589" y="1989139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++</a:t>
            </a:r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>
            <a:off x="8256589" y="3716339"/>
            <a:ext cx="936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+++</a:t>
            </a:r>
          </a:p>
        </p:txBody>
      </p:sp>
      <p:sp>
        <p:nvSpPr>
          <p:cNvPr id="105508" name="Rectangle 36"/>
          <p:cNvSpPr>
            <a:spLocks noChangeArrowheads="1"/>
          </p:cNvSpPr>
          <p:nvPr/>
        </p:nvSpPr>
        <p:spPr bwMode="auto">
          <a:xfrm>
            <a:off x="3143251" y="5445126"/>
            <a:ext cx="34575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Степень риска:</a:t>
            </a:r>
          </a:p>
          <a:p>
            <a:pPr marL="342900" indent="-34290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 минимальная;</a:t>
            </a:r>
          </a:p>
          <a:p>
            <a:pPr marL="342900" indent="-34290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++ средняя;</a:t>
            </a:r>
          </a:p>
          <a:p>
            <a:pPr marL="342900" indent="-34290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+++ высокая.</a:t>
            </a:r>
          </a:p>
        </p:txBody>
      </p:sp>
    </p:spTree>
    <p:extLst>
      <p:ext uri="{BB962C8B-B14F-4D97-AF65-F5344CB8AC3E}">
        <p14:creationId xmlns:p14="http://schemas.microsoft.com/office/powerpoint/2010/main" val="1060542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720505" y="20694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Основная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(Электронный ресурс)/ под ред. </a:t>
            </a:r>
            <a:r>
              <a:rPr lang="ru-RU" dirty="0" err="1"/>
              <a:t>И.А</a:t>
            </a:r>
            <a:r>
              <a:rPr lang="ru-RU" dirty="0"/>
              <a:t>. Наркевича.- М. </a:t>
            </a:r>
            <a:r>
              <a:rPr lang="ru-RU" dirty="0" err="1"/>
              <a:t>ГЕОТАР</a:t>
            </a:r>
            <a:r>
              <a:rPr lang="ru-RU" dirty="0"/>
              <a:t>-Медиа, 2023 </a:t>
            </a:r>
            <a:r>
              <a:rPr lang="ru-RU" dirty="0" err="1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www.rosmedlib.ru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ISBN9785970442265.html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Дополнительная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фармации: учебник / </a:t>
            </a:r>
            <a:r>
              <a:rPr lang="ru-RU" dirty="0" err="1"/>
              <a:t>Е.А.Максимкина</a:t>
            </a:r>
            <a:r>
              <a:rPr lang="ru-RU" dirty="0"/>
              <a:t> [и др.]; под ред. </a:t>
            </a:r>
            <a:r>
              <a:rPr lang="ru-RU" dirty="0" err="1"/>
              <a:t>В.Л.Багировой</a:t>
            </a:r>
            <a:r>
              <a:rPr lang="ru-RU" dirty="0"/>
              <a:t>. - М. : Медицина, 2004. - 716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в 4 т. : учебник для студентов, обучающихся по специальности 040500 "Фармация" / под ред. Е. Е. Лоскутовой. - М.: </a:t>
            </a:r>
            <a:r>
              <a:rPr lang="ru-RU" dirty="0" err="1"/>
              <a:t>ACADEMIA</a:t>
            </a:r>
            <a:r>
              <a:rPr lang="ru-RU" dirty="0"/>
              <a:t>, 2003 - Т. 2: Учет в аптечных организациях: оперативный, бухгалтерский, налоговый. - 2004. - 447, [1]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учебник для студентов: в 4 т. / [В. В. Дорофеева [и др.]; под ред. Е. Е. Лоскутовой. - 2-е изд., стер. - М.: Академия, 2008 - Т. 3 : Экономика аптечных организаций. - 2008. - 428, [4]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703" y="790262"/>
            <a:ext cx="54925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Источники литературы: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880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9133" y="875341"/>
            <a:ext cx="10900372" cy="2214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/>
              <a:t>Ассортимент оптовых фармацевтических организаций формируют: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828" y="3242228"/>
            <a:ext cx="9631378" cy="18729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i="1" dirty="0" smtClean="0"/>
              <a:t> по различным фармакотерапевтическим группам;</a:t>
            </a:r>
          </a:p>
          <a:p>
            <a:pPr eaLnBrk="1" hangingPunct="1">
              <a:defRPr/>
            </a:pPr>
            <a:r>
              <a:rPr lang="ru-RU" sz="3600" dirty="0" smtClean="0"/>
              <a:t>с </a:t>
            </a:r>
            <a:r>
              <a:rPr lang="ru-RU" sz="3600" i="1" dirty="0" smtClean="0"/>
              <a:t>учетом региональных сегментов;</a:t>
            </a:r>
          </a:p>
          <a:p>
            <a:pPr eaLnBrk="1" hangingPunct="1">
              <a:defRPr/>
            </a:pPr>
            <a:r>
              <a:rPr lang="ru-RU" sz="3600" i="1" dirty="0" smtClean="0"/>
              <a:t>по потребителям. 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228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629" y="1894486"/>
            <a:ext cx="9841118" cy="346516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4000" b="1" i="1" dirty="0" smtClean="0">
                <a:solidFill>
                  <a:srgbClr val="1B97C8"/>
                </a:solidFill>
              </a:rPr>
              <a:t>Товарная единица (ассортиментная позиция) </a:t>
            </a:r>
            <a:r>
              <a:rPr lang="ru-RU" sz="4000" dirty="0" smtClean="0">
                <a:solidFill>
                  <a:srgbClr val="1B97C8"/>
                </a:solidFill>
              </a:rPr>
              <a:t>— </a:t>
            </a:r>
            <a:r>
              <a:rPr lang="ru-RU" sz="4000" dirty="0" smtClean="0"/>
              <a:t>конкретный товар, марка, которую продает организация. </a:t>
            </a:r>
          </a:p>
        </p:txBody>
      </p:sp>
    </p:spTree>
    <p:extLst>
      <p:ext uri="{BB962C8B-B14F-4D97-AF65-F5344CB8AC3E}">
        <p14:creationId xmlns:p14="http://schemas.microsoft.com/office/powerpoint/2010/main" val="8523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104522" y="488888"/>
            <a:ext cx="8915481" cy="6091772"/>
            <a:chOff x="981" y="1314"/>
            <a:chExt cx="10260" cy="10276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7821" y="3111"/>
              <a:ext cx="2520" cy="8283"/>
              <a:chOff x="7821" y="3111"/>
              <a:chExt cx="2520" cy="8283"/>
            </a:xfrm>
          </p:grpSpPr>
          <p:sp>
            <p:nvSpPr>
              <p:cNvPr id="11308" name="AutoShape 4"/>
              <p:cNvSpPr>
                <a:spLocks noChangeArrowheads="1"/>
              </p:cNvSpPr>
              <p:nvPr/>
            </p:nvSpPr>
            <p:spPr bwMode="auto">
              <a:xfrm>
                <a:off x="7821" y="3111"/>
                <a:ext cx="2268" cy="1134"/>
              </a:xfrm>
              <a:prstGeom prst="foldedCorner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БРО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09" name="AutoShape 5"/>
              <p:cNvSpPr>
                <a:spLocks noChangeArrowheads="1"/>
              </p:cNvSpPr>
              <p:nvPr/>
            </p:nvSpPr>
            <p:spPr bwMode="auto">
              <a:xfrm>
                <a:off x="7821" y="10314"/>
                <a:ext cx="2520" cy="1080"/>
              </a:xfrm>
              <a:prstGeom prst="foldedCorner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- таблетки № 100;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- таблетки № 20;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- ампулы 2,0 №25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10" name="AutoShape 6"/>
              <p:cNvSpPr>
                <a:spLocks noChangeArrowheads="1"/>
              </p:cNvSpPr>
              <p:nvPr/>
            </p:nvSpPr>
            <p:spPr bwMode="auto">
              <a:xfrm>
                <a:off x="7821" y="8514"/>
                <a:ext cx="2520" cy="850"/>
              </a:xfrm>
              <a:prstGeom prst="foldedCorner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Таблетки и ампулы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1268" name="Group 7"/>
            <p:cNvGrpSpPr>
              <a:grpSpLocks/>
            </p:cNvGrpSpPr>
            <p:nvPr/>
          </p:nvGrpSpPr>
          <p:grpSpPr bwMode="auto">
            <a:xfrm>
              <a:off x="4581" y="2214"/>
              <a:ext cx="1287" cy="567"/>
              <a:chOff x="4581" y="2214"/>
              <a:chExt cx="1287" cy="567"/>
            </a:xfrm>
          </p:grpSpPr>
          <p:sp>
            <p:nvSpPr>
              <p:cNvPr id="11306" name="Rectangle 8"/>
              <p:cNvSpPr>
                <a:spLocks noChangeArrowheads="1"/>
              </p:cNvSpPr>
              <p:nvPr/>
            </p:nvSpPr>
            <p:spPr bwMode="auto">
              <a:xfrm>
                <a:off x="530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2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07" name="Rectangle 9"/>
              <p:cNvSpPr>
                <a:spLocks noChangeArrowheads="1"/>
              </p:cNvSpPr>
              <p:nvPr/>
            </p:nvSpPr>
            <p:spPr bwMode="auto">
              <a:xfrm>
                <a:off x="458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1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1269" name="Group 10"/>
            <p:cNvGrpSpPr>
              <a:grpSpLocks/>
            </p:cNvGrpSpPr>
            <p:nvPr/>
          </p:nvGrpSpPr>
          <p:grpSpPr bwMode="auto">
            <a:xfrm>
              <a:off x="7461" y="2214"/>
              <a:ext cx="2007" cy="567"/>
              <a:chOff x="7461" y="2214"/>
              <a:chExt cx="2007" cy="567"/>
            </a:xfrm>
          </p:grpSpPr>
          <p:sp>
            <p:nvSpPr>
              <p:cNvPr id="11303" name="Rectangle 11"/>
              <p:cNvSpPr>
                <a:spLocks noChangeArrowheads="1"/>
              </p:cNvSpPr>
              <p:nvPr/>
            </p:nvSpPr>
            <p:spPr bwMode="auto">
              <a:xfrm>
                <a:off x="890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7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04" name="Rectangle 12"/>
              <p:cNvSpPr>
                <a:spLocks noChangeArrowheads="1"/>
              </p:cNvSpPr>
              <p:nvPr/>
            </p:nvSpPr>
            <p:spPr bwMode="auto">
              <a:xfrm>
                <a:off x="818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6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746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5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1270" name="Group 14"/>
            <p:cNvGrpSpPr>
              <a:grpSpLocks/>
            </p:cNvGrpSpPr>
            <p:nvPr/>
          </p:nvGrpSpPr>
          <p:grpSpPr bwMode="auto">
            <a:xfrm>
              <a:off x="6021" y="2214"/>
              <a:ext cx="1287" cy="567"/>
              <a:chOff x="6021" y="2214"/>
              <a:chExt cx="1287" cy="567"/>
            </a:xfrm>
          </p:grpSpPr>
          <p:sp>
            <p:nvSpPr>
              <p:cNvPr id="11301" name="Rectangle 15"/>
              <p:cNvSpPr>
                <a:spLocks noChangeArrowheads="1"/>
              </p:cNvSpPr>
              <p:nvPr/>
            </p:nvSpPr>
            <p:spPr bwMode="auto">
              <a:xfrm>
                <a:off x="674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4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302" name="Rectangle 16"/>
              <p:cNvSpPr>
                <a:spLocks noChangeArrowheads="1"/>
              </p:cNvSpPr>
              <p:nvPr/>
            </p:nvSpPr>
            <p:spPr bwMode="auto">
              <a:xfrm>
                <a:off x="6021" y="221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3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0737" name="AutoShape 17"/>
            <p:cNvSpPr>
              <a:spLocks noChangeArrowheads="1"/>
            </p:cNvSpPr>
            <p:nvPr/>
          </p:nvSpPr>
          <p:spPr bwMode="auto">
            <a:xfrm>
              <a:off x="3501" y="2647"/>
              <a:ext cx="181" cy="466"/>
            </a:xfrm>
            <a:prstGeom prst="downArrow">
              <a:avLst>
                <a:gd name="adj1" fmla="val 50000"/>
                <a:gd name="adj2" fmla="val 6472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72" name="AutoShape 18"/>
            <p:cNvSpPr>
              <a:spLocks noChangeArrowheads="1"/>
            </p:cNvSpPr>
            <p:nvPr/>
          </p:nvSpPr>
          <p:spPr bwMode="auto">
            <a:xfrm>
              <a:off x="2601" y="6714"/>
              <a:ext cx="3260" cy="127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Виды ЛС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МНН и торговые наименования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73" name="AutoShape 19"/>
            <p:cNvSpPr>
              <a:spLocks noChangeArrowheads="1"/>
            </p:cNvSpPr>
            <p:nvPr/>
          </p:nvSpPr>
          <p:spPr bwMode="auto">
            <a:xfrm>
              <a:off x="7821" y="4914"/>
              <a:ext cx="2520" cy="1134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Спазмолитические средства</a:t>
              </a:r>
              <a:endParaRPr lang="ru-RU" altLang="ru-RU" sz="18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74" name="AutoShape 20"/>
            <p:cNvSpPr>
              <a:spLocks noChangeArrowheads="1"/>
            </p:cNvSpPr>
            <p:nvPr/>
          </p:nvSpPr>
          <p:spPr bwMode="auto">
            <a:xfrm>
              <a:off x="2601" y="8514"/>
              <a:ext cx="3260" cy="127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Подвиды ЛС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Лекарственные формы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75" name="AutoShape 21"/>
            <p:cNvSpPr>
              <a:spLocks noChangeArrowheads="1"/>
            </p:cNvSpPr>
            <p:nvPr/>
          </p:nvSpPr>
          <p:spPr bwMode="auto">
            <a:xfrm>
              <a:off x="2601" y="10314"/>
              <a:ext cx="3260" cy="127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Товарная единица или Ассортиментная позиция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76" name="AutoShape 22"/>
            <p:cNvSpPr>
              <a:spLocks noChangeArrowheads="1"/>
            </p:cNvSpPr>
            <p:nvPr/>
          </p:nvSpPr>
          <p:spPr bwMode="auto">
            <a:xfrm>
              <a:off x="7821" y="6714"/>
              <a:ext cx="3420" cy="900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МНН: дротаверина г/хл.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Торговое название: Но- шпа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0743" name="AutoShape 23"/>
            <p:cNvSpPr>
              <a:spLocks noChangeArrowheads="1"/>
            </p:cNvSpPr>
            <p:nvPr/>
          </p:nvSpPr>
          <p:spPr bwMode="auto">
            <a:xfrm>
              <a:off x="4041" y="9773"/>
              <a:ext cx="361" cy="54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744" name="AutoShape 24"/>
            <p:cNvSpPr>
              <a:spLocks noChangeArrowheads="1"/>
            </p:cNvSpPr>
            <p:nvPr/>
          </p:nvSpPr>
          <p:spPr bwMode="auto">
            <a:xfrm>
              <a:off x="4041" y="7974"/>
              <a:ext cx="361" cy="54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1279" name="Group 25"/>
            <p:cNvGrpSpPr>
              <a:grpSpLocks/>
            </p:cNvGrpSpPr>
            <p:nvPr/>
          </p:nvGrpSpPr>
          <p:grpSpPr bwMode="auto">
            <a:xfrm>
              <a:off x="2601" y="4914"/>
              <a:ext cx="3260" cy="1800"/>
              <a:chOff x="2601" y="4914"/>
              <a:chExt cx="3260" cy="1800"/>
            </a:xfrm>
          </p:grpSpPr>
          <p:sp>
            <p:nvSpPr>
              <p:cNvPr id="11299" name="AutoShape 26"/>
              <p:cNvSpPr>
                <a:spLocks noChangeArrowheads="1"/>
              </p:cNvSpPr>
              <p:nvPr/>
            </p:nvSpPr>
            <p:spPr bwMode="auto">
              <a:xfrm>
                <a:off x="2601" y="4914"/>
                <a:ext cx="3260" cy="1276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Субподгруппы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Фармакотерапевтические группы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0747" name="AutoShape 27"/>
              <p:cNvSpPr>
                <a:spLocks noChangeArrowheads="1"/>
              </p:cNvSpPr>
              <p:nvPr/>
            </p:nvSpPr>
            <p:spPr bwMode="auto">
              <a:xfrm>
                <a:off x="4041" y="6174"/>
                <a:ext cx="361" cy="540"/>
              </a:xfrm>
              <a:prstGeom prst="downArrow">
                <a:avLst>
                  <a:gd name="adj1" fmla="val 50000"/>
                  <a:gd name="adj2" fmla="val 3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1280" name="Group 28"/>
            <p:cNvGrpSpPr>
              <a:grpSpLocks/>
            </p:cNvGrpSpPr>
            <p:nvPr/>
          </p:nvGrpSpPr>
          <p:grpSpPr bwMode="auto">
            <a:xfrm>
              <a:off x="2601" y="3111"/>
              <a:ext cx="4958" cy="1803"/>
              <a:chOff x="2601" y="3111"/>
              <a:chExt cx="4958" cy="1803"/>
            </a:xfrm>
          </p:grpSpPr>
          <p:sp>
            <p:nvSpPr>
              <p:cNvPr id="11296" name="AutoShape 29"/>
              <p:cNvSpPr>
                <a:spLocks noChangeArrowheads="1"/>
              </p:cNvSpPr>
              <p:nvPr/>
            </p:nvSpPr>
            <p:spPr bwMode="auto">
              <a:xfrm>
                <a:off x="2601" y="3111"/>
                <a:ext cx="3260" cy="1276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Подгруппы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Препараты рецептурного и безрецептурного отпуска</a:t>
                </a:r>
              </a:p>
            </p:txBody>
          </p:sp>
          <p:sp>
            <p:nvSpPr>
              <p:cNvPr id="30750" name="AutoShape 30"/>
              <p:cNvSpPr>
                <a:spLocks noChangeArrowheads="1"/>
              </p:cNvSpPr>
              <p:nvPr/>
            </p:nvSpPr>
            <p:spPr bwMode="auto">
              <a:xfrm>
                <a:off x="4041" y="4375"/>
                <a:ext cx="359" cy="540"/>
              </a:xfrm>
              <a:prstGeom prst="downArrow">
                <a:avLst>
                  <a:gd name="adj1" fmla="val 50000"/>
                  <a:gd name="adj2" fmla="val 3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98" name="AutoShape 31"/>
              <p:cNvSpPr>
                <a:spLocks noChangeArrowheads="1"/>
              </p:cNvSpPr>
              <p:nvPr/>
            </p:nvSpPr>
            <p:spPr bwMode="auto">
              <a:xfrm>
                <a:off x="6021" y="3294"/>
                <a:ext cx="1538" cy="7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1 w 21600"/>
                  <a:gd name="T13" fmla="*/ 5393 h 21600"/>
                  <a:gd name="T14" fmla="*/ 18904 w 21600"/>
                  <a:gd name="T15" fmla="*/ 162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Пример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1281" name="AutoShape 32"/>
            <p:cNvSpPr>
              <a:spLocks noChangeArrowheads="1"/>
            </p:cNvSpPr>
            <p:nvPr/>
          </p:nvSpPr>
          <p:spPr bwMode="auto">
            <a:xfrm>
              <a:off x="6021" y="4914"/>
              <a:ext cx="1538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93 h 21600"/>
                <a:gd name="T14" fmla="*/ 18904 w 21600"/>
                <a:gd name="T15" fmla="*/ 16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Пример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82" name="AutoShape 33"/>
            <p:cNvSpPr>
              <a:spLocks noChangeArrowheads="1"/>
            </p:cNvSpPr>
            <p:nvPr/>
          </p:nvSpPr>
          <p:spPr bwMode="auto">
            <a:xfrm>
              <a:off x="6021" y="8514"/>
              <a:ext cx="1538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93 h 21600"/>
                <a:gd name="T14" fmla="*/ 18904 w 21600"/>
                <a:gd name="T15" fmla="*/ 16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Пример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>
              <a:off x="6021" y="6714"/>
              <a:ext cx="1538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93 h 21600"/>
                <a:gd name="T14" fmla="*/ 18904 w 21600"/>
                <a:gd name="T15" fmla="*/ 16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Пример</a:t>
              </a:r>
            </a:p>
          </p:txBody>
        </p:sp>
        <p:sp>
          <p:nvSpPr>
            <p:cNvPr id="11284" name="AutoShape 35"/>
            <p:cNvSpPr>
              <a:spLocks noChangeArrowheads="1"/>
            </p:cNvSpPr>
            <p:nvPr/>
          </p:nvSpPr>
          <p:spPr bwMode="auto">
            <a:xfrm>
              <a:off x="6021" y="10314"/>
              <a:ext cx="1538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93 h 21600"/>
                <a:gd name="T14" fmla="*/ 18904 w 21600"/>
                <a:gd name="T15" fmla="*/ 16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>
                  <a:solidFill>
                    <a:srgbClr val="000000"/>
                  </a:solidFill>
                  <a:latin typeface="Verdana" panose="020B0604030504040204" pitchFamily="34" charset="0"/>
                </a:rPr>
                <a:t>Пример</a:t>
              </a:r>
              <a:endParaRPr lang="ru-RU" altLang="ru-RU" sz="18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1285" name="Group 36"/>
            <p:cNvGrpSpPr>
              <a:grpSpLocks/>
            </p:cNvGrpSpPr>
            <p:nvPr/>
          </p:nvGrpSpPr>
          <p:grpSpPr bwMode="auto">
            <a:xfrm>
              <a:off x="981" y="1314"/>
              <a:ext cx="8100" cy="1325"/>
              <a:chOff x="981" y="1314"/>
              <a:chExt cx="8100" cy="1325"/>
            </a:xfrm>
          </p:grpSpPr>
          <p:sp>
            <p:nvSpPr>
              <p:cNvPr id="11286" name="Rectangle 37"/>
              <p:cNvSpPr>
                <a:spLocks noChangeArrowheads="1"/>
              </p:cNvSpPr>
              <p:nvPr/>
            </p:nvSpPr>
            <p:spPr bwMode="auto">
              <a:xfrm>
                <a:off x="3501" y="1314"/>
                <a:ext cx="4888" cy="4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Ассортиментные группы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1287" name="Rectangle 38"/>
              <p:cNvSpPr>
                <a:spLocks noChangeArrowheads="1"/>
              </p:cNvSpPr>
              <p:nvPr/>
            </p:nvSpPr>
            <p:spPr bwMode="auto">
              <a:xfrm>
                <a:off x="981" y="2214"/>
                <a:ext cx="3420" cy="4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Медикаменты и хим. товары</a:t>
                </a:r>
                <a:endParaRPr lang="ru-RU" altLang="ru-RU" sz="18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0759" name="Line 39"/>
              <p:cNvSpPr>
                <a:spLocks noChangeShapeType="1"/>
              </p:cNvSpPr>
              <p:nvPr/>
            </p:nvSpPr>
            <p:spPr bwMode="auto">
              <a:xfrm flipH="1">
                <a:off x="3142" y="1778"/>
                <a:ext cx="2339" cy="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0" name="Line 40"/>
              <p:cNvSpPr>
                <a:spLocks noChangeShapeType="1"/>
              </p:cNvSpPr>
              <p:nvPr/>
            </p:nvSpPr>
            <p:spPr bwMode="auto">
              <a:xfrm flipH="1">
                <a:off x="4761" y="1854"/>
                <a:ext cx="72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5481" y="1740"/>
                <a:ext cx="1439" cy="4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2" name="Line 42"/>
              <p:cNvSpPr>
                <a:spLocks noChangeShapeType="1"/>
              </p:cNvSpPr>
              <p:nvPr/>
            </p:nvSpPr>
            <p:spPr bwMode="auto">
              <a:xfrm>
                <a:off x="5481" y="1778"/>
                <a:ext cx="3060" cy="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5481" y="1778"/>
                <a:ext cx="3585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5481" y="1778"/>
                <a:ext cx="179" cy="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5" name="Line 45"/>
              <p:cNvSpPr>
                <a:spLocks noChangeShapeType="1"/>
              </p:cNvSpPr>
              <p:nvPr/>
            </p:nvSpPr>
            <p:spPr bwMode="auto">
              <a:xfrm>
                <a:off x="5481" y="1778"/>
                <a:ext cx="720" cy="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766" name="Line 46"/>
              <p:cNvSpPr>
                <a:spLocks noChangeShapeType="1"/>
              </p:cNvSpPr>
              <p:nvPr/>
            </p:nvSpPr>
            <p:spPr bwMode="auto">
              <a:xfrm>
                <a:off x="5660" y="1854"/>
                <a:ext cx="216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1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5915"/>
            <a:ext cx="10668754" cy="93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1B97C8"/>
                </a:solidFill>
              </a:rPr>
              <a:t>Маркетинговые характеристики ассортимента: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597" y="2659457"/>
            <a:ext cx="10999960" cy="244669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b="1" i="1" dirty="0" smtClean="0">
                <a:solidFill>
                  <a:srgbClr val="1B97C8"/>
                </a:solidFill>
              </a:rPr>
              <a:t>Широта </a:t>
            </a:r>
            <a:r>
              <a:rPr lang="ru-RU" dirty="0" smtClean="0">
                <a:solidFill>
                  <a:srgbClr val="1B97C8"/>
                </a:solidFill>
              </a:rPr>
              <a:t>—</a:t>
            </a:r>
            <a:r>
              <a:rPr lang="ru-RU" dirty="0" smtClean="0"/>
              <a:t> количество ассортиментных групп, подгрупп или классов товаров. </a:t>
            </a:r>
            <a:br>
              <a:rPr lang="ru-RU" dirty="0" smtClean="0"/>
            </a:br>
            <a:r>
              <a:rPr lang="ru-RU" b="1" i="1" dirty="0" smtClean="0">
                <a:solidFill>
                  <a:srgbClr val="1B97C8"/>
                </a:solidFill>
              </a:rPr>
              <a:t>Полнота </a:t>
            </a:r>
            <a:r>
              <a:rPr lang="ru-RU" dirty="0" smtClean="0">
                <a:solidFill>
                  <a:srgbClr val="1B97C8"/>
                </a:solidFill>
              </a:rPr>
              <a:t>—</a:t>
            </a:r>
            <a:r>
              <a:rPr lang="ru-RU" dirty="0" smtClean="0"/>
              <a:t> число товарных единиц или в целом по товарной номенклатуре, или по каждой ассортиментной группе или подгруппе товаров. </a:t>
            </a:r>
            <a:br>
              <a:rPr lang="ru-RU" dirty="0" smtClean="0"/>
            </a:br>
            <a:r>
              <a:rPr lang="ru-RU" b="1" i="1" dirty="0" smtClean="0">
                <a:solidFill>
                  <a:srgbClr val="1B97C8"/>
                </a:solidFill>
              </a:rPr>
              <a:t>Глубина </a:t>
            </a:r>
            <a:r>
              <a:rPr lang="ru-RU" dirty="0" smtClean="0">
                <a:solidFill>
                  <a:srgbClr val="1B97C8"/>
                </a:solidFill>
              </a:rPr>
              <a:t>—</a:t>
            </a:r>
            <a:r>
              <a:rPr lang="ru-RU" dirty="0" smtClean="0"/>
              <a:t> количество ассортиментных позиций в пределах одного товарного наименования.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1909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2519</Words>
  <Application>Microsoft Office PowerPoint</Application>
  <PresentationFormat>Произвольный</PresentationFormat>
  <Paragraphs>327</Paragraphs>
  <Slides>58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Диаграмма</vt:lpstr>
      <vt:lpstr>Лекция 1. Сущность, роль и построение ассортиментной политики.</vt:lpstr>
      <vt:lpstr>Ассортиментная политика</vt:lpstr>
      <vt:lpstr>Товарная номенклатура-организации представляет собой совокупность ассортиментных групп товаров и товарных единиц, ее формирование будет зависеть от подходов фармацевтической организации к объединению товаров в группы. </vt:lpstr>
      <vt:lpstr>Ассортимент товаров — состав и соотношение товаров определенного вида или разновидности, отличающихся между собой по типам, размерам, сортности, дозировке и другим признакам. </vt:lpstr>
      <vt:lpstr>Ассортиментная группа (ассортимент) — это группа товаров, тесно связанных между собой по одному из доминантных признаков: </vt:lpstr>
      <vt:lpstr>Ассортимент оптовых фармацевтических организаций формируют: </vt:lpstr>
      <vt:lpstr>Товарная единица (ассортиментная позиция) — конкретный товар, марка, которую продает организация. </vt:lpstr>
      <vt:lpstr>Презентация PowerPoint</vt:lpstr>
      <vt:lpstr>Маркетинговые характеристики ассортимента:</vt:lpstr>
      <vt:lpstr>Коэффициент широты— отношение фактического числа ассортиментных групп (подгрупп, классов и т.п.) к базовой (максимально возможной) широте: </vt:lpstr>
      <vt:lpstr>Коэффициент полноты — отношение числа ассортиментных позиций (товарных единиц), имеющихся в наличии в фармацевтической организации (полнота фактическая), к числу ассортиментных позиций, внесенных в Госреестр или ОКП или получивших разрешение на использование (полнота базовая): </vt:lpstr>
      <vt:lpstr>Коэффициент глубины— отношение фактического числа ассортиментных позиций одного товарного наименования к возможному числу позиций: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классификации ассортимента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АВС - анализ </vt:lpstr>
      <vt:lpstr>Презентация PowerPoint</vt:lpstr>
      <vt:lpstr>Презентация PowerPoint</vt:lpstr>
      <vt:lpstr>Презентация PowerPoint</vt:lpstr>
      <vt:lpstr>При проведении совмещенного анализа получаем 9 групп товаров</vt:lpstr>
      <vt:lpstr>Презентация PowerPoint</vt:lpstr>
      <vt:lpstr>Презентация PowerPoint</vt:lpstr>
      <vt:lpstr>Область применения ХYZ—анализа</vt:lpstr>
      <vt:lpstr>Для оценки логистики</vt:lpstr>
      <vt:lpstr>Жизненный цикл товара (ЖЦТ)</vt:lpstr>
      <vt:lpstr>Презентация PowerPoint</vt:lpstr>
      <vt:lpstr>Презентация PowerPoint</vt:lpstr>
      <vt:lpstr>Презентация PowerPoint</vt:lpstr>
      <vt:lpstr>В ЖЦТ выделяют 4- 5 этапов:</vt:lpstr>
      <vt:lpstr>Виды линий ЖЦТ: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линий ЖЦТ</vt:lpstr>
      <vt:lpstr>Определение темпа прироста показателей сбыта и этапов ЖЦТ по их величинам</vt:lpstr>
      <vt:lpstr>Презентация PowerPoint</vt:lpstr>
      <vt:lpstr>Портфельный анализ</vt:lpstr>
      <vt:lpstr>Матрица БКГ</vt:lpstr>
      <vt:lpstr>Стратегии реализации</vt:lpstr>
      <vt:lpstr>Матрица Ансоффа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23</cp:revision>
  <dcterms:created xsi:type="dcterms:W3CDTF">2020-04-23T06:28:02Z</dcterms:created>
  <dcterms:modified xsi:type="dcterms:W3CDTF">2025-02-25T13:10:21Z</dcterms:modified>
</cp:coreProperties>
</file>