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78" r:id="rId5"/>
    <p:sldId id="258" r:id="rId6"/>
    <p:sldId id="277" r:id="rId7"/>
    <p:sldId id="260" r:id="rId8"/>
    <p:sldId id="279" r:id="rId9"/>
    <p:sldId id="262" r:id="rId10"/>
    <p:sldId id="263" r:id="rId11"/>
    <p:sldId id="280" r:id="rId12"/>
    <p:sldId id="28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D095D-1F96-186E-ADBE-9747D0AFB0F4}" v="421" dt="2024-12-20T03:27:23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gif"/><Relationship Id="rId7" Type="http://schemas.openxmlformats.org/officeDocument/2006/relationships/image" Target="../media/image3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665163"/>
            <a:ext cx="9144000" cy="2387600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br>
              <a:rPr lang="en-US" dirty="0"/>
            </a:br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обработки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языковых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данных</a:t>
            </a:r>
            <a:br>
              <a:rPr lang="en-US" sz="3500" dirty="0">
                <a:latin typeface="Times New Roman"/>
                <a:cs typeface="Times New Roman"/>
              </a:rPr>
            </a:br>
            <a:r>
              <a:rPr lang="en-US" sz="3500" dirty="0" err="1">
                <a:latin typeface="Times New Roman"/>
                <a:cs typeface="Times New Roman"/>
              </a:rPr>
              <a:t>Инструменты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для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работы</a:t>
            </a:r>
            <a:r>
              <a:rPr lang="en-US" sz="3500" dirty="0">
                <a:latin typeface="Times New Roman"/>
                <a:cs typeface="Times New Roman"/>
              </a:rPr>
              <a:t> с </a:t>
            </a:r>
            <a:r>
              <a:rPr lang="en-US" sz="3500" dirty="0" err="1">
                <a:latin typeface="Times New Roman"/>
                <a:cs typeface="Times New Roman"/>
              </a:rPr>
              <a:t>большими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данными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регрессия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6F855-589B-C1F5-4B05-526D3BC1C377}"/>
              </a:ext>
            </a:extLst>
          </p:cNvPr>
          <p:cNvSpPr txBox="1"/>
          <p:nvPr/>
        </p:nvSpPr>
        <p:spPr>
          <a:xfrm>
            <a:off x="334708" y="912512"/>
            <a:ext cx="11641392" cy="57940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Расстояния</a:t>
            </a:r>
            <a:r>
              <a:rPr lang="en-US" sz="2500" dirty="0">
                <a:latin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cs typeface="Times New Roman"/>
              </a:rPr>
              <a:t>Евклидово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Чебышева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городских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кварталов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Левенштейна</a:t>
            </a:r>
            <a:r>
              <a:rPr lang="en-US" sz="2500" dirty="0">
                <a:latin typeface="Times New Roman"/>
                <a:cs typeface="Times New Roman"/>
              </a:rPr>
              <a:t> и </a:t>
            </a:r>
            <a:r>
              <a:rPr lang="en-US" sz="2500" dirty="0" err="1">
                <a:latin typeface="Times New Roman"/>
                <a:cs typeface="Times New Roman"/>
              </a:rPr>
              <a:t>т.д</a:t>
            </a:r>
            <a:r>
              <a:rPr lang="en-US" sz="2500" dirty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Представление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пространства</a:t>
            </a:r>
            <a:r>
              <a:rPr lang="en-US" sz="2500" dirty="0">
                <a:latin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cs typeface="Times New Roman"/>
              </a:rPr>
              <a:t>зависит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специфики</a:t>
            </a:r>
            <a:r>
              <a:rPr lang="en-US" sz="2500" dirty="0">
                <a:latin typeface="Times New Roman"/>
                <a:cs typeface="Times New Roman"/>
              </a:rPr>
              <a:t> и </a:t>
            </a:r>
            <a:r>
              <a:rPr lang="en-US" sz="2500" dirty="0" err="1">
                <a:latin typeface="Times New Roman"/>
                <a:cs typeface="Times New Roman"/>
              </a:rPr>
              <a:t>физики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задачи</a:t>
            </a:r>
            <a:endParaRPr lang="en-US" sz="25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Ррессионная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модель</a:t>
            </a:r>
            <a:r>
              <a:rPr lang="en-US" sz="2500" dirty="0">
                <a:latin typeface="Times New Roman"/>
                <a:cs typeface="Times New Roman"/>
              </a:rPr>
              <a:t>: </a:t>
            </a:r>
            <a:r>
              <a:rPr lang="en-US" sz="2500" dirty="0" err="1">
                <a:latin typeface="Times New Roman"/>
                <a:cs typeface="Times New Roman"/>
              </a:rPr>
              <a:t>полиномиальные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логистические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нейронные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сети</a:t>
            </a:r>
            <a:r>
              <a:rPr lang="en-US" sz="2500" dirty="0">
                <a:latin typeface="Times New Roman"/>
                <a:cs typeface="Times New Roman"/>
              </a:rPr>
              <a:t>, в </a:t>
            </a:r>
            <a:r>
              <a:rPr lang="en-US" sz="2500" dirty="0" err="1">
                <a:latin typeface="Times New Roman"/>
                <a:cs typeface="Times New Roman"/>
              </a:rPr>
              <a:t>общем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случае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зависит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физики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задачи</a:t>
            </a:r>
            <a:endParaRPr lang="en-US" sz="25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err="1">
                <a:latin typeface="Times New Roman"/>
                <a:cs typeface="Times New Roman"/>
              </a:rPr>
              <a:t>Нормировка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данных</a:t>
            </a:r>
            <a:r>
              <a:rPr lang="en-US" sz="2500" dirty="0">
                <a:latin typeface="Times New Roman"/>
                <a:cs typeface="Times New Roman"/>
              </a:rPr>
              <a:t> –  </a:t>
            </a:r>
            <a:r>
              <a:rPr lang="en-US" sz="2500" err="1">
                <a:latin typeface="Times New Roman"/>
                <a:cs typeface="Times New Roman"/>
              </a:rPr>
              <a:t>зависит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от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регрессионной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модели</a:t>
            </a:r>
            <a:r>
              <a:rPr lang="en-US" sz="2500" dirty="0">
                <a:latin typeface="Times New Roman"/>
                <a:cs typeface="Times New Roman"/>
              </a:rPr>
              <a:t> и </a:t>
            </a:r>
            <a:r>
              <a:rPr lang="en-US" sz="2500" err="1">
                <a:latin typeface="Times New Roman"/>
                <a:cs typeface="Times New Roman"/>
              </a:rPr>
              <a:t>физики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задачи</a:t>
            </a:r>
            <a:endParaRPr lang="en-US" sz="250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Построение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функционала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оптимизации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вида</a:t>
            </a:r>
            <a:r>
              <a:rPr lang="en-US" sz="2500" dirty="0">
                <a:latin typeface="Times New Roman"/>
                <a:cs typeface="Times New Roman"/>
              </a:rPr>
              <a:t>:                       , </a:t>
            </a:r>
            <a:r>
              <a:rPr lang="en-US" sz="2500" dirty="0" err="1">
                <a:latin typeface="Times New Roman"/>
                <a:cs typeface="Times New Roman"/>
              </a:rPr>
              <a:t>помним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что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решени</a:t>
            </a:r>
            <a:r>
              <a:rPr lang="ru-RU" sz="2500" dirty="0">
                <a:latin typeface="Times New Roman"/>
                <a:cs typeface="Times New Roman"/>
              </a:rPr>
              <a:t>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должно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удовлетворять</a:t>
            </a:r>
            <a:r>
              <a:rPr lang="en-US" sz="2500" dirty="0">
                <a:latin typeface="Times New Roman"/>
                <a:cs typeface="Times New Roman"/>
              </a:rPr>
              <a:t> Ax=y. В </a:t>
            </a:r>
            <a:r>
              <a:rPr lang="en-US" sz="2500" dirty="0" err="1">
                <a:latin typeface="Times New Roman"/>
                <a:cs typeface="Times New Roman"/>
              </a:rPr>
              <a:t>общем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случае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зависит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физики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задачи</a:t>
            </a:r>
            <a:r>
              <a:rPr lang="en-US" sz="2500" dirty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Оптимизатор</a:t>
            </a:r>
            <a:r>
              <a:rPr lang="en-US" sz="2500" dirty="0">
                <a:latin typeface="Times New Roman"/>
                <a:cs typeface="Times New Roman"/>
              </a:rPr>
              <a:t>: </a:t>
            </a:r>
            <a:r>
              <a:rPr lang="ru-RU" sz="2500" dirty="0">
                <a:latin typeface="Times New Roman"/>
                <a:cs typeface="Times New Roman"/>
              </a:rPr>
              <a:t>линейная оптимизация, квадратичная оптимизация (Ньютон)</a:t>
            </a:r>
            <a:r>
              <a:rPr lang="en-US" sz="2500" dirty="0">
                <a:latin typeface="Times New Roman"/>
                <a:cs typeface="Times New Roman"/>
              </a:rPr>
              <a:t>,</a:t>
            </a:r>
            <a:r>
              <a:rPr lang="ru-RU" sz="2500" dirty="0">
                <a:latin typeface="Times New Roman"/>
                <a:cs typeface="Times New Roman"/>
              </a:rPr>
              <a:t> градиентный спуск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обратное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распространение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ошибки</a:t>
            </a:r>
            <a:r>
              <a:rPr lang="en-US" sz="2500" dirty="0">
                <a:latin typeface="Times New Roman"/>
                <a:cs typeface="Times New Roman"/>
              </a:rPr>
              <a:t> (</a:t>
            </a:r>
            <a:r>
              <a:rPr lang="en-US" sz="2500" dirty="0" err="1">
                <a:latin typeface="Times New Roman"/>
                <a:cs typeface="Times New Roman"/>
              </a:rPr>
              <a:t>нейронные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сети</a:t>
            </a:r>
            <a:r>
              <a:rPr lang="en-US" sz="2500" dirty="0">
                <a:latin typeface="Times New Roman"/>
                <a:cs typeface="Times New Roman"/>
              </a:rPr>
              <a:t>), </a:t>
            </a:r>
            <a:r>
              <a:rPr lang="en-US" sz="2500" dirty="0" err="1">
                <a:latin typeface="Times New Roman"/>
                <a:cs typeface="Times New Roman"/>
              </a:rPr>
              <a:t>зависит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физики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задачи</a:t>
            </a:r>
            <a:r>
              <a:rPr lang="en-US" sz="2500" dirty="0">
                <a:latin typeface="Times New Roman"/>
                <a:cs typeface="Times New Roman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733905-9021-EF2B-D9AA-24137FE1EF01}"/>
                  </a:ext>
                </a:extLst>
              </p:cNvPr>
              <p:cNvSpPr txBox="1"/>
              <p:nvPr/>
            </p:nvSpPr>
            <p:spPr>
              <a:xfrm>
                <a:off x="6996669" y="4000688"/>
                <a:ext cx="1795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733905-9021-EF2B-D9AA-24137FE1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669" y="4000688"/>
                <a:ext cx="1795363" cy="276999"/>
              </a:xfrm>
              <a:prstGeom prst="rect">
                <a:avLst/>
              </a:prstGeom>
              <a:blipFill>
                <a:blip r:embed="rId2"/>
                <a:stretch>
                  <a:fillRect l="-4422"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62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F49FD-8A79-C26C-605B-456AA9335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AA7E-BB2C-3D09-5954-0656F92E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регрессия</a:t>
            </a:r>
          </a:p>
        </p:txBody>
      </p:sp>
      <p:pic>
        <p:nvPicPr>
          <p:cNvPr id="5122" name="Picture 2" descr="Линейная регрессия: примеры и вычисление функции потерь">
            <a:extLst>
              <a:ext uri="{FF2B5EF4-FFF2-40B4-BE49-F238E27FC236}">
                <a16:creationId xmlns:a16="http://schemas.microsoft.com/office/drawing/2014/main" id="{A7D8C493-DC34-64C5-F9EA-57463417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37422"/>
            <a:ext cx="2745014" cy="1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4E551-D124-1C56-EA74-9A2DE541FE61}"/>
              </a:ext>
            </a:extLst>
          </p:cNvPr>
          <p:cNvSpPr txBox="1"/>
          <p:nvPr/>
        </p:nvSpPr>
        <p:spPr>
          <a:xfrm>
            <a:off x="740227" y="2807093"/>
            <a:ext cx="222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Линейная регрессия</a:t>
            </a:r>
            <a:endParaRPr lang="en-US" sz="14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D947EB7-B6D3-61A4-029A-0823954B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93" y="924260"/>
            <a:ext cx="2527663" cy="1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AEAC4-2924-55A7-6958-6CA5D293929F}"/>
              </a:ext>
            </a:extLst>
          </p:cNvPr>
          <p:cNvSpPr txBox="1"/>
          <p:nvPr/>
        </p:nvSpPr>
        <p:spPr>
          <a:xfrm>
            <a:off x="3511770" y="2807093"/>
            <a:ext cx="2220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Квадратичная и синусоидальная регрессия</a:t>
            </a:r>
            <a:endParaRPr lang="en-US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2E200E-DCB6-D29C-6FD1-F8D5FBFD2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996" y="1192599"/>
            <a:ext cx="2657018" cy="1717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1509A-B68C-19F5-F4B9-3A08995A137E}"/>
              </a:ext>
            </a:extLst>
          </p:cNvPr>
          <p:cNvSpPr txBox="1"/>
          <p:nvPr/>
        </p:nvSpPr>
        <p:spPr>
          <a:xfrm>
            <a:off x="6219668" y="2910415"/>
            <a:ext cx="222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Нейросетевая регрессия</a:t>
            </a:r>
            <a:endParaRPr lang="en-US" sz="1400" dirty="0"/>
          </a:p>
        </p:txBody>
      </p:sp>
      <p:pic>
        <p:nvPicPr>
          <p:cNvPr id="5126" name="Picture 6" descr="Самые частые проблемы Gradient Descent и как их решить | LabelMe | Дзен">
            <a:extLst>
              <a:ext uri="{FF2B5EF4-FFF2-40B4-BE49-F238E27FC236}">
                <a16:creationId xmlns:a16="http://schemas.microsoft.com/office/drawing/2014/main" id="{BF1895D5-59D3-E50A-C91C-F7A4C8A0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1438"/>
            <a:ext cx="3411223" cy="20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Теория принятия решений: ЗАДАЧИ ОПТИМИЗАЦИИ ПРИ ПРИНЯТИИ РЕШЕНИЙ">
            <a:extLst>
              <a:ext uri="{FF2B5EF4-FFF2-40B4-BE49-F238E27FC236}">
                <a16:creationId xmlns:a16="http://schemas.microsoft.com/office/drawing/2014/main" id="{AC67B19C-A5A3-79A9-4698-E7BC6A97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4" y="3550472"/>
            <a:ext cx="3657894" cy="25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DD5A85-43E0-D8A0-71C9-F54A079A12B5}"/>
              </a:ext>
            </a:extLst>
          </p:cNvPr>
          <p:cNvSpPr txBox="1"/>
          <p:nvPr/>
        </p:nvSpPr>
        <p:spPr>
          <a:xfrm>
            <a:off x="1959429" y="6079563"/>
            <a:ext cx="222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/>
                <a:cs typeface="Times New Roman"/>
              </a:rPr>
              <a:t>Симпликс</a:t>
            </a:r>
            <a:r>
              <a:rPr lang="ru-RU" sz="1400" dirty="0">
                <a:latin typeface="Times New Roman"/>
                <a:cs typeface="Times New Roman"/>
              </a:rPr>
              <a:t>-метод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4F6BA-AE0A-2BB1-E1C5-87CE626DEF35}"/>
              </a:ext>
            </a:extLst>
          </p:cNvPr>
          <p:cNvSpPr txBox="1"/>
          <p:nvPr/>
        </p:nvSpPr>
        <p:spPr>
          <a:xfrm>
            <a:off x="6096000" y="5971841"/>
            <a:ext cx="3915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Градиентный спуск/метод ньютона/обратное распространение ошибки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EF906B-0014-52D7-51AA-7F0D6478A1EC}"/>
                  </a:ext>
                </a:extLst>
              </p:cNvPr>
              <p:cNvSpPr txBox="1"/>
              <p:nvPr/>
            </p:nvSpPr>
            <p:spPr>
              <a:xfrm>
                <a:off x="9114090" y="4538018"/>
                <a:ext cx="1795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EF906B-0014-52D7-51AA-7F0D6478A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090" y="4538018"/>
                <a:ext cx="1795363" cy="276999"/>
              </a:xfrm>
              <a:prstGeom prst="rect">
                <a:avLst/>
              </a:prstGeom>
              <a:blipFill>
                <a:blip r:embed="rId7"/>
                <a:stretch>
                  <a:fillRect l="-4407"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with lines and dots&#10;&#10;Description automatically generated">
            <a:extLst>
              <a:ext uri="{FF2B5EF4-FFF2-40B4-BE49-F238E27FC236}">
                <a16:creationId xmlns:a16="http://schemas.microsoft.com/office/drawing/2014/main" id="{5B89687D-15CB-3D9B-7C3E-4B96C6C01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577" y="960411"/>
            <a:ext cx="3018134" cy="1889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5150F-E31F-49F7-50B0-34BCC140FF31}"/>
              </a:ext>
            </a:extLst>
          </p:cNvPr>
          <p:cNvSpPr txBox="1"/>
          <p:nvPr/>
        </p:nvSpPr>
        <p:spPr>
          <a:xfrm>
            <a:off x="9383904" y="2910414"/>
            <a:ext cx="222068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400" dirty="0">
                <a:latin typeface="Times New Roman"/>
                <a:cs typeface="Times New Roman"/>
              </a:rPr>
              <a:t>Сплайны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3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F49FD-8A79-C26C-605B-456AA9335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AA7E-BB2C-3D09-5954-0656F92E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перцептрон</a:t>
            </a:r>
          </a:p>
        </p:txBody>
      </p:sp>
      <p:pic>
        <p:nvPicPr>
          <p:cNvPr id="11" name="Picture 10" descr="Нейронные сети, перцептрон — Викиконспекты">
            <a:extLst>
              <a:ext uri="{FF2B5EF4-FFF2-40B4-BE49-F238E27FC236}">
                <a16:creationId xmlns:a16="http://schemas.microsoft.com/office/drawing/2014/main" id="{2706F3C0-9836-5566-7448-D953E01F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4" y="3709394"/>
            <a:ext cx="5410200" cy="2590537"/>
          </a:xfrm>
          <a:prstGeom prst="rect">
            <a:avLst/>
          </a:prstGeom>
        </p:spPr>
      </p:pic>
      <p:sp>
        <p:nvSpPr>
          <p:cNvPr id="13" name="Прямоугольник: скругленные углы 4">
            <a:extLst>
              <a:ext uri="{FF2B5EF4-FFF2-40B4-BE49-F238E27FC236}">
                <a16:creationId xmlns:a16="http://schemas.microsoft.com/office/drawing/2014/main" id="{DBC62783-1930-ABA4-FCD5-BC25962AA941}"/>
              </a:ext>
            </a:extLst>
          </p:cNvPr>
          <p:cNvSpPr/>
          <p:nvPr/>
        </p:nvSpPr>
        <p:spPr>
          <a:xfrm>
            <a:off x="8375477" y="4232532"/>
            <a:ext cx="1795038" cy="154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 стрелкой 11">
            <a:extLst>
              <a:ext uri="{FF2B5EF4-FFF2-40B4-BE49-F238E27FC236}">
                <a16:creationId xmlns:a16="http://schemas.microsoft.com/office/drawing/2014/main" id="{615F4EC4-5C36-0C5C-5E3A-C1C5F7D2F84F}"/>
              </a:ext>
            </a:extLst>
          </p:cNvPr>
          <p:cNvCxnSpPr>
            <a:cxnSpLocks/>
          </p:cNvCxnSpPr>
          <p:nvPr/>
        </p:nvCxnSpPr>
        <p:spPr>
          <a:xfrm>
            <a:off x="7943900" y="4972787"/>
            <a:ext cx="431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3">
            <a:extLst>
              <a:ext uri="{FF2B5EF4-FFF2-40B4-BE49-F238E27FC236}">
                <a16:creationId xmlns:a16="http://schemas.microsoft.com/office/drawing/2014/main" id="{1F728033-7775-7B5D-5496-E9D53F7BD830}"/>
              </a:ext>
            </a:extLst>
          </p:cNvPr>
          <p:cNvCxnSpPr>
            <a:cxnSpLocks/>
          </p:cNvCxnSpPr>
          <p:nvPr/>
        </p:nvCxnSpPr>
        <p:spPr>
          <a:xfrm>
            <a:off x="10174590" y="4972787"/>
            <a:ext cx="431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A1D60B-4FFB-BA51-5C91-7C0130EA0272}"/>
                  </a:ext>
                </a:extLst>
              </p:cNvPr>
              <p:cNvSpPr txBox="1"/>
              <p:nvPr/>
            </p:nvSpPr>
            <p:spPr>
              <a:xfrm>
                <a:off x="7540666" y="4726566"/>
                <a:ext cx="3578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A1D60B-4FFB-BA51-5C91-7C0130EA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666" y="4726566"/>
                <a:ext cx="35785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FFA7CB-3921-7B8A-E884-70105B0B53EA}"/>
                  </a:ext>
                </a:extLst>
              </p:cNvPr>
              <p:cNvSpPr txBox="1"/>
              <p:nvPr/>
            </p:nvSpPr>
            <p:spPr>
              <a:xfrm>
                <a:off x="10682069" y="4726566"/>
                <a:ext cx="3402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FFA7CB-3921-7B8A-E884-70105B0B5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069" y="4726566"/>
                <a:ext cx="34022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F4DE05-119A-FFD4-946E-10C9D805308A}"/>
                  </a:ext>
                </a:extLst>
              </p:cNvPr>
              <p:cNvSpPr txBox="1"/>
              <p:nvPr/>
            </p:nvSpPr>
            <p:spPr>
              <a:xfrm>
                <a:off x="8944370" y="4505847"/>
                <a:ext cx="65191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F4DE05-119A-FFD4-946E-10C9D8053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370" y="4505847"/>
                <a:ext cx="65191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6F4195B-31A4-C7DA-15A4-83C7D1EFC2D3}"/>
              </a:ext>
            </a:extLst>
          </p:cNvPr>
          <p:cNvSpPr txBox="1"/>
          <p:nvPr/>
        </p:nvSpPr>
        <p:spPr>
          <a:xfrm>
            <a:off x="6105672" y="4705136"/>
            <a:ext cx="7800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ИЛИ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03E25E-BF2F-AD09-F990-0FE80D7254E6}"/>
              </a:ext>
            </a:extLst>
          </p:cNvPr>
          <p:cNvSpPr txBox="1"/>
          <p:nvPr/>
        </p:nvSpPr>
        <p:spPr>
          <a:xfrm>
            <a:off x="1301197" y="1876695"/>
            <a:ext cx="971743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Практически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любую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функцию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можно</a:t>
            </a:r>
            <a:r>
              <a:rPr lang="en-US" sz="2800" dirty="0">
                <a:latin typeface="Times New Roman"/>
                <a:cs typeface="Times New Roman"/>
              </a:rPr>
              <a:t> с </a:t>
            </a:r>
            <a:r>
              <a:rPr lang="en-US" sz="2800" dirty="0" err="1">
                <a:latin typeface="Times New Roman"/>
                <a:cs typeface="Times New Roman"/>
              </a:rPr>
              <a:t>какой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угодно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точностью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аппроксимировать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конечной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комбинацией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нелинейных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функций</a:t>
            </a:r>
            <a:r>
              <a:rPr lang="en-US" sz="2800" dirty="0">
                <a:latin typeface="Times New Roman"/>
                <a:cs typeface="Times New Roman"/>
              </a:rPr>
              <a:t> с </a:t>
            </a:r>
            <a:r>
              <a:rPr lang="en-US" sz="2800" dirty="0" err="1">
                <a:latin typeface="Times New Roman"/>
                <a:cs typeface="Times New Roman"/>
              </a:rPr>
              <a:t>принимением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одной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нелинейности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52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770" y="2387505"/>
            <a:ext cx="6447504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Обработка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естественного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языка</a:t>
            </a:r>
          </a:p>
        </p:txBody>
      </p:sp>
      <p:pic>
        <p:nvPicPr>
          <p:cNvPr id="4" name="Picture 3" descr="А вы знаете, что такое сверточные нейронные сети? В статье автор расскажет,  что же это такое: как произошел.. | ВКонтакте">
            <a:extLst>
              <a:ext uri="{FF2B5EF4-FFF2-40B4-BE49-F238E27FC236}">
                <a16:creationId xmlns:a16="http://schemas.microsoft.com/office/drawing/2014/main" id="{87CB909C-2537-6FA9-5987-C121CF36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34" y="3867019"/>
            <a:ext cx="5278819" cy="29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Обработка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естественного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языка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A5451-ECB1-E826-38D7-742526DD05D4}"/>
              </a:ext>
            </a:extLst>
          </p:cNvPr>
          <p:cNvSpPr txBox="1"/>
          <p:nvPr/>
        </p:nvSpPr>
        <p:spPr>
          <a:xfrm>
            <a:off x="599584" y="2949544"/>
            <a:ext cx="1159014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imes New Roman"/>
                <a:ea typeface="+mn-lt"/>
                <a:cs typeface="Times New Roman"/>
              </a:rPr>
              <a:t>"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Лингвистические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единицы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в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схожих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контекстах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имеют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схожее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значение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" </a:t>
            </a:r>
            <a:endParaRPr lang="en-US" sz="2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75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Обработка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естественного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языка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A5451-ECB1-E826-38D7-742526DD05D4}"/>
              </a:ext>
            </a:extLst>
          </p:cNvPr>
          <p:cNvSpPr txBox="1"/>
          <p:nvPr/>
        </p:nvSpPr>
        <p:spPr>
          <a:xfrm>
            <a:off x="160465" y="1658019"/>
            <a:ext cx="2949842" cy="477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Большой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корпус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C954D-192B-4276-8510-C6B19374E81F}"/>
              </a:ext>
            </a:extLst>
          </p:cNvPr>
          <p:cNvSpPr txBox="1"/>
          <p:nvPr/>
        </p:nvSpPr>
        <p:spPr>
          <a:xfrm>
            <a:off x="2911412" y="2316696"/>
            <a:ext cx="2949842" cy="12464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Диахроническое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представление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слова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1D800-F577-97C4-C935-985325361ED3}"/>
              </a:ext>
            </a:extLst>
          </p:cNvPr>
          <p:cNvSpPr txBox="1"/>
          <p:nvPr/>
        </p:nvSpPr>
        <p:spPr>
          <a:xfrm>
            <a:off x="5584870" y="3931102"/>
            <a:ext cx="2949842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Анализ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окрестностей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слова</a:t>
            </a:r>
            <a:endParaRPr lang="en-US" dirty="0" err="1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F6F047-01CE-C802-FA35-B9F156503231}"/>
              </a:ext>
            </a:extLst>
          </p:cNvPr>
          <p:cNvCxnSpPr/>
          <p:nvPr/>
        </p:nvCxnSpPr>
        <p:spPr>
          <a:xfrm>
            <a:off x="2007140" y="2200788"/>
            <a:ext cx="586792" cy="69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FF5BE1-8657-A94E-1F3C-E29F5D19624B}"/>
              </a:ext>
            </a:extLst>
          </p:cNvPr>
          <p:cNvCxnSpPr>
            <a:cxnSpLocks/>
          </p:cNvCxnSpPr>
          <p:nvPr/>
        </p:nvCxnSpPr>
        <p:spPr>
          <a:xfrm>
            <a:off x="5287614" y="2975702"/>
            <a:ext cx="586792" cy="69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AB9064-269D-7A5C-720E-69ACA466701B}"/>
              </a:ext>
            </a:extLst>
          </p:cNvPr>
          <p:cNvCxnSpPr>
            <a:cxnSpLocks/>
          </p:cNvCxnSpPr>
          <p:nvPr/>
        </p:nvCxnSpPr>
        <p:spPr>
          <a:xfrm>
            <a:off x="8593918" y="4835498"/>
            <a:ext cx="586792" cy="69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A48374-18E1-41B0-5195-F29B73DA97C2}"/>
              </a:ext>
            </a:extLst>
          </p:cNvPr>
          <p:cNvSpPr txBox="1"/>
          <p:nvPr/>
        </p:nvSpPr>
        <p:spPr>
          <a:xfrm>
            <a:off x="9420700" y="5571338"/>
            <a:ext cx="2949842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Обнаружение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новых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значений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05274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Обработка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естественного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языка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C954D-192B-4276-8510-C6B19374E81F}"/>
              </a:ext>
            </a:extLst>
          </p:cNvPr>
          <p:cNvSpPr txBox="1"/>
          <p:nvPr/>
        </p:nvSpPr>
        <p:spPr>
          <a:xfrm>
            <a:off x="1774870" y="1709679"/>
            <a:ext cx="7793061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Полные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вектора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сочетаемости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составленные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из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частот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биграмм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C1047-CD63-F0E3-9ACE-65AF7400853A}"/>
              </a:ext>
            </a:extLst>
          </p:cNvPr>
          <p:cNvSpPr txBox="1"/>
          <p:nvPr/>
        </p:nvSpPr>
        <p:spPr>
          <a:xfrm>
            <a:off x="1774869" y="2872051"/>
            <a:ext cx="7793061" cy="12464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Сжатые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вектора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сочетаемости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для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понижения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размерности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используется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как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правило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сингулярное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разложение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0FD93-AD8B-DE65-1F5D-2695D1AD4261}"/>
              </a:ext>
            </a:extLst>
          </p:cNvPr>
          <p:cNvSpPr txBox="1"/>
          <p:nvPr/>
        </p:nvSpPr>
        <p:spPr>
          <a:xfrm>
            <a:off x="1774869" y="4499374"/>
            <a:ext cx="7793061" cy="477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Нейросетевые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встраивания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слов</a:t>
            </a:r>
            <a:r>
              <a:rPr lang="en-US" sz="2500" dirty="0">
                <a:latin typeface="Times New Roman"/>
                <a:cs typeface="Times New Roman"/>
              </a:rPr>
              <a:t> (word2vec)</a:t>
            </a:r>
          </a:p>
        </p:txBody>
      </p:sp>
    </p:spTree>
    <p:extLst>
      <p:ext uri="{BB962C8B-B14F-4D97-AF65-F5344CB8AC3E}">
        <p14:creationId xmlns:p14="http://schemas.microsoft.com/office/powerpoint/2010/main" val="269459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Обработка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естественного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языка</a:t>
            </a:r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C98DCA05-EAD1-6BEC-DC8A-CB3EE297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710221"/>
            <a:ext cx="8639175" cy="2352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117D0-F22B-13CA-0525-90A4658B59AA}"/>
              </a:ext>
            </a:extLst>
          </p:cNvPr>
          <p:cNvSpPr txBox="1"/>
          <p:nvPr/>
        </p:nvSpPr>
        <p:spPr>
          <a:xfrm>
            <a:off x="354191" y="4279815"/>
            <a:ext cx="11486823" cy="23315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err="1">
                <a:latin typeface="Times New Roman"/>
                <a:cs typeface="Times New Roman"/>
              </a:rPr>
              <a:t>Вектор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слова</a:t>
            </a:r>
            <a:r>
              <a:rPr lang="en-US" sz="2500" dirty="0">
                <a:latin typeface="Times New Roman"/>
                <a:cs typeface="Times New Roman"/>
              </a:rPr>
              <a:t> - </a:t>
            </a:r>
            <a:r>
              <a:rPr lang="en-US" sz="2500" err="1">
                <a:latin typeface="Times New Roman"/>
                <a:cs typeface="Times New Roman"/>
              </a:rPr>
              <a:t>полное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или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редуцированное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векторное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представление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слова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500" err="1">
                <a:latin typeface="Times New Roman"/>
                <a:cs typeface="Times New Roman"/>
              </a:rPr>
              <a:t>Вектор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контекста</a:t>
            </a:r>
            <a:r>
              <a:rPr lang="en-US" sz="2500" dirty="0">
                <a:latin typeface="Times New Roman"/>
                <a:cs typeface="Times New Roman"/>
              </a:rPr>
              <a:t> - </a:t>
            </a:r>
            <a:r>
              <a:rPr lang="en-US" sz="2500" err="1">
                <a:latin typeface="Times New Roman"/>
                <a:cs typeface="Times New Roman"/>
              </a:rPr>
              <a:t>взвешенная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сумма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векторов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составных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слов</a:t>
            </a:r>
            <a:endParaRPr lang="en-US" sz="2500" dirty="0" err="1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500" err="1">
                <a:latin typeface="Times New Roman"/>
                <a:cs typeface="Times New Roman"/>
              </a:rPr>
              <a:t>Строится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предиктор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err="1">
                <a:latin typeface="Times New Roman"/>
                <a:cs typeface="Times New Roman"/>
              </a:rPr>
              <a:t>позволяющий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по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векторам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слов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контекста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предсказать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слово</a:t>
            </a:r>
            <a:r>
              <a:rPr lang="en-US" sz="2500" dirty="0">
                <a:latin typeface="Times New Roman"/>
                <a:cs typeface="Times New Roman"/>
              </a:rPr>
              <a:t>, и </a:t>
            </a:r>
            <a:r>
              <a:rPr lang="en-US" sz="2500" err="1">
                <a:latin typeface="Times New Roman"/>
                <a:cs typeface="Times New Roman"/>
              </a:rPr>
              <a:t>наоборот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err="1">
                <a:latin typeface="Times New Roman"/>
                <a:cs typeface="Times New Roman"/>
              </a:rPr>
              <a:t>по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слову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предсказать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контекст</a:t>
            </a:r>
            <a:endParaRPr lang="en-US" sz="2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49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Обработка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естественного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языка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D92BCD3-9EF6-FA03-8FB0-69DA8D3D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8" y="2064826"/>
            <a:ext cx="11603064" cy="3748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E7EC7-7CF6-936F-1E2C-61BB2FF02763}"/>
              </a:ext>
            </a:extLst>
          </p:cNvPr>
          <p:cNvSpPr txBox="1"/>
          <p:nvPr/>
        </p:nvSpPr>
        <p:spPr>
          <a:xfrm>
            <a:off x="289615" y="1309306"/>
            <a:ext cx="7793061" cy="477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Представление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значения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слова</a:t>
            </a:r>
            <a:r>
              <a:rPr lang="en-US" sz="2500" dirty="0">
                <a:latin typeface="Times New Roman"/>
                <a:cs typeface="Times New Roman"/>
              </a:rPr>
              <a:t>, </a:t>
            </a:r>
            <a:r>
              <a:rPr lang="en-US" sz="2500" dirty="0" err="1">
                <a:latin typeface="Times New Roman"/>
                <a:cs typeface="Times New Roman"/>
              </a:rPr>
              <a:t>примеры</a:t>
            </a:r>
          </a:p>
        </p:txBody>
      </p:sp>
    </p:spTree>
    <p:extLst>
      <p:ext uri="{BB962C8B-B14F-4D97-AF65-F5344CB8AC3E}">
        <p14:creationId xmlns:p14="http://schemas.microsoft.com/office/powerpoint/2010/main" val="278310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11" y="2387505"/>
            <a:ext cx="7196588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Инструменты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обработки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больших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данных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основные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понятия</a:t>
            </a:r>
          </a:p>
        </p:txBody>
      </p:sp>
      <p:pic>
        <p:nvPicPr>
          <p:cNvPr id="3" name="Picture 2" descr="Что такое Hadoop, где и зачем используется - хадуп для чайников">
            <a:extLst>
              <a:ext uri="{FF2B5EF4-FFF2-40B4-BE49-F238E27FC236}">
                <a16:creationId xmlns:a16="http://schemas.microsoft.com/office/drawing/2014/main" id="{038D0FB8-6FAB-A2D7-A425-BE34B990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" y="5135395"/>
            <a:ext cx="3601842" cy="1642637"/>
          </a:xfrm>
          <a:prstGeom prst="rect">
            <a:avLst/>
          </a:prstGeom>
        </p:spPr>
      </p:pic>
      <p:pic>
        <p:nvPicPr>
          <p:cNvPr id="6" name="Picture 5" descr="Apache Spark …The big data platform that crushed Hadoop ? | by R RAMYA |  Medium">
            <a:extLst>
              <a:ext uri="{FF2B5EF4-FFF2-40B4-BE49-F238E27FC236}">
                <a16:creationId xmlns:a16="http://schemas.microsoft.com/office/drawing/2014/main" id="{C65A9D8E-DE4E-95DA-B7C1-4CD104B8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986" y="5354857"/>
            <a:ext cx="3649717" cy="15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4B365-71A9-F34C-9F9D-6CA7EB45B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C9E9-1A98-FD62-E7CA-6B78CB1B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93525-3765-FE84-F1A4-41705A162EC3}"/>
              </a:ext>
            </a:extLst>
          </p:cNvPr>
          <p:cNvSpPr txBox="1"/>
          <p:nvPr/>
        </p:nvSpPr>
        <p:spPr>
          <a:xfrm>
            <a:off x="215900" y="1233744"/>
            <a:ext cx="57367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Задачи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машинного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обучения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CEDB0-562F-D7B8-40E8-55F0CCC8055E}"/>
              </a:ext>
            </a:extLst>
          </p:cNvPr>
          <p:cNvSpPr txBox="1"/>
          <p:nvPr/>
        </p:nvSpPr>
        <p:spPr>
          <a:xfrm>
            <a:off x="928738" y="6051549"/>
            <a:ext cx="2284979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Кластеризация</a:t>
            </a:r>
            <a:endParaRPr lang="en-US" sz="2500" dirty="0">
              <a:latin typeface="Times New Roman"/>
              <a:cs typeface="Times New Roman"/>
            </a:endParaRPr>
          </a:p>
          <a:p>
            <a:pPr algn="ctr"/>
            <a:r>
              <a:rPr lang="ru-RU" sz="1600" dirty="0">
                <a:latin typeface="Times New Roman"/>
                <a:cs typeface="Times New Roman"/>
              </a:rPr>
              <a:t>Сколько классов?</a:t>
            </a:r>
            <a:endParaRPr lang="en-US" sz="2500" dirty="0" err="1">
              <a:latin typeface="Times New Roman"/>
              <a:cs typeface="Times New Roman"/>
            </a:endParaRPr>
          </a:p>
        </p:txBody>
      </p:sp>
      <p:pic>
        <p:nvPicPr>
          <p:cNvPr id="7" name="Picture 6" descr="Кластеризация пространственных данных – плотностные алгоритмы и DBCSAN">
            <a:extLst>
              <a:ext uri="{FF2B5EF4-FFF2-40B4-BE49-F238E27FC236}">
                <a16:creationId xmlns:a16="http://schemas.microsoft.com/office/drawing/2014/main" id="{E02604D2-9AEC-9157-759B-D45E199D0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0147" y="3220974"/>
            <a:ext cx="6368842" cy="2628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E4B73-2494-9BBF-3F3E-C26D88B8ED0E}"/>
              </a:ext>
            </a:extLst>
          </p:cNvPr>
          <p:cNvSpPr txBox="1"/>
          <p:nvPr/>
        </p:nvSpPr>
        <p:spPr>
          <a:xfrm>
            <a:off x="5422644" y="4728811"/>
            <a:ext cx="1720016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Регрессия</a:t>
            </a:r>
          </a:p>
        </p:txBody>
      </p:sp>
      <p:pic>
        <p:nvPicPr>
          <p:cNvPr id="10" name="Picture 9" descr="Введение в машинное обучение">
            <a:extLst>
              <a:ext uri="{FF2B5EF4-FFF2-40B4-BE49-F238E27FC236}">
                <a16:creationId xmlns:a16="http://schemas.microsoft.com/office/drawing/2014/main" id="{3A66C765-9F7C-8757-F8A1-11CAC8AC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239" y="1757608"/>
            <a:ext cx="2743199" cy="2138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B2BAC3-9E6F-EB16-03D2-C8998C07FBD5}"/>
              </a:ext>
            </a:extLst>
          </p:cNvPr>
          <p:cNvSpPr txBox="1"/>
          <p:nvPr/>
        </p:nvSpPr>
        <p:spPr>
          <a:xfrm>
            <a:off x="9409059" y="4060514"/>
            <a:ext cx="2371609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Классификация</a:t>
            </a:r>
            <a:endParaRPr lang="ru-RU" sz="2500" dirty="0">
              <a:latin typeface="Times New Roman"/>
              <a:cs typeface="Times New Roman"/>
            </a:endParaRPr>
          </a:p>
          <a:p>
            <a:pPr algn="ctr"/>
            <a:r>
              <a:rPr lang="ru-RU" sz="1600" dirty="0">
                <a:latin typeface="Times New Roman"/>
                <a:cs typeface="Times New Roman"/>
              </a:rPr>
              <a:t>Какой класс?</a:t>
            </a:r>
            <a:endParaRPr lang="en-US" sz="1600" dirty="0" err="1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5398ACB-328E-F582-D65E-FFCA100BCF02}"/>
              </a:ext>
            </a:extLst>
          </p:cNvPr>
          <p:cNvSpPr/>
          <p:nvPr/>
        </p:nvSpPr>
        <p:spPr>
          <a:xfrm>
            <a:off x="5221655" y="3018706"/>
            <a:ext cx="1795038" cy="154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CD7B66C-EF00-E009-9F50-A1B7D50E95A8}"/>
              </a:ext>
            </a:extLst>
          </p:cNvPr>
          <p:cNvCxnSpPr>
            <a:cxnSpLocks/>
          </p:cNvCxnSpPr>
          <p:nvPr/>
        </p:nvCxnSpPr>
        <p:spPr>
          <a:xfrm>
            <a:off x="4790078" y="3758961"/>
            <a:ext cx="431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6F5FB92-EE25-0562-04CF-9A6A959292C2}"/>
              </a:ext>
            </a:extLst>
          </p:cNvPr>
          <p:cNvCxnSpPr>
            <a:cxnSpLocks/>
          </p:cNvCxnSpPr>
          <p:nvPr/>
        </p:nvCxnSpPr>
        <p:spPr>
          <a:xfrm>
            <a:off x="7020768" y="3758961"/>
            <a:ext cx="431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F07A1-480F-C049-8A13-B47C7ED33278}"/>
                  </a:ext>
                </a:extLst>
              </p:cNvPr>
              <p:cNvSpPr txBox="1"/>
              <p:nvPr/>
            </p:nvSpPr>
            <p:spPr>
              <a:xfrm>
                <a:off x="4386844" y="3512739"/>
                <a:ext cx="3578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F07A1-480F-C049-8A13-B47C7ED33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844" y="3512739"/>
                <a:ext cx="3578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BC68A-7F97-E274-4808-7AEB4CB8E8D1}"/>
                  </a:ext>
                </a:extLst>
              </p:cNvPr>
              <p:cNvSpPr txBox="1"/>
              <p:nvPr/>
            </p:nvSpPr>
            <p:spPr>
              <a:xfrm>
                <a:off x="7528247" y="3512739"/>
                <a:ext cx="3402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BC68A-7F97-E274-4808-7AEB4CB8E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247" y="3512739"/>
                <a:ext cx="34022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F36E15-F990-C57C-A73D-C23EA27D0619}"/>
                  </a:ext>
                </a:extLst>
              </p:cNvPr>
              <p:cNvSpPr txBox="1"/>
              <p:nvPr/>
            </p:nvSpPr>
            <p:spPr>
              <a:xfrm>
                <a:off x="5790548" y="3292021"/>
                <a:ext cx="65191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F36E15-F990-C57C-A73D-C23EA27D0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48" y="3292021"/>
                <a:ext cx="65191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5003AD-4316-BFD0-AED5-1F44649B7023}"/>
                  </a:ext>
                </a:extLst>
              </p:cNvPr>
              <p:cNvSpPr txBox="1"/>
              <p:nvPr/>
            </p:nvSpPr>
            <p:spPr>
              <a:xfrm>
                <a:off x="5807139" y="5205865"/>
                <a:ext cx="7579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5003AD-4316-BFD0-AED5-1F44649B7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139" y="5205865"/>
                <a:ext cx="757964" cy="553998"/>
              </a:xfrm>
              <a:prstGeom prst="rect">
                <a:avLst/>
              </a:prstGeom>
              <a:blipFill>
                <a:blip r:embed="rId7"/>
                <a:stretch>
                  <a:fillRect l="-8065" r="-725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75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1" y="-1817"/>
            <a:ext cx="904347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Инструменты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обработки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больших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данных</a:t>
            </a:r>
          </a:p>
        </p:txBody>
      </p:sp>
      <p:pic>
        <p:nvPicPr>
          <p:cNvPr id="3" name="Picture 2" descr="Что такое Hadoop, где и зачем используется - хадуп для чайников">
            <a:extLst>
              <a:ext uri="{FF2B5EF4-FFF2-40B4-BE49-F238E27FC236}">
                <a16:creationId xmlns:a16="http://schemas.microsoft.com/office/drawing/2014/main" id="{038D0FB8-6FAB-A2D7-A425-BE34B990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024" y="1311591"/>
            <a:ext cx="3718079" cy="1694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5F0E9-7245-6A89-585F-177B67D0C227}"/>
              </a:ext>
            </a:extLst>
          </p:cNvPr>
          <p:cNvSpPr txBox="1"/>
          <p:nvPr/>
        </p:nvSpPr>
        <p:spPr>
          <a:xfrm>
            <a:off x="250869" y="2161713"/>
            <a:ext cx="7831806" cy="32933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imes New Roman"/>
                <a:cs typeface="Times New Roman"/>
              </a:rPr>
              <a:t>Hadoop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err="1">
                <a:latin typeface="Times New Roman"/>
                <a:ea typeface="+mn-lt"/>
                <a:cs typeface="+mn-lt"/>
              </a:rPr>
              <a:t>Запуск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приложений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на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кластерах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err="1">
                <a:latin typeface="Times New Roman"/>
                <a:cs typeface="Times New Roman"/>
              </a:rPr>
              <a:t>Структурированные</a:t>
            </a:r>
            <a:r>
              <a:rPr lang="en-US" sz="2500" dirty="0">
                <a:latin typeface="Times New Roman"/>
                <a:cs typeface="Times New Roman"/>
              </a:rPr>
              <a:t> и </a:t>
            </a:r>
            <a:r>
              <a:rPr lang="en-US" sz="2500" err="1">
                <a:latin typeface="Times New Roman"/>
                <a:cs typeface="Times New Roman"/>
              </a:rPr>
              <a:t>не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структурированные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данные</a:t>
            </a:r>
            <a:endParaRPr lang="en-US" sz="250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err="1">
                <a:latin typeface="Times New Roman"/>
                <a:ea typeface="+mn-lt"/>
                <a:cs typeface="+mn-lt"/>
              </a:rPr>
              <a:t>на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базе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гугловского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движка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по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распределнным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вычсилениям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MapReduce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err="1">
                <a:latin typeface="Times New Roman"/>
                <a:ea typeface="+mn-lt"/>
                <a:cs typeface="+mn-lt"/>
              </a:rPr>
              <a:t>Развитая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экосистема</a:t>
            </a:r>
            <a:endParaRPr lang="en-US" sz="250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44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1" y="-1817"/>
            <a:ext cx="904347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Инструменты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обработки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больших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5F0E9-7245-6A89-585F-177B67D0C227}"/>
              </a:ext>
            </a:extLst>
          </p:cNvPr>
          <p:cNvSpPr txBox="1"/>
          <p:nvPr/>
        </p:nvSpPr>
        <p:spPr>
          <a:xfrm>
            <a:off x="250869" y="2161713"/>
            <a:ext cx="7831806" cy="27162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imes New Roman"/>
                <a:cs typeface="Times New Roman"/>
              </a:rPr>
              <a:t>Apache Spark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Распределенная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обработка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данных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cs typeface="Times New Roman"/>
              </a:rPr>
              <a:t>Возможность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потоковой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обработки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данных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Встроенные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модели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машинного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обучения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Обработка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графов</a:t>
            </a:r>
          </a:p>
        </p:txBody>
      </p:sp>
      <p:pic>
        <p:nvPicPr>
          <p:cNvPr id="6" name="Picture 5" descr="Apache Spark …The big data platform that crushed Hadoop ? | by R RAMYA |  Medium">
            <a:extLst>
              <a:ext uri="{FF2B5EF4-FFF2-40B4-BE49-F238E27FC236}">
                <a16:creationId xmlns:a16="http://schemas.microsoft.com/office/drawing/2014/main" id="{FAC089C8-E438-7273-83CC-DE1F650C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51" y="1360927"/>
            <a:ext cx="4727027" cy="20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74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1" y="-1817"/>
            <a:ext cx="904347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Инструменты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обработки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больших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5F0E9-7245-6A89-585F-177B67D0C227}"/>
              </a:ext>
            </a:extLst>
          </p:cNvPr>
          <p:cNvSpPr txBox="1"/>
          <p:nvPr/>
        </p:nvSpPr>
        <p:spPr>
          <a:xfrm>
            <a:off x="250869" y="2161713"/>
            <a:ext cx="7831806" cy="32933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imes New Roman"/>
                <a:ea typeface="+mn-lt"/>
                <a:cs typeface="Times New Roman"/>
              </a:rPr>
              <a:t>MongoDB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Документо-ориентированная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база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данных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cs typeface="Times New Roman"/>
              </a:rPr>
              <a:t>Язык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реализации</a:t>
            </a:r>
            <a:r>
              <a:rPr lang="en-US" sz="2500" dirty="0">
                <a:latin typeface="Times New Roman"/>
                <a:cs typeface="Times New Roman"/>
              </a:rPr>
              <a:t>: С++, С, JavaScript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Отсутсвие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схемы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err="1">
                <a:latin typeface="Times New Roman"/>
                <a:ea typeface="+mn-lt"/>
                <a:cs typeface="+mn-lt"/>
              </a:rPr>
              <a:t>Документы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из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одно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коллекции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могут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err="1">
                <a:latin typeface="Times New Roman"/>
                <a:ea typeface="+mn-lt"/>
                <a:cs typeface="+mn-lt"/>
              </a:rPr>
              <a:t>различаться</a:t>
            </a:r>
            <a:endParaRPr lang="en-US" sz="2500">
              <a:latin typeface="Times New Roman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Хранение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в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формате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json</a:t>
            </a:r>
          </a:p>
        </p:txBody>
      </p:sp>
      <p:pic>
        <p:nvPicPr>
          <p:cNvPr id="3" name="Picture 2" descr="Файл:MongoDB Logo.svg — Википедия">
            <a:extLst>
              <a:ext uri="{FF2B5EF4-FFF2-40B4-BE49-F238E27FC236}">
                <a16:creationId xmlns:a16="http://schemas.microsoft.com/office/drawing/2014/main" id="{517AFC3A-4E07-1159-1149-07141AAF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056" y="1511275"/>
            <a:ext cx="4648197" cy="12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1" y="-1817"/>
            <a:ext cx="904347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Инструменты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обработки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больших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5F0E9-7245-6A89-585F-177B67D0C227}"/>
              </a:ext>
            </a:extLst>
          </p:cNvPr>
          <p:cNvSpPr txBox="1"/>
          <p:nvPr/>
        </p:nvSpPr>
        <p:spPr>
          <a:xfrm>
            <a:off x="250869" y="2161713"/>
            <a:ext cx="7831806" cy="32933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latin typeface="Times New Roman"/>
                <a:ea typeface="+mn-lt"/>
                <a:cs typeface="Times New Roman"/>
              </a:rPr>
              <a:t>Cassandra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Нереляционная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база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данных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cs typeface="Times New Roman"/>
              </a:rPr>
              <a:t>Язык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реализации</a:t>
            </a:r>
            <a:r>
              <a:rPr lang="en-US" sz="2500" dirty="0">
                <a:latin typeface="Times New Roman"/>
                <a:cs typeface="Times New Roman"/>
              </a:rPr>
              <a:t>: Java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Высокая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скорость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записи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err="1">
                <a:latin typeface="Times New Roman"/>
                <a:ea typeface="+mn-lt"/>
                <a:cs typeface="+mn-lt"/>
              </a:rPr>
              <a:t>Модель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хранения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основана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на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колоночных</a:t>
            </a:r>
            <a:r>
              <a:rPr lang="en-US" sz="2500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+mn-lt"/>
              </a:rPr>
              <a:t>семействах</a:t>
            </a:r>
            <a:endParaRPr lang="en-US" sz="2500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4" name="Picture 3" descr="Download Apache Cassandra Logo in SVG Vector or PNG File Format - Logo.wine">
            <a:extLst>
              <a:ext uri="{FF2B5EF4-FFF2-40B4-BE49-F238E27FC236}">
                <a16:creationId xmlns:a16="http://schemas.microsoft.com/office/drawing/2014/main" id="{93EB20DC-32EE-70AF-F641-0664727B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664" y="1098153"/>
            <a:ext cx="3242441" cy="21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ru-RU" sz="3500" dirty="0">
                <a:latin typeface="Times New Roman"/>
                <a:cs typeface="Times New Roman"/>
              </a:rPr>
              <a:t>расстояния</a:t>
            </a:r>
            <a:endParaRPr lang="en-US" sz="3500" dirty="0" err="1">
              <a:latin typeface="Times New Roman"/>
              <a:cs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F802C3-BC78-A1A9-3A7A-19FFA06B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073"/>
            <a:ext cx="2248170" cy="19357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1E2C26-CD5B-B1E6-0EDD-BC92889AABD9}"/>
              </a:ext>
            </a:extLst>
          </p:cNvPr>
          <p:cNvSpPr txBox="1"/>
          <p:nvPr/>
        </p:nvSpPr>
        <p:spPr>
          <a:xfrm>
            <a:off x="142019" y="2791045"/>
            <a:ext cx="1740392" cy="417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latin typeface="Times New Roman"/>
                <a:cs typeface="Times New Roman"/>
              </a:rPr>
              <a:t>Евклидово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5FB5E2-FD03-BADA-CB54-A50833588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43" y="1230705"/>
            <a:ext cx="4086225" cy="542925"/>
          </a:xfrm>
          <a:prstGeom prst="rect">
            <a:avLst/>
          </a:prstGeom>
        </p:spPr>
      </p:pic>
      <p:pic>
        <p:nvPicPr>
          <p:cNvPr id="1032" name="Picture 8" descr="Калькулятор расстояния между двумя точками • Математика • Онлайн-конвертеры  единиц измерения">
            <a:extLst>
              <a:ext uri="{FF2B5EF4-FFF2-40B4-BE49-F238E27FC236}">
                <a16:creationId xmlns:a16="http://schemas.microsoft.com/office/drawing/2014/main" id="{921ED546-0FC0-BF3A-46E4-E5CCD508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05" y="989520"/>
            <a:ext cx="1468830" cy="14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3EE993-A0BA-0E32-5AA0-AD3CE59EF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176" y="1047992"/>
            <a:ext cx="2714625" cy="53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FB0D93-109A-F175-D7FC-F63A6688D859}"/>
              </a:ext>
            </a:extLst>
          </p:cNvPr>
          <p:cNvSpPr txBox="1"/>
          <p:nvPr/>
        </p:nvSpPr>
        <p:spPr>
          <a:xfrm>
            <a:off x="7842617" y="2706492"/>
            <a:ext cx="1740392" cy="417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/>
                <a:cs typeface="Times New Roman"/>
              </a:rPr>
              <a:t>Чебышева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034" name="Picture 10" descr="Далёкое близкое / Статьи — Математическая составляющая">
            <a:extLst>
              <a:ext uri="{FF2B5EF4-FFF2-40B4-BE49-F238E27FC236}">
                <a16:creationId xmlns:a16="http://schemas.microsoft.com/office/drawing/2014/main" id="{E1CF979F-F13A-1A90-2E25-292F0FE7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2" y="4677124"/>
            <a:ext cx="1361229" cy="13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50E462-65A9-D62C-395C-DB58A9E99978}"/>
              </a:ext>
            </a:extLst>
          </p:cNvPr>
          <p:cNvSpPr txBox="1"/>
          <p:nvPr/>
        </p:nvSpPr>
        <p:spPr>
          <a:xfrm>
            <a:off x="425292" y="6038353"/>
            <a:ext cx="2106151" cy="417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/>
                <a:cs typeface="Times New Roman"/>
              </a:rPr>
              <a:t>Городские кварталы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02917F-4EB2-F3B2-0934-A68FD75E5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826" y="4649753"/>
            <a:ext cx="3143250" cy="628650"/>
          </a:xfrm>
          <a:prstGeom prst="rect">
            <a:avLst/>
          </a:prstGeom>
        </p:spPr>
      </p:pic>
      <p:pic>
        <p:nvPicPr>
          <p:cNvPr id="1036" name="Picture 12" descr="Что такое edit distance или расстояние Левенштейна?">
            <a:extLst>
              <a:ext uri="{FF2B5EF4-FFF2-40B4-BE49-F238E27FC236}">
                <a16:creationId xmlns:a16="http://schemas.microsoft.com/office/drawing/2014/main" id="{81723FAF-DF00-D355-BCCD-D93D5235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90" y="427558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8F3C86-8415-3745-F8C5-BBDEFDA0709A}"/>
              </a:ext>
            </a:extLst>
          </p:cNvPr>
          <p:cNvSpPr txBox="1"/>
          <p:nvPr/>
        </p:nvSpPr>
        <p:spPr>
          <a:xfrm>
            <a:off x="7919302" y="5900222"/>
            <a:ext cx="2106151" cy="417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/>
                <a:cs typeface="Times New Roman"/>
              </a:rPr>
              <a:t>Левенштейн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038" name="Picture 14" descr="Евклидово расстояние (Евклидова метрика, L2 метрика)">
            <a:extLst>
              <a:ext uri="{FF2B5EF4-FFF2-40B4-BE49-F238E27FC236}">
                <a16:creationId xmlns:a16="http://schemas.microsoft.com/office/drawing/2014/main" id="{367F7F85-0A3A-2C78-F486-C4F9542E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93" y="1919639"/>
            <a:ext cx="725396" cy="7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Расстояние Чебышёва (метрика Чебышёва, максимальная метрика, метрика  шахматной доски)">
            <a:extLst>
              <a:ext uri="{FF2B5EF4-FFF2-40B4-BE49-F238E27FC236}">
                <a16:creationId xmlns:a16="http://schemas.microsoft.com/office/drawing/2014/main" id="{CDBFB1F9-820B-5E14-8EC7-1A5B8DF1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09" y="1801431"/>
            <a:ext cx="780990" cy="7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Расстояние городских кварталов (манхэттенское расстояние, расстояние такси,  L1 метрика)">
            <a:extLst>
              <a:ext uri="{FF2B5EF4-FFF2-40B4-BE49-F238E27FC236}">
                <a16:creationId xmlns:a16="http://schemas.microsoft.com/office/drawing/2014/main" id="{2633CA24-F542-0568-27A2-D1BE8579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26" y="5358382"/>
            <a:ext cx="888682" cy="8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риложения в электронике, Метрики, применяемые при решении ЗКН, Расстояние  Чебышева (метрика шахматной доски) - Анализ и оптимизация многомерных  технических систем">
            <a:extLst>
              <a:ext uri="{FF2B5EF4-FFF2-40B4-BE49-F238E27FC236}">
                <a16:creationId xmlns:a16="http://schemas.microsoft.com/office/drawing/2014/main" id="{837BABE3-523B-2C04-9585-150BBFA02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53" y="2915203"/>
            <a:ext cx="3496161" cy="12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6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4FEF-080F-7222-976F-008C24E1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588F-53DA-36B4-AD12-DF9892BF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ru-RU" sz="3500" dirty="0">
                <a:latin typeface="Times New Roman"/>
                <a:cs typeface="Times New Roman"/>
              </a:rPr>
              <a:t>нормализация</a:t>
            </a:r>
            <a:endParaRPr lang="en-US" sz="3500" dirty="0" err="1">
              <a:latin typeface="Times New Roman"/>
              <a:cs typeface="Times New Roman"/>
            </a:endParaRPr>
          </a:p>
        </p:txBody>
      </p:sp>
      <p:pic>
        <p:nvPicPr>
          <p:cNvPr id="3078" name="Picture 6" descr="Умная нормализация данных / Хабр">
            <a:extLst>
              <a:ext uri="{FF2B5EF4-FFF2-40B4-BE49-F238E27FC236}">
                <a16:creationId xmlns:a16="http://schemas.microsoft.com/office/drawing/2014/main" id="{82A05C95-B0A1-77A3-2288-C9745310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00" y="1480343"/>
            <a:ext cx="3002143" cy="19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мная нормализация данных / Хабр">
            <a:extLst>
              <a:ext uri="{FF2B5EF4-FFF2-40B4-BE49-F238E27FC236}">
                <a16:creationId xmlns:a16="http://schemas.microsoft.com/office/drawing/2014/main" id="{6258B6F8-5E9F-1E0B-3A28-F24F7DA0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08" y="1480343"/>
            <a:ext cx="3002143" cy="18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Умная нормализация данных / Хабр">
            <a:extLst>
              <a:ext uri="{FF2B5EF4-FFF2-40B4-BE49-F238E27FC236}">
                <a16:creationId xmlns:a16="http://schemas.microsoft.com/office/drawing/2014/main" id="{A3351A64-0EC2-D503-8287-DDD1300A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22" y="4385762"/>
            <a:ext cx="5514431" cy="22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2099CAB7-60D9-4B7F-3AE5-0DFD2F48DBB1}"/>
              </a:ext>
            </a:extLst>
          </p:cNvPr>
          <p:cNvSpPr/>
          <p:nvPr/>
        </p:nvSpPr>
        <p:spPr>
          <a:xfrm>
            <a:off x="5734961" y="3603642"/>
            <a:ext cx="766355" cy="557349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81F9E-ECD1-6201-3CE1-18483605C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35" y="4487825"/>
            <a:ext cx="2249808" cy="524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37E98E-F552-93CE-2C29-97E81C1AD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" y="5304611"/>
            <a:ext cx="1255849" cy="565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B3F050-CE32-C2A1-7A8B-DD4B413CB516}"/>
              </a:ext>
            </a:extLst>
          </p:cNvPr>
          <p:cNvSpPr txBox="1"/>
          <p:nvPr/>
        </p:nvSpPr>
        <p:spPr>
          <a:xfrm>
            <a:off x="215900" y="4803868"/>
            <a:ext cx="2106151" cy="417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/>
                <a:cs typeface="Times New Roman"/>
              </a:rPr>
              <a:t>минимакс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D4DB5-E9BD-D3A8-FF2C-FBF1F7DC4700}"/>
              </a:ext>
            </a:extLst>
          </p:cNvPr>
          <p:cNvSpPr txBox="1"/>
          <p:nvPr/>
        </p:nvSpPr>
        <p:spPr>
          <a:xfrm>
            <a:off x="215900" y="5745128"/>
            <a:ext cx="2106151" cy="417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/>
                <a:cs typeface="Times New Roman"/>
              </a:rPr>
              <a:t>Z-</a:t>
            </a:r>
            <a:r>
              <a:rPr lang="ru-RU" sz="1600" dirty="0">
                <a:latin typeface="Times New Roman"/>
                <a:cs typeface="Times New Roman"/>
              </a:rPr>
              <a:t>масштабирование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94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кластеризация</a:t>
            </a:r>
          </a:p>
        </p:txBody>
      </p:sp>
      <p:pic>
        <p:nvPicPr>
          <p:cNvPr id="6" name="Picture 5" descr="Кластеризация пространственных данных – плотностные алгоритмы и DBCSAN">
            <a:extLst>
              <a:ext uri="{FF2B5EF4-FFF2-40B4-BE49-F238E27FC236}">
                <a16:creationId xmlns:a16="http://schemas.microsoft.com/office/drawing/2014/main" id="{49918287-4989-85E8-F653-759C554D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53" y="1229941"/>
            <a:ext cx="12145293" cy="49757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86F855-589B-C1F5-4B05-526D3BC1C377}"/>
              </a:ext>
            </a:extLst>
          </p:cNvPr>
          <p:cNvSpPr txBox="1"/>
          <p:nvPr/>
        </p:nvSpPr>
        <p:spPr>
          <a:xfrm>
            <a:off x="215900" y="1397890"/>
            <a:ext cx="6110748" cy="46398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Выбор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метрики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расстояния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500" dirty="0">
                <a:latin typeface="Times New Roman"/>
                <a:cs typeface="Times New Roman"/>
              </a:rPr>
              <a:t>Выбор пространства признаков</a:t>
            </a:r>
            <a:endParaRPr lang="en-US" sz="25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Нормализация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значений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переменных</a:t>
            </a:r>
            <a:r>
              <a:rPr lang="en-US" sz="2500" dirty="0">
                <a:latin typeface="Times New Roman"/>
                <a:cs typeface="Times New Roman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Вычисление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значений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меры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сходства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между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объектами</a:t>
            </a:r>
            <a:r>
              <a:rPr lang="en-US" sz="2500" dirty="0">
                <a:latin typeface="Times New Roman"/>
                <a:cs typeface="Times New Roman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Применение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метода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кластерного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анализа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для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создания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групп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сходных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объектов</a:t>
            </a:r>
            <a:r>
              <a:rPr lang="en-US" sz="2500" dirty="0">
                <a:latin typeface="Times New Roman"/>
                <a:cs typeface="Times New Roman"/>
              </a:rPr>
              <a:t> (</a:t>
            </a:r>
            <a:r>
              <a:rPr lang="en-US" sz="2500" dirty="0" err="1">
                <a:latin typeface="Times New Roman"/>
                <a:cs typeface="Times New Roman"/>
              </a:rPr>
              <a:t>кластеров</a:t>
            </a:r>
            <a:r>
              <a:rPr lang="en-US" sz="2500" dirty="0">
                <a:latin typeface="Times New Roman"/>
                <a:cs typeface="Times New Roman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412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08730-4E2A-ECDB-FD50-625627A4B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0B98-CF30-137A-9272-2C964652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кластеризация</a:t>
            </a:r>
          </a:p>
        </p:txBody>
      </p:sp>
      <p:pic>
        <p:nvPicPr>
          <p:cNvPr id="2050" name="Picture 2" descr="Кластеризация пространственных данных – k-means и иерархические алгоритмы">
            <a:extLst>
              <a:ext uri="{FF2B5EF4-FFF2-40B4-BE49-F238E27FC236}">
                <a16:creationId xmlns:a16="http://schemas.microsoft.com/office/drawing/2014/main" id="{FE476722-069F-1570-4805-D5371865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1" y="1284914"/>
            <a:ext cx="3160395" cy="15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99D6E-EE9D-053A-2FCF-D98C9E334903}"/>
              </a:ext>
            </a:extLst>
          </p:cNvPr>
          <p:cNvSpPr txBox="1"/>
          <p:nvPr/>
        </p:nvSpPr>
        <p:spPr>
          <a:xfrm>
            <a:off x="340451" y="2937700"/>
            <a:ext cx="286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en-US" sz="1800" dirty="0" err="1">
                <a:latin typeface="Times New Roman"/>
                <a:cs typeface="Times New Roman"/>
              </a:rPr>
              <a:t>ерархические</a:t>
            </a:r>
            <a:r>
              <a:rPr lang="en-US" sz="1800" dirty="0">
                <a:latin typeface="Times New Roman"/>
                <a:cs typeface="Times New Roman"/>
              </a:rPr>
              <a:t> (</a:t>
            </a:r>
            <a:r>
              <a:rPr lang="en-US" sz="1800" dirty="0" err="1">
                <a:latin typeface="Times New Roman"/>
                <a:cs typeface="Times New Roman"/>
              </a:rPr>
              <a:t>деревья</a:t>
            </a:r>
            <a:r>
              <a:rPr lang="en-US" sz="1800" dirty="0">
                <a:latin typeface="Times New Roman"/>
                <a:cs typeface="Times New Roman"/>
              </a:rPr>
              <a:t>) 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CCFC7-C64D-4A5F-9941-47BA0D0C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149" y="931456"/>
            <a:ext cx="4731750" cy="2050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8ED7E3-549E-0D20-13E5-8B5394B649BE}"/>
              </a:ext>
            </a:extLst>
          </p:cNvPr>
          <p:cNvSpPr txBox="1"/>
          <p:nvPr/>
        </p:nvSpPr>
        <p:spPr>
          <a:xfrm>
            <a:off x="5979256" y="2946409"/>
            <a:ext cx="286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Плоские</a:t>
            </a:r>
            <a:r>
              <a:rPr lang="en-US" sz="1800" dirty="0">
                <a:latin typeface="Times New Roman"/>
                <a:cs typeface="Times New Roman"/>
              </a:rPr>
              <a:t> (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ru-RU" dirty="0">
                <a:latin typeface="Times New Roman"/>
                <a:cs typeface="Times New Roman"/>
              </a:rPr>
              <a:t>-средние</a:t>
            </a:r>
            <a:r>
              <a:rPr lang="en-US" sz="1800" dirty="0">
                <a:latin typeface="Times New Roman"/>
                <a:cs typeface="Times New Roman"/>
              </a:rPr>
              <a:t>)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534C1-B341-68DE-4FD5-F0E2285D3FE7}"/>
              </a:ext>
            </a:extLst>
          </p:cNvPr>
          <p:cNvSpPr txBox="1"/>
          <p:nvPr/>
        </p:nvSpPr>
        <p:spPr>
          <a:xfrm>
            <a:off x="340451" y="6207769"/>
            <a:ext cx="286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/>
                <a:cs typeface="Times New Roman"/>
              </a:rPr>
              <a:t>Нечеткие (с-средние)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2060" name="Picture 12" descr="Кластерный анализ — Systems Engineering Thinking Wiki">
            <a:extLst>
              <a:ext uri="{FF2B5EF4-FFF2-40B4-BE49-F238E27FC236}">
                <a16:creationId xmlns:a16="http://schemas.microsoft.com/office/drawing/2014/main" id="{72FAC3CB-62B7-2ABF-E475-912342B8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1" y="3650324"/>
            <a:ext cx="2554333" cy="24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Использование самоорганизующихся карт Кохонена в трейдинге - Статьи по MQL5">
            <a:extLst>
              <a:ext uri="{FF2B5EF4-FFF2-40B4-BE49-F238E27FC236}">
                <a16:creationId xmlns:a16="http://schemas.microsoft.com/office/drawing/2014/main" id="{2085DFAB-D7DB-79DE-C0D9-66B4DA73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06" y="3650324"/>
            <a:ext cx="2921502" cy="24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58997F-CD79-47BF-8AD8-09E44DA7A6F1}"/>
              </a:ext>
            </a:extLst>
          </p:cNvPr>
          <p:cNvSpPr txBox="1"/>
          <p:nvPr/>
        </p:nvSpPr>
        <p:spPr>
          <a:xfrm>
            <a:off x="5778954" y="6207769"/>
            <a:ext cx="2865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/>
                <a:cs typeface="Times New Roman"/>
              </a:rPr>
              <a:t>Самоорганизующиеся карты Кохонена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9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классификация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6F855-589B-C1F5-4B05-526D3BC1C377}"/>
              </a:ext>
            </a:extLst>
          </p:cNvPr>
          <p:cNvSpPr txBox="1"/>
          <p:nvPr/>
        </p:nvSpPr>
        <p:spPr>
          <a:xfrm>
            <a:off x="371506" y="1189873"/>
            <a:ext cx="6110748" cy="5216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Выбор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пространства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признаков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5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Выбор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метрики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расстояния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5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Нормализация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пространства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признаков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500" dirty="0">
              <a:latin typeface="Times New Roman"/>
              <a:ea typeface="+mn-lt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ea typeface="+mn-lt"/>
                <a:cs typeface="Times New Roman"/>
              </a:rPr>
              <a:t>Выбор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метода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обучения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классификатора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,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основываясь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на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топологии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пространства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признаков</a:t>
            </a:r>
            <a:endParaRPr lang="en-US" sz="2500" dirty="0">
              <a:latin typeface="Times New Roman"/>
              <a:ea typeface="+mn-lt"/>
              <a:cs typeface="Times New Roman"/>
            </a:endParaRPr>
          </a:p>
        </p:txBody>
      </p:sp>
      <p:pic>
        <p:nvPicPr>
          <p:cNvPr id="4" name="Picture 3" descr="Введение в машинное обучение">
            <a:extLst>
              <a:ext uri="{FF2B5EF4-FFF2-40B4-BE49-F238E27FC236}">
                <a16:creationId xmlns:a16="http://schemas.microsoft.com/office/drawing/2014/main" id="{B8A79F4D-E083-9D62-64E1-717C4688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63" y="1324057"/>
            <a:ext cx="5002922" cy="38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DECFF-1D71-A702-9882-8350BF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9B64-6584-6196-D8E0-F634EA48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классификация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81C56C-9EB8-34DF-1FF4-8D6940337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" y="1348011"/>
            <a:ext cx="1715860" cy="1745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3A9BBE-0655-BC47-FB9E-1820907DB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191" y="1198653"/>
            <a:ext cx="1810975" cy="1697395"/>
          </a:xfrm>
          <a:prstGeom prst="rect">
            <a:avLst/>
          </a:prstGeom>
        </p:spPr>
      </p:pic>
      <p:pic>
        <p:nvPicPr>
          <p:cNvPr id="4098" name="Picture 2" descr="Бинарная логистическая регрессия | Машинное и глубокое обучение">
            <a:extLst>
              <a:ext uri="{FF2B5EF4-FFF2-40B4-BE49-F238E27FC236}">
                <a16:creationId xmlns:a16="http://schemas.microsoft.com/office/drawing/2014/main" id="{EBE6F196-E177-5D08-D642-0D4FD2DE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2" y="3912415"/>
            <a:ext cx="2003243" cy="15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искриминантный анализ - ТЕОРИЯ ВЕРОЯТНОСТЕЙ И МАТЕМАТИЧЕСКАЯ СТАТИСТИКА.  МАТЕМАТИЧЕСКИЕ МОДЕЛИ">
            <a:extLst>
              <a:ext uri="{FF2B5EF4-FFF2-40B4-BE49-F238E27FC236}">
                <a16:creationId xmlns:a16="http://schemas.microsoft.com/office/drawing/2014/main" id="{993BEE46-ED57-9A97-8E6E-A681EA00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44" y="1348011"/>
            <a:ext cx="1913165" cy="167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ормальный Байесовский классификатор в OpenCV — Recog.ru">
            <a:extLst>
              <a:ext uri="{FF2B5EF4-FFF2-40B4-BE49-F238E27FC236}">
                <a16:creationId xmlns:a16="http://schemas.microsoft.com/office/drawing/2014/main" id="{E71E33BB-119C-2C92-1F37-C8CBF60F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86" y="3933759"/>
            <a:ext cx="2636487" cy="14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DDEEEF-0A66-1145-B2EB-8AEBD2FDF3D6}"/>
              </a:ext>
            </a:extLst>
          </p:cNvPr>
          <p:cNvSpPr txBox="1"/>
          <p:nvPr/>
        </p:nvSpPr>
        <p:spPr>
          <a:xfrm>
            <a:off x="519522" y="3068350"/>
            <a:ext cx="222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K-Nearest Neighbors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DA3B4-4391-1401-9D26-168CAA41C955}"/>
              </a:ext>
            </a:extLst>
          </p:cNvPr>
          <p:cNvSpPr txBox="1"/>
          <p:nvPr/>
        </p:nvSpPr>
        <p:spPr>
          <a:xfrm>
            <a:off x="3918585" y="3068349"/>
            <a:ext cx="24735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Дискриминантный анализ (гиперплоскость использует все данные)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5C972-C7F2-CCF9-F5E1-CBB486DA326F}"/>
              </a:ext>
            </a:extLst>
          </p:cNvPr>
          <p:cNvSpPr txBox="1"/>
          <p:nvPr/>
        </p:nvSpPr>
        <p:spPr>
          <a:xfrm>
            <a:off x="7298191" y="3065865"/>
            <a:ext cx="23509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Метод опорных векторов</a:t>
            </a:r>
          </a:p>
          <a:p>
            <a:r>
              <a:rPr lang="ru-RU" sz="1400" dirty="0">
                <a:latin typeface="Times New Roman"/>
                <a:cs typeface="Times New Roman"/>
              </a:rPr>
              <a:t>(гиперплоскость использует только границы)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8F2AE-834F-F05C-B1AD-1E42617EA000}"/>
              </a:ext>
            </a:extLst>
          </p:cNvPr>
          <p:cNvSpPr txBox="1"/>
          <p:nvPr/>
        </p:nvSpPr>
        <p:spPr>
          <a:xfrm>
            <a:off x="539660" y="5493001"/>
            <a:ext cx="222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Логистическая регрессия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60662-BB5A-9180-4604-B6216E7E8B2A}"/>
              </a:ext>
            </a:extLst>
          </p:cNvPr>
          <p:cNvSpPr txBox="1"/>
          <p:nvPr/>
        </p:nvSpPr>
        <p:spPr>
          <a:xfrm>
            <a:off x="3998338" y="5493001"/>
            <a:ext cx="27072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cs typeface="Times New Roman"/>
              </a:rPr>
              <a:t>Байесовский классификатор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13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3EA-9E1A-4210-21DD-FB360C17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-3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Times New Roman"/>
                <a:cs typeface="Times New Roman"/>
              </a:rPr>
              <a:t>Методы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машинного</a:t>
            </a:r>
            <a:r>
              <a:rPr lang="en-US" sz="3500" dirty="0">
                <a:latin typeface="Times New Roman"/>
                <a:cs typeface="Times New Roman"/>
              </a:rPr>
              <a:t> </a:t>
            </a:r>
            <a:r>
              <a:rPr lang="en-US" sz="3500" dirty="0" err="1">
                <a:latin typeface="Times New Roman"/>
                <a:cs typeface="Times New Roman"/>
              </a:rPr>
              <a:t>обучения</a:t>
            </a:r>
            <a:r>
              <a:rPr lang="en-US" sz="3500" dirty="0">
                <a:latin typeface="Times New Roman"/>
                <a:cs typeface="Times New Roman"/>
              </a:rPr>
              <a:t>, </a:t>
            </a:r>
            <a:r>
              <a:rPr lang="en-US" sz="3500" dirty="0" err="1">
                <a:latin typeface="Times New Roman"/>
                <a:cs typeface="Times New Roman"/>
              </a:rPr>
              <a:t>регрессия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6F855-589B-C1F5-4B05-526D3BC1C377}"/>
              </a:ext>
            </a:extLst>
          </p:cNvPr>
          <p:cNvSpPr txBox="1"/>
          <p:nvPr/>
        </p:nvSpPr>
        <p:spPr>
          <a:xfrm>
            <a:off x="242354" y="1319025"/>
            <a:ext cx="6110748" cy="46398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Определиться</a:t>
            </a:r>
            <a:r>
              <a:rPr lang="en-US" sz="2500" dirty="0">
                <a:latin typeface="Times New Roman"/>
                <a:cs typeface="Times New Roman"/>
              </a:rPr>
              <a:t> с </a:t>
            </a:r>
            <a:r>
              <a:rPr lang="en-US" sz="2500" dirty="0" err="1">
                <a:latin typeface="Times New Roman"/>
                <a:cs typeface="Times New Roman"/>
              </a:rPr>
              <a:t>независимой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переменной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Выбор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метрики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расстояния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err="1">
                <a:latin typeface="Times New Roman"/>
                <a:cs typeface="Times New Roman"/>
              </a:rPr>
              <a:t>Определить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представление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err="1">
                <a:latin typeface="Times New Roman"/>
                <a:cs typeface="Times New Roman"/>
              </a:rPr>
              <a:t>пространства</a:t>
            </a:r>
            <a:endParaRPr lang="en-US" sz="250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Определиться</a:t>
            </a:r>
            <a:r>
              <a:rPr lang="en-US" sz="2500" dirty="0">
                <a:latin typeface="Times New Roman"/>
                <a:cs typeface="Times New Roman"/>
              </a:rPr>
              <a:t> с </a:t>
            </a:r>
            <a:r>
              <a:rPr lang="en-US" sz="2500" dirty="0" err="1">
                <a:latin typeface="Times New Roman"/>
                <a:cs typeface="Times New Roman"/>
              </a:rPr>
              <a:t>регрессионной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моделью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Нормализация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переменных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cs typeface="Times New Roman"/>
              </a:rPr>
              <a:t>Построение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функционала</a:t>
            </a: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lang="en-US" sz="2500" dirty="0" err="1">
                <a:latin typeface="Times New Roman"/>
                <a:cs typeface="Times New Roman"/>
              </a:rPr>
              <a:t>минимизации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err="1">
                <a:latin typeface="Times New Roman"/>
                <a:ea typeface="+mn-lt"/>
                <a:cs typeface="Times New Roman"/>
              </a:rPr>
              <a:t>Выбор</a:t>
            </a:r>
            <a:r>
              <a:rPr lang="en-US" sz="25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2500" dirty="0" err="1">
                <a:latin typeface="Times New Roman"/>
                <a:ea typeface="+mn-lt"/>
                <a:cs typeface="Times New Roman"/>
              </a:rPr>
              <a:t>оптимизатора</a:t>
            </a:r>
          </a:p>
        </p:txBody>
      </p:sp>
      <p:pic>
        <p:nvPicPr>
          <p:cNvPr id="5" name="Picture 4" descr="From Straight Lines to Deconvolution: The Evolution of the State of the Art  in Well Test">
            <a:extLst>
              <a:ext uri="{FF2B5EF4-FFF2-40B4-BE49-F238E27FC236}">
                <a16:creationId xmlns:a16="http://schemas.microsoft.com/office/drawing/2014/main" id="{367221E1-24CF-2C7D-F72A-1723FDF62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245" y="1108516"/>
            <a:ext cx="4560048" cy="18325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335800-C672-9F72-2872-8B6B4F6D1B0C}"/>
              </a:ext>
            </a:extLst>
          </p:cNvPr>
          <p:cNvSpPr txBox="1"/>
          <p:nvPr/>
        </p:nvSpPr>
        <p:spPr>
          <a:xfrm>
            <a:off x="9183483" y="4986908"/>
            <a:ext cx="1720016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latin typeface="Times New Roman"/>
                <a:cs typeface="Times New Roman"/>
              </a:rPr>
              <a:t>Регрессия</a:t>
            </a:r>
          </a:p>
        </p:txBody>
      </p:sp>
      <p:sp>
        <p:nvSpPr>
          <p:cNvPr id="28" name="Прямоугольник: скругленные углы 4">
            <a:extLst>
              <a:ext uri="{FF2B5EF4-FFF2-40B4-BE49-F238E27FC236}">
                <a16:creationId xmlns:a16="http://schemas.microsoft.com/office/drawing/2014/main" id="{E8902C83-85E7-DB16-5799-372BF3956259}"/>
              </a:ext>
            </a:extLst>
          </p:cNvPr>
          <p:cNvSpPr/>
          <p:nvPr/>
        </p:nvSpPr>
        <p:spPr>
          <a:xfrm>
            <a:off x="8982494" y="3276803"/>
            <a:ext cx="1795038" cy="15458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Прямая со стрелкой 11">
            <a:extLst>
              <a:ext uri="{FF2B5EF4-FFF2-40B4-BE49-F238E27FC236}">
                <a16:creationId xmlns:a16="http://schemas.microsoft.com/office/drawing/2014/main" id="{D599F482-8EC0-77F0-80C6-C8FDCB14854E}"/>
              </a:ext>
            </a:extLst>
          </p:cNvPr>
          <p:cNvCxnSpPr>
            <a:cxnSpLocks/>
          </p:cNvCxnSpPr>
          <p:nvPr/>
        </p:nvCxnSpPr>
        <p:spPr>
          <a:xfrm>
            <a:off x="8550917" y="4017058"/>
            <a:ext cx="431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13">
            <a:extLst>
              <a:ext uri="{FF2B5EF4-FFF2-40B4-BE49-F238E27FC236}">
                <a16:creationId xmlns:a16="http://schemas.microsoft.com/office/drawing/2014/main" id="{702D970B-633F-DF87-0D35-B614808D0DA7}"/>
              </a:ext>
            </a:extLst>
          </p:cNvPr>
          <p:cNvCxnSpPr>
            <a:cxnSpLocks/>
          </p:cNvCxnSpPr>
          <p:nvPr/>
        </p:nvCxnSpPr>
        <p:spPr>
          <a:xfrm>
            <a:off x="10781607" y="4017058"/>
            <a:ext cx="431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186EE2-A7F2-18E6-6316-1CFC3921331C}"/>
                  </a:ext>
                </a:extLst>
              </p:cNvPr>
              <p:cNvSpPr txBox="1"/>
              <p:nvPr/>
            </p:nvSpPr>
            <p:spPr>
              <a:xfrm>
                <a:off x="8147683" y="3770836"/>
                <a:ext cx="3578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186EE2-A7F2-18E6-6316-1CFC39213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83" y="3770836"/>
                <a:ext cx="35785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475C7E-C5A4-9D3C-D4DE-413A8E1D5839}"/>
                  </a:ext>
                </a:extLst>
              </p:cNvPr>
              <p:cNvSpPr txBox="1"/>
              <p:nvPr/>
            </p:nvSpPr>
            <p:spPr>
              <a:xfrm>
                <a:off x="11289086" y="3770836"/>
                <a:ext cx="3402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475C7E-C5A4-9D3C-D4DE-413A8E1D5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086" y="3770836"/>
                <a:ext cx="34022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D2F92C-30D0-B5E2-9D36-75A355C67613}"/>
                  </a:ext>
                </a:extLst>
              </p:cNvPr>
              <p:cNvSpPr txBox="1"/>
              <p:nvPr/>
            </p:nvSpPr>
            <p:spPr>
              <a:xfrm>
                <a:off x="9551387" y="3550118"/>
                <a:ext cx="65191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D2F92C-30D0-B5E2-9D36-75A355C67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87" y="3550118"/>
                <a:ext cx="65191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0586CA-3CD7-F3B0-2289-42107D6B3E1E}"/>
                  </a:ext>
                </a:extLst>
              </p:cNvPr>
              <p:cNvSpPr txBox="1"/>
              <p:nvPr/>
            </p:nvSpPr>
            <p:spPr>
              <a:xfrm>
                <a:off x="9567978" y="5463962"/>
                <a:ext cx="7579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0586CA-3CD7-F3B0-2289-42107D6B3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978" y="5463962"/>
                <a:ext cx="757964" cy="553998"/>
              </a:xfrm>
              <a:prstGeom prst="rect">
                <a:avLst/>
              </a:prstGeom>
              <a:blipFill>
                <a:blip r:embed="rId6"/>
                <a:stretch>
                  <a:fillRect l="-8065" r="-7258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79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541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Методы машинного обучения Методы обработки языковых данных Инструменты для работы с большими данными</vt:lpstr>
      <vt:lpstr>Методы машинного обучения</vt:lpstr>
      <vt:lpstr>Методы машинного обучения, расстояния</vt:lpstr>
      <vt:lpstr>Методы машинного обучения, нормализация</vt:lpstr>
      <vt:lpstr>Методы машинного обучения, кластеризация</vt:lpstr>
      <vt:lpstr>Методы машинного обучения, кластеризация</vt:lpstr>
      <vt:lpstr>Методы машинного обучения, классификация</vt:lpstr>
      <vt:lpstr>Методы машинного обучения, классификация</vt:lpstr>
      <vt:lpstr>Методы машинного обучения, регрессия</vt:lpstr>
      <vt:lpstr>Методы машинного обучения, регрессия</vt:lpstr>
      <vt:lpstr>Методы машинного обучения, регрессия</vt:lpstr>
      <vt:lpstr>Методы машинного обучения, перцептрон</vt:lpstr>
      <vt:lpstr>Обработка естественного языка</vt:lpstr>
      <vt:lpstr>Обработка естественного языка</vt:lpstr>
      <vt:lpstr>Обработка естественного языка</vt:lpstr>
      <vt:lpstr>Обработка естественного языка</vt:lpstr>
      <vt:lpstr>Обработка естественного языка</vt:lpstr>
      <vt:lpstr>Обработка естественного языка</vt:lpstr>
      <vt:lpstr>Инструменты обработки больших данных, основные понятия</vt:lpstr>
      <vt:lpstr>Инструменты обработки больших данных</vt:lpstr>
      <vt:lpstr>Инструменты обработки больших данных</vt:lpstr>
      <vt:lpstr>Инструменты обработки больших данных</vt:lpstr>
      <vt:lpstr>Инструменты обработки больших данных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Anastasia G. Vasilieva</cp:lastModifiedBy>
  <cp:revision>627</cp:revision>
  <dcterms:created xsi:type="dcterms:W3CDTF">2024-12-12T23:48:56Z</dcterms:created>
  <dcterms:modified xsi:type="dcterms:W3CDTF">2024-12-20T03:27:40Z</dcterms:modified>
</cp:coreProperties>
</file>