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304" r:id="rId3"/>
    <p:sldId id="271" r:id="rId4"/>
    <p:sldId id="285" r:id="rId5"/>
    <p:sldId id="305" r:id="rId6"/>
    <p:sldId id="306" r:id="rId7"/>
    <p:sldId id="307" r:id="rId8"/>
    <p:sldId id="308" r:id="rId9"/>
    <p:sldId id="309" r:id="rId10"/>
    <p:sldId id="310" r:id="rId11"/>
    <p:sldId id="269" r:id="rId12"/>
    <p:sldId id="311" r:id="rId13"/>
    <p:sldId id="312" r:id="rId14"/>
    <p:sldId id="313" r:id="rId15"/>
    <p:sldId id="314" r:id="rId16"/>
    <p:sldId id="316" r:id="rId17"/>
    <p:sldId id="317" r:id="rId18"/>
    <p:sldId id="315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aleway Bold" panose="020B0604020202020204" charset="-52"/>
      <p:regular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5F1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B7F81-74A0-4940-9112-A2FB97F5FA1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ECF13-427F-48C4-A971-4FEB81A86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67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5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222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81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68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85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66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50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16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765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018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7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85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22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96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558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97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235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67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802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580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21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300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331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ECF13-427F-48C4-A971-4FEB81A86A2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3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rcon.com/formulation/app/tailoring-release-profiles/pulsatile-release" TargetMode="External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hyperlink" Target="http://www.colorcon.com/formulation/app/tailoring-release-profiles/ascending-release" TargetMode="External"/><Relationship Id="rId7" Type="http://schemas.openxmlformats.org/officeDocument/2006/relationships/hyperlink" Target="http://www.colorcon.com/formulation/app/tailoring-release-profiles/modified-enteric-release" TargetMode="External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hyperlink" Target="http://www.colorcon.com/formulation/app/tailoring-release-profiles/delayed-sustained-release" TargetMode="Externa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lorcon.com/formulation/app/tailoring-release-profiles/first-order-release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http://www.colorcon.com/formulation/app/tailoring-release-profiles/intestinal-release" TargetMode="External"/><Relationship Id="rId15" Type="http://schemas.openxmlformats.org/officeDocument/2006/relationships/image" Target="../media/image15.jpeg"/><Relationship Id="rId10" Type="http://schemas.openxmlformats.org/officeDocument/2006/relationships/hyperlink" Target="http://www.colorcon.com/formulation/app/tailoring-release-profiles/zero-order-release" TargetMode="External"/><Relationship Id="rId19" Type="http://schemas.openxmlformats.org/officeDocument/2006/relationships/image" Target="../media/image19.jpeg"/><Relationship Id="rId4" Type="http://schemas.openxmlformats.org/officeDocument/2006/relationships/hyperlink" Target="http://www.colorcon.com/formulation/app/tailoring-release-profiles/enteric-release" TargetMode="External"/><Relationship Id="rId9" Type="http://schemas.openxmlformats.org/officeDocument/2006/relationships/hyperlink" Target="http://www.colorcon.com/formulation/app/tailoring-release-profiles/biphasic-release" TargetMode="External"/><Relationship Id="rId1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46137" y="2476500"/>
            <a:ext cx="117729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kumimoji="0" lang="ru-RU" sz="6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leway Bold" panose="020B0604020202020204" charset="-52"/>
                <a:ea typeface="+mj-ea"/>
                <a:cs typeface="+mj-cs"/>
              </a:rPr>
              <a:t>Лекарственные препараты с </a:t>
            </a:r>
            <a:r>
              <a:rPr kumimoji="0" lang="ru-RU" sz="6000" b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leway Bold" panose="020B0604020202020204" charset="-52"/>
                <a:ea typeface="+mj-ea"/>
                <a:cs typeface="+mj-cs"/>
              </a:rPr>
              <a:t>усовершенствованными биофармацевтическими </a:t>
            </a:r>
            <a:r>
              <a:rPr kumimoji="0" lang="ru-RU" sz="6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leway Bold" panose="020B0604020202020204" charset="-52"/>
                <a:ea typeface="+mj-ea"/>
                <a:cs typeface="+mj-cs"/>
              </a:rPr>
              <a:t>свойствами</a:t>
            </a:r>
            <a:r>
              <a:rPr kumimoji="0" lang="ru-RU" sz="6000" b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leway Bold" panose="020B0604020202020204" charset="-52"/>
                <a:ea typeface="+mj-ea"/>
                <a:cs typeface="+mj-cs"/>
              </a:rPr>
              <a:t>. </a:t>
            </a:r>
          </a:p>
          <a:p>
            <a:r>
              <a:rPr kumimoji="0" lang="ru-RU" sz="6000" b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leway Bold" panose="020B0604020202020204" charset="-52"/>
                <a:ea typeface="+mj-ea"/>
                <a:cs typeface="+mj-cs"/>
              </a:rPr>
              <a:t>Твердые </a:t>
            </a:r>
            <a:r>
              <a:rPr kumimoji="0" lang="ru-RU" sz="6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leway Bold" panose="020B0604020202020204" charset="-52"/>
                <a:ea typeface="+mj-ea"/>
                <a:cs typeface="+mj-cs"/>
              </a:rPr>
              <a:t>лекарственные формы.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46279" y="1028700"/>
            <a:ext cx="1213021" cy="10806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70643" y="3421549"/>
            <a:ext cx="964293" cy="34439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46279" y="8177608"/>
            <a:ext cx="1213021" cy="10806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361334" y="14287"/>
            <a:ext cx="2945716" cy="30977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887" y="7416241"/>
            <a:ext cx="2693601" cy="283265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0E0C6C-20BB-46D0-861A-886A2AB9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8674"/>
            <a:ext cx="17373600" cy="1668462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Raleway Bold" panose="020B0604020202020204" charset="-52"/>
              </a:rPr>
              <a:t>Таблетки с многофазным высвобождением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057DD0-B4FA-4957-B18D-37449CBC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57136"/>
            <a:ext cx="15697200" cy="731520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4800" u="sng" dirty="0"/>
              <a:t> таблетки многофазные</a:t>
            </a:r>
            <a:r>
              <a:rPr lang="ru-RU" sz="4800" dirty="0"/>
              <a:t>– таблетки пролонгированного действия, получаемые путем прессования смеси гранулятов, имеющих разную скорость высвобождения одного и того же лекарственного вещества.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4800" dirty="0"/>
              <a:t> </a:t>
            </a:r>
            <a:r>
              <a:rPr lang="ru-RU" sz="4800" u="sng" dirty="0"/>
              <a:t>таблетки рапид </a:t>
            </a:r>
            <a:r>
              <a:rPr lang="ru-RU" sz="4800" u="sng" dirty="0" err="1"/>
              <a:t>ретард</a:t>
            </a:r>
            <a:r>
              <a:rPr lang="ru-RU" sz="4800" u="sng" dirty="0"/>
              <a:t> – </a:t>
            </a:r>
            <a:r>
              <a:rPr lang="ru-RU" sz="4800" dirty="0"/>
              <a:t>таблетки с двухфазным высвобождением, содержащие смесь </a:t>
            </a:r>
            <a:r>
              <a:rPr lang="ru-RU" sz="4800" dirty="0" err="1"/>
              <a:t>микрогранул</a:t>
            </a:r>
            <a:r>
              <a:rPr lang="ru-RU" sz="4800" dirty="0"/>
              <a:t> с быстрым и с пролонгированным высвобождением лекарственного вещества. Обеспечивают быстрое наступление эффекта и длительное действие лекарственного вещества.</a:t>
            </a:r>
          </a:p>
        </p:txBody>
      </p:sp>
    </p:spTree>
    <p:extLst>
      <p:ext uri="{BB962C8B-B14F-4D97-AF65-F5344CB8AC3E}">
        <p14:creationId xmlns:p14="http://schemas.microsoft.com/office/powerpoint/2010/main" val="76519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533400" y="438391"/>
            <a:ext cx="169926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700" b="1" dirty="0">
                <a:latin typeface="Calibri" pitchFamily="34" charset="0"/>
                <a:cs typeface="Times New Roman" pitchFamily="18" charset="0"/>
              </a:rPr>
              <a:t>Классификация существующих профилей модифицированного высвобождения, </a:t>
            </a:r>
          </a:p>
          <a:p>
            <a:pPr algn="ctr"/>
            <a:r>
              <a:rPr lang="ru-RU" sz="2700" b="1" dirty="0">
                <a:latin typeface="Calibri" pitchFamily="34" charset="0"/>
                <a:cs typeface="Times New Roman" pitchFamily="18" charset="0"/>
              </a:rPr>
              <a:t>представленным на сайте компании «</a:t>
            </a:r>
            <a:r>
              <a:rPr lang="en-US" sz="2700" b="1" dirty="0" err="1">
                <a:latin typeface="Calibri" pitchFamily="34" charset="0"/>
                <a:cs typeface="Times New Roman" pitchFamily="18" charset="0"/>
              </a:rPr>
              <a:t>Colorcon</a:t>
            </a:r>
            <a:r>
              <a:rPr lang="ru-RU" sz="2700" b="1" baseline="30000" dirty="0">
                <a:latin typeface="Calibri" pitchFamily="34" charset="0"/>
                <a:cs typeface="Times New Roman" pitchFamily="18" charset="0"/>
              </a:rPr>
              <a:t>®</a:t>
            </a:r>
            <a:r>
              <a:rPr lang="ru-RU" sz="2700" b="1" dirty="0">
                <a:latin typeface="Calibri" pitchFamily="34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700" b="1" dirty="0">
                <a:latin typeface="Calibri" pitchFamily="34" charset="0"/>
                <a:cs typeface="Times New Roman" pitchFamily="18" charset="0"/>
              </a:rPr>
              <a:t>- </a:t>
            </a:r>
            <a:r>
              <a:rPr lang="en-US" sz="2700" b="1" dirty="0">
                <a:latin typeface="Calibri" pitchFamily="34" charset="0"/>
                <a:cs typeface="Times New Roman" pitchFamily="18" charset="0"/>
              </a:rPr>
              <a:t>www</a:t>
            </a:r>
            <a:r>
              <a:rPr lang="ru-RU" sz="2700" b="1" dirty="0">
                <a:latin typeface="Calibri" pitchFamily="34" charset="0"/>
                <a:cs typeface="Times New Roman" pitchFamily="18" charset="0"/>
              </a:rPr>
              <a:t>.</a:t>
            </a:r>
            <a:r>
              <a:rPr lang="en-US" sz="2700" b="1" dirty="0" err="1">
                <a:latin typeface="Calibri" pitchFamily="34" charset="0"/>
                <a:cs typeface="Times New Roman" pitchFamily="18" charset="0"/>
              </a:rPr>
              <a:t>colorcon</a:t>
            </a:r>
            <a:r>
              <a:rPr lang="ru-RU" sz="2700" b="1" dirty="0">
                <a:latin typeface="Calibri" pitchFamily="34" charset="0"/>
                <a:cs typeface="Times New Roman" pitchFamily="18" charset="0"/>
              </a:rPr>
              <a:t>.</a:t>
            </a:r>
            <a:r>
              <a:rPr lang="en-US" sz="2700" b="1" dirty="0">
                <a:latin typeface="Calibri" pitchFamily="34" charset="0"/>
                <a:cs typeface="Times New Roman" pitchFamily="18" charset="0"/>
              </a:rPr>
              <a:t>com</a:t>
            </a:r>
            <a:r>
              <a:rPr lang="ru-RU" sz="2700" b="1" dirty="0">
                <a:latin typeface="Calibri" pitchFamily="34" charset="0"/>
                <a:cs typeface="Times New Roman" pitchFamily="18" charset="0"/>
              </a:rPr>
              <a:t>/</a:t>
            </a:r>
            <a:r>
              <a:rPr lang="en-US" sz="2700" b="1" dirty="0">
                <a:latin typeface="Calibri" pitchFamily="34" charset="0"/>
                <a:cs typeface="Times New Roman" pitchFamily="18" charset="0"/>
              </a:rPr>
              <a:t>formulation</a:t>
            </a:r>
            <a:r>
              <a:rPr lang="ru-RU" sz="2700" b="1" dirty="0">
                <a:latin typeface="Calibri" pitchFamily="34" charset="0"/>
                <a:cs typeface="Times New Roman" pitchFamily="18" charset="0"/>
              </a:rPr>
              <a:t>/</a:t>
            </a:r>
            <a:r>
              <a:rPr lang="en-US" sz="2700" b="1" dirty="0">
                <a:latin typeface="Calibri" pitchFamily="34" charset="0"/>
                <a:cs typeface="Times New Roman" pitchFamily="18" charset="0"/>
              </a:rPr>
              <a:t>app</a:t>
            </a:r>
            <a:r>
              <a:rPr lang="ru-RU" sz="2700" b="1" dirty="0">
                <a:latin typeface="Calibri" pitchFamily="34" charset="0"/>
                <a:cs typeface="Times New Roman" pitchFamily="18" charset="0"/>
              </a:rPr>
              <a:t>/</a:t>
            </a:r>
            <a:r>
              <a:rPr lang="en-US" sz="2700" b="1" dirty="0">
                <a:latin typeface="Calibri" pitchFamily="34" charset="0"/>
                <a:cs typeface="Times New Roman" pitchFamily="18" charset="0"/>
              </a:rPr>
              <a:t>tailoring</a:t>
            </a:r>
            <a:r>
              <a:rPr lang="ru-RU" sz="2700" b="1" dirty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2700" b="1" dirty="0">
                <a:latin typeface="Calibri" pitchFamily="34" charset="0"/>
                <a:cs typeface="Times New Roman" pitchFamily="18" charset="0"/>
              </a:rPr>
              <a:t>release</a:t>
            </a:r>
            <a:r>
              <a:rPr lang="ru-RU" sz="2700" b="1" dirty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2700" b="1" dirty="0">
                <a:latin typeface="Calibri" pitchFamily="34" charset="0"/>
                <a:cs typeface="Times New Roman" pitchFamily="18" charset="0"/>
              </a:rPr>
              <a:t>profiles</a:t>
            </a:r>
            <a:endParaRPr lang="en-US" sz="2700" dirty="0">
              <a:latin typeface="Calibri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981668"/>
              </p:ext>
            </p:extLst>
          </p:nvPr>
        </p:nvGraphicFramePr>
        <p:xfrm>
          <a:off x="2057400" y="2019300"/>
          <a:ext cx="15240000" cy="7924800"/>
        </p:xfrm>
        <a:graphic>
          <a:graphicData uri="http://schemas.openxmlformats.org/drawingml/2006/table">
            <a:tbl>
              <a:tblPr/>
              <a:tblGrid>
                <a:gridCol w="5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14288" marB="14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4288" marR="14288" marT="14288" marB="14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14288" marB="14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7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sng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2"/>
                        </a:rPr>
                        <a:t>Delayed / Sustained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Замедленное высвобождение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288" marB="14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sng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3"/>
                        </a:rPr>
                        <a:t>Ascending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Восходящее высвобождение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88" marR="14288" marT="14288" marB="14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4"/>
                        </a:rPr>
                        <a:t>Enteric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Кишечно-растворимое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(желудочно-резистентное)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288" marB="14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14288" marB="14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4288" marR="14288" marT="14288" marB="14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14288" marB="14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7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sng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5"/>
                        </a:rPr>
                        <a:t>Intestinal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Локализованное в дальних отделах кишечника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288" marB="14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sng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6"/>
                        </a:rPr>
                        <a:t>First Order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уравнению первого порядка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88" marR="14288" marT="14288" marB="14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sng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7"/>
                        </a:rPr>
                        <a:t>Modified  Enteric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Модифицированное, кишечно-растворимое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288" marB="14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14288" marB="14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4288" marR="14288" marT="14288" marB="14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14288" marB="14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7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8"/>
                        </a:rPr>
                        <a:t>Pulsatile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Пульсирующее высвобождение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288" marB="14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9"/>
                        </a:rPr>
                        <a:t>Biphasic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Бифазное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высвобождение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88" marR="14288" marT="14288" marB="14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10"/>
                        </a:rPr>
                        <a:t>Zero </a:t>
                      </a:r>
                      <a:r>
                        <a:rPr kumimoji="0" lang="ru-RU" sz="1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10"/>
                        </a:rPr>
                        <a:t>Order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уравнению нулевого порядка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288" marB="14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7910" name="Рисунок 1" descr="delayed_sustained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96827" y="1827462"/>
            <a:ext cx="2893221" cy="158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1" name="Рисунок 2" descr="ascendi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42594" y="1871661"/>
            <a:ext cx="2893220" cy="158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2" name="Рисунок 3" descr="enteri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253913" y="1827462"/>
            <a:ext cx="2752973" cy="150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3" name="Рисунок 4" descr="intestin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96827" y="4169033"/>
            <a:ext cx="2893221" cy="158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4" name="Рисунок 5" descr="first_order_HS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42594" y="4169033"/>
            <a:ext cx="2893221" cy="158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5" name="Рисунок 6" descr="leaky_enteri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3253913" y="4388344"/>
            <a:ext cx="2752973" cy="15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6" name="Рисунок 7" descr="pulsatil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196827" y="6872284"/>
            <a:ext cx="2893221" cy="158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7" name="Рисунок 8" descr="loading_sustained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42593" y="6917531"/>
            <a:ext cx="2893221" cy="158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8" name="Рисунок 9" descr="zero_order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3272964" y="6872284"/>
            <a:ext cx="2893220" cy="158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361334" y="14287"/>
            <a:ext cx="2945716" cy="30977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887" y="7416241"/>
            <a:ext cx="2693601" cy="283265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0E0C6C-20BB-46D0-861A-886A2AB9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8674"/>
            <a:ext cx="17373600" cy="1668462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Raleway Bold" panose="020B0604020202020204" charset="-52"/>
              </a:rPr>
              <a:t>Таблетки с контролируемым высвобождением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057DD0-B4FA-4957-B18D-37449CBC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57136"/>
            <a:ext cx="15697200" cy="28863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4800" b="1" i="1" dirty="0"/>
              <a:t>Обеспечивают быстрое достижение и длительное поддержание на постоянном уровне терапевтической концентрации лекарственного вещества в плазме крови, постоянство фармакологического эффекта.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id="{C4808D81-3152-0ADE-F18C-2B87614EE5E2}"/>
              </a:ext>
            </a:extLst>
          </p:cNvPr>
          <p:cNvSpPr txBox="1">
            <a:spLocks/>
          </p:cNvSpPr>
          <p:nvPr/>
        </p:nvSpPr>
        <p:spPr>
          <a:xfrm>
            <a:off x="1295400" y="5946206"/>
            <a:ext cx="15697200" cy="28863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4800" b="1" i="1" dirty="0"/>
              <a:t>Характеризуются удлинением времени поступления лекарственного вещества в </a:t>
            </a:r>
            <a:r>
              <a:rPr lang="ru-RU" sz="4800" b="1" i="1" dirty="0" err="1"/>
              <a:t>биофазу</a:t>
            </a:r>
            <a:r>
              <a:rPr lang="ru-RU" sz="4800" b="1" i="1" dirty="0"/>
              <a:t> и его высвобождением, соответствующим реальной потребности организма.</a:t>
            </a:r>
          </a:p>
        </p:txBody>
      </p:sp>
    </p:spTree>
    <p:extLst>
      <p:ext uri="{BB962C8B-B14F-4D97-AF65-F5344CB8AC3E}">
        <p14:creationId xmlns:p14="http://schemas.microsoft.com/office/powerpoint/2010/main" val="519363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361334" y="14287"/>
            <a:ext cx="2945716" cy="30977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887" y="7416241"/>
            <a:ext cx="2693601" cy="283265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0E0C6C-20BB-46D0-861A-886A2AB9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8674"/>
            <a:ext cx="17373600" cy="1668462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latin typeface="Raleway Bold" panose="020B0604020202020204" charset="-52"/>
              </a:rPr>
              <a:t>Высвобождение будет контролируемым при соблюдении условий: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057DD0-B4FA-4957-B18D-37449CBC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324100"/>
            <a:ext cx="16002000" cy="6239164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4800" u="sng" dirty="0"/>
              <a:t> </a:t>
            </a:r>
            <a:r>
              <a:rPr lang="ru-RU" sz="4800" dirty="0"/>
              <a:t>известен вид математической зависимости количества высвободившегося лекарственного вещества от параметров, влияющих на процесс высвобождения;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800" dirty="0"/>
              <a:t> лекарственное вещество высвобождается согласно фармакокинетической рациональной скорости </a:t>
            </a:r>
            <a:r>
              <a:rPr lang="ru-RU" sz="4800" dirty="0" err="1"/>
              <a:t>илши</a:t>
            </a:r>
            <a:r>
              <a:rPr lang="ru-RU" sz="4800" dirty="0"/>
              <a:t> скоростной программе;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800" dirty="0"/>
              <a:t> на скорость высвобождения не влияют или влияют незначительно физиологические условия (рН и ферментный состав жидкостей ЖКТ и др.). Скорость определяется свойствами самой таблетки и может быть теоретически предсказана с достаточной точностью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2464F-1615-AA17-BA0F-6774A2BF1DD6}"/>
              </a:ext>
            </a:extLst>
          </p:cNvPr>
          <p:cNvSpPr txBox="1"/>
          <p:nvPr/>
        </p:nvSpPr>
        <p:spPr>
          <a:xfrm>
            <a:off x="1371601" y="8832570"/>
            <a:ext cx="16078199" cy="95410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/>
              <a:t>Если какое-либо из этих условий не выполняется, тогда таблетки относят к пролонгированным формам.</a:t>
            </a:r>
          </a:p>
        </p:txBody>
      </p:sp>
    </p:spTree>
    <p:extLst>
      <p:ext uri="{BB962C8B-B14F-4D97-AF65-F5344CB8AC3E}">
        <p14:creationId xmlns:p14="http://schemas.microsoft.com/office/powerpoint/2010/main" val="2358423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361334" y="14287"/>
            <a:ext cx="2945716" cy="30977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0E0C6C-20BB-46D0-861A-886A2AB9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8674"/>
            <a:ext cx="17373600" cy="1668462"/>
          </a:xfrm>
        </p:spPr>
        <p:txBody>
          <a:bodyPr>
            <a:normAutofit/>
          </a:bodyPr>
          <a:lstStyle/>
          <a:p>
            <a:r>
              <a:rPr lang="ru-RU" dirty="0">
                <a:latin typeface="Raleway Bold" panose="020B0604020202020204" charset="-52"/>
              </a:rPr>
              <a:t>Математические модели контролируемого высвобождения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ABA8C8-604F-2560-07E6-93DD050B9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233323"/>
            <a:ext cx="16230600" cy="45234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38D978-F70A-EE3C-2389-23A20970CDDB}"/>
              </a:ext>
            </a:extLst>
          </p:cNvPr>
          <p:cNvSpPr txBox="1"/>
          <p:nvPr/>
        </p:nvSpPr>
        <p:spPr>
          <a:xfrm>
            <a:off x="838200" y="7117020"/>
            <a:ext cx="1623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Mt </a:t>
            </a:r>
            <a:r>
              <a:rPr lang="ru-RU" sz="3600" dirty="0"/>
              <a:t>- количество высвободившегося вещества за время </a:t>
            </a:r>
            <a:r>
              <a:rPr lang="en-US" sz="3600" dirty="0"/>
              <a:t>t; </a:t>
            </a:r>
            <a:endParaRPr lang="ru-RU" sz="3600" dirty="0"/>
          </a:p>
          <a:p>
            <a:r>
              <a:rPr lang="en-US" sz="3600" dirty="0"/>
              <a:t>M0 </a:t>
            </a:r>
            <a:r>
              <a:rPr lang="ru-RU" sz="3600" dirty="0"/>
              <a:t>- исходное количество лекарственного вещества</a:t>
            </a:r>
            <a:r>
              <a:rPr lang="en-US" sz="3600" dirty="0"/>
              <a:t>; </a:t>
            </a:r>
            <a:endParaRPr lang="ru-RU" sz="3600" dirty="0"/>
          </a:p>
          <a:p>
            <a:r>
              <a:rPr lang="en-US" sz="3600" dirty="0"/>
              <a:t>k </a:t>
            </a:r>
            <a:r>
              <a:rPr lang="ru-RU" sz="3600" dirty="0"/>
              <a:t>– константа высвобождения</a:t>
            </a:r>
            <a:r>
              <a:rPr lang="en-US" sz="3600" dirty="0"/>
              <a:t>; </a:t>
            </a:r>
            <a:endParaRPr lang="ru-RU" sz="3600" dirty="0"/>
          </a:p>
          <a:p>
            <a:r>
              <a:rPr lang="en-US" sz="3600" dirty="0"/>
              <a:t>D </a:t>
            </a:r>
            <a:r>
              <a:rPr lang="ru-RU" sz="3600" dirty="0"/>
              <a:t>– константа диффузии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44CF4-0F8F-3A0C-FAFE-1058F9EE649B}"/>
              </a:ext>
            </a:extLst>
          </p:cNvPr>
          <p:cNvSpPr txBox="1"/>
          <p:nvPr/>
        </p:nvSpPr>
        <p:spPr>
          <a:xfrm>
            <a:off x="11658600" y="96393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Eulálio</a:t>
            </a:r>
            <a:r>
              <a:rPr lang="ru-RU" dirty="0"/>
              <a:t> </a:t>
            </a:r>
            <a:r>
              <a:rPr lang="en-US" dirty="0"/>
              <a:t>et al., Pharmaceutics 2023. https://doi.org/10.3390/pharmaceutics15030955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628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361334" y="14287"/>
            <a:ext cx="2945716" cy="30977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0E0C6C-20BB-46D0-861A-886A2AB9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8674"/>
            <a:ext cx="17373600" cy="1668462"/>
          </a:xfrm>
        </p:spPr>
        <p:txBody>
          <a:bodyPr>
            <a:normAutofit/>
          </a:bodyPr>
          <a:lstStyle/>
          <a:p>
            <a:r>
              <a:rPr lang="ru-RU" dirty="0">
                <a:latin typeface="Raleway Bold" panose="020B0604020202020204" charset="-52"/>
              </a:rPr>
              <a:t>Механизмы транспорта лекарственных веществ в соответствии с уравнением </a:t>
            </a:r>
            <a:r>
              <a:rPr lang="en-US" dirty="0" err="1">
                <a:latin typeface="Raleway Bold" panose="020B0604020202020204" charset="-52"/>
              </a:rPr>
              <a:t>Korsmeyer-Peppas</a:t>
            </a:r>
            <a:endParaRPr lang="ru-RU" dirty="0">
              <a:latin typeface="Raleway Bold" panose="020B0604020202020204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44CF4-0F8F-3A0C-FAFE-1058F9EE649B}"/>
              </a:ext>
            </a:extLst>
          </p:cNvPr>
          <p:cNvSpPr txBox="1"/>
          <p:nvPr/>
        </p:nvSpPr>
        <p:spPr>
          <a:xfrm>
            <a:off x="11901487" y="9865281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Korsmeyer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 al., 1983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5CEA08-BBA5-C9DB-8A88-A7D5827E9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216" y="2338940"/>
            <a:ext cx="14933568" cy="71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68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361334" y="14287"/>
            <a:ext cx="2945716" cy="30977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887" y="7416241"/>
            <a:ext cx="2693601" cy="283265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0E0C6C-20BB-46D0-861A-886A2AB9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8674"/>
            <a:ext cx="17373600" cy="1668462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latin typeface="Raleway Bold" panose="020B0604020202020204" charset="-52"/>
              </a:rPr>
              <a:t>Пероральные системы с контролируемой доставкой лекарственных веществ</a:t>
            </a:r>
          </a:p>
        </p:txBody>
      </p:sp>
      <p:pic>
        <p:nvPicPr>
          <p:cNvPr id="12290" name="Picture 2" descr="Pharmaceutics | Free Full-Text | Advances in Oral Drug Delivery Systems:  Challenges and Opportunities">
            <a:extLst>
              <a:ext uri="{FF2B5EF4-FFF2-40B4-BE49-F238E27FC236}">
                <a16:creationId xmlns:a16="http://schemas.microsoft.com/office/drawing/2014/main" id="{34D1EDD2-2AF6-FBB8-F226-06325B901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88" y="2314090"/>
            <a:ext cx="11018121" cy="793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B4D63F-3362-45E5-7CA6-61B1A195CD59}"/>
              </a:ext>
            </a:extLst>
          </p:cNvPr>
          <p:cNvSpPr txBox="1"/>
          <p:nvPr/>
        </p:nvSpPr>
        <p:spPr>
          <a:xfrm>
            <a:off x="13954609" y="9363670"/>
            <a:ext cx="4333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Lou et al., Pharmaceutics 2023</a:t>
            </a:r>
          </a:p>
          <a:p>
            <a:r>
              <a:rPr lang="en-US" dirty="0"/>
              <a:t>https://doi.org/10.3390/pharmaceutics15020484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78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361334" y="14287"/>
            <a:ext cx="2945716" cy="30977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887" y="7416241"/>
            <a:ext cx="2693601" cy="283265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0E0C6C-20BB-46D0-861A-886A2AB9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8674"/>
            <a:ext cx="17373600" cy="1668462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latin typeface="Raleway Bold" panose="020B0604020202020204" charset="-52"/>
              </a:rPr>
              <a:t>Пероральные системы с контролируемой доставкой лекарственных веществ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B4D63F-3362-45E5-7CA6-61B1A195CD59}"/>
              </a:ext>
            </a:extLst>
          </p:cNvPr>
          <p:cNvSpPr txBox="1"/>
          <p:nvPr/>
        </p:nvSpPr>
        <p:spPr>
          <a:xfrm>
            <a:off x="13954609" y="9363670"/>
            <a:ext cx="4333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Lou et al., Pharmaceutics 2023</a:t>
            </a:r>
          </a:p>
          <a:p>
            <a:r>
              <a:rPr lang="en-US" dirty="0"/>
              <a:t>https://doi.org/10.3390/pharmaceutics15020484</a:t>
            </a:r>
            <a:endParaRPr lang="ru-RU" dirty="0"/>
          </a:p>
        </p:txBody>
      </p:sp>
      <p:pic>
        <p:nvPicPr>
          <p:cNvPr id="13314" name="Picture 2" descr="Pharmaceutics 15 00484 g002 550">
            <a:extLst>
              <a:ext uri="{FF2B5EF4-FFF2-40B4-BE49-F238E27FC236}">
                <a16:creationId xmlns:a16="http://schemas.microsoft.com/office/drawing/2014/main" id="{82625928-452F-BBB5-E06C-7C226FAAD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70759"/>
            <a:ext cx="11887200" cy="717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361334" y="14287"/>
            <a:ext cx="2945716" cy="30977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887" y="7416241"/>
            <a:ext cx="2693601" cy="283265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0E0C6C-20BB-46D0-861A-886A2AB9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11" y="410297"/>
            <a:ext cx="17373600" cy="1668462"/>
          </a:xfrm>
        </p:spPr>
        <p:txBody>
          <a:bodyPr>
            <a:normAutofit fontScale="90000"/>
          </a:bodyPr>
          <a:lstStyle/>
          <a:p>
            <a:r>
              <a:rPr lang="ru-RU" sz="5400" dirty="0" err="1">
                <a:latin typeface="Raleway Bold" panose="020B0604020202020204" charset="-52"/>
              </a:rPr>
              <a:t>Гастроретентивные</a:t>
            </a:r>
            <a:r>
              <a:rPr lang="ru-RU" sz="5400" dirty="0">
                <a:latin typeface="Raleway Bold" panose="020B0604020202020204" charset="-52"/>
              </a:rPr>
              <a:t> системы доставки лекарств (удерживаемые в желудке)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057DD0-B4FA-4957-B18D-37449CBC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0" y="2933700"/>
            <a:ext cx="9074883" cy="671367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Существует ряд лекарственных веществ, эффективно всасывающихся лишь в верхней части желудочно-кишечного тракта, а именно: в желудке и проксимальной области тонкого кишечника. </a:t>
            </a:r>
          </a:p>
          <a:p>
            <a:pPr marL="0" indent="0" algn="just">
              <a:buNone/>
            </a:pPr>
            <a:endParaRPr lang="ru-RU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В настоящее время одним из перспективных путей повышения эффективности фармакотерапии становится создание препаратов пролонгированного действия с </a:t>
            </a:r>
            <a:r>
              <a:rPr lang="ru-RU" dirty="0" err="1"/>
              <a:t>гастроретентивным</a:t>
            </a:r>
            <a:r>
              <a:rPr lang="ru-RU" dirty="0"/>
              <a:t> эффектом, то есть удерживаемых в желудке в течение длительного времени. </a:t>
            </a:r>
          </a:p>
        </p:txBody>
      </p:sp>
      <p:pic>
        <p:nvPicPr>
          <p:cNvPr id="5122" name="Picture 2" descr="Gastro-retentive drug delivery systems: a recent update on clinical  pertinence and drug delivery | SpringerLink">
            <a:extLst>
              <a:ext uri="{FF2B5EF4-FFF2-40B4-BE49-F238E27FC236}">
                <a16:creationId xmlns:a16="http://schemas.microsoft.com/office/drawing/2014/main" id="{BA9DA631-4DCE-F760-E651-78285B577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68427"/>
            <a:ext cx="7795053" cy="417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300E88-B82B-DCE7-D951-5EE7B7738E12}"/>
              </a:ext>
            </a:extLst>
          </p:cNvPr>
          <p:cNvSpPr txBox="1"/>
          <p:nvPr/>
        </p:nvSpPr>
        <p:spPr>
          <a:xfrm>
            <a:off x="695325" y="6743700"/>
            <a:ext cx="7795053" cy="3293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600" dirty="0"/>
              <a:t>анальгетики, транквилизаторы, антидепрессанты, диуретики, витамины,  антибиотики, </a:t>
            </a:r>
            <a:r>
              <a:rPr lang="ru-RU" sz="2600" dirty="0" err="1"/>
              <a:t>антацидные</a:t>
            </a:r>
            <a:r>
              <a:rPr lang="ru-RU" sz="2600" dirty="0"/>
              <a:t>, седативные, </a:t>
            </a:r>
            <a:r>
              <a:rPr lang="ru-RU" sz="2600" dirty="0" err="1"/>
              <a:t>противопаркинсонические</a:t>
            </a:r>
            <a:r>
              <a:rPr lang="ru-RU" sz="2600" dirty="0"/>
              <a:t>, противоастматические профилактические препараты, противовоспалительные, антигельминтные, антиангинальные препараты, гормональные препараты </a:t>
            </a:r>
          </a:p>
          <a:p>
            <a:pPr algn="just"/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56376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361334" y="14287"/>
            <a:ext cx="2945716" cy="30977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0E0C6C-20BB-46D0-861A-886A2AB9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8674"/>
            <a:ext cx="17373600" cy="1668462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latin typeface="Raleway Bold" panose="020B0604020202020204" charset="-52"/>
              </a:rPr>
              <a:t>Классификация </a:t>
            </a:r>
            <a:r>
              <a:rPr lang="ru-RU" sz="5400" dirty="0" err="1">
                <a:latin typeface="Raleway Bold" panose="020B0604020202020204" charset="-52"/>
              </a:rPr>
              <a:t>гастроретентивных</a:t>
            </a:r>
            <a:r>
              <a:rPr lang="ru-RU" sz="5400" dirty="0">
                <a:latin typeface="Raleway Bold" panose="020B0604020202020204" charset="-52"/>
              </a:rPr>
              <a:t> лекарственных форм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40B787-5133-ADCC-1039-78BB789DEB8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831524"/>
            <a:ext cx="10802232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C6FB58-DF89-CF0B-D752-999C831455C6}"/>
              </a:ext>
            </a:extLst>
          </p:cNvPr>
          <p:cNvSpPr txBox="1"/>
          <p:nvPr/>
        </p:nvSpPr>
        <p:spPr>
          <a:xfrm>
            <a:off x="11506200" y="9328994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*Arora</a:t>
            </a:r>
            <a:r>
              <a:rPr lang="ru-RU" dirty="0"/>
              <a:t>  </a:t>
            </a:r>
            <a:r>
              <a:rPr lang="en-US" dirty="0"/>
              <a:t>et al., 2005</a:t>
            </a:r>
          </a:p>
          <a:p>
            <a:r>
              <a:rPr lang="en-US" dirty="0"/>
              <a:t>** Tripathi et al., 2019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FF17E5-D07B-E317-C8FF-743607324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6994" y="4093567"/>
            <a:ext cx="6423806" cy="29977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E8C734-68F2-AF3F-2BAD-753E6AF7AA65}"/>
              </a:ext>
            </a:extLst>
          </p:cNvPr>
          <p:cNvSpPr txBox="1"/>
          <p:nvPr/>
        </p:nvSpPr>
        <p:spPr>
          <a:xfrm>
            <a:off x="10744200" y="96078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1B72EE-440C-77C3-8F86-F151EB77B2DC}"/>
              </a:ext>
            </a:extLst>
          </p:cNvPr>
          <p:cNvSpPr txBox="1"/>
          <p:nvPr/>
        </p:nvSpPr>
        <p:spPr>
          <a:xfrm>
            <a:off x="17415302" y="679606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54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399830" y="114300"/>
            <a:ext cx="2728339" cy="28691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050" y="7658100"/>
            <a:ext cx="2499845" cy="26289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0E0C6C-20BB-46D0-861A-886A2AB9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8674"/>
            <a:ext cx="17373600" cy="1668462"/>
          </a:xfrm>
        </p:spPr>
        <p:txBody>
          <a:bodyPr>
            <a:noAutofit/>
          </a:bodyPr>
          <a:lstStyle/>
          <a:p>
            <a:r>
              <a:rPr lang="ru-RU" sz="4800" dirty="0">
                <a:latin typeface="Raleway Bold" panose="020B0604020202020204" charset="-52"/>
              </a:rPr>
              <a:t>Таблетки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057DD0-B4FA-4957-B18D-37449CBC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972" y="2328718"/>
            <a:ext cx="15697200" cy="26289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4400" b="1" i="1" dirty="0"/>
              <a:t>Таблетки - твердая дозированная лекарственная форма, получаемая прессованием порошков и гранул, содержащих одно или более лекарственных веществ с добавлением или без вспомогательных веществ.</a:t>
            </a:r>
            <a:endParaRPr lang="ru-RU" sz="4400" dirty="0"/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id="{3A63446A-517B-72AF-5745-008B9FCF7C69}"/>
              </a:ext>
            </a:extLst>
          </p:cNvPr>
          <p:cNvSpPr txBox="1">
            <a:spLocks/>
          </p:cNvSpPr>
          <p:nvPr/>
        </p:nvSpPr>
        <p:spPr>
          <a:xfrm>
            <a:off x="1295400" y="5524499"/>
            <a:ext cx="15925800" cy="4267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4400" b="1" i="1" dirty="0"/>
              <a:t>Таблетки с модифицированным высвобождением – </a:t>
            </a:r>
            <a:r>
              <a:rPr lang="ru-RU" sz="4400" i="1" dirty="0"/>
              <a:t>таблетки с измененным, по сравнению с обычной формой, механизмом и характером высвобождения лекарственных веществ. 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4400" i="1" dirty="0"/>
              <a:t>Представляют собой покрытые или непокрытые таблетки, содержащие специальные вспомогательные вещества или полученные по особой технологии, что позволяет изменять скорость или место высвобождения лекарственного вещества.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59368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326DFD24-71A7-2CBE-A95B-856F4769D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575" y="7454341"/>
            <a:ext cx="2693601" cy="28326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15361334" y="14287"/>
            <a:ext cx="2945716" cy="30977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0E0C6C-20BB-46D0-861A-886A2AB9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8674"/>
            <a:ext cx="17373600" cy="1668462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latin typeface="Raleway Bold" panose="020B0604020202020204" charset="-52"/>
              </a:rPr>
              <a:t>Плавающие таблетки (</a:t>
            </a:r>
            <a:r>
              <a:rPr lang="en-US" sz="5400" dirty="0">
                <a:latin typeface="Raleway Bold" panose="020B0604020202020204" charset="-52"/>
              </a:rPr>
              <a:t>Floating drug delivery systems)</a:t>
            </a:r>
            <a:endParaRPr lang="ru-RU" sz="5400" dirty="0">
              <a:latin typeface="Raleway Bold" panose="020B0604020202020204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BC842C-A5CB-1D59-499E-60775FDF4A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3238500"/>
            <a:ext cx="10338048" cy="5181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CD20E3-67A6-E0F3-CC67-C59500BF9984}"/>
              </a:ext>
            </a:extLst>
          </p:cNvPr>
          <p:cNvSpPr txBox="1"/>
          <p:nvPr/>
        </p:nvSpPr>
        <p:spPr>
          <a:xfrm>
            <a:off x="11125200" y="2247611"/>
            <a:ext cx="6934200" cy="7971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/>
              <a:t>Плавающие системы –гидродинамически</a:t>
            </a:r>
            <a:r>
              <a:rPr lang="en-US" sz="3200" dirty="0"/>
              <a:t> </a:t>
            </a:r>
            <a:r>
              <a:rPr lang="ru-RU" sz="3200" dirty="0"/>
              <a:t>сбалансированные системы,</a:t>
            </a:r>
            <a:r>
              <a:rPr lang="en-US" sz="3200" dirty="0"/>
              <a:t> </a:t>
            </a:r>
            <a:r>
              <a:rPr lang="ru-RU" sz="3200" dirty="0"/>
              <a:t>имеющие плотность меньше,</a:t>
            </a:r>
            <a:r>
              <a:rPr lang="en-US" sz="3200" dirty="0"/>
              <a:t> </a:t>
            </a:r>
            <a:r>
              <a:rPr lang="ru-RU" sz="3200" dirty="0"/>
              <a:t>чем желудочный сок. </a:t>
            </a:r>
            <a:endParaRPr lang="en-US" sz="32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/>
              <a:t>В результате они плавают на поверхности в течение длительного времени, не влияя скорость опорожнения. </a:t>
            </a:r>
            <a:endParaRPr lang="en-US" sz="32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/>
              <a:t>Пока система плавает, лекарственное вещество постепенно высвобождается с необходимой скоростью.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dirty="0"/>
              <a:t>После высвобождения лекарственного вещества матрица удаляется из желудка. </a:t>
            </a:r>
          </a:p>
        </p:txBody>
      </p:sp>
    </p:spTree>
    <p:extLst>
      <p:ext uri="{BB962C8B-B14F-4D97-AF65-F5344CB8AC3E}">
        <p14:creationId xmlns:p14="http://schemas.microsoft.com/office/powerpoint/2010/main" val="454553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326DFD24-71A7-2CBE-A95B-856F4769D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575" y="7454341"/>
            <a:ext cx="2693601" cy="28326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15361334" y="14287"/>
            <a:ext cx="2945716" cy="30977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0E0C6C-20BB-46D0-861A-886A2AB9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8674"/>
            <a:ext cx="17373600" cy="1668462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latin typeface="Raleway Bold" panose="020B0604020202020204" charset="-52"/>
              </a:rPr>
              <a:t>Доставка АФИ в толстый кишечник (</a:t>
            </a:r>
            <a:r>
              <a:rPr lang="en-US" sz="5400" dirty="0">
                <a:latin typeface="Raleway Bold" panose="020B0604020202020204" charset="-52"/>
              </a:rPr>
              <a:t>Colon targeted drug delivery system)</a:t>
            </a:r>
            <a:endParaRPr lang="ru-RU" sz="5400" dirty="0">
              <a:latin typeface="Raleway Bold" panose="020B0604020202020204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CD20E3-67A6-E0F3-CC67-C59500BF9984}"/>
              </a:ext>
            </a:extLst>
          </p:cNvPr>
          <p:cNvSpPr txBox="1"/>
          <p:nvPr/>
        </p:nvSpPr>
        <p:spPr>
          <a:xfrm>
            <a:off x="11125200" y="2247611"/>
            <a:ext cx="6934200" cy="78483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/>
              <a:t>Данный метод доставки позволяет достичь успехов как в терапии заболеваний толстого кишечника (язвенный колит, болезнь Крона, </a:t>
            </a:r>
            <a:r>
              <a:rPr lang="ru-RU" sz="2800" dirty="0" err="1"/>
              <a:t>колоректальный</a:t>
            </a:r>
            <a:r>
              <a:rPr lang="ru-RU" sz="2800" dirty="0"/>
              <a:t> рак, хронический панкреатит, синдром раздраженного кишечника), так и в терапии системных заболеваний путем повышения биодоступности АФИ, оптимальной зоной абсорбции которых является данная область ЖКТ </a:t>
            </a:r>
            <a:endParaRPr lang="en-US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/>
              <a:t>АФИ: </a:t>
            </a:r>
            <a:r>
              <a:rPr lang="ru-RU" sz="2800" dirty="0" err="1"/>
              <a:t>месалазин</a:t>
            </a:r>
            <a:r>
              <a:rPr lang="ru-RU" sz="2800" dirty="0"/>
              <a:t>, </a:t>
            </a:r>
            <a:r>
              <a:rPr lang="ru-RU" sz="2800" dirty="0" err="1"/>
              <a:t>сульфасалазин</a:t>
            </a:r>
            <a:r>
              <a:rPr lang="ru-RU" sz="2800" dirty="0"/>
              <a:t>, дексаметазон, гидрокортизон, преднизолон, </a:t>
            </a:r>
            <a:r>
              <a:rPr lang="ru-RU" sz="2800" dirty="0" err="1"/>
              <a:t>лоперамид</a:t>
            </a:r>
            <a:r>
              <a:rPr lang="ru-RU" sz="2800" dirty="0"/>
              <a:t>, </a:t>
            </a:r>
            <a:r>
              <a:rPr lang="ru-RU" sz="2800" dirty="0" err="1"/>
              <a:t>куркумин</a:t>
            </a:r>
            <a:r>
              <a:rPr lang="ru-RU" sz="2800" dirty="0"/>
              <a:t>, а также НПВС (аспирин, индометацин, диклофенак натрия, </a:t>
            </a:r>
            <a:r>
              <a:rPr lang="ru-RU" sz="2800" dirty="0" err="1"/>
              <a:t>целекоксиб</a:t>
            </a:r>
            <a:r>
              <a:rPr lang="ru-RU" sz="2800" dirty="0"/>
              <a:t>, </a:t>
            </a:r>
            <a:r>
              <a:rPr lang="ru-RU" sz="2800" dirty="0" err="1"/>
              <a:t>мелоксикам</a:t>
            </a:r>
            <a:r>
              <a:rPr lang="ru-RU" sz="2800" dirty="0"/>
              <a:t>), 5-фторурацил, </a:t>
            </a:r>
            <a:r>
              <a:rPr lang="ru-RU" sz="2800" dirty="0" err="1"/>
              <a:t>капецитабин</a:t>
            </a:r>
            <a:r>
              <a:rPr lang="ru-RU" sz="2800" dirty="0"/>
              <a:t> и др.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7714213A-A5F8-0C59-0483-E2F538745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" y="2933700"/>
            <a:ext cx="10811987" cy="65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74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361334" y="14287"/>
            <a:ext cx="2945716" cy="30977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0E0C6C-20BB-46D0-861A-886A2AB9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8674"/>
            <a:ext cx="17373600" cy="1668462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latin typeface="Raleway Bold" panose="020B0604020202020204" charset="-52"/>
              </a:rPr>
              <a:t>Доставка АФИ в толстый кишечник (</a:t>
            </a:r>
            <a:r>
              <a:rPr lang="en-US" sz="5400" dirty="0">
                <a:latin typeface="Raleway Bold" panose="020B0604020202020204" charset="-52"/>
              </a:rPr>
              <a:t>Colon targeted drug delivery system)</a:t>
            </a:r>
            <a:endParaRPr lang="ru-RU" sz="5400" dirty="0">
              <a:latin typeface="Raleway Bold" panose="020B0604020202020204" charset="-52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10D838A1-7F5A-0F38-038B-DA40F10D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695574"/>
            <a:ext cx="7891800" cy="737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802E97-3AE1-2C6C-F7BE-3F59918B3632}"/>
              </a:ext>
            </a:extLst>
          </p:cNvPr>
          <p:cNvSpPr txBox="1"/>
          <p:nvPr/>
        </p:nvSpPr>
        <p:spPr>
          <a:xfrm>
            <a:off x="8686800" y="2705099"/>
            <a:ext cx="9296400" cy="73712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300" dirty="0"/>
              <a:t>использование </a:t>
            </a:r>
            <a:r>
              <a:rPr lang="ru-RU" sz="4300" dirty="0" err="1"/>
              <a:t>пролекарств</a:t>
            </a:r>
            <a:r>
              <a:rPr lang="ru-RU" sz="4300" dirty="0"/>
              <a:t>;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300" dirty="0"/>
              <a:t> использование </a:t>
            </a:r>
            <a:r>
              <a:rPr lang="ru-RU" sz="4300" dirty="0" err="1"/>
              <a:t>биодеградируемых</a:t>
            </a:r>
            <a:r>
              <a:rPr lang="ru-RU" sz="4300" dirty="0"/>
              <a:t> материалов, разрушаемых кишечной микрофлорой или ферментами;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300" dirty="0"/>
              <a:t> создание время-зависимых систем;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300" dirty="0"/>
              <a:t>создание </a:t>
            </a:r>
            <a:r>
              <a:rPr lang="ru-RU" sz="4300" dirty="0" err="1"/>
              <a:t>биоадгезивных</a:t>
            </a:r>
            <a:r>
              <a:rPr lang="ru-RU" sz="4300" dirty="0"/>
              <a:t> систем;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300" dirty="0"/>
              <a:t> использование кишечнорастворимых пленочных покрытий;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300" dirty="0" err="1"/>
              <a:t>микрокапсулирование</a:t>
            </a:r>
            <a:r>
              <a:rPr lang="ru-RU" sz="4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1228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361334" y="14287"/>
            <a:ext cx="2945716" cy="30977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0E0C6C-20BB-46D0-861A-886A2AB9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8674"/>
            <a:ext cx="17373600" cy="1668462"/>
          </a:xfrm>
        </p:spPr>
        <p:txBody>
          <a:bodyPr>
            <a:normAutofit/>
          </a:bodyPr>
          <a:lstStyle/>
          <a:p>
            <a:r>
              <a:rPr lang="ru-RU" sz="5400" dirty="0" err="1">
                <a:latin typeface="Raleway Bold" panose="020B0604020202020204" charset="-52"/>
              </a:rPr>
              <a:t>Микрокапсулированные</a:t>
            </a:r>
            <a:r>
              <a:rPr lang="ru-RU" sz="5400" dirty="0">
                <a:latin typeface="Raleway Bold" panose="020B0604020202020204" charset="-52"/>
              </a:rPr>
              <a:t> лекарственные формы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802E97-3AE1-2C6C-F7BE-3F59918B3632}"/>
              </a:ext>
            </a:extLst>
          </p:cNvPr>
          <p:cNvSpPr txBox="1"/>
          <p:nvPr/>
        </p:nvSpPr>
        <p:spPr>
          <a:xfrm>
            <a:off x="575748" y="6591300"/>
            <a:ext cx="17381147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000" b="1" i="1" dirty="0"/>
              <a:t>Микрокапсулы – капсулы, состоящие из тонкой оболочки на основе полимерного или другого материала, шарообразной или неправильной формы, размером от 1 до 2000 мкм, содержащей твердые или жидкие активные действующие вещества с добавлением или без добавления вспомогательных веществ.</a:t>
            </a:r>
          </a:p>
        </p:txBody>
      </p:sp>
      <p:pic>
        <p:nvPicPr>
          <p:cNvPr id="18434" name="Picture 2" descr="Details are in the caption following the image">
            <a:extLst>
              <a:ext uri="{FF2B5EF4-FFF2-40B4-BE49-F238E27FC236}">
                <a16:creationId xmlns:a16="http://schemas.microsoft.com/office/drawing/2014/main" id="{42E8C3C3-06AF-521D-6B42-13FAFBBB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8" y="2520278"/>
            <a:ext cx="5955202" cy="36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7F855-F3F4-60E4-6072-7834256EEF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5392" y="2520278"/>
            <a:ext cx="11075790" cy="369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00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361334" y="14287"/>
            <a:ext cx="2945716" cy="30977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887" y="7416241"/>
            <a:ext cx="2693601" cy="283265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0E0C6C-20BB-46D0-861A-886A2AB9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8674"/>
            <a:ext cx="17373600" cy="1668462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Raleway Bold" panose="020B0604020202020204" charset="-52"/>
              </a:rPr>
              <a:t>Таблетки пролонгированные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057DD0-B4FA-4957-B18D-37449CBC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57136"/>
            <a:ext cx="15697200" cy="26577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i="1" dirty="0"/>
              <a:t>Таблетки, из которых лекарственное вещество высвобождается либо несколькими порциями, либо медленно и равномерно, обеспечивая увеличение продолжительности действия лекарственного вещества путем замедления его высвобождения.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id="{3D773559-C3CA-635E-3E76-CA3AB437D1C8}"/>
              </a:ext>
            </a:extLst>
          </p:cNvPr>
          <p:cNvSpPr txBox="1">
            <a:spLocks/>
          </p:cNvSpPr>
          <p:nvPr/>
        </p:nvSpPr>
        <p:spPr>
          <a:xfrm>
            <a:off x="990600" y="5516562"/>
            <a:ext cx="16154400" cy="4732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4000" u="sng" dirty="0"/>
              <a:t>Таблетки </a:t>
            </a:r>
            <a:r>
              <a:rPr lang="ru-RU" sz="4000" u="sng" dirty="0" err="1"/>
              <a:t>ретард</a:t>
            </a:r>
            <a:r>
              <a:rPr lang="ru-RU" sz="4000" u="sng" dirty="0"/>
              <a:t> – </a:t>
            </a:r>
            <a:r>
              <a:rPr lang="ru-RU" sz="4000" dirty="0"/>
              <a:t>пролонгированные таблетки, обеспечивающие в организме запас лекарственного вещества и его последующее медленное высвобождение.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000" dirty="0"/>
              <a:t> </a:t>
            </a:r>
            <a:r>
              <a:rPr lang="ru-RU" sz="4000" b="1" i="1" dirty="0"/>
              <a:t>Таблетки матричные </a:t>
            </a:r>
            <a:r>
              <a:rPr lang="ru-RU" sz="4000" dirty="0"/>
              <a:t>– таблетки с непрерывным , равномерно продленным высвобождением и поддерживающим действием лекарственных веществ.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000" b="1" i="1" dirty="0"/>
              <a:t>Таблетки с периодическим высвобождением </a:t>
            </a:r>
            <a:r>
              <a:rPr lang="ru-RU" sz="4000" dirty="0"/>
              <a:t>– пролонгированные таблетки, при применении которых лекарственное вещество высвобождается порциями.</a:t>
            </a:r>
          </a:p>
        </p:txBody>
      </p:sp>
    </p:spTree>
    <p:extLst>
      <p:ext uri="{BB962C8B-B14F-4D97-AF65-F5344CB8AC3E}">
        <p14:creationId xmlns:p14="http://schemas.microsoft.com/office/powerpoint/2010/main" val="2584930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361334" y="14287"/>
            <a:ext cx="2945716" cy="30977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887" y="7416241"/>
            <a:ext cx="2693601" cy="283265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0E0C6C-20BB-46D0-861A-886A2AB9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8674"/>
            <a:ext cx="17373600" cy="1668462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Raleway Bold" panose="020B0604020202020204" charset="-52"/>
              </a:rPr>
              <a:t>Таблетки пролонгированные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id="{3D773559-C3CA-635E-3E76-CA3AB437D1C8}"/>
              </a:ext>
            </a:extLst>
          </p:cNvPr>
          <p:cNvSpPr txBox="1">
            <a:spLocks/>
          </p:cNvSpPr>
          <p:nvPr/>
        </p:nvSpPr>
        <p:spPr>
          <a:xfrm>
            <a:off x="457200" y="2095500"/>
            <a:ext cx="16687800" cy="815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4000" dirty="0"/>
              <a:t> </a:t>
            </a:r>
            <a:r>
              <a:rPr lang="ru-RU" sz="4000" b="1" i="1" dirty="0"/>
              <a:t>Таблетки с непрерывным высвобождением </a:t>
            </a:r>
            <a:r>
              <a:rPr lang="ru-RU" sz="4000" dirty="0"/>
              <a:t>– пролонгированные таблетки, при введении которых высвобождается начальная доза лекарственного вещества, а остальные (поддерживающие) дозы высвобождаются с постоянной скоростью, соответствующей скорости элиминации и обеспечивающей постоянство желаемой терапевтической концентрации.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000" b="1" i="1" dirty="0"/>
              <a:t>Таблетки с отсроченным высвобождением </a:t>
            </a:r>
            <a:r>
              <a:rPr lang="ru-RU" sz="4000" dirty="0"/>
              <a:t>– пролонгированные таблетки, при введении которых высвобождение лекарственного вещества начинается позже и длится дольше, чем из обычной лекарственной формы.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000" b="1" i="1" dirty="0"/>
              <a:t>Таблетки резервуарного типа </a:t>
            </a:r>
            <a:r>
              <a:rPr lang="ru-RU" sz="4000" dirty="0"/>
              <a:t>– представляют собой ядро, содержащее лекарственное вещество,  и полимерную оболочку, которая определяет скорость высвобождения.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000" b="1" i="1" dirty="0"/>
              <a:t>Таблетки имплантируемые </a:t>
            </a:r>
            <a:r>
              <a:rPr lang="ru-RU" sz="4000" dirty="0"/>
              <a:t>– стерильные таблетки с пролонгированным высвобождением в виде диска или цилиндра для имплантации под кожу.</a:t>
            </a:r>
          </a:p>
        </p:txBody>
      </p:sp>
    </p:spTree>
    <p:extLst>
      <p:ext uri="{BB962C8B-B14F-4D97-AF65-F5344CB8AC3E}">
        <p14:creationId xmlns:p14="http://schemas.microsoft.com/office/powerpoint/2010/main" val="2438481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361334" y="14287"/>
            <a:ext cx="2945716" cy="30977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0E0C6C-20BB-46D0-861A-886A2AB9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8674"/>
            <a:ext cx="17373600" cy="1668462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latin typeface="Raleway Bold" panose="020B0604020202020204" charset="-52"/>
              </a:rPr>
              <a:t>Терапевтические системы доставки лекарственных веществ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057DD0-B4FA-4957-B18D-37449CBC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57136"/>
            <a:ext cx="15697200" cy="26577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i="1" dirty="0"/>
              <a:t>Лекарственные формы с контролируемым высвобождением лекарственного вещества со скоростью, установленной заранее, через определенное время, в определенном месте, в соответствии с реальной потребностью организма.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id="{3D773559-C3CA-635E-3E76-CA3AB437D1C8}"/>
              </a:ext>
            </a:extLst>
          </p:cNvPr>
          <p:cNvSpPr txBox="1">
            <a:spLocks/>
          </p:cNvSpPr>
          <p:nvPr/>
        </p:nvSpPr>
        <p:spPr>
          <a:xfrm>
            <a:off x="838200" y="5167312"/>
            <a:ext cx="16154400" cy="4732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4000" u="sng" dirty="0"/>
              <a:t>Основные элементы: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4000" dirty="0"/>
              <a:t>Лекарственное вещество;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4000" dirty="0"/>
              <a:t>Элемент, контролирующий высвобождение лекарственного вещества;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4000" dirty="0"/>
              <a:t>Платформа, на которой размещена система;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4000" dirty="0"/>
              <a:t> Терапевтическая программа. </a:t>
            </a:r>
          </a:p>
        </p:txBody>
      </p:sp>
    </p:spTree>
    <p:extLst>
      <p:ext uri="{BB962C8B-B14F-4D97-AF65-F5344CB8AC3E}">
        <p14:creationId xmlns:p14="http://schemas.microsoft.com/office/powerpoint/2010/main" val="129143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535848" y="28575"/>
            <a:ext cx="2728339" cy="28691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76225" y="7791450"/>
            <a:ext cx="2354927" cy="24765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E3EFA3C-4F8B-F3D5-E195-1B553F715636}"/>
              </a:ext>
            </a:extLst>
          </p:cNvPr>
          <p:cNvSpPr/>
          <p:nvPr/>
        </p:nvSpPr>
        <p:spPr>
          <a:xfrm>
            <a:off x="6096000" y="342900"/>
            <a:ext cx="6096000" cy="1026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Таблетки с модифицированным высвобождением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88E284B-2B49-9CE0-B341-435299418051}"/>
              </a:ext>
            </a:extLst>
          </p:cNvPr>
          <p:cNvSpPr/>
          <p:nvPr/>
        </p:nvSpPr>
        <p:spPr>
          <a:xfrm>
            <a:off x="653608" y="2034453"/>
            <a:ext cx="4495800" cy="11144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Таблетки с ускоренным высвобождением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9A42E14-2DEC-8684-BE8C-998FF22CB238}"/>
              </a:ext>
            </a:extLst>
          </p:cNvPr>
          <p:cNvSpPr/>
          <p:nvPr/>
        </p:nvSpPr>
        <p:spPr>
          <a:xfrm>
            <a:off x="6548438" y="2022547"/>
            <a:ext cx="4572000" cy="113823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Таблетки с отсроченным высвобождением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9955EDB9-F709-06F0-4D6C-8C99FD773517}"/>
              </a:ext>
            </a:extLst>
          </p:cNvPr>
          <p:cNvSpPr/>
          <p:nvPr/>
        </p:nvSpPr>
        <p:spPr>
          <a:xfrm>
            <a:off x="11734800" y="2010641"/>
            <a:ext cx="4572000" cy="113823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Таблетки с многофазным высвобождением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89B693F-010A-BB19-AE47-BAEC557105E8}"/>
              </a:ext>
            </a:extLst>
          </p:cNvPr>
          <p:cNvSpPr/>
          <p:nvPr/>
        </p:nvSpPr>
        <p:spPr>
          <a:xfrm>
            <a:off x="967934" y="3823421"/>
            <a:ext cx="3810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Таблетки рапид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9373C9B-7D41-7D34-FF9C-1A1EE7C2748C}"/>
              </a:ext>
            </a:extLst>
          </p:cNvPr>
          <p:cNvSpPr/>
          <p:nvPr/>
        </p:nvSpPr>
        <p:spPr>
          <a:xfrm>
            <a:off x="6858000" y="3510180"/>
            <a:ext cx="3810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Таблетки с покрытием кишечнорастворимым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80D115D-E653-D1D0-EA1D-F4680BE25702}"/>
              </a:ext>
            </a:extLst>
          </p:cNvPr>
          <p:cNvSpPr/>
          <p:nvPr/>
        </p:nvSpPr>
        <p:spPr>
          <a:xfrm>
            <a:off x="6825235" y="4756441"/>
            <a:ext cx="3810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Таблетки кишечнорастворимые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8BB469B-CF0A-AB7F-8ED7-4A59198085AC}"/>
              </a:ext>
            </a:extLst>
          </p:cNvPr>
          <p:cNvSpPr/>
          <p:nvPr/>
        </p:nvSpPr>
        <p:spPr>
          <a:xfrm>
            <a:off x="12115800" y="3529878"/>
            <a:ext cx="3810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Таблетки многофазные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3485F6B-E572-C715-C93B-C49DE731C44A}"/>
              </a:ext>
            </a:extLst>
          </p:cNvPr>
          <p:cNvSpPr/>
          <p:nvPr/>
        </p:nvSpPr>
        <p:spPr>
          <a:xfrm>
            <a:off x="12168187" y="4769645"/>
            <a:ext cx="3810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Таблетки рапид </a:t>
            </a:r>
            <a:r>
              <a:rPr lang="ru-RU" sz="2800" b="1" dirty="0" err="1">
                <a:solidFill>
                  <a:schemeClr val="tx1"/>
                </a:solidFill>
              </a:rPr>
              <a:t>ретард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EAB50E4B-EC8E-AC7F-1770-1D3AF75790EC}"/>
              </a:ext>
            </a:extLst>
          </p:cNvPr>
          <p:cNvSpPr/>
          <p:nvPr/>
        </p:nvSpPr>
        <p:spPr>
          <a:xfrm>
            <a:off x="762000" y="6006379"/>
            <a:ext cx="4495800" cy="11144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Таблетки с контролируемым высвобождением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AC74DE5-117B-BE02-24E2-B93FAECEB794}"/>
              </a:ext>
            </a:extLst>
          </p:cNvPr>
          <p:cNvSpPr/>
          <p:nvPr/>
        </p:nvSpPr>
        <p:spPr>
          <a:xfrm>
            <a:off x="9563099" y="6057033"/>
            <a:ext cx="4495800" cy="11144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Таблетки пролонгированные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6C78EF2-FED7-C8CF-ED48-A14E65E45DA1}"/>
              </a:ext>
            </a:extLst>
          </p:cNvPr>
          <p:cNvSpPr/>
          <p:nvPr/>
        </p:nvSpPr>
        <p:spPr>
          <a:xfrm>
            <a:off x="996508" y="7349404"/>
            <a:ext cx="3810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Таблетки плавающие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988758C-A9F3-C767-9D70-ADAD8998FD3C}"/>
              </a:ext>
            </a:extLst>
          </p:cNvPr>
          <p:cNvSpPr/>
          <p:nvPr/>
        </p:nvSpPr>
        <p:spPr>
          <a:xfrm>
            <a:off x="972696" y="8572500"/>
            <a:ext cx="3810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Таблетки с микрокапсулами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BB53119-1D1D-C5A2-4311-73F0F7D43060}"/>
              </a:ext>
            </a:extLst>
          </p:cNvPr>
          <p:cNvSpPr/>
          <p:nvPr/>
        </p:nvSpPr>
        <p:spPr>
          <a:xfrm>
            <a:off x="7239000" y="7425601"/>
            <a:ext cx="3810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Таблетки имплантируемые (таблетки депо)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FF5877B-F9FB-4996-A6C3-3E2C866405CC}"/>
              </a:ext>
            </a:extLst>
          </p:cNvPr>
          <p:cNvSpPr/>
          <p:nvPr/>
        </p:nvSpPr>
        <p:spPr>
          <a:xfrm>
            <a:off x="7239000" y="8572500"/>
            <a:ext cx="3810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Таблетки </a:t>
            </a:r>
            <a:r>
              <a:rPr lang="ru-RU" sz="2800" b="1" dirty="0" err="1">
                <a:solidFill>
                  <a:schemeClr val="tx1"/>
                </a:solidFill>
              </a:rPr>
              <a:t>ретард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2006742-2156-47BC-BF01-BCEC03103389}"/>
              </a:ext>
            </a:extLst>
          </p:cNvPr>
          <p:cNvSpPr/>
          <p:nvPr/>
        </p:nvSpPr>
        <p:spPr>
          <a:xfrm>
            <a:off x="11353800" y="7425601"/>
            <a:ext cx="3810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Таблетки каркасные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8FE0D14-7120-9364-FC49-ACDC47C90E31}"/>
              </a:ext>
            </a:extLst>
          </p:cNvPr>
          <p:cNvSpPr/>
          <p:nvPr/>
        </p:nvSpPr>
        <p:spPr>
          <a:xfrm>
            <a:off x="11353800" y="8594143"/>
            <a:ext cx="3810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Таблетки многослойные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E401C1-77F0-F7B6-0B1E-ADB0816A334B}"/>
              </a:ext>
            </a:extLst>
          </p:cNvPr>
          <p:cNvSpPr txBox="1"/>
          <p:nvPr/>
        </p:nvSpPr>
        <p:spPr>
          <a:xfrm>
            <a:off x="14616112" y="9819835"/>
            <a:ext cx="338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Коржавых</a:t>
            </a:r>
            <a:r>
              <a:rPr lang="ru-RU" dirty="0"/>
              <a:t> Э.А., 2004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EE7464F1-433B-09A1-91C7-8684A99726FD}"/>
              </a:ext>
            </a:extLst>
          </p:cNvPr>
          <p:cNvCxnSpPr/>
          <p:nvPr/>
        </p:nvCxnSpPr>
        <p:spPr>
          <a:xfrm>
            <a:off x="8763000" y="1397795"/>
            <a:ext cx="0" cy="5708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: уступ 32">
            <a:extLst>
              <a:ext uri="{FF2B5EF4-FFF2-40B4-BE49-F238E27FC236}">
                <a16:creationId xmlns:a16="http://schemas.microsoft.com/office/drawing/2014/main" id="{AFAADF61-A04A-A644-D5F3-85AF1425BADC}"/>
              </a:ext>
            </a:extLst>
          </p:cNvPr>
          <p:cNvCxnSpPr/>
          <p:nvPr/>
        </p:nvCxnSpPr>
        <p:spPr>
          <a:xfrm rot="10800000" flipV="1">
            <a:off x="5149408" y="1369434"/>
            <a:ext cx="2089592" cy="802265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: уступ 38">
            <a:extLst>
              <a:ext uri="{FF2B5EF4-FFF2-40B4-BE49-F238E27FC236}">
                <a16:creationId xmlns:a16="http://schemas.microsoft.com/office/drawing/2014/main" id="{868B1B31-F586-A95A-22F2-4A5F69A289D9}"/>
              </a:ext>
            </a:extLst>
          </p:cNvPr>
          <p:cNvCxnSpPr/>
          <p:nvPr/>
        </p:nvCxnSpPr>
        <p:spPr>
          <a:xfrm rot="16200000" flipH="1">
            <a:off x="11967730" y="1405370"/>
            <a:ext cx="829541" cy="381000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: уступ 40">
            <a:extLst>
              <a:ext uri="{FF2B5EF4-FFF2-40B4-BE49-F238E27FC236}">
                <a16:creationId xmlns:a16="http://schemas.microsoft.com/office/drawing/2014/main" id="{0696FE75-F9DB-A029-ABB4-95571D6040C9}"/>
              </a:ext>
            </a:extLst>
          </p:cNvPr>
          <p:cNvCxnSpPr/>
          <p:nvPr/>
        </p:nvCxnSpPr>
        <p:spPr>
          <a:xfrm rot="5400000">
            <a:off x="3482866" y="2944130"/>
            <a:ext cx="4507705" cy="1415035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: уступ 42">
            <a:extLst>
              <a:ext uri="{FF2B5EF4-FFF2-40B4-BE49-F238E27FC236}">
                <a16:creationId xmlns:a16="http://schemas.microsoft.com/office/drawing/2014/main" id="{D44E3D56-A39A-FB44-A910-D54B7599624D}"/>
              </a:ext>
            </a:extLst>
          </p:cNvPr>
          <p:cNvCxnSpPr/>
          <p:nvPr/>
        </p:nvCxnSpPr>
        <p:spPr>
          <a:xfrm rot="5400000">
            <a:off x="9161171" y="3585948"/>
            <a:ext cx="4604907" cy="228600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51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361334" y="14287"/>
            <a:ext cx="2945716" cy="30977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887" y="7416241"/>
            <a:ext cx="2693601" cy="283265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0E0C6C-20BB-46D0-861A-886A2AB9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8674"/>
            <a:ext cx="17373600" cy="1668462"/>
          </a:xfrm>
        </p:spPr>
        <p:txBody>
          <a:bodyPr>
            <a:normAutofit/>
          </a:bodyPr>
          <a:lstStyle/>
          <a:p>
            <a:r>
              <a:rPr lang="ru-RU" dirty="0">
                <a:latin typeface="Raleway Bold" panose="020B0604020202020204" charset="-52"/>
              </a:rPr>
              <a:t>Особенности, которые необходимо учитывать при создании таблеток с модифицированным высвобождением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057DD0-B4FA-4957-B18D-37449CBC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731511"/>
            <a:ext cx="15697200" cy="73152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4800" dirty="0"/>
              <a:t> </a:t>
            </a:r>
            <a:r>
              <a:rPr lang="ru-RU" sz="4800" b="1" i="1" dirty="0"/>
              <a:t>условия всасывания АФИ в ЖКТ</a:t>
            </a:r>
            <a:r>
              <a:rPr lang="ru-RU" sz="4800" dirty="0"/>
              <a:t>: место, скорость и механизм всасывания;</a:t>
            </a:r>
          </a:p>
          <a:p>
            <a:pPr algn="just"/>
            <a:r>
              <a:rPr lang="ru-RU" sz="4800" b="1" i="1" dirty="0"/>
              <a:t>растворимость в ЖКТ</a:t>
            </a:r>
            <a:r>
              <a:rPr lang="ru-RU" sz="4800" dirty="0"/>
              <a:t>;</a:t>
            </a:r>
          </a:p>
          <a:p>
            <a:pPr algn="just"/>
            <a:r>
              <a:rPr lang="ru-RU" sz="4800" b="1" i="1" dirty="0"/>
              <a:t>особенности фармакокинетики: </a:t>
            </a:r>
            <a:r>
              <a:rPr lang="ru-RU" sz="4800" dirty="0"/>
              <a:t>наличие </a:t>
            </a:r>
            <a:r>
              <a:rPr lang="ru-RU" sz="4800" dirty="0" err="1"/>
              <a:t>пресистемного</a:t>
            </a:r>
            <a:r>
              <a:rPr lang="ru-RU" sz="4800" dirty="0"/>
              <a:t> метаболизма, взаимосвязь скорости всасывания с концентрацией лекарственного вещества в плазме крови;</a:t>
            </a:r>
          </a:p>
          <a:p>
            <a:pPr algn="just"/>
            <a:r>
              <a:rPr lang="ru-RU" sz="4800" b="1" i="1" dirty="0"/>
              <a:t>особенности </a:t>
            </a:r>
            <a:r>
              <a:rPr lang="ru-RU" sz="4800" b="1" i="1" dirty="0" err="1"/>
              <a:t>фармакодинамики</a:t>
            </a:r>
            <a:r>
              <a:rPr lang="ru-RU" sz="4800" b="1" i="1" dirty="0"/>
              <a:t>: </a:t>
            </a:r>
            <a:r>
              <a:rPr lang="ru-RU" sz="4800" dirty="0"/>
              <a:t>связь концентрация-эффект, вероятность развития толерантности при постоянном поступлении  АФИ в организм</a:t>
            </a:r>
          </a:p>
        </p:txBody>
      </p:sp>
    </p:spTree>
    <p:extLst>
      <p:ext uri="{BB962C8B-B14F-4D97-AF65-F5344CB8AC3E}">
        <p14:creationId xmlns:p14="http://schemas.microsoft.com/office/powerpoint/2010/main" val="390233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361334" y="14287"/>
            <a:ext cx="2945716" cy="30977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887" y="7416241"/>
            <a:ext cx="2693601" cy="283265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0E0C6C-20BB-46D0-861A-886A2AB9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8674"/>
            <a:ext cx="17373600" cy="1668462"/>
          </a:xfrm>
        </p:spPr>
        <p:txBody>
          <a:bodyPr>
            <a:normAutofit/>
          </a:bodyPr>
          <a:lstStyle/>
          <a:p>
            <a:r>
              <a:rPr lang="ru-RU" dirty="0">
                <a:latin typeface="Raleway Bold" panose="020B0604020202020204" charset="-52"/>
              </a:rPr>
              <a:t>Преимущества таблеток с модифицированным высвобождением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057DD0-B4FA-4957-B18D-37449CBC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731511"/>
            <a:ext cx="15697200" cy="7315200"/>
          </a:xfrm>
        </p:spPr>
        <p:txBody>
          <a:bodyPr>
            <a:normAutofit/>
          </a:bodyPr>
          <a:lstStyle/>
          <a:p>
            <a:pPr algn="just"/>
            <a:r>
              <a:rPr lang="ru-RU" sz="4800" dirty="0"/>
              <a:t> позволяют изменять скорость и продолжительность высвобождения, место высвобождения, интенсивность терапевтического эффекта лекарственного вещества;</a:t>
            </a:r>
          </a:p>
          <a:p>
            <a:pPr algn="just"/>
            <a:r>
              <a:rPr lang="ru-RU" sz="4800" dirty="0"/>
              <a:t>защита лекарственного вещества от деградации в ЖКТ;</a:t>
            </a:r>
          </a:p>
          <a:p>
            <a:pPr algn="just"/>
            <a:r>
              <a:rPr lang="ru-RU" sz="4800" dirty="0"/>
              <a:t>увеличение времени транзита  в верхних отделах ЖКТ;</a:t>
            </a:r>
          </a:p>
          <a:p>
            <a:pPr algn="just"/>
            <a:r>
              <a:rPr lang="ru-RU" sz="4800" dirty="0"/>
              <a:t> улучшение проницаемости через эпителиальные барьеры</a:t>
            </a:r>
          </a:p>
          <a:p>
            <a:pPr algn="just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7256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81057DD0-B4FA-4957-B18D-37449CBC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5899" y="571501"/>
            <a:ext cx="8379213" cy="64007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dirty="0"/>
              <a:t> </a:t>
            </a:r>
            <a:r>
              <a:rPr lang="ru-RU" sz="3200" b="0" i="0" dirty="0">
                <a:solidFill>
                  <a:srgbClr val="333333"/>
                </a:solidFill>
                <a:effectLst/>
              </a:rPr>
              <a:t>лекарственные формы с модифицированным высвобождением могут быть важны для лекарственных средств с очень коротким периодом полувыведения (T1/2), которые требуют многократного применения в сутки, или имеющих, наоборот, очень большой период полувыведения для устранения «пиковых» концентраций в крови, а также для препаратов с узким терапевтическим индексом для предупреждения развития токсических концентраций в крови. </a:t>
            </a:r>
            <a:endParaRPr lang="ru-RU" sz="4800" dirty="0"/>
          </a:p>
        </p:txBody>
      </p:sp>
      <p:pic>
        <p:nvPicPr>
          <p:cNvPr id="2052" name="Picture 4" descr="Человек и лекарство – 2010» Часть 3. Пероральные лекарственные формы с  модифицированным высвобождением | Щотижневик АПТЕКА">
            <a:extLst>
              <a:ext uri="{FF2B5EF4-FFF2-40B4-BE49-F238E27FC236}">
                <a16:creationId xmlns:a16="http://schemas.microsoft.com/office/drawing/2014/main" id="{F4F09A62-D9CD-2AFB-404E-4BA269853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571500"/>
            <a:ext cx="8935513" cy="640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FFC3A3-0BC3-4819-69B8-2A92508731AF}"/>
              </a:ext>
            </a:extLst>
          </p:cNvPr>
          <p:cNvSpPr txBox="1"/>
          <p:nvPr/>
        </p:nvSpPr>
        <p:spPr>
          <a:xfrm>
            <a:off x="533398" y="7653396"/>
            <a:ext cx="17511713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Получение более стабильных и предсказуемых концентраций лекарственных веществ в плазме крови в рамках терапевтического коридора, что сопровождается стабильностью терапевтического эффекта в течение интервала дозирования, снижением развития </a:t>
            </a:r>
            <a:r>
              <a:rPr lang="ru-RU" sz="3200" dirty="0" err="1"/>
              <a:t>концентрационно</a:t>
            </a:r>
            <a:r>
              <a:rPr lang="ru-RU" sz="3200" dirty="0"/>
              <a:t>-зависимых побочных эффектов, повышением приверженности больных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419215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361334" y="14287"/>
            <a:ext cx="2945716" cy="30977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887" y="7416241"/>
            <a:ext cx="2693601" cy="283265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0E0C6C-20BB-46D0-861A-886A2AB9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8674"/>
            <a:ext cx="17373600" cy="1668462"/>
          </a:xfrm>
        </p:spPr>
        <p:txBody>
          <a:bodyPr>
            <a:normAutofit/>
          </a:bodyPr>
          <a:lstStyle/>
          <a:p>
            <a:r>
              <a:rPr lang="ru-RU" dirty="0">
                <a:latin typeface="Raleway Bold" panose="020B0604020202020204" charset="-52"/>
              </a:rPr>
              <a:t>Методы модификации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057DD0-B4FA-4957-B18D-37449CBC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57136"/>
            <a:ext cx="15697200" cy="7315200"/>
          </a:xfrm>
        </p:spPr>
        <p:txBody>
          <a:bodyPr>
            <a:normAutofit/>
          </a:bodyPr>
          <a:lstStyle/>
          <a:p>
            <a:pPr algn="just"/>
            <a:r>
              <a:rPr lang="ru-RU" sz="4800" dirty="0"/>
              <a:t> </a:t>
            </a:r>
            <a:r>
              <a:rPr lang="ru-RU" sz="4800" b="1" i="1" dirty="0"/>
              <a:t>физические: </a:t>
            </a:r>
            <a:r>
              <a:rPr lang="ru-RU" sz="4800" dirty="0"/>
              <a:t>использование веществ, замедляющих всасывание, метаболизм и выведение лекарственного вещества;</a:t>
            </a:r>
          </a:p>
          <a:p>
            <a:pPr algn="just"/>
            <a:r>
              <a:rPr lang="ru-RU" sz="4800" b="1" i="1" dirty="0"/>
              <a:t>химические: </a:t>
            </a:r>
            <a:r>
              <a:rPr lang="ru-RU" sz="4800" dirty="0"/>
              <a:t>получение труднорастворимых солей, замена одних функциональных групп на другие, введение новых химических группировок в состав молекулы исходного вещества;</a:t>
            </a:r>
          </a:p>
          <a:p>
            <a:pPr algn="just"/>
            <a:r>
              <a:rPr lang="ru-RU" sz="4800" b="1" i="1" dirty="0"/>
              <a:t>технологические: </a:t>
            </a:r>
            <a:r>
              <a:rPr lang="ru-RU" sz="4800" dirty="0"/>
              <a:t>инкорпорирование в матрицу, покрытие специальными оболочками.</a:t>
            </a:r>
          </a:p>
          <a:p>
            <a:pPr algn="just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5771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361334" y="14287"/>
            <a:ext cx="2945716" cy="30977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887" y="7416241"/>
            <a:ext cx="2693601" cy="283265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0E0C6C-20BB-46D0-861A-886A2AB9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8674"/>
            <a:ext cx="17373600" cy="1668462"/>
          </a:xfrm>
        </p:spPr>
        <p:txBody>
          <a:bodyPr>
            <a:normAutofit/>
          </a:bodyPr>
          <a:lstStyle/>
          <a:p>
            <a:r>
              <a:rPr lang="ru-RU" dirty="0">
                <a:latin typeface="Raleway Bold" panose="020B0604020202020204" charset="-52"/>
              </a:rPr>
              <a:t>Таблетки с ускоренным высвобождением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057DD0-B4FA-4957-B18D-37449CBC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57135"/>
            <a:ext cx="15538792" cy="23951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b="1" i="1" dirty="0"/>
              <a:t>Таблетки с ускоренным высвобождением (рапид) </a:t>
            </a:r>
            <a:r>
              <a:rPr lang="ru-RU" sz="4800" dirty="0"/>
              <a:t>– таблетки с модифицированным (ускоренным) наступлением действия лекарственного вещества.</a:t>
            </a:r>
          </a:p>
          <a:p>
            <a:pPr marL="0" indent="0" algn="just">
              <a:buNone/>
            </a:pPr>
            <a:endParaRPr lang="ru-RU" sz="4800" dirty="0"/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id="{81BDD8EC-6E88-20C3-CA3A-AA2D4158A488}"/>
              </a:ext>
            </a:extLst>
          </p:cNvPr>
          <p:cNvSpPr txBox="1">
            <a:spLocks/>
          </p:cNvSpPr>
          <p:nvPr/>
        </p:nvSpPr>
        <p:spPr>
          <a:xfrm>
            <a:off x="1304925" y="5143500"/>
            <a:ext cx="10963275" cy="4625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ru-RU" sz="4800" dirty="0"/>
              <a:t>создание растворимых солей лекарственного вещества;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4800" dirty="0"/>
              <a:t> повышение растворимости труднорастворимых веществ;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4800" dirty="0"/>
              <a:t>получение твердых дисперсных систем.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sz="4800" dirty="0"/>
          </a:p>
        </p:txBody>
      </p:sp>
      <p:pic>
        <p:nvPicPr>
          <p:cNvPr id="3074" name="Picture 2" descr="Riding Missile Stock Illustrations – 168 Riding Missile Stock  Illustrations, Vectors &amp; Clipart - Dreamstime">
            <a:extLst>
              <a:ext uri="{FF2B5EF4-FFF2-40B4-BE49-F238E27FC236}">
                <a16:creationId xmlns:a16="http://schemas.microsoft.com/office/drawing/2014/main" id="{ED0A71B1-BA44-D33E-0193-9BCA6275E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0" y="5131994"/>
            <a:ext cx="4337392" cy="46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011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5361334" y="14287"/>
            <a:ext cx="2945716" cy="30977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887" y="7416241"/>
            <a:ext cx="2693601" cy="283265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50E0C6C-20BB-46D0-861A-886A2AB9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8674"/>
            <a:ext cx="17373600" cy="1668462"/>
          </a:xfrm>
        </p:spPr>
        <p:txBody>
          <a:bodyPr>
            <a:normAutofit/>
          </a:bodyPr>
          <a:lstStyle/>
          <a:p>
            <a:r>
              <a:rPr lang="ru-RU" dirty="0">
                <a:latin typeface="Raleway Bold" panose="020B0604020202020204" charset="-52"/>
              </a:rPr>
              <a:t>Таблетки с отстроченным высвобождением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057DD0-B4FA-4957-B18D-37449CBC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57136"/>
            <a:ext cx="15697200" cy="7315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4800" b="1" i="1" dirty="0"/>
              <a:t>Высвобождение лекарственного вещества начинается позже и длится дольше, обеспечивая замедленное начало действия лекарственного вещества.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4800" dirty="0"/>
              <a:t> </a:t>
            </a:r>
            <a:r>
              <a:rPr lang="ru-RU" sz="4800" u="sng" dirty="0"/>
              <a:t>таблетки кишечнорастворимые </a:t>
            </a:r>
            <a:r>
              <a:rPr lang="ru-RU" sz="4800" dirty="0"/>
              <a:t>(желудочно-резистентные, </a:t>
            </a:r>
            <a:r>
              <a:rPr lang="ru-RU" sz="4800" dirty="0" err="1"/>
              <a:t>гастрорезистентные</a:t>
            </a:r>
            <a:r>
              <a:rPr lang="ru-RU" sz="4800" dirty="0"/>
              <a:t>, таблетки, растворимые в кишечном соке, таблетки </a:t>
            </a:r>
            <a:r>
              <a:rPr lang="ru-RU" sz="4800" dirty="0" err="1"/>
              <a:t>энтеросолюбильные</a:t>
            </a:r>
            <a:r>
              <a:rPr lang="ru-RU" sz="4800" dirty="0"/>
              <a:t>, </a:t>
            </a:r>
            <a:r>
              <a:rPr lang="ru-RU" sz="4800" dirty="0" err="1"/>
              <a:t>энтеротаблетки</a:t>
            </a:r>
            <a:r>
              <a:rPr lang="ru-RU" sz="4800" dirty="0"/>
              <a:t>) – таблетки, устойчивые в желудочном соке и высвобождающие лекарственные вещества в кишечнике.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4800" dirty="0"/>
              <a:t> </a:t>
            </a:r>
            <a:r>
              <a:rPr lang="ru-RU" sz="4800" u="sng" dirty="0"/>
              <a:t>таблетки с кишечнорастворимым покрытием.</a:t>
            </a:r>
          </a:p>
        </p:txBody>
      </p:sp>
    </p:spTree>
    <p:extLst>
      <p:ext uri="{BB962C8B-B14F-4D97-AF65-F5344CB8AC3E}">
        <p14:creationId xmlns:p14="http://schemas.microsoft.com/office/powerpoint/2010/main" val="3558778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3345</TotalTime>
  <Words>1486</Words>
  <Application>Microsoft Office PowerPoint</Application>
  <PresentationFormat>Произвольный</PresentationFormat>
  <Paragraphs>164</Paragraphs>
  <Slides>26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Wingdings</vt:lpstr>
      <vt:lpstr>Raleway Bold</vt:lpstr>
      <vt:lpstr>Verdana</vt:lpstr>
      <vt:lpstr>Times New Roman</vt:lpstr>
      <vt:lpstr>Office Theme</vt:lpstr>
      <vt:lpstr>Презентация PowerPoint</vt:lpstr>
      <vt:lpstr>Таблетки</vt:lpstr>
      <vt:lpstr>Презентация PowerPoint</vt:lpstr>
      <vt:lpstr>Особенности, которые необходимо учитывать при создании таблеток с модифицированным высвобождением</vt:lpstr>
      <vt:lpstr>Преимущества таблеток с модифицированным высвобождением</vt:lpstr>
      <vt:lpstr>Презентация PowerPoint</vt:lpstr>
      <vt:lpstr>Методы модификации</vt:lpstr>
      <vt:lpstr>Таблетки с ускоренным высвобождением</vt:lpstr>
      <vt:lpstr>Таблетки с отстроченным высвобождением</vt:lpstr>
      <vt:lpstr>Таблетки с многофазным высвобождением</vt:lpstr>
      <vt:lpstr>Презентация PowerPoint</vt:lpstr>
      <vt:lpstr>Таблетки с контролируемым высвобождением</vt:lpstr>
      <vt:lpstr>Высвобождение будет контролируемым при соблюдении условий:</vt:lpstr>
      <vt:lpstr>Математические модели контролируемого высвобождения</vt:lpstr>
      <vt:lpstr>Механизмы транспорта лекарственных веществ в соответствии с уравнением Korsmeyer-Peppas</vt:lpstr>
      <vt:lpstr>Пероральные системы с контролируемой доставкой лекарственных веществ</vt:lpstr>
      <vt:lpstr>Пероральные системы с контролируемой доставкой лекарственных веществ</vt:lpstr>
      <vt:lpstr>Гастроретентивные системы доставки лекарств (удерживаемые в желудке)</vt:lpstr>
      <vt:lpstr>Классификация гастроретентивных лекарственных форм</vt:lpstr>
      <vt:lpstr>Плавающие таблетки (Floating drug delivery systems)</vt:lpstr>
      <vt:lpstr>Доставка АФИ в толстый кишечник (Colon targeted drug delivery system)</vt:lpstr>
      <vt:lpstr>Доставка АФИ в толстый кишечник (Colon targeted drug delivery system)</vt:lpstr>
      <vt:lpstr>Микрокапсулированные лекарственные формы</vt:lpstr>
      <vt:lpstr>Таблетки пролонгированные</vt:lpstr>
      <vt:lpstr>Таблетки пролонгированные</vt:lpstr>
      <vt:lpstr>Терапевтические системы доставки лекарственных веществ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Голубой и Белый Минималистичный Воодушевляющий Презентация Keynote</dc:title>
  <dc:creator>ПК</dc:creator>
  <cp:lastModifiedBy>Александра Ситенкова</cp:lastModifiedBy>
  <cp:revision>48</cp:revision>
  <dcterms:created xsi:type="dcterms:W3CDTF">2006-08-16T00:00:00Z</dcterms:created>
  <dcterms:modified xsi:type="dcterms:W3CDTF">2023-03-20T09:39:10Z</dcterms:modified>
  <dc:identifier>DAE7Z8HCkVA</dc:identifier>
</cp:coreProperties>
</file>