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6" r:id="rId7"/>
    <p:sldId id="258" r:id="rId8"/>
    <p:sldId id="268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7" autoAdjust="0"/>
    <p:restoredTop sz="95026" autoAdjust="0"/>
  </p:normalViewPr>
  <p:slideViewPr>
    <p:cSldViewPr snapToGrid="0" snapToObjects="1">
      <p:cViewPr varScale="1">
        <p:scale>
          <a:sx n="81" d="100"/>
          <a:sy n="81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95530-8D30-407C-B8ED-9078C3D4C684}" type="datetime1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350076-E369-48D2-97DD-6B184F23D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18EB03-AFA2-465E-A68A-97DED7D8EE68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B5D625-CC6B-4A90-ABF8-F19238CEBD09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B5D625-CC6B-4A90-ABF8-F19238CEBD0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6B5D625-CC6B-4A90-ABF8-F19238CEBD0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BFDA53-39FF-44D4-9A75-E0B2C8D92ED5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5" name="Рисунок 4" descr="Абстрактные затемненные световые следы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175040" y="499145"/>
            <a:ext cx="8016960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494168" y="458686"/>
            <a:ext cx="3657600" cy="3657600"/>
            <a:chOff x="2709241" y="-374048"/>
            <a:chExt cx="7084273" cy="70488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 rot="10800000">
            <a:off x="8040232" y="2701579"/>
            <a:ext cx="3657600" cy="3657600"/>
            <a:chOff x="2709241" y="-374048"/>
            <a:chExt cx="7084273" cy="70488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Рисунок 10"/>
          <p:cNvSpPr>
            <a:spLocks noGrp="1"/>
          </p:cNvSpPr>
          <p:nvPr>
            <p:ph type="pic" sz="quarter" idx="13"/>
          </p:nvPr>
        </p:nvSpPr>
        <p:spPr>
          <a:xfrm>
            <a:off x="714717" y="656216"/>
            <a:ext cx="3239774" cy="325607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14"/>
          </p:nvPr>
        </p:nvSpPr>
        <p:spPr>
          <a:xfrm>
            <a:off x="8221303" y="2931583"/>
            <a:ext cx="3239774" cy="325607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6" hasCustomPrompt="1"/>
          </p:nvPr>
        </p:nvSpPr>
        <p:spPr>
          <a:xfrm>
            <a:off x="-16650" y="5304737"/>
            <a:ext cx="8040687" cy="1063625"/>
          </a:xfrm>
          <a:solidFill>
            <a:schemeClr val="tx1">
              <a:alpha val="5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lvl="0" rtl="0"/>
            <a:r>
              <a:rPr lang="ru-RU" noProof="0"/>
              <a:t>МЕСТО ДЛЯ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EB65C-EB46-4A43-AE4D-150F434383E6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5" name="Рисунок 4" descr="Абстрактные затемненные световые следы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Группа 5"/>
          <p:cNvGrpSpPr/>
          <p:nvPr userDrawn="1"/>
        </p:nvGrpSpPr>
        <p:grpSpPr>
          <a:xfrm>
            <a:off x="494166" y="458685"/>
            <a:ext cx="11140115" cy="5008260"/>
            <a:chOff x="2709240" y="-374048"/>
            <a:chExt cx="7084274" cy="70488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09240" y="175531"/>
              <a:ext cx="6905909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Рисунок 10"/>
          <p:cNvSpPr>
            <a:spLocks noGrp="1"/>
          </p:cNvSpPr>
          <p:nvPr>
            <p:ph type="pic" sz="quarter" idx="13"/>
          </p:nvPr>
        </p:nvSpPr>
        <p:spPr>
          <a:xfrm>
            <a:off x="959530" y="686270"/>
            <a:ext cx="10394270" cy="4458455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Заголовок 8"/>
          <p:cNvSpPr>
            <a:spLocks noGrp="1"/>
          </p:cNvSpPr>
          <p:nvPr>
            <p:ph type="title"/>
          </p:nvPr>
        </p:nvSpPr>
        <p:spPr>
          <a:xfrm>
            <a:off x="0" y="5755603"/>
            <a:ext cx="8040687" cy="1078665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09141F-0696-40AF-A809-337FED8052A9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5" name="Рисунок 4" descr="Абстрактные затемненные световые следы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Группа 5"/>
          <p:cNvGrpSpPr/>
          <p:nvPr userDrawn="1"/>
        </p:nvGrpSpPr>
        <p:grpSpPr>
          <a:xfrm>
            <a:off x="494168" y="286833"/>
            <a:ext cx="3142167" cy="3142167"/>
            <a:chOff x="2709241" y="-374048"/>
            <a:chExt cx="7084273" cy="70488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Рисунок 10"/>
          <p:cNvSpPr>
            <a:spLocks noGrp="1"/>
          </p:cNvSpPr>
          <p:nvPr>
            <p:ph type="pic" sz="quarter" idx="13"/>
          </p:nvPr>
        </p:nvSpPr>
        <p:spPr>
          <a:xfrm>
            <a:off x="714717" y="484363"/>
            <a:ext cx="2783221" cy="2797221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031044" y="286833"/>
            <a:ext cx="3142167" cy="3142167"/>
            <a:chOff x="2709241" y="-374048"/>
            <a:chExt cx="7084273" cy="704881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4251593" y="484363"/>
            <a:ext cx="2783221" cy="2797221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867" y="4323981"/>
            <a:ext cx="5018789" cy="1063625"/>
          </a:xfrm>
          <a:solidFill>
            <a:schemeClr val="tx1">
              <a:alpha val="5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lvl="0" rtl="0"/>
            <a:r>
              <a:rPr lang="ru-RU" noProof="0"/>
              <a:t>МЕСТО ДЛЯ ЗАГОЛОВКА</a:t>
            </a:r>
          </a:p>
        </p:txBody>
      </p:sp>
      <p:grpSp>
        <p:nvGrpSpPr>
          <p:cNvPr id="25" name="Группа 24"/>
          <p:cNvGrpSpPr/>
          <p:nvPr userDrawn="1"/>
        </p:nvGrpSpPr>
        <p:grpSpPr>
          <a:xfrm rot="10800000">
            <a:off x="5023637" y="3518303"/>
            <a:ext cx="3142167" cy="3142167"/>
            <a:chOff x="2709241" y="-374048"/>
            <a:chExt cx="7084273" cy="704881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8" name="Рисунок 10"/>
          <p:cNvSpPr>
            <a:spLocks noGrp="1"/>
          </p:cNvSpPr>
          <p:nvPr>
            <p:ph type="pic" sz="quarter" idx="19"/>
          </p:nvPr>
        </p:nvSpPr>
        <p:spPr>
          <a:xfrm>
            <a:off x="5244186" y="3715833"/>
            <a:ext cx="2783221" cy="2797221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grpSp>
        <p:nvGrpSpPr>
          <p:cNvPr id="29" name="Группа 28"/>
          <p:cNvGrpSpPr/>
          <p:nvPr userDrawn="1"/>
        </p:nvGrpSpPr>
        <p:grpSpPr>
          <a:xfrm rot="10800000">
            <a:off x="8560513" y="3518303"/>
            <a:ext cx="3142167" cy="3142167"/>
            <a:chOff x="2709241" y="-374048"/>
            <a:chExt cx="7084273" cy="704881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2" name="Рисунок 10"/>
          <p:cNvSpPr>
            <a:spLocks noGrp="1"/>
          </p:cNvSpPr>
          <p:nvPr>
            <p:ph type="pic" sz="quarter" idx="20"/>
          </p:nvPr>
        </p:nvSpPr>
        <p:spPr>
          <a:xfrm>
            <a:off x="8781062" y="3715833"/>
            <a:ext cx="2783221" cy="2797221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71944" y="329888"/>
            <a:ext cx="5020056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E6AEA-849F-456E-82D5-03C0BC643520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5" name="Рисунок 4" descr="Абстрактная спиральная черная текстура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Группа 5"/>
          <p:cNvGrpSpPr/>
          <p:nvPr userDrawn="1"/>
        </p:nvGrpSpPr>
        <p:grpSpPr>
          <a:xfrm>
            <a:off x="737106" y="1799422"/>
            <a:ext cx="10717789" cy="4621647"/>
            <a:chOff x="658578" y="2036958"/>
            <a:chExt cx="10717789" cy="325915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58578" y="2036958"/>
              <a:ext cx="3259154" cy="3259154"/>
              <a:chOff x="2709241" y="-374048"/>
              <a:chExt cx="7084273" cy="704881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387896" y="2036958"/>
              <a:ext cx="3259154" cy="3259154"/>
              <a:chOff x="2709241" y="-374048"/>
              <a:chExt cx="7084273" cy="7048817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8117213" y="2036958"/>
              <a:ext cx="3259154" cy="3259154"/>
              <a:chOff x="2709241" y="-374048"/>
              <a:chExt cx="7084273" cy="704881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-7626" y="442375"/>
            <a:ext cx="12192000" cy="871916"/>
          </a:xfrm>
          <a:solidFill>
            <a:schemeClr val="tx1">
              <a:alpha val="50000"/>
            </a:schemeClr>
          </a:solidFill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3" name="Рисунок 10"/>
          <p:cNvSpPr>
            <a:spLocks noGrp="1"/>
          </p:cNvSpPr>
          <p:nvPr>
            <p:ph type="pic" sz="quarter" idx="13"/>
          </p:nvPr>
        </p:nvSpPr>
        <p:spPr>
          <a:xfrm>
            <a:off x="950355" y="2055835"/>
            <a:ext cx="2849382" cy="4114283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671750" y="2055835"/>
            <a:ext cx="2849382" cy="4114283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8393145" y="2055835"/>
            <a:ext cx="2849382" cy="4114283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7DC5BE-8C54-4417-A1F8-BAEE8483B6A6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5" name="Рисунок 4" descr="Абстрактные затемненные световые следы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Группа 5"/>
          <p:cNvGrpSpPr/>
          <p:nvPr userDrawn="1"/>
        </p:nvGrpSpPr>
        <p:grpSpPr>
          <a:xfrm>
            <a:off x="430351" y="240636"/>
            <a:ext cx="6524896" cy="6376727"/>
            <a:chOff x="2709241" y="-374048"/>
            <a:chExt cx="7084273" cy="70488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2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38200" y="585788"/>
            <a:ext cx="5765800" cy="5675312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86447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Абстрактная спиральная черная текстура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1C40A7-EBFA-43E4-BA1C-1C196CB0B4A9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6" name="Группа 5"/>
          <p:cNvGrpSpPr/>
          <p:nvPr userDrawn="1"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2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623417" y="585788"/>
            <a:ext cx="5765800" cy="5675312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Абстрактная диагональная черная текстура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E5E429-25EB-4EB8-A39B-76A5111F8E31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Рисунок 10"/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4871278" y="136525"/>
            <a:ext cx="7119363" cy="3807134"/>
            <a:chOff x="2709241" y="-374048"/>
            <a:chExt cx="7084273" cy="704881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9" name="Рисунок 10"/>
          <p:cNvSpPr>
            <a:spLocks noGrp="1"/>
          </p:cNvSpPr>
          <p:nvPr>
            <p:ph type="pic" sz="quarter" idx="14"/>
          </p:nvPr>
        </p:nvSpPr>
        <p:spPr>
          <a:xfrm>
            <a:off x="5105908" y="397817"/>
            <a:ext cx="6665598" cy="338395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4572398" y="4348958"/>
            <a:ext cx="7619204" cy="1510076"/>
          </a:xfrm>
          <a:solidFill>
            <a:schemeClr val="tx1">
              <a:alpha val="50000"/>
            </a:schemeClr>
          </a:solidFill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 и благодар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Абстрактная диагональная черная текстура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197D9C-4011-4828-8B03-126E204A2877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Рисунок 10"/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4572398" y="136525"/>
            <a:ext cx="7619204" cy="1510076"/>
          </a:xfrm>
          <a:solidFill>
            <a:schemeClr val="tx1">
              <a:alpha val="50000"/>
            </a:schemeClr>
          </a:solidFill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The Serif Hand" panose="03070502030502020204" pitchFamily="66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669008"/>
            <a:ext cx="2578100" cy="4665117"/>
          </a:xfrm>
        </p:spPr>
        <p:txBody>
          <a:bodyPr rtlCol="0"/>
          <a:lstStyle>
            <a:lvl1pPr marL="0" indent="0" algn="r">
              <a:lnSpc>
                <a:spcPct val="250000"/>
              </a:lnSpc>
              <a:buNone/>
              <a:defRPr sz="2000"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 rtl="0"/>
            <a:r>
              <a:rPr lang="ru-RU" noProof="0"/>
              <a:t>Место для заголовка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9619488" y="1669008"/>
            <a:ext cx="2578100" cy="4665117"/>
          </a:xfrm>
        </p:spPr>
        <p:txBody>
          <a:bodyPr rtlCol="0">
            <a:normAutofit/>
          </a:bodyPr>
          <a:lstStyle>
            <a:lvl1pPr marL="0" indent="0" algn="l">
              <a:lnSpc>
                <a:spcPct val="250000"/>
              </a:lnSpc>
              <a:buNone/>
              <a:defRPr sz="2000" b="1" i="0">
                <a:solidFill>
                  <a:schemeClr val="bg1"/>
                </a:solidFill>
                <a:latin typeface="The Serif Hand Extrablack" panose="03070502030502020204" pitchFamily="66" charset="0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 rtl="0"/>
            <a:r>
              <a:rPr lang="ru-RU" noProof="0"/>
              <a:t>МЕСТО ДЛЯ ИМЕНИ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бстрактные затемненные световые следы"/>
          <p:cNvPicPr>
            <a:picLocks noChangeAspect="1"/>
          </p:cNvPicPr>
          <p:nvPr/>
        </p:nvPicPr>
        <p:blipFill rotWithShape="1">
          <a:blip r:embed="rId10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6A9D1B-A203-4902-8385-589C5236EE75}" type="datetime1">
              <a:rPr lang="ru-RU" noProof="0" smtClean="0"/>
              <a:t>26.03.2025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7D9196-6C56-7544-BAE5-8B7AE4F4CC09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he Serif Hand" panose="030705020305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he Serif Hand" panose="030705020305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laws.ru/acts/Prikaz-Minzdrava-Rossii-ot-22.05.2023-N-249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torage.iq-provision.ru/doc_file/30/12ea1e4846c8dde34dfa201304bd54be.pdf" TargetMode="External"/><Relationship Id="rId4" Type="http://schemas.openxmlformats.org/officeDocument/2006/relationships/hyperlink" Target="https://pravo.ppt.ru/prikaz/minzdrav/n-249n-2821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523" r="27523"/>
          <a:stretch>
            <a:fillRect/>
          </a:stretch>
        </p:blipFill>
        <p:spPr>
          <a:xfrm>
            <a:off x="838200" y="442913"/>
            <a:ext cx="5765800" cy="5675312"/>
          </a:xfr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053942" y="261257"/>
            <a:ext cx="4441371" cy="5856968"/>
          </a:xfrm>
        </p:spPr>
        <p:txBody>
          <a:bodyPr rtlCol="0">
            <a:no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лекарственных форм как наука.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при работе в учебной лаборатории.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нормирование качества лекарственных средств.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Биофармация.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руководство по изготовлению и отпуску лекарственных форм.Приказ и инструкция Министерства здравоохранения 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 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669" r="25669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796" y="2673962"/>
            <a:ext cx="7619204" cy="1510076"/>
          </a:xfrm>
        </p:spPr>
        <p:txBody>
          <a:bodyPr>
            <a:noAutofit/>
          </a:bodyPr>
          <a:lstStyle/>
          <a:p>
            <a:pPr algn="l"/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руководство по изготовлению и отпуску лекарственных форм может включать следующие документы: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22.05.2023 </a:t>
            </a:r>
            <a:r>
              <a:rPr lang="en-GB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249</a:t>
            </a:r>
            <a:r>
              <a:rPr lang="ru-RU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Утверждает правила изготовления и отпуска лекарственных препаратов для медицинского применения аптечными организациями, имеющими лицензию на фармацевтическую деятельность.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11.07.2017 </a:t>
            </a:r>
            <a:r>
              <a:rPr lang="en-GB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403</a:t>
            </a:r>
            <a:r>
              <a:rPr lang="ru-RU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(ред. от 07.07.2020). Утверждает правила отпуска лекарственных препаратов для медицинского применения, в том числе </a:t>
            </a:r>
            <a:r>
              <a:rPr lang="ru-RU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иммунобиологических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 препаратов, аптечными организациями, индивидуальными предпринимателями, имеющими лицензию на фармацевтическую деятельность.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Коллегии Евразийской экономической комиссии от 29.01.2019 </a:t>
            </a:r>
            <a:r>
              <a:rPr lang="en-GB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3</a:t>
            </a:r>
            <a:r>
              <a:rPr lang="en-GB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руководство по производству готовых лекарственных форм лекарственных препаратов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85788"/>
            <a:ext cx="5180151" cy="1325563"/>
          </a:xfrm>
        </p:spPr>
        <p:txBody>
          <a:bodyPr rtlCol="0">
            <a:noAutofit/>
          </a:bodyPr>
          <a:lstStyle/>
          <a:p>
            <a:r>
              <a:rPr lang="ru-RU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лекарственных форм — это важная область фармацевтической науки, занимающаяся разработкой, производством и контролем качества лекарственных средств. Она объединяет знания из различных дисциплин, включая химию, биологию, фармакологию, инженерные науки и материаловедение.</a:t>
            </a:r>
            <a:endParaRPr lang="ru-RU" sz="1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17" y="2344614"/>
            <a:ext cx="50199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Формулирование: Определение состава лекарственной формы для достижения эффективности и безопасности.</a:t>
            </a:r>
            <a:endParaRPr lang="en-GB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технологии: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процессов производства различных форм (таблетки, капсулы, растворы и т.д.).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Фармацевтическая биотехнология: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взаимодействия лекарств с организмом для обеспечения биодоступности.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﻿Качество и стандарты: Контроль качества на всех этапах, включая физико-химические и микробиологические испытания.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﻿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Регуляторные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аспекты: Изучение законодательства, регулирующего производство и продажу лекарств.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438" r="1643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3583" y="5568501"/>
            <a:ext cx="8040687" cy="1078665"/>
          </a:xfrm>
        </p:spPr>
        <p:txBody>
          <a:bodyPr rtlCol="0">
            <a:noAutofit/>
          </a:bodyPr>
          <a:lstStyle/>
          <a:p>
            <a:r>
              <a:rPr lang="ru-RU" sz="21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при изготовлении лекарственных препаратов в лаборатории аптечной технологии лекарств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1472" b="2147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1067" y="281984"/>
            <a:ext cx="11209866" cy="5632311"/>
          </a:xfrm>
          <a:prstGeom prst="rect">
            <a:avLst/>
          </a:prstGeom>
          <a:solidFill>
            <a:schemeClr val="tx1"/>
          </a:solidFill>
        </p:spPr>
        <p:txBody>
          <a:bodyPr vert="horz" wrap="square">
            <a:spAutoFit/>
          </a:bodyPr>
          <a:lstStyle/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при работе в учебной лаборатории очень важны для предотвращения несчастных случаев и обеспечения безопасной учебной среды. Вот основные правила, которые следует соблюдать: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правила поведения: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Всегда следуйте указаниям преподавателя и инструкциям по выполнению экспериментов.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Не бегайте и не отвлекайтесь в лаборатории.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Не ешьте и не пейте в лаборатории.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Оборудование и инструменты: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Используйте оборудование и инструменты только по назначению.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Перед использованием проверьте исправность оборудования.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Не оставляйте работающие приборы без присмотра.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Личные средства защиты: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Носите защитные очки, перчатки и лабораторные халаты.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• Убедитесь, что волосы собраны, а одежда не мешает работе</a:t>
            </a:r>
            <a:r>
              <a:rPr lang="ru-RU" sz="24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887" y="618089"/>
            <a:ext cx="11799716" cy="524094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Работа с химическими веществами: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Ознакомьтесь с характеристиками всех используемых химикатов (опасности, меры предосторожности).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Работайте в вытяжном шкафу при использовании летучих или токсичных веществ.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Никогда не пробуйте на вкус химические вещества и не нюхайте их.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Пожарная безопасность: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Знайте расположение огнетушителей, аптечек и выходов.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Не перегружайте электрические розетки.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Не используйте открытый огонь без разрешения.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Чистота и порядок: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Держите рабочее место в чистоте и порядке.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Убирайте пролитые жидкости и разбитые предметы немедленно.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Правильно утилизируйте отходы согласно установленным правилам.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Первая помощь: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Знайте, как действовать в случае травмы или несчастного случая.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Сообщите преподавателю о любых инцидентах.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Экстренные ситуации: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• Ознакомьтесь с планом эвакуации и действиями в случае чрезвычайных ситуаций.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Соблюдение этих правил поможет создать безопасную рабочую среду и минимизировать риски в лаборатории.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162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75040" y="499145"/>
            <a:ext cx="8016960" cy="1845470"/>
          </a:xfrm>
        </p:spPr>
        <p:txBody>
          <a:bodyPr rtlCol="0">
            <a:noAutofit/>
          </a:bodyPr>
          <a:lstStyle/>
          <a:p>
            <a:r>
              <a:rPr lang="ru-RU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нормирование качества лекарственных средств - это система мер, направленных на обеспечение безопасности, эффективности и качества лекарств, которые поступают на рынок. В разных странах существуют свои подходы и законодательные рамки для регулирования этой области.</a:t>
            </a:r>
            <a:endParaRPr lang="ru-RU" sz="2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89" r="12589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7036" r="1703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05" y="581891"/>
            <a:ext cx="8890000" cy="5137206"/>
          </a:xfrm>
        </p:spPr>
        <p:txBody>
          <a:bodyPr rtlCol="0">
            <a:noAutofit/>
          </a:bodyPr>
          <a:lstStyle/>
          <a:p>
            <a:pPr algn="l"/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ключевые аспекты этого процесса включают: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Регистрация лекарственных средств: Перед введением в обращение препараты проходят регистрацию в Министерстве здравоохранения и Федеральной службе по надзору в сфере здравоохранения, включая оценку клинических данных.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Стандарты качества: Разработка государственных стандартов (например, ГОСТ), определяющих требования к качеству, спецификации активных веществ и методы анализа.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Контроль за производством: Соблюдение правил надлежащей производственной практики (НПП) и регулярные инспекции производств.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5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Пострегистрационный</a:t>
            </a: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контроль: Мониторинг безопасности и эффективности лекарств через </a:t>
            </a:r>
            <a:r>
              <a:rPr lang="ru-RU" sz="15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фармаконадзор</a:t>
            </a: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сбор данных о побочных эффектах.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Лабораторные испытания: Проверка соответствия образцов лекарств установленным стандартам в аккредитованных лабораториях.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Информация для потребителей: Доступность инструкций по применению и информации о противопоказаниях.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Международное сотрудничество: Участие в международных организациях для гармонизации стандартов.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меры способствуют защите здоровья населения и повышению доверия к лекарственным препаратам.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4814" y="873486"/>
            <a:ext cx="4529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Биофармация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959" y="3955662"/>
            <a:ext cx="4670400" cy="2317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область фармацевтики, изучающая биологические лекарственные средства и их взаимодействие с организмом. Она включает разработку, производство и применение таких препаратов, как белковые лекарства, вакцины и </a:t>
            </a:r>
            <a:r>
              <a:rPr lang="ru-RU" sz="2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генотерапевтические</a:t>
            </a:r>
            <a:r>
              <a:rPr lang="ru-RU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7031" r="17031"/>
          <a:stretch>
            <a:fillRect/>
          </a:stretch>
        </p:blipFill>
        <p:spPr>
          <a:xfrm>
            <a:off x="911795" y="484363"/>
            <a:ext cx="5184205" cy="2797221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12710" r="12710"/>
          <a:stretch>
            <a:fillRect/>
          </a:stretch>
        </p:blipFill>
        <p:spPr>
          <a:xfrm>
            <a:off x="6096000" y="3715833"/>
            <a:ext cx="4910667" cy="27972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30048" y="-130256"/>
            <a:ext cx="6105768" cy="646330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▎Основные аспекты: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Биологические препараты: Лекарства, полученные из живых организмов (</a:t>
            </a:r>
            <a:r>
              <a:rPr lang="ru-RU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моноклональные</a:t>
            </a:r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антитела, </a:t>
            </a:r>
            <a:r>
              <a:rPr lang="ru-RU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рекомбинантные</a:t>
            </a:r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белки).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Фармакокинетика и фармакодинамика: Изучение усвоения, распределения и действия биопрепаратов в организме.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и производство: Процесс включает молекулярное клонирование, клеточное культивирование и формулирование препаратов.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Клинические испытания: Оценка безопасности и эффективности препаратов.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Регулирование: Контроль со стороны органов, таких как </a:t>
            </a:r>
            <a:r>
              <a:rPr lang="en-GB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FDA </a:t>
            </a:r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EMA, </a:t>
            </a:r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качества.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Персонализированная медицина: Создание индивидуализированных лекарств на основе генетики пациента.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Технологические инновации: Применение новых технологий (например, </a:t>
            </a:r>
            <a:r>
              <a:rPr lang="en-GB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CRISPR) </a:t>
            </a:r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терапий.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Биофармация играет важную роль в лечении различных заболеваний, включая рак и аутоиммунные болезни.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478" r="23478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ashion">
      <a:dk1>
        <a:srgbClr val="000000"/>
      </a:dk1>
      <a:lt1>
        <a:srgbClr val="FFFFFF"/>
      </a:lt1>
      <a:dk2>
        <a:srgbClr val="282928"/>
      </a:dk2>
      <a:lt2>
        <a:srgbClr val="FEEDEC"/>
      </a:lt2>
      <a:accent1>
        <a:srgbClr val="FE9A99"/>
      </a:accent1>
      <a:accent2>
        <a:srgbClr val="DFB0B2"/>
      </a:accent2>
      <a:accent3>
        <a:srgbClr val="282928"/>
      </a:accent3>
      <a:accent4>
        <a:srgbClr val="FFEEED"/>
      </a:accent4>
      <a:accent5>
        <a:srgbClr val="FFFAF8"/>
      </a:accent5>
      <a:accent6>
        <a:srgbClr val="FFFFEF"/>
      </a:accent6>
      <a:hlink>
        <a:srgbClr val="FE9A99"/>
      </a:hlink>
      <a:folHlink>
        <a:srgbClr val="E7B6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7ED7CE8-8313-4BA8-87DE-A2BA6254E0A2}">
  <ds:schemaRefs/>
</ds:datastoreItem>
</file>

<file path=customXml/itemProps2.xml><?xml version="1.0" encoding="utf-8"?>
<ds:datastoreItem xmlns:ds="http://schemas.openxmlformats.org/officeDocument/2006/customXml" ds:itemID="{862230DE-BC82-40ED-81D8-1AC6011002BB}">
  <ds:schemaRefs/>
</ds:datastoreItem>
</file>

<file path=customXml/itemProps3.xml><?xml version="1.0" encoding="utf-8"?>
<ds:datastoreItem xmlns:ds="http://schemas.openxmlformats.org/officeDocument/2006/customXml" ds:itemID="{786F2326-F291-42B9-A284-DA4938CEA20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216</Words>
  <Application>Microsoft Office PowerPoint</Application>
  <PresentationFormat>Широкоэкранный</PresentationFormat>
  <Paragraphs>46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The Serif Hand</vt:lpstr>
      <vt:lpstr>The Serif Hand Extrablack</vt:lpstr>
      <vt:lpstr>Times New Roman</vt:lpstr>
      <vt:lpstr>Тема Office</vt:lpstr>
      <vt:lpstr>Технология изготовления лекарственных форм как наука. Правила техники безопасности при работе в учебной лаборатории. Государственное нормирование качества лекарственных средств. Биофармация. Методическое руководство по изготовлению и отпуску лекарственных форм.Приказ и инструкция Министерства здравоохранения  Российской Федерации </vt:lpstr>
      <vt:lpstr>Технология изготовления лекарственных форм — это важная область фармацевтической науки, занимающаяся разработкой, производством и контролем качества лекарственных средств. Она объединяет знания из различных дисциплин, включая химию, биологию, фармакологию, инженерные науки и материаловедение.</vt:lpstr>
      <vt:lpstr>Правила техники безопасности при изготовлении лекарственных препаратов в лаборатории аптечной технологии лекарств</vt:lpstr>
      <vt:lpstr>Презентация PowerPoint</vt:lpstr>
      <vt:lpstr>4. Работа с химическими веществами:    • Ознакомьтесь с характеристиками всех используемых химикатов (опасности, меры предосторожности).    • Работайте в вытяжном шкафу при использовании летучих или токсичных веществ.    • Никогда не пробуйте на вкус химические вещества и не нюхайте их. 5. Пожарная безопасность:    • Знайте расположение огнетушителей, аптечек и выходов.    • Не перегружайте электрические розетки.    • Не используйте открытый огонь без разрешения. 6. Чистота и порядок:    • Держите рабочее место в чистоте и порядке.    • Убирайте пролитые жидкости и разбитые предметы немедленно.    • Правильно утилизируйте отходы согласно установленным правилам. 7. Первая помощь:    • Знайте, как действовать в случае травмы или несчастного случая.    • Сообщите преподавателю о любых инцидентах. 8. Экстренные ситуации:    • Ознакомьтесь с планом эвакуации и действиями в случае чрезвычайных ситуаций. Соблюдение этих правил поможет создать безопасную рабочую среду и минимизировать риски в лаборатории. </vt:lpstr>
      <vt:lpstr>Государственное нормирование качества лекарственных средств - это система мер, направленных на обеспечение безопасности, эффективности и качества лекарств, которые поступают на рынок. В разных странах существуют свои подходы и законодательные рамки для регулирования этой области.</vt:lpstr>
      <vt:lpstr>В России ключевые аспекты этого процесса включают: 1. Регистрация лекарственных средств: Перед введением в обращение препараты проходят регистрацию в Министерстве здравоохранения и Федеральной службе по надзору в сфере здравоохранения, включая оценку клинических данных. 2. Стандарты качества: Разработка государственных стандартов (например, ГОСТ), определяющих требования к качеству, спецификации активных веществ и методы анализа. 3. Контроль за производством: Соблюдение правил надлежащей производственной практики (НПП) и регулярные инспекции производств. 4. Пострегистрационный контроль: Мониторинг безопасности и эффективности лекарств через фармаконадзор, включая сбор данных о побочных эффектах. 5. Лабораторные испытания: Проверка соответствия образцов лекарств установленным стандартам в аккредитованных лабораториях. 6. Информация для потребителей: Доступность инструкций по применению и информации о противопоказаниях. 7. Международное сотрудничество: Участие в международных организациях для гармонизации стандартов. Эти меры способствуют защите здоровья населения и повышению доверия к лекарственным препаратам.     </vt:lpstr>
      <vt:lpstr>Презентация PowerPoint</vt:lpstr>
      <vt:lpstr>Презентация PowerPoint</vt:lpstr>
      <vt:lpstr>Методическое руководство по изготовлению и отпуску лекарственных форм может включать следующие документы: Приказ Минздрава России от 22.05.2023 N 249н. Утверждает правила изготовления и отпуска лекарственных препаратов для медицинского применения аптечными организациями, имеющими лицензию на фармацевтическую деятельность. 38 Приказ Минздрава России от 11.07.2017 N 403н (ред. от 07.07.2020). Утверждает правила отпуска лекарственных препаратов для медицинского применения, в том числе иммунобиологических лекарственных препаратов, аптечными организациями, индивидуальными предпринимателями, имеющими лицензию на фармацевтическую деятельность. 4 Рекомендация Коллегии Евразийской экономической комиссии от 29.01.2019 N 3. Описывает руководство по производству готовых лекарственных форм лекарственных препаратов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лекарственных форм как наука. Правила техники безопасности при работе в учебной лаборатории. Государственное нормирование качества лекарственных средств. Биофармация. Методическое руководство по изготовлению и отпуску лекарственных форм.Приказ и инструкция Министерства здравоохранения  Российской Федерации </dc:title>
  <dc:creator>Малика Абдуллазанова</dc:creator>
  <cp:lastModifiedBy>Lenovo</cp:lastModifiedBy>
  <cp:revision>3</cp:revision>
  <dcterms:created xsi:type="dcterms:W3CDTF">2025-02-11T05:26:00Z</dcterms:created>
  <dcterms:modified xsi:type="dcterms:W3CDTF">2025-03-26T09:18:54Z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E1EE207A0DF340F7B56DCA8D535E71A9_13</vt:lpwstr>
  </property>
  <property fmtid="{D5CDD505-2E9C-101B-9397-08002B2CF9AE}" pid="4" name="KSOProductBuildVer">
    <vt:lpwstr>1049-12.2.0.19805</vt:lpwstr>
  </property>
</Properties>
</file>