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5"/>
  </p:notesMasterIdLst>
  <p:sldIdLst>
    <p:sldId id="308" r:id="rId3"/>
    <p:sldId id="256" r:id="rId4"/>
    <p:sldId id="257" r:id="rId5"/>
    <p:sldId id="261" r:id="rId6"/>
    <p:sldId id="260" r:id="rId7"/>
    <p:sldId id="262" r:id="rId8"/>
    <p:sldId id="259" r:id="rId9"/>
    <p:sldId id="263" r:id="rId10"/>
    <p:sldId id="290" r:id="rId11"/>
    <p:sldId id="258" r:id="rId12"/>
    <p:sldId id="264" r:id="rId13"/>
    <p:sldId id="265" r:id="rId14"/>
    <p:sldId id="266" r:id="rId15"/>
    <p:sldId id="267" r:id="rId16"/>
    <p:sldId id="301" r:id="rId17"/>
    <p:sldId id="302" r:id="rId18"/>
    <p:sldId id="306" r:id="rId19"/>
    <p:sldId id="307" r:id="rId20"/>
    <p:sldId id="268" r:id="rId21"/>
    <p:sldId id="269" r:id="rId22"/>
    <p:sldId id="270" r:id="rId23"/>
    <p:sldId id="271" r:id="rId24"/>
    <p:sldId id="272" r:id="rId25"/>
    <p:sldId id="273" r:id="rId26"/>
    <p:sldId id="310" r:id="rId27"/>
    <p:sldId id="274" r:id="rId28"/>
    <p:sldId id="275" r:id="rId29"/>
    <p:sldId id="276" r:id="rId30"/>
    <p:sldId id="277" r:id="rId31"/>
    <p:sldId id="289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1" r:id="rId44"/>
    <p:sldId id="299" r:id="rId45"/>
    <p:sldId id="298" r:id="rId46"/>
    <p:sldId id="297" r:id="rId47"/>
    <p:sldId id="296" r:id="rId48"/>
    <p:sldId id="295" r:id="rId49"/>
    <p:sldId id="294" r:id="rId50"/>
    <p:sldId id="293" r:id="rId51"/>
    <p:sldId id="292" r:id="rId52"/>
    <p:sldId id="300" r:id="rId53"/>
    <p:sldId id="30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58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74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8.wmf"/><Relationship Id="rId16" Type="http://schemas.openxmlformats.org/officeDocument/2006/relationships/image" Target="../media/image91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5" Type="http://schemas.openxmlformats.org/officeDocument/2006/relationships/image" Target="../media/image9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Relationship Id="rId14" Type="http://schemas.openxmlformats.org/officeDocument/2006/relationships/image" Target="../media/image8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2629-F1B4-430F-9021-9451B9148243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E218F-F444-43FA-8A19-88A087C17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Абсолютно упругий элемент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218F-F444-43FA-8A19-88A087C17F5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0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338A5-510C-4517-9823-70429CAD8F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3A9A-7EC5-4B50-9399-C16F9311E8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8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4341-A4F5-4A92-A0B7-1FFA956D13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1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EAA6-4DA1-4342-8AD7-5A97708C4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2989-C936-48EC-84FA-E4BD6BEB04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310A-7AF9-4457-A1B5-CBA369F9A3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1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A159-E152-4C36-923F-189EDA7D88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2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C6C2-2E8A-4197-929F-CED994D125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4BDB-76C1-417F-B6D2-714E8B9006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3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79F0-F78E-48CA-80C1-AE6D8B43F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2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640E-35E7-4B47-9673-51100EFEE9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4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1728-41A3-431A-A41E-3AB0F3BC5F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15DD8E-AE84-4C16-85F6-44B6A1060461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8B7423-DF9D-4D02-B8D1-E874D26747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CC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63E8D-7F72-48E3-B99F-8F970B6840E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6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0.w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7.w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5.bin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2.bin"/><Relationship Id="rId24" Type="http://schemas.openxmlformats.org/officeDocument/2006/relationships/oleObject" Target="../embeddings/oleObject49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2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83.wmf"/><Relationship Id="rId26" Type="http://schemas.openxmlformats.org/officeDocument/2006/relationships/image" Target="../media/image87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34" Type="http://schemas.openxmlformats.org/officeDocument/2006/relationships/image" Target="../media/image91.wmf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86.wmf"/><Relationship Id="rId32" Type="http://schemas.openxmlformats.org/officeDocument/2006/relationships/image" Target="../media/image90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88.wmf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65.bin"/><Relationship Id="rId31" Type="http://schemas.openxmlformats.org/officeDocument/2006/relationships/oleObject" Target="../embeddings/oleObject71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8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104.jpeg"/><Relationship Id="rId21" Type="http://schemas.openxmlformats.org/officeDocument/2006/relationships/image" Target="../media/image100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10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Механические свойства тел и систем. </a:t>
            </a:r>
          </a:p>
          <a:p>
            <a:r>
              <a:rPr lang="ru-RU" sz="4400" b="1" i="1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Механические свойства биологических тканей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6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629634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Характеристики механических тел и </a:t>
            </a:r>
            <a:r>
              <a:rPr lang="ru-RU" sz="2800" b="1" dirty="0" smtClean="0"/>
              <a:t>систем</a:t>
            </a:r>
          </a:p>
          <a:p>
            <a:pPr algn="ctr"/>
            <a:endParaRPr lang="ru-RU" sz="2800" dirty="0"/>
          </a:p>
          <a:p>
            <a:r>
              <a:rPr lang="ru-RU" sz="2400" dirty="0"/>
              <a:t>Деформация описывается законом Гука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   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=       =        , где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Δ</a:t>
            </a:r>
            <a:r>
              <a:rPr lang="en-US" sz="2400" dirty="0"/>
              <a:t>l</a:t>
            </a:r>
            <a:r>
              <a:rPr lang="ru-RU" sz="2400" dirty="0"/>
              <a:t> – абсолютная величина упругой деформации;</a:t>
            </a:r>
          </a:p>
          <a:p>
            <a:r>
              <a:rPr lang="ru-RU" sz="2400" dirty="0" smtClean="0"/>
              <a:t> 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o</a:t>
            </a:r>
            <a:r>
              <a:rPr lang="ru-RU" sz="2400" dirty="0" smtClean="0"/>
              <a:t> </a:t>
            </a:r>
            <a:r>
              <a:rPr lang="ru-RU" sz="2400" dirty="0"/>
              <a:t>– изначальный размер (например, длина пружины);</a:t>
            </a:r>
          </a:p>
          <a:p>
            <a:r>
              <a:rPr lang="ru-RU" sz="2400" dirty="0" smtClean="0"/>
              <a:t> </a:t>
            </a:r>
            <a:r>
              <a:rPr lang="en-US" sz="2400" dirty="0" smtClean="0"/>
              <a:t>S</a:t>
            </a:r>
            <a:r>
              <a:rPr lang="ru-RU" sz="2400" dirty="0" smtClean="0"/>
              <a:t> </a:t>
            </a:r>
            <a:r>
              <a:rPr lang="ru-RU" sz="2400" dirty="0"/>
              <a:t>– площадь поперечного сечения;</a:t>
            </a:r>
          </a:p>
          <a:p>
            <a:r>
              <a:rPr lang="ru-RU" sz="2400" dirty="0" smtClean="0"/>
              <a:t> </a:t>
            </a:r>
            <a:r>
              <a:rPr lang="en-US" sz="2400" dirty="0" smtClean="0"/>
              <a:t>F</a:t>
            </a:r>
            <a:r>
              <a:rPr lang="ru-RU" sz="2400" dirty="0" smtClean="0"/>
              <a:t> </a:t>
            </a:r>
            <a:r>
              <a:rPr lang="ru-RU" sz="2400" dirty="0"/>
              <a:t>– величина приложенной силы;</a:t>
            </a:r>
          </a:p>
          <a:p>
            <a:r>
              <a:rPr lang="ru-RU" sz="2400" dirty="0" smtClean="0"/>
              <a:t>     = </a:t>
            </a:r>
            <a:r>
              <a:rPr lang="ru-RU" sz="2400" dirty="0"/>
              <a:t>σ – напряжение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en-US" sz="2400" dirty="0" smtClean="0"/>
              <a:t>E </a:t>
            </a:r>
            <a:r>
              <a:rPr lang="ru-RU" sz="2400" dirty="0"/>
              <a:t>– модуль упругости;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– </a:t>
            </a:r>
            <a:r>
              <a:rPr lang="ru-RU" sz="2400" dirty="0"/>
              <a:t>относительная величина деформации  - ε.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63092"/>
              </p:ext>
            </p:extLst>
          </p:nvPr>
        </p:nvGraphicFramePr>
        <p:xfrm>
          <a:off x="3455876" y="2132856"/>
          <a:ext cx="432048" cy="84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Уравнение" r:id="rId3" imgW="215640" imgH="431640" progId="Equation.3">
                  <p:embed/>
                </p:oleObj>
              </mc:Choice>
              <mc:Fallback>
                <p:oleObj name="Уравнение" r:id="rId3" imgW="2156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76" y="2132856"/>
                        <a:ext cx="432048" cy="845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179025"/>
              </p:ext>
            </p:extLst>
          </p:nvPr>
        </p:nvGraphicFramePr>
        <p:xfrm>
          <a:off x="4139952" y="1988840"/>
          <a:ext cx="432048" cy="93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Уравнение" r:id="rId5" imgW="177480" imgH="393480" progId="Equation.3">
                  <p:embed/>
                </p:oleObj>
              </mc:Choice>
              <mc:Fallback>
                <p:oleObj name="Уравнение" r:id="rId5" imgW="1774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988840"/>
                        <a:ext cx="432048" cy="932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69193"/>
              </p:ext>
            </p:extLst>
          </p:nvPr>
        </p:nvGraphicFramePr>
        <p:xfrm>
          <a:off x="5076056" y="2132856"/>
          <a:ext cx="432048" cy="65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Уравнение" r:id="rId7" imgW="253800" imgH="393480" progId="Equation.3">
                  <p:embed/>
                </p:oleObj>
              </mc:Choice>
              <mc:Fallback>
                <p:oleObj name="Уравнение" r:id="rId7" imgW="25380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132856"/>
                        <a:ext cx="432048" cy="656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259348"/>
            <a:ext cx="235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498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52400" y="411748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5103"/>
              </p:ext>
            </p:extLst>
          </p:nvPr>
        </p:nvGraphicFramePr>
        <p:xfrm>
          <a:off x="539552" y="4437112"/>
          <a:ext cx="252906" cy="51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9" imgW="190417" imgH="393529" progId="Equation.3">
                  <p:embed/>
                </p:oleObj>
              </mc:Choice>
              <mc:Fallback>
                <p:oleObj name="Equation" r:id="rId9" imgW="190417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37112"/>
                        <a:ext cx="252906" cy="518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03236"/>
              </p:ext>
            </p:extLst>
          </p:nvPr>
        </p:nvGraphicFramePr>
        <p:xfrm>
          <a:off x="539552" y="5157192"/>
          <a:ext cx="291083" cy="56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11" imgW="215806" imgH="431613" progId="Equation.3">
                  <p:embed/>
                </p:oleObj>
              </mc:Choice>
              <mc:Fallback>
                <p:oleObj name="Equation" r:id="rId11" imgW="215806" imgH="43161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157192"/>
                        <a:ext cx="291083" cy="569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27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Полимеры, а к ним относится большое число живых, растительных и синтезированных материалов, имеют  природу упругости, которую называют эластичностью.</a:t>
            </a:r>
          </a:p>
          <a:p>
            <a:r>
              <a:rPr lang="ru-RU" sz="2400" dirty="0"/>
              <a:t>Пусть в некоторой вязкой жидкости перемещается тело. В таком случае сила сопротивления среды будет пропорциональна скорости перемещения тела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31957"/>
              </p:ext>
            </p:extLst>
          </p:nvPr>
        </p:nvGraphicFramePr>
        <p:xfrm>
          <a:off x="7164288" y="1938748"/>
          <a:ext cx="432048" cy="77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3" imgW="215713" imgH="393359" progId="Equation.3">
                  <p:embed/>
                </p:oleObj>
              </mc:Choice>
              <mc:Fallback>
                <p:oleObj name="Equation" r:id="rId3" imgW="215713" imgH="39335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938748"/>
                        <a:ext cx="432048" cy="770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10248"/>
              </p:ext>
            </p:extLst>
          </p:nvPr>
        </p:nvGraphicFramePr>
        <p:xfrm>
          <a:off x="4315011" y="2631244"/>
          <a:ext cx="432048" cy="77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215713" imgH="393359" progId="Equation.3">
                  <p:embed/>
                </p:oleObj>
              </mc:Choice>
              <mc:Fallback>
                <p:oleObj name="Equation" r:id="rId5" imgW="215713" imgH="39335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011" y="2631244"/>
                        <a:ext cx="432048" cy="770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19872" y="2708920"/>
            <a:ext cx="111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1035" y="2728872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 </a:t>
            </a:r>
            <a:r>
              <a:rPr lang="ru-RU" sz="2400" dirty="0" smtClean="0"/>
              <a:t>где </a:t>
            </a:r>
            <a:r>
              <a:rPr lang="en-US" sz="2400" dirty="0"/>
              <a:t>r</a:t>
            </a:r>
            <a:r>
              <a:rPr lang="ru-RU" sz="2400" dirty="0"/>
              <a:t> – коэффициент </a:t>
            </a:r>
            <a:r>
              <a:rPr lang="ru-RU" sz="2400" dirty="0" smtClean="0"/>
              <a:t>трения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8605" y="3301166"/>
            <a:ext cx="5551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Напряжение, возникающее при </a:t>
            </a:r>
            <a:r>
              <a:rPr lang="ru-RU" sz="2400" dirty="0" smtClean="0"/>
              <a:t>этом </a:t>
            </a:r>
            <a:endParaRPr lang="ru-RU" sz="2400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796136" y="3301166"/>
            <a:ext cx="68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41217"/>
              </p:ext>
            </p:extLst>
          </p:nvPr>
        </p:nvGraphicFramePr>
        <p:xfrm>
          <a:off x="6591608" y="3301166"/>
          <a:ext cx="247358" cy="50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7" imgW="190417" imgH="393529" progId="Equation.3">
                  <p:embed/>
                </p:oleObj>
              </mc:Choice>
              <mc:Fallback>
                <p:oleObj name="Equation" r:id="rId7" imgW="190417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608" y="3301166"/>
                        <a:ext cx="247358" cy="507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298192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9330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</a:t>
            </a:r>
            <a:r>
              <a:rPr lang="en-US" sz="2400" dirty="0"/>
              <a:t>S</a:t>
            </a:r>
            <a:r>
              <a:rPr lang="ru-RU" sz="2400" dirty="0"/>
              <a:t> = 1, напряжение может заменить силу </a:t>
            </a:r>
            <a:r>
              <a:rPr lang="ru-RU" sz="2400" dirty="0" smtClean="0"/>
              <a:t>сопротивления,</a:t>
            </a:r>
          </a:p>
          <a:p>
            <a:r>
              <a:rPr lang="ru-RU" sz="2400" dirty="0" smtClean="0"/>
              <a:t> </a:t>
            </a:r>
            <a:r>
              <a:rPr lang="en-US" sz="2400" dirty="0"/>
              <a:t>r</a:t>
            </a:r>
            <a:r>
              <a:rPr lang="ru-RU" sz="2400" dirty="0"/>
              <a:t> </a:t>
            </a:r>
            <a:r>
              <a:rPr lang="ru-RU" sz="2400" dirty="0" smtClean="0"/>
              <a:t>- характеризует </a:t>
            </a:r>
            <a:r>
              <a:rPr lang="ru-RU" sz="2400" dirty="0"/>
              <a:t>свойства среды и соответствует коэффициенту вязкости среды ɧ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Смещение тела </a:t>
            </a:r>
            <a:r>
              <a:rPr lang="en-US" sz="2400" dirty="0"/>
              <a:t>x</a:t>
            </a:r>
            <a:r>
              <a:rPr lang="ru-RU" sz="2400" dirty="0"/>
              <a:t> соответствует удлинению Ɛ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σ </a:t>
            </a:r>
            <a:r>
              <a:rPr lang="ru-RU" sz="2400" dirty="0"/>
              <a:t>= ɧ 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145814"/>
              </p:ext>
            </p:extLst>
          </p:nvPr>
        </p:nvGraphicFramePr>
        <p:xfrm>
          <a:off x="5004048" y="6047258"/>
          <a:ext cx="360040" cy="59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9" imgW="241195" imgH="393529" progId="Equation.3">
                  <p:embed/>
                </p:oleObj>
              </mc:Choice>
              <mc:Fallback>
                <p:oleObj name="Equation" r:id="rId9" imgW="241195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6047258"/>
                        <a:ext cx="360040" cy="590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7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076" y="548680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Простое растяжение.</a:t>
            </a:r>
          </a:p>
          <a:p>
            <a:r>
              <a:rPr lang="ru-RU" sz="2400" dirty="0"/>
              <a:t>Некоторый образец, имеющий первоначальную длину </a:t>
            </a:r>
            <a:r>
              <a:rPr lang="en-US" sz="2400" dirty="0"/>
              <a:t>l</a:t>
            </a:r>
            <a:r>
              <a:rPr lang="en-US" sz="2400" baseline="-25000" dirty="0"/>
              <a:t>o</a:t>
            </a:r>
            <a:r>
              <a:rPr lang="ru-RU" sz="2400" dirty="0"/>
              <a:t>, закрепленный одним концом, растягивается некоторой силой </a:t>
            </a:r>
            <a:r>
              <a:rPr lang="en-US" sz="2400" dirty="0"/>
              <a:t>F</a:t>
            </a:r>
            <a:r>
              <a:rPr lang="ru-RU" sz="2400" dirty="0"/>
              <a:t> до длины </a:t>
            </a:r>
            <a:r>
              <a:rPr lang="en-US" sz="2400" dirty="0" smtClean="0"/>
              <a:t>l</a:t>
            </a:r>
            <a:endParaRPr lang="ru-RU" sz="2400" dirty="0" smtClean="0"/>
          </a:p>
          <a:p>
            <a:r>
              <a:rPr lang="ru-RU" sz="2400" dirty="0" smtClean="0"/>
              <a:t>Δ</a:t>
            </a:r>
            <a:r>
              <a:rPr lang="en-US" sz="2400" dirty="0"/>
              <a:t>l</a:t>
            </a:r>
            <a:r>
              <a:rPr lang="ru-RU" sz="2400" dirty="0"/>
              <a:t> = </a:t>
            </a:r>
            <a:r>
              <a:rPr lang="en-US" sz="2400" dirty="0"/>
              <a:t>l</a:t>
            </a:r>
            <a:r>
              <a:rPr lang="ru-RU" sz="2400" dirty="0"/>
              <a:t> – </a:t>
            </a:r>
            <a:r>
              <a:rPr lang="en-US" sz="2400" dirty="0"/>
              <a:t>l</a:t>
            </a:r>
            <a:r>
              <a:rPr lang="en-US" sz="2400" baseline="-25000" dirty="0"/>
              <a:t>o </a:t>
            </a:r>
            <a:r>
              <a:rPr lang="ru-RU" sz="2400" dirty="0"/>
              <a:t>– абсолютное удлинение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Относительное удлинение обозначено Ɛ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13369"/>
              </p:ext>
            </p:extLst>
          </p:nvPr>
        </p:nvGraphicFramePr>
        <p:xfrm>
          <a:off x="6948264" y="2453499"/>
          <a:ext cx="678795" cy="8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368140" imgH="444307" progId="Equation.3">
                  <p:embed/>
                </p:oleObj>
              </mc:Choice>
              <mc:Fallback>
                <p:oleObj name="Equation" r:id="rId3" imgW="368140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53499"/>
                        <a:ext cx="678795" cy="818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55938" y="2631685"/>
            <a:ext cx="689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Ɛ =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Ris_03-2"/>
          <p:cNvPicPr/>
          <p:nvPr/>
        </p:nvPicPr>
        <p:blipFill rotWithShape="1">
          <a:blip r:embed="rId5" cstate="print"/>
          <a:srcRect l="-5967" r="5967" b="12080"/>
          <a:stretch/>
        </p:blipFill>
        <p:spPr bwMode="auto">
          <a:xfrm>
            <a:off x="3059831" y="3573016"/>
            <a:ext cx="3257977" cy="26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90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8264" y="908720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Согласно закону Гука: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5342" y="249289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ru-RU" dirty="0"/>
              <a:t> – модуль Юнга.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относительное удлинение Ɛ = 1,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т.е</a:t>
            </a:r>
            <a:r>
              <a:rPr lang="ru-RU" dirty="0"/>
              <a:t>. Δ</a:t>
            </a:r>
            <a:r>
              <a:rPr lang="en-US" dirty="0"/>
              <a:t>l</a:t>
            </a:r>
            <a:r>
              <a:rPr lang="ru-RU" dirty="0"/>
              <a:t> = </a:t>
            </a:r>
            <a:r>
              <a:rPr lang="en-US" dirty="0"/>
              <a:t>l</a:t>
            </a:r>
            <a:r>
              <a:rPr lang="en-US" baseline="-25000" dirty="0"/>
              <a:t>o</a:t>
            </a:r>
            <a:r>
              <a:rPr lang="en-US" dirty="0"/>
              <a:t> </a:t>
            </a:r>
            <a:r>
              <a:rPr lang="ru-RU" dirty="0" smtClean="0"/>
              <a:t>  и                                  ,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57905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модуль </a:t>
            </a:r>
            <a:r>
              <a:rPr lang="ru-RU" dirty="0"/>
              <a:t>Юнга равен напряжению при удлинении образца в 2 </a:t>
            </a:r>
            <a:r>
              <a:rPr lang="ru-RU" dirty="0" smtClean="0"/>
              <a:t>раза.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55343"/>
              </p:ext>
            </p:extLst>
          </p:nvPr>
        </p:nvGraphicFramePr>
        <p:xfrm>
          <a:off x="2483768" y="1592796"/>
          <a:ext cx="33123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3" imgW="215806" imgH="431613" progId="Equation.3">
                  <p:embed/>
                </p:oleObj>
              </mc:Choice>
              <mc:Fallback>
                <p:oleObj name="Equation" r:id="rId3" imgW="215806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592796"/>
                        <a:ext cx="331237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66234"/>
              </p:ext>
            </p:extLst>
          </p:nvPr>
        </p:nvGraphicFramePr>
        <p:xfrm>
          <a:off x="3781203" y="1630501"/>
          <a:ext cx="377118" cy="57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5" imgW="253890" imgH="393529" progId="Equation.3">
                  <p:embed/>
                </p:oleObj>
              </mc:Choice>
              <mc:Fallback>
                <p:oleObj name="Equation" r:id="rId5" imgW="253890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203" y="1630501"/>
                        <a:ext cx="377118" cy="572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43178"/>
              </p:ext>
            </p:extLst>
          </p:nvPr>
        </p:nvGraphicFramePr>
        <p:xfrm>
          <a:off x="5748180" y="1610053"/>
          <a:ext cx="284331" cy="61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7" imgW="177646" imgH="393359" progId="Equation.3">
                  <p:embed/>
                </p:oleObj>
              </mc:Choice>
              <mc:Fallback>
                <p:oleObj name="Equation" r:id="rId7" imgW="177646" imgH="39335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180" y="1610053"/>
                        <a:ext cx="284331" cy="613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35839" y="1686000"/>
            <a:ext cx="941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Ɛ 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 flipV="1">
            <a:off x="-900608" y="1007950"/>
            <a:ext cx="1440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4028" y="1780715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Ɛ =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271179" y="3570114"/>
            <a:ext cx="649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Ɛ =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000249"/>
              </p:ext>
            </p:extLst>
          </p:nvPr>
        </p:nvGraphicFramePr>
        <p:xfrm>
          <a:off x="3806957" y="3447542"/>
          <a:ext cx="443480" cy="64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9" imgW="177646" imgH="444114" progId="Equation.3">
                  <p:embed/>
                </p:oleObj>
              </mc:Choice>
              <mc:Fallback>
                <p:oleObj name="Equation" r:id="rId9" imgW="177646" imgH="44411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957" y="3447542"/>
                        <a:ext cx="443480" cy="645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250437" y="3570114"/>
            <a:ext cx="643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57187" y="3630985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т.е. σ = </a:t>
            </a:r>
            <a:r>
              <a:rPr lang="en-US" dirty="0" smtClean="0"/>
              <a:t>E</a:t>
            </a:r>
            <a:r>
              <a:rPr lang="ru-RU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1470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59078"/>
            <a:ext cx="696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Экспериментальная кривая растяжения.</a:t>
            </a:r>
          </a:p>
        </p:txBody>
      </p:sp>
      <p:pic>
        <p:nvPicPr>
          <p:cNvPr id="3" name="Рисунок 2" descr="Ris_05-2"/>
          <p:cNvPicPr/>
          <p:nvPr/>
        </p:nvPicPr>
        <p:blipFill>
          <a:blip r:embed="rId2" cstate="print"/>
          <a:srcRect b="9934"/>
          <a:stretch>
            <a:fillRect/>
          </a:stretch>
        </p:blipFill>
        <p:spPr bwMode="auto">
          <a:xfrm>
            <a:off x="2771801" y="1628800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08536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 участке ОА выполняется закон Гука (упругая деформация</a:t>
            </a:r>
            <a:r>
              <a:rPr lang="ru-RU" dirty="0" smtClean="0"/>
              <a:t>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АВ – частичная упругость, не полное восстановление</a:t>
            </a:r>
            <a:r>
              <a:rPr lang="ru-RU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 – предел упругости.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Участок </a:t>
            </a:r>
            <a:r>
              <a:rPr lang="ru-RU" dirty="0"/>
              <a:t>ВС – текучесть.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– предел текучести.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Далее </a:t>
            </a:r>
            <a:r>
              <a:rPr lang="ru-RU" dirty="0"/>
              <a:t>наступает разрушение.</a:t>
            </a:r>
          </a:p>
        </p:txBody>
      </p:sp>
    </p:spTree>
    <p:extLst>
      <p:ext uri="{BB962C8B-B14F-4D97-AF65-F5344CB8AC3E}">
        <p14:creationId xmlns:p14="http://schemas.microsoft.com/office/powerpoint/2010/main" val="140473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Формула </a:t>
            </a:r>
            <a:r>
              <a:rPr lang="ru-RU" altLang="ru-RU" dirty="0" err="1" smtClean="0"/>
              <a:t>Пуазейля</a:t>
            </a:r>
            <a:endParaRPr lang="ru-RU" altLang="ru-RU" dirty="0" smtClean="0"/>
          </a:p>
        </p:txBody>
      </p:sp>
      <p:grpSp>
        <p:nvGrpSpPr>
          <p:cNvPr id="11267" name="Группа 30"/>
          <p:cNvGrpSpPr>
            <a:grpSpLocks/>
          </p:cNvGrpSpPr>
          <p:nvPr/>
        </p:nvGrpSpPr>
        <p:grpSpPr bwMode="auto">
          <a:xfrm rot="-5400000">
            <a:off x="3829050" y="1814513"/>
            <a:ext cx="1371600" cy="2171700"/>
            <a:chOff x="684213" y="2205038"/>
            <a:chExt cx="1371600" cy="2171700"/>
          </a:xfrm>
        </p:grpSpPr>
        <p:sp>
          <p:nvSpPr>
            <p:cNvPr id="11280" name="Rectangle 6"/>
            <p:cNvSpPr>
              <a:spLocks noChangeArrowheads="1"/>
            </p:cNvSpPr>
            <p:nvPr/>
          </p:nvSpPr>
          <p:spPr bwMode="auto">
            <a:xfrm>
              <a:off x="684213" y="2205038"/>
              <a:ext cx="1371600" cy="2171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ru-RU" sz="12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6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ru-RU" altLang="ru-RU" sz="1600" b="1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Line 7"/>
            <p:cNvSpPr>
              <a:spLocks noChangeShapeType="1"/>
            </p:cNvSpPr>
            <p:nvPr/>
          </p:nvSpPr>
          <p:spPr bwMode="auto">
            <a:xfrm>
              <a:off x="946150" y="2581275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Line 8"/>
            <p:cNvSpPr>
              <a:spLocks noChangeShapeType="1"/>
            </p:cNvSpPr>
            <p:nvPr/>
          </p:nvSpPr>
          <p:spPr bwMode="auto">
            <a:xfrm>
              <a:off x="831850" y="3038475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Line 9"/>
            <p:cNvSpPr>
              <a:spLocks noChangeShapeType="1"/>
            </p:cNvSpPr>
            <p:nvPr/>
          </p:nvSpPr>
          <p:spPr bwMode="auto">
            <a:xfrm>
              <a:off x="1060450" y="3038475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4" name="Line 10"/>
            <p:cNvSpPr>
              <a:spLocks noChangeShapeType="1"/>
            </p:cNvSpPr>
            <p:nvPr/>
          </p:nvSpPr>
          <p:spPr bwMode="auto">
            <a:xfrm>
              <a:off x="1403350" y="2924175"/>
              <a:ext cx="0" cy="1028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5" name="Line 11"/>
            <p:cNvSpPr>
              <a:spLocks noChangeShapeType="1"/>
            </p:cNvSpPr>
            <p:nvPr/>
          </p:nvSpPr>
          <p:spPr bwMode="auto">
            <a:xfrm>
              <a:off x="1746250" y="3038475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6" name="Line 12"/>
            <p:cNvSpPr>
              <a:spLocks noChangeShapeType="1"/>
            </p:cNvSpPr>
            <p:nvPr/>
          </p:nvSpPr>
          <p:spPr bwMode="auto">
            <a:xfrm>
              <a:off x="1974850" y="3038475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Line 13"/>
            <p:cNvSpPr>
              <a:spLocks noChangeShapeType="1"/>
            </p:cNvSpPr>
            <p:nvPr/>
          </p:nvSpPr>
          <p:spPr bwMode="auto">
            <a:xfrm flipH="1">
              <a:off x="1401763" y="2238375"/>
              <a:ext cx="1587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6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11269" name="Rectangle 24"/>
          <p:cNvSpPr>
            <a:spLocks noChangeArrowheads="1"/>
          </p:cNvSpPr>
          <p:nvPr/>
        </p:nvSpPr>
        <p:spPr bwMode="auto">
          <a:xfrm>
            <a:off x="6929438" y="4273550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</a:rPr>
              <a:t>гидравлическое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</a:rPr>
              <a:t>сопротивление</a:t>
            </a:r>
          </a:p>
        </p:txBody>
      </p: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2643188" y="5643563"/>
            <a:ext cx="3714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</a:rPr>
              <a:t>(сравнение                                      ) </a:t>
            </a: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90487" y="3047532"/>
            <a:ext cx="9144000" cy="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graphicFrame>
        <p:nvGraphicFramePr>
          <p:cNvPr id="11272" name="Object 22"/>
          <p:cNvGraphicFramePr>
            <a:graphicFrameLocks noChangeAspect="1"/>
          </p:cNvGraphicFramePr>
          <p:nvPr/>
        </p:nvGraphicFramePr>
        <p:xfrm>
          <a:off x="268288" y="4071938"/>
          <a:ext cx="444658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Формула" r:id="rId3" imgW="1993900" imgH="457200" progId="Equation.3">
                  <p:embed/>
                </p:oleObj>
              </mc:Choice>
              <mc:Fallback>
                <p:oleObj name="Формула" r:id="rId3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4071938"/>
                        <a:ext cx="4446587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18002"/>
              </p:ext>
            </p:extLst>
          </p:nvPr>
        </p:nvGraphicFramePr>
        <p:xfrm>
          <a:off x="3893344" y="5255588"/>
          <a:ext cx="21320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Формула" r:id="rId5" imgW="965200" imgH="393700" progId="Equation.3">
                  <p:embed/>
                </p:oleObj>
              </mc:Choice>
              <mc:Fallback>
                <p:oleObj name="Формула" r:id="rId5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344" y="5255588"/>
                        <a:ext cx="21320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37399"/>
              </p:ext>
            </p:extLst>
          </p:nvPr>
        </p:nvGraphicFramePr>
        <p:xfrm>
          <a:off x="4943456" y="4002087"/>
          <a:ext cx="19685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Формула" r:id="rId7" imgW="710891" imgH="393529" progId="Equation.3">
                  <p:embed/>
                </p:oleObj>
              </mc:Choice>
              <mc:Fallback>
                <p:oleObj name="Формула" r:id="rId7" imgW="7108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56" y="4002087"/>
                        <a:ext cx="19685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>
            <a:off x="4716463" y="3643313"/>
            <a:ext cx="9271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429000" y="3643313"/>
            <a:ext cx="9286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7" name="Object 5"/>
          <p:cNvGraphicFramePr>
            <a:graphicFrameLocks noChangeAspect="1"/>
          </p:cNvGraphicFramePr>
          <p:nvPr/>
        </p:nvGraphicFramePr>
        <p:xfrm>
          <a:off x="4429125" y="3500438"/>
          <a:ext cx="2460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Формула" r:id="rId9" imgW="88669" imgH="177338" progId="Equation.3">
                  <p:embed/>
                </p:oleObj>
              </mc:Choice>
              <mc:Fallback>
                <p:oleObj name="Формула" r:id="rId9" imgW="88669" imgH="1773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500438"/>
                        <a:ext cx="2460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6"/>
          <p:cNvGraphicFramePr>
            <a:graphicFrameLocks noChangeAspect="1"/>
          </p:cNvGraphicFramePr>
          <p:nvPr/>
        </p:nvGraphicFramePr>
        <p:xfrm>
          <a:off x="3357563" y="1785938"/>
          <a:ext cx="384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Формула" r:id="rId11" imgW="152268" imgH="215713" progId="Equation.3">
                  <p:embed/>
                </p:oleObj>
              </mc:Choice>
              <mc:Fallback>
                <p:oleObj name="Формула" r:id="rId11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785938"/>
                        <a:ext cx="384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7"/>
          <p:cNvGraphicFramePr>
            <a:graphicFrameLocks noChangeAspect="1"/>
          </p:cNvGraphicFramePr>
          <p:nvPr/>
        </p:nvGraphicFramePr>
        <p:xfrm>
          <a:off x="5429250" y="1785938"/>
          <a:ext cx="4159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Формула" r:id="rId13" imgW="164885" imgH="215619" progId="Equation.3">
                  <p:embed/>
                </p:oleObj>
              </mc:Choice>
              <mc:Fallback>
                <p:oleObj name="Формула" r:id="rId13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785938"/>
                        <a:ext cx="4159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5006"/>
            <a:ext cx="5959350" cy="5959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Стокса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24" y="404664"/>
            <a:ext cx="84249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Механические свойства биообъектов</a:t>
            </a:r>
            <a:endParaRPr lang="ru-RU" sz="2800" dirty="0"/>
          </a:p>
          <a:p>
            <a:pPr algn="ctr"/>
            <a:r>
              <a:rPr lang="ru-RU" sz="2800" b="1" dirty="0"/>
              <a:t>Кости</a:t>
            </a:r>
            <a:endParaRPr lang="ru-RU" sz="2800" dirty="0"/>
          </a:p>
          <a:p>
            <a:r>
              <a:rPr lang="ru-RU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	</a:t>
            </a:r>
            <a:r>
              <a:rPr lang="ru-RU" sz="2400" dirty="0"/>
              <a:t>Кости в соответствии с их опорной и защитной функцией по своим механическим свойствам резко отличаются от мышц и других биоматериалов.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незначительных деформациях для них справедлив закон Гука. Модуль упругости постоянен и может достигать 10</a:t>
            </a:r>
            <a:r>
              <a:rPr lang="ru-RU" sz="2400" baseline="30000" dirty="0"/>
              <a:t>9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Кости обладают в целом очень большой механической прочностью.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зависимости от типа кости и участка в данной кости механическое разрушение начинается при напряжении 10</a:t>
            </a:r>
            <a:r>
              <a:rPr lang="ru-RU" sz="2400" baseline="30000" dirty="0"/>
              <a:t>7</a:t>
            </a:r>
            <a:r>
              <a:rPr lang="ru-RU" sz="2400" dirty="0"/>
              <a:t>-10</a:t>
            </a:r>
            <a:r>
              <a:rPr lang="ru-RU" sz="2400" baseline="30000" dirty="0"/>
              <a:t>8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Именно строение костной ткани и строение разного типа костей определяют их прочность.</a:t>
            </a:r>
          </a:p>
        </p:txBody>
      </p:sp>
    </p:spTree>
    <p:extLst>
      <p:ext uri="{BB962C8B-B14F-4D97-AF65-F5344CB8AC3E}">
        <p14:creationId xmlns:p14="http://schemas.microsoft.com/office/powerpoint/2010/main" val="310709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621" y="188640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Твердые тела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Характерным признаком твердых тел является их способность сохранять форму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Под воздействием внешних сил у твердых тел могут изменяться и форма, и объем.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Если </a:t>
            </a:r>
            <a:r>
              <a:rPr lang="ru-RU" sz="2800" dirty="0"/>
              <a:t>в телах обнаруживается упорядоченное расположение атомов или молекул, то такие тела относятся к группе кристаллических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Упорядоченность обусловлена размещением атомов или молекул в узлах геометрически правильных структур. </a:t>
            </a:r>
          </a:p>
        </p:txBody>
      </p:sp>
    </p:spTree>
    <p:extLst>
      <p:ext uri="{BB962C8B-B14F-4D97-AF65-F5344CB8AC3E}">
        <p14:creationId xmlns:p14="http://schemas.microsoft.com/office/powerpoint/2010/main" val="192503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19"/>
            <a:ext cx="82843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Кости скелета человека образованы костной тканью – разновидностью соединительной ткани.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Кости</a:t>
            </a:r>
            <a:r>
              <a:rPr lang="ru-RU" sz="2400" dirty="0"/>
              <a:t>, за исключением суставных поверхностей, покрыты соединительнотканной оболочкой – надкостницей, которая выполняет костеобразующую и защитную функцию, и сращивается с костью соединительными волокнами, проникающими вглубь кости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 наружном слое надкостницы много кровеносных, лимфатических сосудов и нервных волокон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Внутри </a:t>
            </a:r>
            <a:r>
              <a:rPr lang="ru-RU" sz="2400" dirty="0"/>
              <a:t>трубчатых костей имеется костномозговая полость, в которой находится костный мозг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Головки </a:t>
            </a:r>
            <a:r>
              <a:rPr lang="ru-RU" sz="2400" dirty="0"/>
              <a:t>образованы губчатым веществом.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17067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uct_b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964" y="1772816"/>
            <a:ext cx="21621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truct_b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74762" y="620688"/>
            <a:ext cx="4224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Строение костной ткани</a:t>
            </a:r>
          </a:p>
        </p:txBody>
      </p:sp>
    </p:spTree>
    <p:extLst>
      <p:ext uri="{BB962C8B-B14F-4D97-AF65-F5344CB8AC3E}">
        <p14:creationId xmlns:p14="http://schemas.microsoft.com/office/powerpoint/2010/main" val="319103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/>
              <a:t>Пластинки костной ткани перекрещиваются в направлениях, по которым кости испытывают наибольшее растяжение или </a:t>
            </a:r>
            <a:r>
              <a:rPr lang="ru-RU" sz="2400" dirty="0" smtClean="0"/>
              <a:t>сжатие.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/>
              <a:t>Кости выдерживают растяжение почти также как чугун, а по сопротивлению на сжатие они вдвое превосходят гранит. 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Мягкие </a:t>
            </a:r>
            <a:r>
              <a:rPr lang="ru-RU" sz="2400" dirty="0"/>
              <a:t>части костей не делают их менее прочными и не снижают ее твердости. 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Трубчатая </a:t>
            </a:r>
            <a:r>
              <a:rPr lang="ru-RU" sz="2400" dirty="0"/>
              <a:t>кость в центре отличается большей твердостью и меньшей эластичностью.</a:t>
            </a:r>
          </a:p>
        </p:txBody>
      </p:sp>
    </p:spTree>
    <p:extLst>
      <p:ext uri="{BB962C8B-B14F-4D97-AF65-F5344CB8AC3E}">
        <p14:creationId xmlns:p14="http://schemas.microsoft.com/office/powerpoint/2010/main" val="7581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Кости образованы органическими и неорганическими веществами.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Если </a:t>
            </a:r>
            <a:r>
              <a:rPr lang="ru-RU" sz="2400" dirty="0"/>
              <a:t>из кости прокаливанием удалить воду и органические соединения, она становится очень хрупкой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Неорганические вещества придают костям твердость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Можно удалить из кости – карбонат и фосфат кальция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Кость выдержать в 10 % растворе соляной кислоты. Кость в этом случае становится гибкой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Органические </a:t>
            </a:r>
            <a:r>
              <a:rPr lang="ru-RU" sz="2400" dirty="0"/>
              <a:t>соединения придают кости гибкость и упругость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Композиционное строение костей придает им нужные механические свойства: твердость, упругость, прочность. </a:t>
            </a:r>
          </a:p>
        </p:txBody>
      </p:sp>
    </p:spTree>
    <p:extLst>
      <p:ext uri="{BB962C8B-B14F-4D97-AF65-F5344CB8AC3E}">
        <p14:creationId xmlns:p14="http://schemas.microsoft.com/office/powerpoint/2010/main" val="324835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Напряжения, которые возникают в компактной костной ткани, в зависимости от относительного удлинения подобны аналогичной зависимости для твердого тела.</a:t>
            </a:r>
          </a:p>
        </p:txBody>
      </p:sp>
      <p:pic>
        <p:nvPicPr>
          <p:cNvPr id="3" name="Рисунок 2" descr="Ris_09"/>
          <p:cNvPicPr/>
          <p:nvPr/>
        </p:nvPicPr>
        <p:blipFill>
          <a:blip r:embed="rId2" cstate="print"/>
          <a:srcRect b="10596"/>
          <a:stretch>
            <a:fillRect/>
          </a:stretch>
        </p:blipFill>
        <p:spPr bwMode="auto">
          <a:xfrm>
            <a:off x="1566565" y="2060848"/>
            <a:ext cx="17240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is_10"/>
          <p:cNvPicPr/>
          <p:nvPr/>
        </p:nvPicPr>
        <p:blipFill>
          <a:blip r:embed="rId3" cstate="print"/>
          <a:srcRect b="15033"/>
          <a:stretch>
            <a:fillRect/>
          </a:stretch>
        </p:blipFill>
        <p:spPr bwMode="auto">
          <a:xfrm>
            <a:off x="5076056" y="2043336"/>
            <a:ext cx="2159124" cy="15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58596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Зависимость напряжения </a:t>
            </a:r>
            <a:r>
              <a:rPr lang="ru-RU" dirty="0" smtClean="0"/>
              <a:t>                  Зависимость </a:t>
            </a:r>
            <a:r>
              <a:rPr lang="ru-RU" dirty="0"/>
              <a:t>относительного</a:t>
            </a:r>
          </a:p>
          <a:p>
            <a:r>
              <a:rPr lang="ru-RU" dirty="0"/>
              <a:t>(σ) от удлинения	</a:t>
            </a:r>
            <a:r>
              <a:rPr lang="ru-RU" dirty="0" smtClean="0"/>
              <a:t>  </a:t>
            </a:r>
            <a:r>
              <a:rPr lang="ru-RU" dirty="0"/>
              <a:t>		</a:t>
            </a:r>
            <a:r>
              <a:rPr lang="ru-RU" dirty="0" smtClean="0"/>
              <a:t>      удлинения </a:t>
            </a:r>
            <a:r>
              <a:rPr lang="ru-RU" dirty="0"/>
              <a:t>от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58112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Участок ОА – быстрая </a:t>
            </a:r>
            <a:r>
              <a:rPr lang="ru-RU" sz="2000" dirty="0" smtClean="0"/>
              <a:t>деформация.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точке В нагрузка была снята. ВС – быстрая деформация сокращения. СД – восстановление размера, но даже за очень длительный период времени полностью не восстанавливается: присутствует остаточная деформация – </a:t>
            </a:r>
            <a:r>
              <a:rPr lang="ru-RU" sz="2000" dirty="0" err="1"/>
              <a:t>Ɛ</a:t>
            </a:r>
            <a:r>
              <a:rPr lang="ru-RU" sz="2000" baseline="-25000" dirty="0" err="1"/>
              <a:t>ост</a:t>
            </a:r>
            <a:r>
              <a:rPr lang="ru-RU" sz="2000" baseline="-25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758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Упругие свойства расслабленной и сокращенной мышцы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902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Мышца в состоянии покоя при воздействии на нее силы растягивается. Если величина действующей силы растет, длина мышцы увеличивается, но ее удлинение не подчиняется закону Гука, поскольку ее модуль упругости в </a:t>
            </a:r>
            <a:r>
              <a:rPr lang="ru-RU" dirty="0" smtClean="0"/>
              <a:t>отличие </a:t>
            </a:r>
            <a:r>
              <a:rPr lang="ru-RU" dirty="0"/>
              <a:t>от, например, пружины или резины изменяется. Модуль упругости покоящейся мышцы с ее растяжением возрастает.</a:t>
            </a:r>
          </a:p>
          <a:p>
            <a:pPr algn="just"/>
            <a:r>
              <a:rPr lang="ru-RU" dirty="0"/>
              <a:t>Подобная упругость обусловлена параллельно расположенными по от-ношению к миофибриллам структурами мышечного волокна – </a:t>
            </a:r>
            <a:r>
              <a:rPr lang="ru-RU" dirty="0" smtClean="0"/>
              <a:t>сарколеммами</a:t>
            </a:r>
            <a:r>
              <a:rPr lang="ru-RU" dirty="0"/>
              <a:t>, продольными трубочками, соединительными образованиями между </a:t>
            </a:r>
            <a:r>
              <a:rPr lang="ru-RU" dirty="0" smtClean="0"/>
              <a:t>волокнами </a:t>
            </a:r>
            <a:r>
              <a:rPr lang="ru-RU" dirty="0"/>
              <a:t>(параллельная упругость). </a:t>
            </a:r>
            <a:endParaRPr lang="ru-RU" dirty="0" smtClean="0"/>
          </a:p>
          <a:p>
            <a:pPr algn="just"/>
            <a:r>
              <a:rPr lang="ru-RU" dirty="0"/>
              <a:t>В отличие от них </a:t>
            </a:r>
            <a:r>
              <a:rPr lang="ru-RU" dirty="0" err="1"/>
              <a:t>актиновые</a:t>
            </a:r>
            <a:r>
              <a:rPr lang="ru-RU" dirty="0"/>
              <a:t> и </a:t>
            </a:r>
            <a:r>
              <a:rPr lang="ru-RU" dirty="0" err="1"/>
              <a:t>миозиновые</a:t>
            </a:r>
            <a:r>
              <a:rPr lang="ru-RU" dirty="0"/>
              <a:t> нити не оказывают </a:t>
            </a:r>
            <a:r>
              <a:rPr lang="ru-RU" dirty="0" smtClean="0"/>
              <a:t>сопротивления</a:t>
            </a:r>
            <a:r>
              <a:rPr lang="ru-RU" dirty="0"/>
              <a:t>, легко скользя друг относительно друга, т.к. не связаны поперечными мостиками.</a:t>
            </a:r>
          </a:p>
        </p:txBody>
      </p:sp>
    </p:spTree>
    <p:extLst>
      <p:ext uri="{BB962C8B-B14F-4D97-AF65-F5344CB8AC3E}">
        <p14:creationId xmlns:p14="http://schemas.microsoft.com/office/powerpoint/2010/main" val="301825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Кожа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Кожа состоит из волокнистых белков (эластина и коллагена) и основной ткани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Коллаген составляет 75 % сухой массы, а эластин 4 %. Модуль упругости коллагена 10</a:t>
            </a:r>
            <a:r>
              <a:rPr lang="ru-RU" sz="2400" baseline="30000" dirty="0"/>
              <a:t>7</a:t>
            </a:r>
            <a:r>
              <a:rPr lang="ru-RU" sz="2400" dirty="0"/>
              <a:t>-10</a:t>
            </a:r>
            <a:r>
              <a:rPr lang="ru-RU" sz="2400" baseline="30000" dirty="0"/>
              <a:t>8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, а прочность 10</a:t>
            </a:r>
            <a:r>
              <a:rPr lang="ru-RU" sz="2400" baseline="30000" dirty="0"/>
              <a:t>8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, эластин имеет модуль упругости 10</a:t>
            </a:r>
            <a:r>
              <a:rPr lang="ru-RU" sz="2400" baseline="30000" dirty="0"/>
              <a:t>5</a:t>
            </a:r>
            <a:r>
              <a:rPr lang="ru-RU" sz="2400" dirty="0"/>
              <a:t>-6·10</a:t>
            </a:r>
            <a:r>
              <a:rPr lang="ru-RU" sz="2400" baseline="30000" dirty="0"/>
              <a:t>5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, предел прочности 10</a:t>
            </a:r>
            <a:r>
              <a:rPr lang="ru-RU" sz="2400" baseline="30000" dirty="0"/>
              <a:t>6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Эластин </a:t>
            </a:r>
            <a:r>
              <a:rPr lang="ru-RU" sz="2400" dirty="0"/>
              <a:t>растягивается до 200-300 %, коллаген на 10 </a:t>
            </a:r>
            <a:r>
              <a:rPr lang="ru-RU" sz="2400" dirty="0" smtClean="0"/>
              <a:t>%.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Таким </a:t>
            </a:r>
            <a:r>
              <a:rPr lang="ru-RU" sz="2400" dirty="0"/>
              <a:t>образом, кожа является вязкоупругим </a:t>
            </a:r>
            <a:r>
              <a:rPr lang="ru-RU" sz="2400" dirty="0" smtClean="0"/>
              <a:t>материалом </a:t>
            </a:r>
            <a:r>
              <a:rPr lang="ru-RU" sz="2400" dirty="0"/>
              <a:t>с высокоэластическими свойствами, хорошо растягивается и удлиняется.</a:t>
            </a:r>
          </a:p>
        </p:txBody>
      </p:sp>
    </p:spTree>
    <p:extLst>
      <p:ext uri="{BB962C8B-B14F-4D97-AF65-F5344CB8AC3E}">
        <p14:creationId xmlns:p14="http://schemas.microsoft.com/office/powerpoint/2010/main" val="174621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Упругие свойства и прочность тканей (за исключением костей) определяется </a:t>
            </a:r>
            <a:r>
              <a:rPr lang="ru-RU" sz="2400" dirty="0" err="1"/>
              <a:t>эластиновыми</a:t>
            </a:r>
            <a:r>
              <a:rPr lang="ru-RU" sz="2400" dirty="0"/>
              <a:t> и коллагеновыми волокнами.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Повышенная </a:t>
            </a:r>
            <a:r>
              <a:rPr lang="ru-RU" sz="2400" dirty="0"/>
              <a:t>прочность костей обусловлена наличием стекловолоконных структур, построена из коллагена и кристаллов гидроксилапатита.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Белки эластин и коллаген входят в состав именно тех тканей, которые постоянно подвергаются механическим нагрузкам.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Например</a:t>
            </a:r>
            <a:r>
              <a:rPr lang="ru-RU" sz="2400" dirty="0"/>
              <a:t>, в легких коллаген и эластин составляют соответственно 12-20 и 5-10 % сухой массы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 стенке крупных кровеносных сосудов на эти белки может приходиться около </a:t>
            </a:r>
            <a:r>
              <a:rPr lang="ru-RU" sz="2400" dirty="0" smtClean="0"/>
              <a:t>50% </a:t>
            </a:r>
            <a:r>
              <a:rPr lang="ru-RU" sz="2400" dirty="0"/>
              <a:t>сухой масс.</a:t>
            </a:r>
          </a:p>
        </p:txBody>
      </p:sp>
    </p:spTree>
    <p:extLst>
      <p:ext uri="{BB962C8B-B14F-4D97-AF65-F5344CB8AC3E}">
        <p14:creationId xmlns:p14="http://schemas.microsoft.com/office/powerpoint/2010/main" val="3048439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Соотношение количества эластина и коллагена в артериальных стенках меняется по ходу кровеносной системы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 стенке грудной аорты эластина в 1,5 раза больше, а в брюшной аорте и других крупных артериях примерно в 3 раза меньше, чем коллагена.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Поскольку </a:t>
            </a:r>
            <a:r>
              <a:rPr lang="ru-RU" sz="2400" dirty="0"/>
              <a:t>механические параметры волокон эластина и коллагена неодинаковы, различие в их содержании, а также в пространственном расположении в сосудистой стенке приводит к тому, что упругие свойства различных сосудов сильно отличаются.</a:t>
            </a:r>
          </a:p>
        </p:txBody>
      </p:sp>
    </p:spTree>
    <p:extLst>
      <p:ext uri="{BB962C8B-B14F-4D97-AF65-F5344CB8AC3E}">
        <p14:creationId xmlns:p14="http://schemas.microsoft.com/office/powerpoint/2010/main" val="287929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51" y="90872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err="1"/>
              <a:t>Эластиновые</a:t>
            </a:r>
            <a:r>
              <a:rPr lang="ru-RU" sz="2400" dirty="0"/>
              <a:t> нити обладают сравнительно высокой растяжимостью, т.е. низким модулем упругости при растяжении вдоль волокна</a:t>
            </a:r>
            <a:r>
              <a:rPr lang="ru-RU" sz="2400" dirty="0" smtClean="0"/>
              <a:t>: (</a:t>
            </a:r>
            <a:r>
              <a:rPr lang="ru-RU" sz="2400" dirty="0"/>
              <a:t>0,4-1,0)·10</a:t>
            </a:r>
            <a:r>
              <a:rPr lang="ru-RU" sz="2400" baseline="30000" dirty="0"/>
              <a:t>7</a:t>
            </a:r>
            <a:r>
              <a:rPr lang="ru-RU" sz="2400" dirty="0"/>
              <a:t> Н/м</a:t>
            </a:r>
            <a:r>
              <a:rPr lang="ru-RU" sz="2400" baseline="30000" dirty="0"/>
              <a:t>2</a:t>
            </a:r>
            <a:r>
              <a:rPr lang="ru-RU" sz="2400" dirty="0"/>
              <a:t>, т.е. характеризуются более низкой способностью к растяжению.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Считают</a:t>
            </a:r>
            <a:r>
              <a:rPr lang="ru-RU" sz="2400" dirty="0"/>
              <a:t>, что в тканях волокна эластина находятся под напряжением уже при умеренном растяжении. Коллагеновые волокна сами по себе оказываются в состоянии натяжения лишь при сильной деформации ткани.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9313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310" y="548680"/>
            <a:ext cx="81981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Различают четыре типа кристаллических решеток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узлах решетки ионного кристалла находятся ионы разных знаков, между которыми действуют кулоновские силы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Узлы решетки атомного кристалла заняты нейтральными атомами, связанными </a:t>
            </a:r>
            <a:r>
              <a:rPr lang="ru-RU" sz="2800" dirty="0" err="1"/>
              <a:t>ковалентно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В узлах металлической решетки расположены положительные ионы, между которыми хаотично движутся электроны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Система ионов и «электронного» газа создает металлическую связь. </a:t>
            </a:r>
          </a:p>
        </p:txBody>
      </p:sp>
    </p:spTree>
    <p:extLst>
      <p:ext uri="{BB962C8B-B14F-4D97-AF65-F5344CB8AC3E}">
        <p14:creationId xmlns:p14="http://schemas.microsoft.com/office/powerpoint/2010/main" val="2181679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Обладая </a:t>
            </a:r>
            <a:r>
              <a:rPr lang="ru-RU" sz="2400" dirty="0"/>
              <a:t>высоким модулем упругости и прочностью, эти волокна предотвращают разрыв сухожилий, стенок кровеносных сосудов и других тканей при больших механических нагрузках, а в легких обеспечивают тканевую стабилизацию альвеол при больших объемах.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слабой деформации тканей нити коллагена не растянуты.</a:t>
            </a:r>
          </a:p>
        </p:txBody>
      </p:sp>
    </p:spTree>
    <p:extLst>
      <p:ext uri="{BB962C8B-B14F-4D97-AF65-F5344CB8AC3E}">
        <p14:creationId xmlns:p14="http://schemas.microsoft.com/office/powerpoint/2010/main" val="2511754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730" y="69269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400" b="1" dirty="0"/>
              <a:t>Механические свойства стенки кровеносных </a:t>
            </a:r>
            <a:r>
              <a:rPr lang="ru-RU" sz="2400" b="1" dirty="0" smtClean="0"/>
              <a:t>сосудов</a:t>
            </a:r>
          </a:p>
          <a:p>
            <a:pPr algn="ctr"/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Все кровеносные сосуды изнутри выстланы эндотелием, который построен из одного слоя плоских клеток, что обеспечивает гладкую поверхность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Кроме </a:t>
            </a:r>
            <a:r>
              <a:rPr lang="ru-RU" sz="2400" dirty="0"/>
              <a:t>эндотелия (исключая капилляры) имеются: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1371600" lvl="2" indent="-457200">
              <a:buAutoNum type="arabicParenR"/>
            </a:pPr>
            <a:r>
              <a:rPr lang="ru-RU" sz="2400" dirty="0" smtClean="0"/>
              <a:t>эластические</a:t>
            </a:r>
            <a:r>
              <a:rPr lang="ru-RU" sz="2400" dirty="0"/>
              <a:t>, </a:t>
            </a:r>
            <a:endParaRPr lang="ru-RU" sz="2400" dirty="0" smtClean="0"/>
          </a:p>
          <a:p>
            <a:pPr marL="1371600" lvl="2" indent="-457200">
              <a:buAutoNum type="arabicParenR"/>
            </a:pPr>
            <a:r>
              <a:rPr lang="ru-RU" sz="2400" dirty="0" smtClean="0"/>
              <a:t> </a:t>
            </a:r>
            <a:r>
              <a:rPr lang="ru-RU" sz="2400" dirty="0"/>
              <a:t>коллагеновые, </a:t>
            </a:r>
            <a:endParaRPr lang="ru-RU" sz="2400" dirty="0" smtClean="0"/>
          </a:p>
          <a:p>
            <a:pPr marL="1371600" lvl="2" indent="-457200">
              <a:buAutoNum type="arabicParenR"/>
            </a:pPr>
            <a:r>
              <a:rPr lang="ru-RU" sz="2400" dirty="0" smtClean="0"/>
              <a:t> </a:t>
            </a:r>
            <a:r>
              <a:rPr lang="ru-RU" sz="2400" dirty="0"/>
              <a:t>гладкомышечные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1105250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Эластические волокна, которые могут растягиваться в несколько раз, создают эластическое напряжение, противодействующее кровяному давлению, растягивающему сосуд.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Коллагеновые </a:t>
            </a:r>
            <a:r>
              <a:rPr lang="ru-RU" sz="2400" dirty="0"/>
              <a:t>волокна образуют сеть, оказывающую большее сопротивление растяжению стенок сосуда, чем эластические, но противодействуют давлению только тогда, когда сосуд растянут до определенной степени.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Гладкомышечные </a:t>
            </a:r>
            <a:r>
              <a:rPr lang="ru-RU" sz="2400" dirty="0"/>
              <a:t>веретенообразные клетки разбросаны по тканям и соединены с эластическими и коллагеновыми волокнами и создают активное напряжение сосудистой стенки.</a:t>
            </a:r>
          </a:p>
        </p:txBody>
      </p:sp>
    </p:spTree>
    <p:extLst>
      <p:ext uri="{BB962C8B-B14F-4D97-AF65-F5344CB8AC3E}">
        <p14:creationId xmlns:p14="http://schemas.microsoft.com/office/powerpoint/2010/main" val="717167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Такие сосуды как аорта, легочная артерия и прилегающие к ним крупные артерии относятся к артериям эластического типа (в них большое содержание эластина</a:t>
            </a:r>
            <a:r>
              <a:rPr lang="ru-RU" sz="2400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В дистально расположенных артериях больше гладкомышечных волокон – артерии мышечного типа.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Артериолы </a:t>
            </a:r>
            <a:r>
              <a:rPr lang="ru-RU" sz="2400" dirty="0"/>
              <a:t>имеют толстую стенку с развитой гладкомышечной мускулатурой и обеспечивают большое сопротивление току крови (чисто резистивные сосуды).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Капилляры </a:t>
            </a:r>
            <a:r>
              <a:rPr lang="ru-RU" sz="2400" dirty="0"/>
              <a:t>относятся к обменным сосудам, и они не способны к сокращению.</a:t>
            </a:r>
          </a:p>
        </p:txBody>
      </p:sp>
    </p:spTree>
    <p:extLst>
      <p:ext uri="{BB962C8B-B14F-4D97-AF65-F5344CB8AC3E}">
        <p14:creationId xmlns:p14="http://schemas.microsoft.com/office/powerpoint/2010/main" val="19879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90" y="8367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Механические свойства стенок сосудов изучают как на цельных сосудах, так и на отдельных полосках.</a:t>
            </a:r>
          </a:p>
        </p:txBody>
      </p:sp>
      <p:pic>
        <p:nvPicPr>
          <p:cNvPr id="3" name="Рисунок 2" descr="Ris_18"/>
          <p:cNvPicPr/>
          <p:nvPr/>
        </p:nvPicPr>
        <p:blipFill rotWithShape="1">
          <a:blip r:embed="rId2" cstate="print"/>
          <a:srcRect r="-1215" b="8282"/>
          <a:stretch/>
        </p:blipFill>
        <p:spPr bwMode="auto">
          <a:xfrm>
            <a:off x="1475656" y="1988070"/>
            <a:ext cx="6552728" cy="266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4581128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smtClean="0"/>
              <a:t>тангенциальное  натяжение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68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59" y="40005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сегменте цельного сосуда изучают связь между параметрами сосуда и внутренним давлением. </a:t>
            </a:r>
            <a:endParaRPr lang="ru-RU" sz="2400" dirty="0" smtClean="0"/>
          </a:p>
          <a:p>
            <a:r>
              <a:rPr lang="ru-RU" sz="2400" dirty="0" smtClean="0"/>
              <a:t>Длина </a:t>
            </a:r>
            <a:r>
              <a:rPr lang="ru-RU" sz="2400" dirty="0"/>
              <a:t>сегмента сосуда </a:t>
            </a:r>
            <a:r>
              <a:rPr lang="en-US" sz="2400" dirty="0"/>
              <a:t>l</a:t>
            </a:r>
            <a:r>
              <a:rPr lang="ru-RU" sz="2400" dirty="0"/>
              <a:t>, внутренний радиус </a:t>
            </a:r>
            <a:r>
              <a:rPr lang="en-US" sz="2400" dirty="0"/>
              <a:t>r</a:t>
            </a:r>
            <a:r>
              <a:rPr lang="ru-RU" sz="2400" dirty="0"/>
              <a:t> и толщина сосудистой стенки </a:t>
            </a:r>
            <a:r>
              <a:rPr lang="en-US" sz="2400" dirty="0"/>
              <a:t>h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 descr="Ris_19"/>
          <p:cNvPicPr/>
          <p:nvPr/>
        </p:nvPicPr>
        <p:blipFill>
          <a:blip r:embed="rId3" cstate="print"/>
          <a:srcRect b="11732"/>
          <a:stretch>
            <a:fillRect/>
          </a:stretch>
        </p:blipFill>
        <p:spPr bwMode="auto">
          <a:xfrm>
            <a:off x="1691680" y="2060848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сила </a:t>
            </a:r>
            <a:r>
              <a:rPr lang="en-US" dirty="0"/>
              <a:t>f </a:t>
            </a:r>
            <a:r>
              <a:rPr lang="ru-RU" baseline="-25000" dirty="0" err="1"/>
              <a:t>нат</a:t>
            </a:r>
            <a:r>
              <a:rPr lang="ru-RU" baseline="-25000" dirty="0"/>
              <a:t> (</a:t>
            </a:r>
            <a:r>
              <a:rPr lang="en-US" baseline="-25000" dirty="0"/>
              <a:t>t</a:t>
            </a:r>
            <a:r>
              <a:rPr lang="ru-RU" baseline="-25000" dirty="0"/>
              <a:t>)</a:t>
            </a:r>
            <a:r>
              <a:rPr lang="ru-RU" dirty="0"/>
              <a:t> – растягивает сосуд</a:t>
            </a:r>
          </a:p>
          <a:p>
            <a:r>
              <a:rPr lang="en-US" dirty="0"/>
              <a:t>P </a:t>
            </a:r>
            <a:r>
              <a:rPr lang="ru-RU" dirty="0"/>
              <a:t>– давление в сосуде</a:t>
            </a:r>
          </a:p>
          <a:p>
            <a:r>
              <a:rPr lang="en-US" dirty="0"/>
              <a:t>f </a:t>
            </a:r>
            <a:r>
              <a:rPr lang="ru-RU" baseline="-25000" dirty="0" err="1"/>
              <a:t>нат</a:t>
            </a:r>
            <a:r>
              <a:rPr lang="ru-RU" baseline="-25000" dirty="0"/>
              <a:t>  </a:t>
            </a:r>
            <a:r>
              <a:rPr lang="ru-RU" dirty="0"/>
              <a:t>=</a:t>
            </a:r>
            <a:r>
              <a:rPr lang="ru-RU" baseline="-25000" dirty="0"/>
              <a:t> </a:t>
            </a:r>
            <a:r>
              <a:rPr lang="en-US" dirty="0"/>
              <a:t>P</a:t>
            </a:r>
            <a:r>
              <a:rPr lang="ru-RU" dirty="0"/>
              <a:t>2</a:t>
            </a:r>
            <a:r>
              <a:rPr lang="en-US" dirty="0" smtClean="0"/>
              <a:t>r</a:t>
            </a:r>
            <a:r>
              <a:rPr lang="ru-RU" dirty="0" smtClean="0"/>
              <a:t> </a:t>
            </a:r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091" y="378904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При растяжении кольцевой полоски под действием касательной силы </a:t>
            </a:r>
            <a:r>
              <a:rPr lang="en-US" sz="2400" dirty="0" err="1"/>
              <a:t>f</a:t>
            </a:r>
            <a:r>
              <a:rPr lang="en-US" sz="2400" baseline="-25000" dirty="0" err="1"/>
              <a:t>t</a:t>
            </a:r>
            <a:r>
              <a:rPr lang="en-US" sz="2400" dirty="0"/>
              <a:t> </a:t>
            </a:r>
            <a:r>
              <a:rPr lang="ru-RU" sz="2400" dirty="0"/>
              <a:t>(тангенциальная сила) возникает тангенциальное напряжение </a:t>
            </a:r>
            <a:r>
              <a:rPr lang="ru-RU" sz="2400" dirty="0" smtClean="0"/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t</a:t>
            </a:r>
            <a:r>
              <a:rPr lang="ru-RU" sz="2400" dirty="0" smtClean="0"/>
              <a:t> </a:t>
            </a:r>
            <a:r>
              <a:rPr lang="ru-RU" sz="2400" dirty="0"/>
              <a:t>= σ</a:t>
            </a:r>
            <a:r>
              <a:rPr lang="en-US" sz="2400" baseline="-25000" dirty="0"/>
              <a:t>t </a:t>
            </a:r>
            <a:r>
              <a:rPr lang="ru-RU" sz="2400" dirty="0"/>
              <a:t>· 2</a:t>
            </a:r>
            <a:r>
              <a:rPr lang="en-US" sz="2400" dirty="0"/>
              <a:t>hl </a:t>
            </a:r>
            <a:r>
              <a:rPr lang="ru-RU" sz="2400" dirty="0"/>
              <a:t>(1</a:t>
            </a:r>
            <a:r>
              <a:rPr lang="ru-RU" sz="2400" dirty="0" smtClean="0"/>
              <a:t>)     </a:t>
            </a:r>
            <a:r>
              <a:rPr lang="en-US" sz="2400" dirty="0" smtClean="0"/>
              <a:t>P</a:t>
            </a:r>
            <a:r>
              <a:rPr lang="ru-RU" sz="2400" dirty="0"/>
              <a:t>2</a:t>
            </a:r>
            <a:r>
              <a:rPr lang="en-US" sz="2400" dirty="0" smtClean="0"/>
              <a:t>r</a:t>
            </a:r>
            <a:r>
              <a:rPr lang="ru-RU" sz="2400" dirty="0" smtClean="0"/>
              <a:t> </a:t>
            </a:r>
            <a:r>
              <a:rPr lang="en-US" sz="2400" dirty="0" smtClean="0"/>
              <a:t>l</a:t>
            </a:r>
            <a:r>
              <a:rPr lang="ru-RU" sz="2400" dirty="0" smtClean="0"/>
              <a:t> </a:t>
            </a:r>
            <a:r>
              <a:rPr lang="ru-RU" sz="2400" dirty="0"/>
              <a:t>= σ</a:t>
            </a:r>
            <a:r>
              <a:rPr lang="en-US" sz="2400" baseline="-25000" dirty="0"/>
              <a:t>t</a:t>
            </a:r>
            <a:r>
              <a:rPr lang="ru-RU" sz="2400" dirty="0"/>
              <a:t>2</a:t>
            </a:r>
            <a:r>
              <a:rPr lang="en-US" sz="2400" dirty="0"/>
              <a:t>hl </a:t>
            </a:r>
            <a:r>
              <a:rPr lang="ru-RU" sz="2400" dirty="0" smtClean="0"/>
              <a:t>        </a:t>
            </a:r>
            <a:r>
              <a:rPr lang="en-US" sz="2400" dirty="0" smtClean="0"/>
              <a:t>P</a:t>
            </a:r>
            <a:r>
              <a:rPr lang="ru-RU" sz="2400" dirty="0" smtClean="0"/>
              <a:t> </a:t>
            </a:r>
            <a:r>
              <a:rPr lang="en-US" sz="2400" dirty="0" smtClean="0"/>
              <a:t>r</a:t>
            </a:r>
            <a:r>
              <a:rPr lang="ru-RU" sz="2400" dirty="0" smtClean="0"/>
              <a:t> </a:t>
            </a:r>
            <a:r>
              <a:rPr lang="ru-RU" sz="2400" dirty="0"/>
              <a:t>= σ</a:t>
            </a:r>
            <a:r>
              <a:rPr lang="en-US" sz="2400" baseline="-25000" dirty="0" smtClean="0"/>
              <a:t>t</a:t>
            </a:r>
            <a:r>
              <a:rPr lang="ru-RU" sz="2400" baseline="-25000" dirty="0" smtClean="0"/>
              <a:t> </a:t>
            </a:r>
            <a:r>
              <a:rPr lang="en-US" sz="2400" dirty="0" smtClean="0"/>
              <a:t>h</a:t>
            </a:r>
            <a:endParaRPr lang="ru-RU" sz="2400" dirty="0"/>
          </a:p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       </a:t>
            </a:r>
            <a:r>
              <a:rPr lang="ru-RU" sz="2400" dirty="0" smtClean="0"/>
              <a:t>- уравнение Ламе</a:t>
            </a:r>
          </a:p>
          <a:p>
            <a:pPr lvl="0"/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44073"/>
              </p:ext>
            </p:extLst>
          </p:nvPr>
        </p:nvGraphicFramePr>
        <p:xfrm>
          <a:off x="5508104" y="4437112"/>
          <a:ext cx="360040" cy="55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4" imgW="266469" imgH="406048" progId="Equation.3">
                  <p:embed/>
                </p:oleObj>
              </mc:Choice>
              <mc:Fallback>
                <p:oleObj name="Equation" r:id="rId4" imgW="266469" imgH="40604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37112"/>
                        <a:ext cx="360040" cy="552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07723"/>
              </p:ext>
            </p:extLst>
          </p:nvPr>
        </p:nvGraphicFramePr>
        <p:xfrm>
          <a:off x="1835696" y="5949280"/>
          <a:ext cx="334513" cy="61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6" imgW="215713" imgH="393359" progId="Equation.3">
                  <p:embed/>
                </p:oleObj>
              </mc:Choice>
              <mc:Fallback>
                <p:oleObj name="Equation" r:id="rId6" imgW="215713" imgH="39335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949280"/>
                        <a:ext cx="334513" cy="61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56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815534"/>
              </p:ext>
            </p:extLst>
          </p:nvPr>
        </p:nvGraphicFramePr>
        <p:xfrm>
          <a:off x="2411760" y="591687"/>
          <a:ext cx="504056" cy="60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342603" imgH="406048" progId="Equation.3">
                  <p:embed/>
                </p:oleObj>
              </mc:Choice>
              <mc:Fallback>
                <p:oleObj name="Equation" r:id="rId3" imgW="342603" imgH="40604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91687"/>
                        <a:ext cx="504056" cy="60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35696" y="692696"/>
            <a:ext cx="69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ru-RU" dirty="0" smtClean="0"/>
              <a:t> </a:t>
            </a:r>
            <a:r>
              <a:rPr lang="ru-RU" dirty="0"/>
              <a:t>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734001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en-US" dirty="0" smtClean="0"/>
              <a:t>r</a:t>
            </a:r>
            <a:endParaRPr lang="ru-RU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96306"/>
              </p:ext>
            </p:extLst>
          </p:nvPr>
        </p:nvGraphicFramePr>
        <p:xfrm>
          <a:off x="6516216" y="668182"/>
          <a:ext cx="432048" cy="50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355292" imgH="406048" progId="Equation.3">
                  <p:embed/>
                </p:oleObj>
              </mc:Choice>
              <mc:Fallback>
                <p:oleObj name="Equation" r:id="rId5" imgW="355292" imgH="40604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668182"/>
                        <a:ext cx="432048" cy="502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68144" y="734001"/>
            <a:ext cx="69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ru-RU" dirty="0" smtClean="0"/>
              <a:t> </a:t>
            </a:r>
            <a:r>
              <a:rPr lang="ru-RU" dirty="0"/>
              <a:t>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74936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26876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Статический модуль упругости очень мало зависит от изменения давления</a:t>
            </a:r>
            <a:r>
              <a:rPr lang="ru-RU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Но </a:t>
            </a:r>
            <a:r>
              <a:rPr lang="ru-RU" sz="2400" dirty="0"/>
              <a:t>при динамическом изменении давления, модуль упругости зависит от времени.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Так </a:t>
            </a:r>
            <a:r>
              <a:rPr lang="ru-RU" sz="2400" dirty="0"/>
              <a:t>как изменение давления в организме происходит очень быстро, то необходимо ввести эффективный модуль упругости.</a:t>
            </a:r>
          </a:p>
        </p:txBody>
      </p:sp>
      <p:pic>
        <p:nvPicPr>
          <p:cNvPr id="14" name="Рисунок 13" descr="Fizika-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861048"/>
            <a:ext cx="392995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455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024" y="332656"/>
            <a:ext cx="76328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Механические свойства мышц. Сократительная механика мышц.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  <p:pic>
        <p:nvPicPr>
          <p:cNvPr id="3" name="Рисунок 2" descr="IMG_20151012_181314"/>
          <p:cNvPicPr/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203848" y="1124744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4306163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Модель</a:t>
            </a:r>
            <a:r>
              <a:rPr lang="ru-RU" dirty="0"/>
              <a:t>, имитирующая упругие свойства поперечнополосатой мышцы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Пар УЭ и </a:t>
            </a:r>
            <a:r>
              <a:rPr lang="ru-RU" dirty="0" err="1"/>
              <a:t>Пос</a:t>
            </a:r>
            <a:r>
              <a:rPr lang="ru-RU" dirty="0"/>
              <a:t> УЭ – параллельные и последовательные упругие внутримышечные структуры.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СЭ </a:t>
            </a:r>
            <a:r>
              <a:rPr lang="ru-RU" dirty="0"/>
              <a:t>– сократительный элемент.</a:t>
            </a:r>
          </a:p>
        </p:txBody>
      </p:sp>
    </p:spTree>
    <p:extLst>
      <p:ext uri="{BB962C8B-B14F-4D97-AF65-F5344CB8AC3E}">
        <p14:creationId xmlns:p14="http://schemas.microsoft.com/office/powerpoint/2010/main" val="999100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54461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58924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Схема участка волокна скелетной мышцы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800137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012_18125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6166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4293096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Схема </a:t>
            </a:r>
            <a:r>
              <a:rPr lang="ru-RU" sz="2000" dirty="0" err="1"/>
              <a:t>саркомера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 </a:t>
            </a:r>
            <a:r>
              <a:rPr lang="ru-RU" sz="2000" dirty="0"/>
              <a:t>– тонкие </a:t>
            </a:r>
            <a:r>
              <a:rPr lang="ru-RU" sz="2000" dirty="0" err="1"/>
              <a:t>актиновые</a:t>
            </a:r>
            <a:r>
              <a:rPr lang="ru-RU" sz="2000" dirty="0"/>
              <a:t> нити,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М </a:t>
            </a:r>
            <a:r>
              <a:rPr lang="ru-RU" sz="2000" dirty="0"/>
              <a:t>– толстые </a:t>
            </a:r>
            <a:r>
              <a:rPr lang="ru-RU" sz="2000" dirty="0" err="1"/>
              <a:t>миозиновые</a:t>
            </a:r>
            <a:r>
              <a:rPr lang="ru-RU" sz="2000" dirty="0"/>
              <a:t> нити.</a:t>
            </a:r>
          </a:p>
        </p:txBody>
      </p:sp>
    </p:spTree>
    <p:extLst>
      <p:ext uri="{BB962C8B-B14F-4D97-AF65-F5344CB8AC3E}">
        <p14:creationId xmlns:p14="http://schemas.microsoft.com/office/powerpoint/2010/main" val="201492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 молекулярных </a:t>
            </a:r>
            <a:r>
              <a:rPr lang="ru-RU" sz="2800" dirty="0"/>
              <a:t>кристаллах узлы решетки образованы определенным образом ориентированными молекулами, которые удерживаются на своих местах силами межмолекулярного взаимодействия.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Для </a:t>
            </a:r>
            <a:r>
              <a:rPr lang="ru-RU" sz="2800" dirty="0"/>
              <a:t>аморфных тел характерно отсутствие дальнего порядка, т.е. строгой повторяемости в расположении атомов или молекул, характерного для кристаллических тел.</a:t>
            </a:r>
          </a:p>
        </p:txBody>
      </p:sp>
    </p:spTree>
    <p:extLst>
      <p:ext uri="{BB962C8B-B14F-4D97-AF65-F5344CB8AC3E}">
        <p14:creationId xmlns:p14="http://schemas.microsoft.com/office/powerpoint/2010/main" val="4079727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4925182_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967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562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Роль кальция.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В расслабленном состоянии ионы </a:t>
            </a:r>
            <a:r>
              <a:rPr lang="en-US" sz="2000" dirty="0" err="1"/>
              <a:t>Ca</a:t>
            </a:r>
            <a:r>
              <a:rPr lang="ru-RU" sz="2000" baseline="30000" dirty="0"/>
              <a:t>2+</a:t>
            </a:r>
            <a:r>
              <a:rPr lang="ru-RU" sz="2000" dirty="0"/>
              <a:t> удалены из саркоплазмы и депонированы в продольных трубочках (в саркоплазме при этом остается небольшое количество ионов кальция).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Клеточная </a:t>
            </a:r>
            <a:r>
              <a:rPr lang="ru-RU" sz="2000" dirty="0"/>
              <a:t>мембрана в области </a:t>
            </a:r>
            <a:r>
              <a:rPr lang="en-US" sz="2000" dirty="0"/>
              <a:t>z</a:t>
            </a:r>
            <a:r>
              <a:rPr lang="ru-RU" sz="2000" dirty="0"/>
              <a:t>-пластинок имеет углубление в виде поперечных трубочек, между которыми располагаются продольные трубочки.</a:t>
            </a:r>
          </a:p>
        </p:txBody>
      </p:sp>
      <p:pic>
        <p:nvPicPr>
          <p:cNvPr id="3" name="Рисунок 2" descr="1394925182_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07416"/>
            <a:ext cx="7776864" cy="329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7" y="5805264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Действие </a:t>
            </a:r>
            <a:r>
              <a:rPr lang="en-US" sz="2000" dirty="0" err="1"/>
              <a:t>Ca</a:t>
            </a:r>
            <a:r>
              <a:rPr lang="ru-RU" sz="2000" baseline="30000" dirty="0"/>
              <a:t>2+</a:t>
            </a:r>
            <a:r>
              <a:rPr lang="ru-RU" sz="2000" dirty="0"/>
              <a:t> во время активации миофибриллы.</a:t>
            </a:r>
          </a:p>
        </p:txBody>
      </p:sp>
    </p:spTree>
    <p:extLst>
      <p:ext uri="{BB962C8B-B14F-4D97-AF65-F5344CB8AC3E}">
        <p14:creationId xmlns:p14="http://schemas.microsoft.com/office/powerpoint/2010/main" val="2548036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920880" cy="670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Испытание механических свойств объектов проводят в двух режимах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Изотонический – воздействие на объект постоянной внешней силы (не зависящей от времени).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F=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Изометрический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объект растягивается до определенной величины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в дальнейшем размер объект не меняется.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40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3912" y="836712"/>
            <a:ext cx="52025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Абсолютно упругий элемент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_Ris_5-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9"/>
          <a:stretch/>
        </p:blipFill>
        <p:spPr bwMode="auto">
          <a:xfrm>
            <a:off x="1475656" y="1556792"/>
            <a:ext cx="2232248" cy="2024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Ris_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70" b="8846"/>
          <a:stretch>
            <a:fillRect/>
          </a:stretch>
        </p:blipFill>
        <p:spPr bwMode="auto">
          <a:xfrm>
            <a:off x="6156176" y="2375418"/>
            <a:ext cx="2088232" cy="21560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995936" y="1844824"/>
            <a:ext cx="363804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Изотонический режим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99592" y="4300607"/>
            <a:ext cx="819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19856"/>
              </p:ext>
            </p:extLst>
          </p:nvPr>
        </p:nvGraphicFramePr>
        <p:xfrm>
          <a:off x="1696011" y="4225727"/>
          <a:ext cx="314866" cy="71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Уравнение" r:id="rId6" imgW="177646" imgH="393359" progId="Equation.3">
                  <p:embed/>
                </p:oleObj>
              </mc:Choice>
              <mc:Fallback>
                <p:oleObj name="Уравнение" r:id="rId6" imgW="177646" imgH="39335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11" y="4225727"/>
                        <a:ext cx="314866" cy="715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981004" y="4352697"/>
            <a:ext cx="218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17162" y="43526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44372"/>
              </p:ext>
            </p:extLst>
          </p:nvPr>
        </p:nvGraphicFramePr>
        <p:xfrm>
          <a:off x="4091821" y="4300607"/>
          <a:ext cx="437589" cy="89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Уравнение" r:id="rId8" imgW="215806" imgH="431613" progId="Equation.3">
                  <p:embed/>
                </p:oleObj>
              </mc:Choice>
              <mc:Fallback>
                <p:oleObj name="Уравнение" r:id="rId8" imgW="215806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821" y="4300607"/>
                        <a:ext cx="437589" cy="894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572573" y="4515769"/>
            <a:ext cx="58862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Ɛ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51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052736"/>
            <a:ext cx="3839000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Изометрический режим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Ris_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52" b="7613"/>
          <a:stretch>
            <a:fillRect/>
          </a:stretch>
        </p:blipFill>
        <p:spPr bwMode="auto">
          <a:xfrm>
            <a:off x="1331640" y="2204864"/>
            <a:ext cx="302433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159107" y="2060848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σ = Ɛ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64787" y="2830753"/>
            <a:ext cx="919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σ = </a:t>
            </a:r>
            <a:endParaRPr lang="ru-RU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17444" y="30390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43451"/>
              </p:ext>
            </p:extLst>
          </p:nvPr>
        </p:nvGraphicFramePr>
        <p:xfrm>
          <a:off x="5889252" y="2885283"/>
          <a:ext cx="452645" cy="94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Уравнение" r:id="rId4" imgW="190417" imgH="393529" progId="Equation.3">
                  <p:embed/>
                </p:oleObj>
              </mc:Choice>
              <mc:Fallback>
                <p:oleObj name="Уравнение" r:id="rId4" imgW="19041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252" y="2885283"/>
                        <a:ext cx="452645" cy="943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438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782" y="548680"/>
            <a:ext cx="3781356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Вязкостный элемент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_Ris_5-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r="31051"/>
          <a:stretch/>
        </p:blipFill>
        <p:spPr bwMode="auto">
          <a:xfrm>
            <a:off x="899592" y="1141984"/>
            <a:ext cx="2376264" cy="210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Ris_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>
            <a:fillRect/>
          </a:stretch>
        </p:blipFill>
        <p:spPr bwMode="auto">
          <a:xfrm>
            <a:off x="6372200" y="1245894"/>
            <a:ext cx="2160240" cy="2121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3275856" y="1976242"/>
            <a:ext cx="24762154" cy="5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5926"/>
              </p:ext>
            </p:extLst>
          </p:nvPr>
        </p:nvGraphicFramePr>
        <p:xfrm>
          <a:off x="3464885" y="1527280"/>
          <a:ext cx="496168" cy="101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Уравнение" r:id="rId5" imgW="215806" imgH="431613" progId="Equation.3">
                  <p:embed/>
                </p:oleObj>
              </mc:Choice>
              <mc:Fallback>
                <p:oleObj name="Уравнение" r:id="rId5" imgW="215806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885" y="1527280"/>
                        <a:ext cx="496168" cy="1014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3128" y="1664150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= Ɛ = </a:t>
            </a:r>
            <a:endParaRPr lang="ru-RU" sz="32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flipV="1">
            <a:off x="5142419" y="1957688"/>
            <a:ext cx="184347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26274"/>
              </p:ext>
            </p:extLst>
          </p:nvPr>
        </p:nvGraphicFramePr>
        <p:xfrm>
          <a:off x="5142418" y="1580943"/>
          <a:ext cx="505676" cy="84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Уравнение" r:id="rId7" imgW="253890" imgH="418918" progId="Equation.3">
                  <p:embed/>
                </p:oleObj>
              </mc:Choice>
              <mc:Fallback>
                <p:oleObj name="Уравнение" r:id="rId7" imgW="253890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418" y="1580943"/>
                        <a:ext cx="505676" cy="844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 flipV="1">
            <a:off x="3635896" y="2853924"/>
            <a:ext cx="174751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818059"/>
              </p:ext>
            </p:extLst>
          </p:nvPr>
        </p:nvGraphicFramePr>
        <p:xfrm>
          <a:off x="3635896" y="2492329"/>
          <a:ext cx="364066" cy="75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Уравнение" r:id="rId9" imgW="190417" imgH="393529" progId="Equation.3">
                  <p:embed/>
                </p:oleObj>
              </mc:Choice>
              <mc:Fallback>
                <p:oleObj name="Уравнение" r:id="rId9" imgW="190417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492329"/>
                        <a:ext cx="364066" cy="758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49475" y="2572351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σ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Ɛ = </a:t>
            </a:r>
            <a:endParaRPr lang="ru-RU" sz="28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 flipV="1">
            <a:off x="5680206" y="2609560"/>
            <a:ext cx="19026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78993"/>
              </p:ext>
            </p:extLst>
          </p:nvPr>
        </p:nvGraphicFramePr>
        <p:xfrm>
          <a:off x="5680207" y="2316478"/>
          <a:ext cx="429426" cy="87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Уравнение" r:id="rId11" imgW="203112" imgH="418918" progId="Equation.3">
                  <p:embed/>
                </p:oleObj>
              </mc:Choice>
              <mc:Fallback>
                <p:oleObj name="Уравнение" r:id="rId11" imgW="203112" imgH="4189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207" y="2316478"/>
                        <a:ext cx="429426" cy="872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63799" y="4236342"/>
            <a:ext cx="67136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Продифференцируем по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времени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=</a:t>
            </a:r>
          </a:p>
          <a:p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/>
              <a:t>(</a:t>
            </a:r>
            <a:r>
              <a:rPr lang="ru-RU" sz="2400" dirty="0"/>
              <a:t>удлинение линейно меняется со временем).</a:t>
            </a:r>
          </a:p>
          <a:p>
            <a:endParaRPr lang="ru-RU" sz="2400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51520" y="1886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795107"/>
              </p:ext>
            </p:extLst>
          </p:nvPr>
        </p:nvGraphicFramePr>
        <p:xfrm>
          <a:off x="5788626" y="4097887"/>
          <a:ext cx="439226" cy="71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Уравнение" r:id="rId13" imgW="241195" imgH="393529" progId="Equation.3">
                  <p:embed/>
                </p:oleObj>
              </mc:Choice>
              <mc:Fallback>
                <p:oleObj name="Уравнение" r:id="rId13" imgW="241195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626" y="4097887"/>
                        <a:ext cx="439226" cy="719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-87313" y="3391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0650"/>
              </p:ext>
            </p:extLst>
          </p:nvPr>
        </p:nvGraphicFramePr>
        <p:xfrm>
          <a:off x="6594332" y="4040414"/>
          <a:ext cx="353932" cy="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Уравнение" r:id="rId15" imgW="177723" imgH="418918" progId="Equation.3">
                  <p:embed/>
                </p:oleObj>
              </mc:Choice>
              <mc:Fallback>
                <p:oleObj name="Уравнение" r:id="rId15" imgW="177723" imgH="41891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332" y="4040414"/>
                        <a:ext cx="353932" cy="84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627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Параллельное соединение вязкостного и линейного элементов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_Ris_5-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8"/>
          <a:stretch/>
        </p:blipFill>
        <p:spPr bwMode="auto">
          <a:xfrm>
            <a:off x="683568" y="1700808"/>
            <a:ext cx="2448272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Ris_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15" b="7587"/>
          <a:stretch>
            <a:fillRect/>
          </a:stretch>
        </p:blipFill>
        <p:spPr bwMode="auto">
          <a:xfrm>
            <a:off x="4860032" y="1916832"/>
            <a:ext cx="2520280" cy="2186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63204" y="4581128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Ɛ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упр.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62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280212"/>
              </p:ext>
            </p:extLst>
          </p:nvPr>
        </p:nvGraphicFramePr>
        <p:xfrm>
          <a:off x="1906340" y="4430844"/>
          <a:ext cx="634269" cy="73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Уравнение" r:id="rId5" imgW="355446" imgH="418918" progId="Equation.3">
                  <p:embed/>
                </p:oleObj>
              </mc:Choice>
              <mc:Fallback>
                <p:oleObj name="Уравнение" r:id="rId5" imgW="355446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340" y="4430844"/>
                        <a:ext cx="634269" cy="737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06465" y="45092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06010"/>
              </p:ext>
            </p:extLst>
          </p:nvPr>
        </p:nvGraphicFramePr>
        <p:xfrm>
          <a:off x="3251511" y="4380770"/>
          <a:ext cx="456393" cy="74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Уравнение" r:id="rId7" imgW="241195" imgH="393529" progId="Equation.3">
                  <p:embed/>
                </p:oleObj>
              </mc:Choice>
              <mc:Fallback>
                <p:oleObj name="Уравнение" r:id="rId7" imgW="24119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511" y="4380770"/>
                        <a:ext cx="456393" cy="745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51920" y="453826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endParaRPr lang="ru-RU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333254" y="445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896056"/>
              </p:ext>
            </p:extLst>
          </p:nvPr>
        </p:nvGraphicFramePr>
        <p:xfrm>
          <a:off x="4384898" y="4427272"/>
          <a:ext cx="516234" cy="68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Уравнение" r:id="rId9" imgW="330057" imgH="431613" progId="Equation.3">
                  <p:embed/>
                </p:oleObj>
              </mc:Choice>
              <mc:Fallback>
                <p:oleObj name="Уравнение" r:id="rId9" imgW="330057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898" y="4427272"/>
                        <a:ext cx="516234" cy="685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64088" y="4522877"/>
            <a:ext cx="149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σ 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вяз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=  ὴ </a:t>
            </a:r>
            <a:endParaRPr lang="ru-RU" sz="24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06703" y="44867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17506"/>
              </p:ext>
            </p:extLst>
          </p:nvPr>
        </p:nvGraphicFramePr>
        <p:xfrm>
          <a:off x="6812383" y="4538266"/>
          <a:ext cx="522995" cy="64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Уравнение" r:id="rId11" imgW="241195" imgH="393529" progId="Equation.3">
                  <p:embed/>
                </p:oleObj>
              </mc:Choice>
              <mc:Fallback>
                <p:oleObj name="Уравнение" r:id="rId11" imgW="241195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383" y="4538266"/>
                        <a:ext cx="522995" cy="640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479707" y="5436918"/>
            <a:ext cx="224869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 </a:t>
            </a:r>
            <a:r>
              <a:rPr lang="ru-RU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Ɛ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упр. 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78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4572000" cy="12261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 =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ru-RU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ru-RU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вяз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Ɛ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endParaRPr lang="ru-RU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2446" y="50799"/>
            <a:ext cx="1065218" cy="1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15930"/>
              </p:ext>
            </p:extLst>
          </p:nvPr>
        </p:nvGraphicFramePr>
        <p:xfrm>
          <a:off x="2411760" y="980728"/>
          <a:ext cx="648072" cy="74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Уравнение" r:id="rId3" imgW="342751" imgH="393529" progId="Equation.3">
                  <p:embed/>
                </p:oleObj>
              </mc:Choice>
              <mc:Fallback>
                <p:oleObj name="Уравнение" r:id="rId3" imgW="342751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980728"/>
                        <a:ext cx="648072" cy="746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6511" y="1101562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σ 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Ɛ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ru-RU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677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22066"/>
              </p:ext>
            </p:extLst>
          </p:nvPr>
        </p:nvGraphicFramePr>
        <p:xfrm>
          <a:off x="5438016" y="1017749"/>
          <a:ext cx="651252" cy="75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Уравнение" r:id="rId5" imgW="342751" imgH="393529" progId="Equation.3">
                  <p:embed/>
                </p:oleObj>
              </mc:Choice>
              <mc:Fallback>
                <p:oleObj name="Уравнение" r:id="rId5" imgW="342751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016" y="1017749"/>
                        <a:ext cx="651252" cy="755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-11413776" y="1937195"/>
            <a:ext cx="13543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=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213900"/>
              </p:ext>
            </p:extLst>
          </p:nvPr>
        </p:nvGraphicFramePr>
        <p:xfrm>
          <a:off x="1187624" y="1642200"/>
          <a:ext cx="576064" cy="95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Уравнение" r:id="rId7" imgW="291973" imgH="482391" progId="Equation.3">
                  <p:embed/>
                </p:oleObj>
              </mc:Choice>
              <mc:Fallback>
                <p:oleObj name="Уравнение" r:id="rId7" imgW="291973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42200"/>
                        <a:ext cx="576064" cy="959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 flipV="1">
            <a:off x="-4642094" y="1980204"/>
            <a:ext cx="9737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 - =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43900"/>
              </p:ext>
            </p:extLst>
          </p:nvPr>
        </p:nvGraphicFramePr>
        <p:xfrm>
          <a:off x="2259558" y="1773102"/>
          <a:ext cx="1025198" cy="82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" name="Уравнение" r:id="rId9" imgW="596900" imgH="482600" progId="Equation.3">
                  <p:embed/>
                </p:oleObj>
              </mc:Choice>
              <mc:Fallback>
                <p:oleObj name="Уравнение" r:id="rId9" imgW="5969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558" y="1773102"/>
                        <a:ext cx="1025198" cy="828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 flipV="1">
            <a:off x="4185967" y="1934485"/>
            <a:ext cx="119967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80811"/>
              </p:ext>
            </p:extLst>
          </p:nvPr>
        </p:nvGraphicFramePr>
        <p:xfrm>
          <a:off x="4181086" y="1708595"/>
          <a:ext cx="540648" cy="89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" name="Уравнение" r:id="rId11" imgW="291973" imgH="482391" progId="Equation.3">
                  <p:embed/>
                </p:oleObj>
              </mc:Choice>
              <mc:Fallback>
                <p:oleObj name="Уравнение" r:id="rId11" imgW="291973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086" y="1708595"/>
                        <a:ext cx="540648" cy="892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054446" y="1928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024862"/>
              </p:ext>
            </p:extLst>
          </p:nvPr>
        </p:nvGraphicFramePr>
        <p:xfrm>
          <a:off x="5231790" y="1708595"/>
          <a:ext cx="1520597" cy="91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0" name="Уравнение" r:id="rId13" imgW="799753" imgH="482391" progId="Equation.3">
                  <p:embed/>
                </p:oleObj>
              </mc:Choice>
              <mc:Fallback>
                <p:oleObj name="Уравнение" r:id="rId13" imgW="799753" imgH="48239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790" y="1708595"/>
                        <a:ext cx="1520597" cy="916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/>
          <p:cNvSpPr>
            <a:spLocks noChangeArrowheads="1"/>
          </p:cNvSpPr>
          <p:nvPr/>
        </p:nvSpPr>
        <p:spPr bwMode="auto">
          <a:xfrm flipV="1">
            <a:off x="3500619" y="7711533"/>
            <a:ext cx="18498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38193"/>
              </p:ext>
            </p:extLst>
          </p:nvPr>
        </p:nvGraphicFramePr>
        <p:xfrm>
          <a:off x="1115616" y="2688940"/>
          <a:ext cx="432048" cy="84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Уравнение" r:id="rId15" imgW="177723" imgH="418918" progId="Equation.3">
                  <p:embed/>
                </p:oleObj>
              </mc:Choice>
              <mc:Fallback>
                <p:oleObj name="Уравнение" r:id="rId15" imgW="177723" imgH="4189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88940"/>
                        <a:ext cx="432048" cy="847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53583"/>
              </p:ext>
            </p:extLst>
          </p:nvPr>
        </p:nvGraphicFramePr>
        <p:xfrm>
          <a:off x="4908469" y="1723609"/>
          <a:ext cx="317259" cy="71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Уравнение" r:id="rId17" imgW="177646" imgH="393359" progId="Equation.3">
                  <p:embed/>
                </p:oleObj>
              </mc:Choice>
              <mc:Fallback>
                <p:oleObj name="Уравнение" r:id="rId17" imgW="177646" imgH="39335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469" y="1723609"/>
                        <a:ext cx="317259" cy="715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225246"/>
              </p:ext>
            </p:extLst>
          </p:nvPr>
        </p:nvGraphicFramePr>
        <p:xfrm>
          <a:off x="3200311" y="2763723"/>
          <a:ext cx="501277" cy="59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Уравнение" r:id="rId19" imgW="152334" imgH="279279" progId="Equation.3">
                  <p:embed/>
                </p:oleObj>
              </mc:Choice>
              <mc:Fallback>
                <p:oleObj name="Уравнение" r:id="rId19" imgW="152334" imgH="27927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311" y="2763723"/>
                        <a:ext cx="501277" cy="59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0" y="35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5341" y="2829100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(σ 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Ɛ)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04806" y="28587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ru-RU" dirty="0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1383319" y="3865556"/>
            <a:ext cx="7462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Ɛ =</a:t>
            </a: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70487"/>
              </p:ext>
            </p:extLst>
          </p:nvPr>
        </p:nvGraphicFramePr>
        <p:xfrm>
          <a:off x="6269541" y="2814262"/>
          <a:ext cx="864096" cy="66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Уравнение" r:id="rId21" imgW="507780" imgH="393529" progId="Equation.3">
                  <p:embed/>
                </p:oleObj>
              </mc:Choice>
              <mc:Fallback>
                <p:oleObj name="Уравнение" r:id="rId21" imgW="507780" imgH="393529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541" y="2814262"/>
                        <a:ext cx="864096" cy="669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741680" y="291213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ru-RU" dirty="0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91148"/>
              </p:ext>
            </p:extLst>
          </p:nvPr>
        </p:nvGraphicFramePr>
        <p:xfrm>
          <a:off x="5003290" y="2688940"/>
          <a:ext cx="432048" cy="84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Уравнение" r:id="rId23" imgW="177723" imgH="418918" progId="Equation.3">
                  <p:embed/>
                </p:oleObj>
              </mc:Choice>
              <mc:Fallback>
                <p:oleObj name="Уравнение" r:id="rId23" imgW="177723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90" y="2688940"/>
                        <a:ext cx="432048" cy="847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403105" y="2850326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 flipV="1">
            <a:off x="2297568" y="3732393"/>
            <a:ext cx="9799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552000"/>
              </p:ext>
            </p:extLst>
          </p:nvPr>
        </p:nvGraphicFramePr>
        <p:xfrm>
          <a:off x="2151107" y="3748970"/>
          <a:ext cx="1365288" cy="80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Уравнение" r:id="rId24" imgW="748975" imgH="444307" progId="Equation.3">
                  <p:embed/>
                </p:oleObj>
              </mc:Choice>
              <mc:Fallback>
                <p:oleObj name="Уравнение" r:id="rId24" imgW="748975" imgH="444307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107" y="3748970"/>
                        <a:ext cx="1365288" cy="805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4581203" y="4672741"/>
            <a:ext cx="236487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(участок АВ)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19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напряжения на участке ВС после снятия нагрузки: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3169" y="1844824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σ = 0		Ɛ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- ὴ </a:t>
            </a: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0232" y="18492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25105"/>
              </p:ext>
            </p:extLst>
          </p:nvPr>
        </p:nvGraphicFramePr>
        <p:xfrm>
          <a:off x="4787780" y="1844824"/>
          <a:ext cx="491848" cy="60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Уравнение" r:id="rId3" imgW="241195" imgH="393529" progId="Equation.3">
                  <p:embed/>
                </p:oleObj>
              </mc:Choice>
              <mc:Fallback>
                <p:oleObj name="Уравнение" r:id="rId3" imgW="241195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780" y="1844824"/>
                        <a:ext cx="491848" cy="60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 flipH="1" flipV="1">
            <a:off x="8245151" y="3260353"/>
            <a:ext cx="524710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56930"/>
              </p:ext>
            </p:extLst>
          </p:nvPr>
        </p:nvGraphicFramePr>
        <p:xfrm>
          <a:off x="2123728" y="2960006"/>
          <a:ext cx="288032" cy="6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Уравнение" r:id="rId5" imgW="177723" imgH="418918" progId="Equation.3">
                  <p:embed/>
                </p:oleObj>
              </mc:Choice>
              <mc:Fallback>
                <p:oleObj name="Уравнение" r:id="rId5" imgW="177723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960006"/>
                        <a:ext cx="288032" cy="6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52520" y="3125333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075689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ru-RU" sz="24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V="1">
            <a:off x="9659460" y="6145324"/>
            <a:ext cx="93340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2112"/>
              </p:ext>
            </p:extLst>
          </p:nvPr>
        </p:nvGraphicFramePr>
        <p:xfrm>
          <a:off x="3116497" y="2960006"/>
          <a:ext cx="394239" cy="64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Уравнение" r:id="rId7" imgW="241195" imgH="393529" progId="Equation.3">
                  <p:embed/>
                </p:oleObj>
              </mc:Choice>
              <mc:Fallback>
                <p:oleObj name="Уравнение" r:id="rId7" imgW="24119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497" y="2960006"/>
                        <a:ext cx="394239" cy="6430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 flipH="1">
            <a:off x="4427984" y="-45719"/>
            <a:ext cx="387522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92324"/>
              </p:ext>
            </p:extLst>
          </p:nvPr>
        </p:nvGraphicFramePr>
        <p:xfrm>
          <a:off x="92250" y="106680"/>
          <a:ext cx="807342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Уравнение" r:id="rId9" imgW="190417" imgH="152334" progId="Equation.3">
                  <p:embed/>
                </p:oleObj>
              </mc:Choice>
              <mc:Fallback>
                <p:oleObj name="Уравнение" r:id="rId9" imgW="190417" imgH="15233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0" y="106680"/>
                        <a:ext cx="807342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 flipH="1" flipV="1">
            <a:off x="4427984" y="5982"/>
            <a:ext cx="387522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542963" y="3075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6208"/>
              </p:ext>
            </p:extLst>
          </p:nvPr>
        </p:nvGraphicFramePr>
        <p:xfrm>
          <a:off x="5279628" y="2812876"/>
          <a:ext cx="621325" cy="72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Уравнение" r:id="rId11" imgW="279400" imgH="330200" progId="Equation.3">
                  <p:embed/>
                </p:oleObj>
              </mc:Choice>
              <mc:Fallback>
                <p:oleObj name="Уравнение" r:id="rId11" imgW="279400" imgH="330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9628" y="2812876"/>
                        <a:ext cx="621325" cy="724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550375" y="3139276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Ɛ =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0963" y="4186342"/>
            <a:ext cx="4572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 уменьшается по экспоненте.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48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3260" y="404664"/>
            <a:ext cx="2748446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Тело Максвелла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_Ris_5-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283"/>
          <a:stretch/>
        </p:blipFill>
        <p:spPr bwMode="auto">
          <a:xfrm>
            <a:off x="1403648" y="1052736"/>
            <a:ext cx="216024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Ris_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6" b="10690"/>
          <a:stretch>
            <a:fillRect/>
          </a:stretch>
        </p:blipFill>
        <p:spPr bwMode="auto">
          <a:xfrm>
            <a:off x="5364088" y="1196752"/>
            <a:ext cx="223224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16114" y="4632226"/>
            <a:ext cx="11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Ɛ  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вяз.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8753" y="1951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87197"/>
              </p:ext>
            </p:extLst>
          </p:nvPr>
        </p:nvGraphicFramePr>
        <p:xfrm>
          <a:off x="3028528" y="4501027"/>
          <a:ext cx="301692" cy="7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Уравнение" r:id="rId5" imgW="177723" imgH="418918" progId="Equation.3">
                  <p:embed/>
                </p:oleObj>
              </mc:Choice>
              <mc:Fallback>
                <p:oleObj name="Уравнение" r:id="rId5" imgW="177723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528" y="4501027"/>
                        <a:ext cx="301692" cy="724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70390" y="4606011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Ɛ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упр.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endParaRPr lang="ru-RU" sz="2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89510" y="458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189637"/>
              </p:ext>
            </p:extLst>
          </p:nvPr>
        </p:nvGraphicFramePr>
        <p:xfrm>
          <a:off x="5986341" y="4441435"/>
          <a:ext cx="673891" cy="78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Уравнение" r:id="rId7" imgW="355446" imgH="418918" progId="Equation.3">
                  <p:embed/>
                </p:oleObj>
              </mc:Choice>
              <mc:Fallback>
                <p:oleObj name="Уравнение" r:id="rId7" imgW="355446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341" y="4441435"/>
                        <a:ext cx="673891" cy="783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52131" y="463222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927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Полимеры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Полимеры - вещества, молекулы которых состоят из большого числа атомных группировок, соединенных химическими связями.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Полимеры могут быть в аморфном состоянии и кристаллическом, но во всех состояниях они более или менее упорядочены, а это приводит к образованию надмолекулярных структур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3768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96" y="489261"/>
            <a:ext cx="748883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Изотонический режим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закону Гука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</a:t>
            </a:r>
            <a:r>
              <a:rPr lang="ru-RU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σ/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Продифференцировав это выражение, найдем скорость упругой деформации: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55595" y="6376131"/>
            <a:ext cx="17815841" cy="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38508"/>
              </p:ext>
            </p:extLst>
          </p:nvPr>
        </p:nvGraphicFramePr>
        <p:xfrm>
          <a:off x="1522478" y="2264023"/>
          <a:ext cx="707132" cy="70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9" name="Уравнение" r:id="rId3" imgW="419100" imgH="419100" progId="Equation.3">
                  <p:embed/>
                </p:oleObj>
              </mc:Choice>
              <mc:Fallback>
                <p:oleObj name="Уравнение" r:id="rId3" imgW="4191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78" y="2264023"/>
                        <a:ext cx="707132" cy="707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7452320" y="5982545"/>
            <a:ext cx="322840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1813"/>
              </p:ext>
            </p:extLst>
          </p:nvPr>
        </p:nvGraphicFramePr>
        <p:xfrm>
          <a:off x="2820505" y="2376863"/>
          <a:ext cx="432048" cy="5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0" name="Уравнение" r:id="rId5" imgW="304536" imgH="393359" progId="Equation.3">
                  <p:embed/>
                </p:oleObj>
              </mc:Choice>
              <mc:Fallback>
                <p:oleObj name="Уравнение" r:id="rId5" imgW="304536" imgH="39335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505" y="2376863"/>
                        <a:ext cx="432048" cy="562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96174" y="246099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2304" y="2437777"/>
            <a:ext cx="2532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так как      Ɛ  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вяз.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flipV="1">
            <a:off x="-756592" y="2790614"/>
            <a:ext cx="22775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59963"/>
              </p:ext>
            </p:extLst>
          </p:nvPr>
        </p:nvGraphicFramePr>
        <p:xfrm>
          <a:off x="6551955" y="2309020"/>
          <a:ext cx="290936" cy="69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1" name="Уравнение" r:id="rId7" imgW="177723" imgH="418918" progId="Equation.3">
                  <p:embed/>
                </p:oleObj>
              </mc:Choice>
              <mc:Fallback>
                <p:oleObj name="Уравнение" r:id="rId7" imgW="177723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955" y="2309020"/>
                        <a:ext cx="290936" cy="698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59727" y="242692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2665" y="2984961"/>
            <a:ext cx="440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то скорость вязкой деформации </a:t>
            </a:r>
            <a:endParaRPr lang="ru-RU" sz="2400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 flipV="1">
            <a:off x="5539249" y="3005515"/>
            <a:ext cx="14931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45464"/>
              </p:ext>
            </p:extLst>
          </p:nvPr>
        </p:nvGraphicFramePr>
        <p:xfrm>
          <a:off x="5539249" y="3129836"/>
          <a:ext cx="648072" cy="65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2" name="Уравнение" r:id="rId9" imgW="393359" imgH="406048" progId="Equation.3">
                  <p:embed/>
                </p:oleObj>
              </mc:Choice>
              <mc:Fallback>
                <p:oleObj name="Уравнение" r:id="rId9" imgW="393359" imgH="40604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249" y="3129836"/>
                        <a:ext cx="648072" cy="658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373039" y="8261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4004"/>
              </p:ext>
            </p:extLst>
          </p:nvPr>
        </p:nvGraphicFramePr>
        <p:xfrm>
          <a:off x="6918316" y="3259075"/>
          <a:ext cx="262270" cy="62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Уравнение" r:id="rId11" imgW="177723" imgH="418918" progId="Equation.3">
                  <p:embed/>
                </p:oleObj>
              </mc:Choice>
              <mc:Fallback>
                <p:oleObj name="Уравнение" r:id="rId11" imgW="177723" imgH="41891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16" y="3259075"/>
                        <a:ext cx="262270" cy="629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394700" y="334996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0123" y="4051011"/>
            <a:ext cx="457170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общей деформации: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52493"/>
              </p:ext>
            </p:extLst>
          </p:nvPr>
        </p:nvGraphicFramePr>
        <p:xfrm>
          <a:off x="988470" y="4564713"/>
          <a:ext cx="440580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Уравнение" r:id="rId13" imgW="241195" imgH="393529" progId="Equation.3">
                  <p:embed/>
                </p:oleObj>
              </mc:Choice>
              <mc:Fallback>
                <p:oleObj name="Уравнение" r:id="rId13" imgW="241195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470" y="4564713"/>
                        <a:ext cx="440580" cy="715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216765" y="5660166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Ɛ=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2462"/>
              </p:ext>
            </p:extLst>
          </p:nvPr>
        </p:nvGraphicFramePr>
        <p:xfrm>
          <a:off x="1816539" y="4611878"/>
          <a:ext cx="624870" cy="62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Уравнение" r:id="rId15" imgW="419100" imgH="419100" progId="Equation.3">
                  <p:embed/>
                </p:oleObj>
              </mc:Choice>
              <mc:Fallback>
                <p:oleObj name="Уравнение" r:id="rId15" imgW="4191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539" y="4611878"/>
                        <a:ext cx="624870" cy="624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204050" y="50227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483"/>
              </p:ext>
            </p:extLst>
          </p:nvPr>
        </p:nvGraphicFramePr>
        <p:xfrm>
          <a:off x="2994283" y="4592397"/>
          <a:ext cx="553259" cy="562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Уравнение" r:id="rId17" imgW="393359" imgH="406048" progId="Equation.3">
                  <p:embed/>
                </p:oleObj>
              </mc:Choice>
              <mc:Fallback>
                <p:oleObj name="Уравнение" r:id="rId17" imgW="393359" imgH="4060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283" y="4592397"/>
                        <a:ext cx="553259" cy="562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644008" y="50606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80272"/>
              </p:ext>
            </p:extLst>
          </p:nvPr>
        </p:nvGraphicFramePr>
        <p:xfrm>
          <a:off x="4312367" y="4707472"/>
          <a:ext cx="336016" cy="54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Уравнение" r:id="rId19" imgW="241195" imgH="393529" progId="Equation.3">
                  <p:embed/>
                </p:oleObj>
              </mc:Choice>
              <mc:Fallback>
                <p:oleObj name="Уравнение" r:id="rId19" imgW="241195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367" y="4707472"/>
                        <a:ext cx="336016" cy="545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236988" y="50669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25518"/>
              </p:ext>
            </p:extLst>
          </p:nvPr>
        </p:nvGraphicFramePr>
        <p:xfrm>
          <a:off x="5296627" y="4757111"/>
          <a:ext cx="250263" cy="56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Уравнение" r:id="rId21" imgW="177646" imgH="393359" progId="Equation.3">
                  <p:embed/>
                </p:oleObj>
              </mc:Choice>
              <mc:Fallback>
                <p:oleObj name="Уравнение" r:id="rId21" imgW="177646" imgH="39335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627" y="4757111"/>
                        <a:ext cx="250263" cy="568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556101" y="50802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98818"/>
              </p:ext>
            </p:extLst>
          </p:nvPr>
        </p:nvGraphicFramePr>
        <p:xfrm>
          <a:off x="5584793" y="4700724"/>
          <a:ext cx="405533" cy="60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Уравнение" r:id="rId23" imgW="266469" imgH="393359" progId="Equation.3">
                  <p:embed/>
                </p:oleObj>
              </mc:Choice>
              <mc:Fallback>
                <p:oleObj name="Уравнение" r:id="rId23" imgW="266469" imgH="39335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793" y="4700724"/>
                        <a:ext cx="405533" cy="603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209902" y="50415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887495"/>
              </p:ext>
            </p:extLst>
          </p:nvPr>
        </p:nvGraphicFramePr>
        <p:xfrm>
          <a:off x="6352506" y="4736363"/>
          <a:ext cx="267674" cy="64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Уравнение" r:id="rId25" imgW="177723" imgH="418918" progId="Equation.3">
                  <p:embed/>
                </p:oleObj>
              </mc:Choice>
              <mc:Fallback>
                <p:oleObj name="Уравнение" r:id="rId25" imgW="177723" imgH="418918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506" y="4736363"/>
                        <a:ext cx="267674" cy="64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6041621" y="484129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endParaRPr lang="ru-RU" dirty="0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83386"/>
              </p:ext>
            </p:extLst>
          </p:nvPr>
        </p:nvGraphicFramePr>
        <p:xfrm>
          <a:off x="1689056" y="5278798"/>
          <a:ext cx="540554" cy="850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Уравнение" r:id="rId27" imgW="304668" imgH="482391" progId="Equation.3">
                  <p:embed/>
                </p:oleObj>
              </mc:Choice>
              <mc:Fallback>
                <p:oleObj name="Уравнение" r:id="rId27" imgW="304668" imgH="48239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056" y="5278798"/>
                        <a:ext cx="540554" cy="850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3429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32474"/>
              </p:ext>
            </p:extLst>
          </p:nvPr>
        </p:nvGraphicFramePr>
        <p:xfrm>
          <a:off x="2661408" y="5313535"/>
          <a:ext cx="281625" cy="67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" name="Уравнение" r:id="rId29" imgW="177723" imgH="418918" progId="Equation.3">
                  <p:embed/>
                </p:oleObj>
              </mc:Choice>
              <mc:Fallback>
                <p:oleObj name="Уравнение" r:id="rId29" imgW="177723" imgH="418918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408" y="5313535"/>
                        <a:ext cx="281625" cy="675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621878" y="-12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887917"/>
              </p:ext>
            </p:extLst>
          </p:nvPr>
        </p:nvGraphicFramePr>
        <p:xfrm>
          <a:off x="3014434" y="5302703"/>
          <a:ext cx="360397" cy="64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" name="Уравнение" r:id="rId31" imgW="266469" imgH="482181" progId="Equation.3">
                  <p:embed/>
                </p:oleObj>
              </mc:Choice>
              <mc:Fallback>
                <p:oleObj name="Уравнение" r:id="rId31" imgW="266469" imgH="482181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434" y="5302703"/>
                        <a:ext cx="360397" cy="647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465345" y="478517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35285" y="483250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758238" y="485683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 flipV="1">
            <a:off x="6709209" y="5636073"/>
            <a:ext cx="16288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873108"/>
              </p:ext>
            </p:extLst>
          </p:nvPr>
        </p:nvGraphicFramePr>
        <p:xfrm>
          <a:off x="6709210" y="5470431"/>
          <a:ext cx="311062" cy="74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4" name="Уравнение" r:id="rId33" imgW="177723" imgH="418918" progId="Equation.3">
                  <p:embed/>
                </p:oleObj>
              </mc:Choice>
              <mc:Fallback>
                <p:oleObj name="Уравнение" r:id="rId33" imgW="177723" imgH="418918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210" y="5470431"/>
                        <a:ext cx="311062" cy="746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317639" y="553073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049451" y="566630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4393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91276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Изометрический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Ɛ =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Ris_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0" b="9822"/>
          <a:stretch>
            <a:fillRect/>
          </a:stretch>
        </p:blipFill>
        <p:spPr bwMode="auto">
          <a:xfrm>
            <a:off x="827584" y="2132856"/>
            <a:ext cx="223224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587221" y="42661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83415"/>
              </p:ext>
            </p:extLst>
          </p:nvPr>
        </p:nvGraphicFramePr>
        <p:xfrm>
          <a:off x="3851920" y="1982102"/>
          <a:ext cx="351840" cy="57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Уравнение" r:id="rId4" imgW="241195" imgH="393529" progId="Equation.3">
                  <p:embed/>
                </p:oleObj>
              </mc:Choice>
              <mc:Fallback>
                <p:oleObj name="Уравнение" r:id="rId4" imgW="241195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982102"/>
                        <a:ext cx="351840" cy="57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21297" y="2119739"/>
            <a:ext cx="313432" cy="3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98738" y="21412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65012"/>
              </p:ext>
            </p:extLst>
          </p:nvPr>
        </p:nvGraphicFramePr>
        <p:xfrm>
          <a:off x="4698738" y="1913376"/>
          <a:ext cx="274885" cy="62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Уравнение" r:id="rId6" imgW="177646" imgH="393359" progId="Equation.3">
                  <p:embed/>
                </p:oleObj>
              </mc:Choice>
              <mc:Fallback>
                <p:oleObj name="Уравнение" r:id="rId6" imgW="177646" imgH="39335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738" y="1913376"/>
                        <a:ext cx="274885" cy="624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73623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52350"/>
              </p:ext>
            </p:extLst>
          </p:nvPr>
        </p:nvGraphicFramePr>
        <p:xfrm>
          <a:off x="4973622" y="1982102"/>
          <a:ext cx="352505" cy="52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Уравнение" r:id="rId8" imgW="266469" imgH="393359" progId="Equation.3">
                  <p:embed/>
                </p:oleObj>
              </mc:Choice>
              <mc:Fallback>
                <p:oleObj name="Уравнение" r:id="rId8" imgW="266469" imgH="39335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22" y="1982102"/>
                        <a:ext cx="352505" cy="524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35301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48085"/>
              </p:ext>
            </p:extLst>
          </p:nvPr>
        </p:nvGraphicFramePr>
        <p:xfrm>
          <a:off x="5682843" y="2037245"/>
          <a:ext cx="257310" cy="617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Уравнение" r:id="rId10" imgW="177723" imgH="418918" progId="Equation.3">
                  <p:embed/>
                </p:oleObj>
              </mc:Choice>
              <mc:Fallback>
                <p:oleObj name="Уравнение" r:id="rId10" imgW="177723" imgH="4189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843" y="2037245"/>
                        <a:ext cx="257310" cy="617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78586" y="205971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12161" y="2003213"/>
            <a:ext cx="1116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отсюда</a:t>
            </a:r>
            <a:endParaRPr lang="ru-RU" sz="24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 flipV="1">
            <a:off x="3851920" y="2764193"/>
            <a:ext cx="151743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874485"/>
              </p:ext>
            </p:extLst>
          </p:nvPr>
        </p:nvGraphicFramePr>
        <p:xfrm>
          <a:off x="4025478" y="3471445"/>
          <a:ext cx="216024" cy="80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Уравнение" r:id="rId12" imgW="203112" imgH="482391" progId="Equation.3">
                  <p:embed/>
                </p:oleObj>
              </mc:Choice>
              <mc:Fallback>
                <p:oleObj name="Уравнение" r:id="rId12" imgW="203112" imgH="48239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478" y="3471445"/>
                        <a:ext cx="216024" cy="808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 flipV="1">
            <a:off x="4501378" y="2788175"/>
            <a:ext cx="140384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81661"/>
              </p:ext>
            </p:extLst>
          </p:nvPr>
        </p:nvGraphicFramePr>
        <p:xfrm>
          <a:off x="4255353" y="3443267"/>
          <a:ext cx="409456" cy="60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Уравнение" r:id="rId14" imgW="266469" imgH="393359" progId="Equation.3">
                  <p:embed/>
                </p:oleObj>
              </mc:Choice>
              <mc:Fallback>
                <p:oleObj name="Уравнение" r:id="rId14" imgW="266469" imgH="39335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353" y="3443267"/>
                        <a:ext cx="409456" cy="609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795362" y="3573016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-</a:t>
            </a:r>
            <a:endParaRPr lang="ru-RU" sz="2400" dirty="0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2467071" y="2640227"/>
            <a:ext cx="17308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26241"/>
              </p:ext>
            </p:extLst>
          </p:nvPr>
        </p:nvGraphicFramePr>
        <p:xfrm>
          <a:off x="5188560" y="3373279"/>
          <a:ext cx="464012" cy="83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Уравнение" r:id="rId16" imgW="266469" imgH="482181" progId="Equation.3">
                  <p:embed/>
                </p:oleObj>
              </mc:Choice>
              <mc:Fallback>
                <p:oleObj name="Уравнение" r:id="rId16" imgW="266469" imgH="48218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560" y="3373279"/>
                        <a:ext cx="464012" cy="834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615779" y="3473763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400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281"/>
              </p:ext>
            </p:extLst>
          </p:nvPr>
        </p:nvGraphicFramePr>
        <p:xfrm>
          <a:off x="3970728" y="2666298"/>
          <a:ext cx="270774" cy="61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Уравнение" r:id="rId18" imgW="177646" imgH="393359" progId="Equation.3">
                  <p:embed/>
                </p:oleObj>
              </mc:Choice>
              <mc:Fallback>
                <p:oleObj name="Уравнение" r:id="rId18" imgW="177646" imgH="39335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28" y="2666298"/>
                        <a:ext cx="270774" cy="615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230057" y="26334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65983"/>
              </p:ext>
            </p:extLst>
          </p:nvPr>
        </p:nvGraphicFramePr>
        <p:xfrm>
          <a:off x="4321297" y="2691595"/>
          <a:ext cx="416717" cy="62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Уравнение" r:id="rId20" imgW="266469" imgH="393359" progId="Equation.3">
                  <p:embed/>
                </p:oleObj>
              </mc:Choice>
              <mc:Fallback>
                <p:oleObj name="Уравнение" r:id="rId20" imgW="266469" imgH="39335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297" y="2691595"/>
                        <a:ext cx="416717" cy="620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742268" y="2850890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= -</a:t>
            </a:r>
            <a:endParaRPr lang="ru-RU" dirty="0"/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 flipV="1">
            <a:off x="5176668" y="2753814"/>
            <a:ext cx="151098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84700"/>
              </p:ext>
            </p:extLst>
          </p:nvPr>
        </p:nvGraphicFramePr>
        <p:xfrm>
          <a:off x="5228040" y="2598250"/>
          <a:ext cx="284768" cy="6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Уравнение" r:id="rId22" imgW="177723" imgH="418918" progId="Equation.3">
                  <p:embed/>
                </p:oleObj>
              </mc:Choice>
              <mc:Fallback>
                <p:oleObj name="Уравнение" r:id="rId22" imgW="177723" imgH="4189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040" y="2598250"/>
                        <a:ext cx="284768" cy="68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980908" y="4627435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endParaRPr lang="ru-RU" sz="2400" dirty="0"/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5019810" y="3973180"/>
            <a:ext cx="12564879" cy="4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63466"/>
              </p:ext>
            </p:extLst>
          </p:nvPr>
        </p:nvGraphicFramePr>
        <p:xfrm>
          <a:off x="5019811" y="4256693"/>
          <a:ext cx="492997" cy="72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Уравнение" r:id="rId24" imgW="126835" imgH="317087" progId="Equation.3">
                  <p:embed/>
                </p:oleObj>
              </mc:Choice>
              <mc:Fallback>
                <p:oleObj name="Уравнение" r:id="rId24" imgW="126835" imgH="317087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811" y="4256693"/>
                        <a:ext cx="492997" cy="722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5379241" y="42103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168711"/>
              </p:ext>
            </p:extLst>
          </p:nvPr>
        </p:nvGraphicFramePr>
        <p:xfrm>
          <a:off x="5379241" y="4219577"/>
          <a:ext cx="324248" cy="87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Уравнение" r:id="rId26" imgW="76101" imgH="190252" progId="Equation.3">
                  <p:embed/>
                </p:oleObj>
              </mc:Choice>
              <mc:Fallback>
                <p:oleObj name="Уравнение" r:id="rId26" imgW="76101" imgH="190252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241" y="4219577"/>
                        <a:ext cx="324248" cy="875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428874" y="4341599"/>
            <a:ext cx="71622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48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976664" cy="592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Медицинская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биологическая физика : учебник / А. Н. Ремизов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 твердых тел и биологических тканей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Гл. 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Стр. 169-172, 174-178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Гл. 10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Стр. 185-195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10.4 стр.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198-199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 биологических тканей, органов и систем: учеб. пособие / Т. И. Оранская, Н.М. Каштанова, А.Р.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Шайхутдинова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С.Н.Гришин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Казань: Изд-во Казан. ун-та, 2018 – 151с., ISBN 978-5-00130-031-1, ЭБС КГМУ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2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Полимеры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Первичными состояниями являются сворачивающиеся в глобулу или вытянутые в линейную молекулу полимеры.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При контакте линейных молекул образуются пачки как в кристаллических, так и в аморфных состояниях.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Пачки складываются в выпрямленные (а) и лентообразные (б) формы</a:t>
            </a:r>
            <a:endParaRPr lang="ru-RU" sz="2800" dirty="0"/>
          </a:p>
        </p:txBody>
      </p:sp>
      <p:pic>
        <p:nvPicPr>
          <p:cNvPr id="3" name="Рисунок 2" descr="Ris_1"/>
          <p:cNvPicPr/>
          <p:nvPr/>
        </p:nvPicPr>
        <p:blipFill rotWithShape="1">
          <a:blip r:embed="rId2" cstate="print"/>
          <a:srcRect b="13490"/>
          <a:stretch/>
        </p:blipFill>
        <p:spPr bwMode="auto">
          <a:xfrm>
            <a:off x="3131840" y="4664148"/>
            <a:ext cx="3456383" cy="1789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41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956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Большинство природных полимеров – белковые вещества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 механическим свойствам полимеры резко отличаются от низкомолекулярных веществ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Твердым телам присущи высокие прочности при малых обратимых деформациях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Жидкости обладают способностью к неограниченной деформации при очень малой прочности.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1760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Полимеры </a:t>
            </a:r>
            <a:r>
              <a:rPr lang="ru-RU" sz="2800" dirty="0"/>
              <a:t>обладают как свойствами твердых тел, так и жидкостей: они достаточно прочны и способны к достаточно большим обратимым деформациям, благодаря их строению.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Высокоэластичные свойства полимеров дают возможность </a:t>
            </a:r>
            <a:r>
              <a:rPr lang="ru-RU" sz="2800" dirty="0" smtClean="0"/>
              <a:t>изменения </a:t>
            </a:r>
            <a:r>
              <a:rPr lang="ru-RU" sz="2800" dirty="0"/>
              <a:t>их размеров до 100 %, и при этом не возникают необратимые деформации.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421809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_2"/>
          <p:cNvPicPr/>
          <p:nvPr/>
        </p:nvPicPr>
        <p:blipFill rotWithShape="1">
          <a:blip r:embed="rId2" cstate="print"/>
          <a:srcRect l="1150" t="-10867" r="-1150" b="10867"/>
          <a:stretch/>
        </p:blipFill>
        <p:spPr bwMode="auto">
          <a:xfrm>
            <a:off x="1691679" y="980728"/>
            <a:ext cx="6048671" cy="3672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76672"/>
            <a:ext cx="4791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Жидкие кристаллы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7272808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035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нематические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жидкие кристаллы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035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смектические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жидкие кристаллы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3035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холестерические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жидкие кристаллы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534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тудия">
  <a:themeElements>
    <a:clrScheme name="Студия 5">
      <a:dk1>
        <a:srgbClr val="000000"/>
      </a:dk1>
      <a:lt1>
        <a:srgbClr val="FFFFFF"/>
      </a:lt1>
      <a:dk2>
        <a:srgbClr val="FF0000"/>
      </a:dk2>
      <a:lt2>
        <a:srgbClr val="FFCC00"/>
      </a:lt2>
      <a:accent1>
        <a:srgbClr val="66CC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B8E2FF"/>
      </a:accent5>
      <a:accent6>
        <a:srgbClr val="008A00"/>
      </a:accent6>
      <a:hlink>
        <a:srgbClr val="FF3300"/>
      </a:hlink>
      <a:folHlink>
        <a:srgbClr val="6600FF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1975</Words>
  <Application>Microsoft Office PowerPoint</Application>
  <PresentationFormat>Экран (4:3)</PresentationFormat>
  <Paragraphs>311</Paragraphs>
  <Slides>52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52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Georgia</vt:lpstr>
      <vt:lpstr>Symbol</vt:lpstr>
      <vt:lpstr>Times New Roman</vt:lpstr>
      <vt:lpstr>Trebuchet MS</vt:lpstr>
      <vt:lpstr>Wingdings</vt:lpstr>
      <vt:lpstr>Воздушный поток</vt:lpstr>
      <vt:lpstr>Студия</vt:lpstr>
      <vt:lpstr>Уравнение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Пуазейля</vt:lpstr>
      <vt:lpstr>Метод Стокса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</dc:creator>
  <cp:lastModifiedBy>User</cp:lastModifiedBy>
  <cp:revision>34</cp:revision>
  <dcterms:created xsi:type="dcterms:W3CDTF">2016-10-12T07:21:04Z</dcterms:created>
  <dcterms:modified xsi:type="dcterms:W3CDTF">2024-12-13T11:41:01Z</dcterms:modified>
</cp:coreProperties>
</file>