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6AD6-8B41-472D-A578-1BA7FB8AE9B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8F78-E323-435B-B7B1-0A785E0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9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6AD6-8B41-472D-A578-1BA7FB8AE9B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8F78-E323-435B-B7B1-0A785E0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7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6AD6-8B41-472D-A578-1BA7FB8AE9B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8F78-E323-435B-B7B1-0A785E0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9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6AD6-8B41-472D-A578-1BA7FB8AE9B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8F78-E323-435B-B7B1-0A785E0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2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6AD6-8B41-472D-A578-1BA7FB8AE9B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8F78-E323-435B-B7B1-0A785E0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6AD6-8B41-472D-A578-1BA7FB8AE9B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8F78-E323-435B-B7B1-0A785E0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7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6AD6-8B41-472D-A578-1BA7FB8AE9B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8F78-E323-435B-B7B1-0A785E0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6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6AD6-8B41-472D-A578-1BA7FB8AE9B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8F78-E323-435B-B7B1-0A785E0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7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6AD6-8B41-472D-A578-1BA7FB8AE9B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8F78-E323-435B-B7B1-0A785E0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4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6AD6-8B41-472D-A578-1BA7FB8AE9B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8F78-E323-435B-B7B1-0A785E0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9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6AD6-8B41-472D-A578-1BA7FB8AE9B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8F78-E323-435B-B7B1-0A785E0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5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6AD6-8B41-472D-A578-1BA7FB8AE9B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8F78-E323-435B-B7B1-0A785E08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1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6438" y="2312164"/>
            <a:ext cx="9810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Механика вращения. Биомеханика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5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 силы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45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Момент силы М – векторное произведение радиуса вектора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) </a:t>
                </a:r>
                <a:r>
                  <a:rPr lang="ru-RU" dirty="0" smtClean="0"/>
                  <a:t>на силу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α</a:t>
                </a:r>
                <a:r>
                  <a:rPr lang="en-US" dirty="0" smtClean="0"/>
                  <a:t> – </a:t>
                </a:r>
                <a:r>
                  <a:rPr lang="ru-RU" dirty="0" smtClean="0"/>
                  <a:t>угол между вектором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ru-RU" dirty="0" smtClean="0"/>
                  <a:t> и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ru-RU" dirty="0" smtClean="0"/>
                  <a:t> плоскости, в которой лежат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dirty="0" smtClean="0"/>
                  <a:t>, тогда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=1;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Направление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определяется по правилу «буравчика» 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4557"/>
              </a:xfrm>
              <a:blipFill rotWithShape="0">
                <a:blip r:embed="rId2"/>
                <a:stretch>
                  <a:fillRect l="-1217" t="-2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3" t="14609" r="23746" b="17180"/>
          <a:stretch/>
        </p:blipFill>
        <p:spPr>
          <a:xfrm>
            <a:off x="8088909" y="2161309"/>
            <a:ext cx="3700997" cy="360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ru-RU" b="1" i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Скорость изменения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 u="sng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u="sng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</m:oMath>
                </a14:m>
                <a:r>
                  <a:rPr lang="ru-RU" b="1" i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момента импульса </a:t>
                </a:r>
                <a:endParaRPr lang="ru-RU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986" r="-2261" b="-5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𝑚𝑣</m:t>
                              </m:r>
                            </m:e>
                          </m:acc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ru-RU" dirty="0" smtClean="0"/>
                  <a:t> параллельна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𝑚𝑣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 smtClean="0"/>
                  <a:t>, то есть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1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сохранения момента импульса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ru-RU" dirty="0" smtClean="0"/>
                  <a:t>, тогда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b="0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L = </a:t>
                </a:r>
                <a:r>
                  <a:rPr lang="en-US" dirty="0" err="1" smtClean="0"/>
                  <a:t>const</a:t>
                </a:r>
                <a:r>
                  <a:rPr lang="en-US" dirty="0" smtClean="0"/>
                  <a:t> </a:t>
                </a:r>
                <a:r>
                  <a:rPr lang="ru-RU" dirty="0" smtClean="0"/>
                  <a:t>   </a:t>
                </a:r>
                <a:r>
                  <a:rPr lang="en-US" dirty="0" smtClean="0"/>
                  <a:t>– </a:t>
                </a:r>
                <a:r>
                  <a:rPr lang="ru-RU" dirty="0" smtClean="0"/>
                  <a:t>Закон сохранения момента импульса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b="-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076201" y="5347485"/>
            <a:ext cx="1818906" cy="8294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650" y="296882"/>
            <a:ext cx="11225542" cy="70361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Вращение твердого тела</a:t>
            </a:r>
            <a:endParaRPr lang="ru-R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0" y="1000495"/>
            <a:ext cx="4054847" cy="508263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667108" y="1175657"/>
            <a:ext cx="6184466" cy="523701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При вращении абсолютно твердого тела вокруг оси ОО</a:t>
            </a:r>
            <a:r>
              <a:rPr lang="en-US" sz="2800" dirty="0"/>
              <a:t>.</a:t>
            </a:r>
            <a:r>
              <a:rPr lang="ru-RU" sz="2800" dirty="0" smtClean="0"/>
              <a:t> элементарные массы («точки») описывают окружности разных радиусов </a:t>
            </a:r>
            <a:r>
              <a:rPr lang="en-US" sz="2800" i="1" dirty="0" err="1" smtClean="0"/>
              <a:t>r</a:t>
            </a:r>
            <a:r>
              <a:rPr lang="en-US" sz="2800" i="1" baseline="-25000" dirty="0" err="1" smtClean="0"/>
              <a:t>i</a:t>
            </a:r>
            <a:r>
              <a:rPr lang="ru-RU" sz="2800" dirty="0" smtClean="0"/>
              <a:t>. Моменты импульса </a:t>
            </a:r>
            <a:r>
              <a:rPr lang="en-US" sz="2800" i="1" dirty="0" smtClean="0"/>
              <a:t>i</a:t>
            </a:r>
            <a:r>
              <a:rPr lang="en-US" sz="2800" dirty="0" smtClean="0"/>
              <a:t> </a:t>
            </a:r>
            <a:r>
              <a:rPr lang="ru-RU" sz="2800" dirty="0" smtClean="0"/>
              <a:t>точек </a:t>
            </a:r>
            <a:r>
              <a:rPr lang="en-US" sz="2800" i="1" dirty="0" smtClean="0"/>
              <a:t>m</a:t>
            </a:r>
            <a:r>
              <a:rPr lang="en-US" sz="2800" i="1" baseline="-25000" dirty="0" smtClean="0"/>
              <a:t>i</a:t>
            </a:r>
            <a:r>
              <a:rPr lang="ru-RU" sz="2800" dirty="0" smtClean="0"/>
              <a:t> равны </a:t>
            </a:r>
            <a:r>
              <a:rPr lang="en-US" sz="2800" i="1" dirty="0" err="1" smtClean="0"/>
              <a:t>m</a:t>
            </a:r>
            <a:r>
              <a:rPr lang="en-US" sz="2800" i="1" baseline="-25000" dirty="0" err="1" smtClean="0"/>
              <a:t>i</a:t>
            </a:r>
            <a:r>
              <a:rPr lang="en-US" sz="2800" i="1" dirty="0" err="1" smtClean="0"/>
              <a:t>v</a:t>
            </a:r>
            <a:r>
              <a:rPr lang="en-US" sz="2800" i="1" baseline="-25000" dirty="0" err="1" smtClean="0"/>
              <a:t>i</a:t>
            </a:r>
            <a:r>
              <a:rPr lang="en-US" sz="2800" i="1" dirty="0" err="1" smtClean="0"/>
              <a:t>r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i="1" dirty="0" smtClean="0"/>
              <a:t>L</a:t>
            </a:r>
            <a:r>
              <a:rPr lang="en-US" sz="2800" i="1" baseline="-25000" dirty="0" smtClean="0"/>
              <a:t>i</a:t>
            </a:r>
          </a:p>
          <a:p>
            <a:pPr algn="just"/>
            <a:r>
              <a:rPr lang="en-US" sz="2800" i="1" dirty="0" smtClean="0"/>
              <a:t>v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 </a:t>
            </a:r>
            <a:r>
              <a:rPr lang="en-US" sz="2800" dirty="0" smtClean="0"/>
              <a:t>–</a:t>
            </a:r>
            <a:r>
              <a:rPr lang="ru-RU" sz="2800" dirty="0" smtClean="0"/>
              <a:t> линейные скорости различны в зависимости от радиуса окружностей, но угловая скорость </a:t>
            </a:r>
            <a:r>
              <a:rPr lang="el-GR" sz="2800" i="1" dirty="0" smtClean="0"/>
              <a:t>ω</a:t>
            </a:r>
            <a:r>
              <a:rPr lang="ru-RU" sz="2800" dirty="0" smtClean="0"/>
              <a:t> одинакова для всех </a:t>
            </a:r>
            <a:r>
              <a:rPr lang="en-US" sz="2800" i="1" dirty="0" smtClean="0"/>
              <a:t>m</a:t>
            </a:r>
            <a:r>
              <a:rPr lang="en-US" sz="2800" i="1" baseline="-25000" dirty="0" smtClean="0"/>
              <a:t>i</a:t>
            </a:r>
          </a:p>
          <a:p>
            <a:pPr algn="just"/>
            <a:r>
              <a:rPr lang="ru-RU" sz="2800" dirty="0" smtClean="0"/>
              <a:t>Связь линейной и угловой скорости:</a:t>
            </a:r>
          </a:p>
          <a:p>
            <a:pPr algn="just"/>
            <a:r>
              <a:rPr lang="en-US" sz="2800" i="1" dirty="0" smtClean="0"/>
              <a:t>v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 = </a:t>
            </a:r>
            <a:r>
              <a:rPr lang="el-GR" sz="2800" i="1" dirty="0" smtClean="0"/>
              <a:t>ω</a:t>
            </a:r>
            <a:r>
              <a:rPr lang="en-US" sz="2800" i="1" dirty="0" err="1" smtClean="0"/>
              <a:t>r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; </a:t>
            </a:r>
            <a:r>
              <a:rPr lang="ru-RU" sz="2800" dirty="0" smtClean="0"/>
              <a:t>тогда </a:t>
            </a:r>
            <a:r>
              <a:rPr lang="en-US" sz="2800" i="1" dirty="0" smtClean="0"/>
              <a:t>L</a:t>
            </a:r>
            <a:r>
              <a:rPr lang="en-US" sz="2800" i="1" baseline="-25000" dirty="0"/>
              <a:t>i</a:t>
            </a:r>
            <a:r>
              <a:rPr lang="en-US" sz="2800" i="1" dirty="0" smtClean="0"/>
              <a:t> = r</a:t>
            </a:r>
            <a:r>
              <a:rPr lang="en-US" sz="2800" i="1" baseline="-25000" dirty="0" smtClean="0"/>
              <a:t>i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m</a:t>
            </a:r>
            <a:r>
              <a:rPr lang="en-US" sz="2800" i="1" baseline="-25000" dirty="0" smtClean="0"/>
              <a:t>i</a:t>
            </a:r>
            <a:r>
              <a:rPr lang="el-GR" sz="2800" i="1" baseline="-25000" dirty="0" smtClean="0"/>
              <a:t> </a:t>
            </a:r>
            <a:r>
              <a:rPr lang="el-GR" sz="2800" i="1" dirty="0" smtClean="0"/>
              <a:t>ω</a:t>
            </a:r>
            <a:endParaRPr lang="en-US" sz="2800" i="1" dirty="0" smtClean="0"/>
          </a:p>
          <a:p>
            <a:pPr algn="just"/>
            <a:r>
              <a:rPr lang="ru-RU" sz="2800" dirty="0" smtClean="0"/>
              <a:t>  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85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 инерции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sz="3200" dirty="0" smtClean="0"/>
                  <a:t>Момент импульса абсолютно твердого тела складывается из моментов импульсов элементарных масс </a:t>
                </a:r>
                <a:r>
                  <a:rPr lang="en-US" sz="3200" i="1" dirty="0" smtClean="0"/>
                  <a:t>m</a:t>
                </a:r>
                <a:r>
                  <a:rPr lang="en-US" sz="3200" i="1" baseline="-25000" dirty="0" smtClean="0"/>
                  <a:t>i</a:t>
                </a:r>
                <a:r>
                  <a:rPr lang="en-US" sz="3200" dirty="0" smtClean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 smtClean="0"/>
              </a:p>
              <a:p>
                <a:pPr marL="0" indent="0" algn="just">
                  <a:buNone/>
                </a:pPr>
                <a:r>
                  <a:rPr lang="ru-RU" sz="3200" dirty="0" smtClean="0"/>
                  <a:t>Роль массы (меры инертности) при поступательном движении, во вращательном – играет величина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3200" dirty="0" smtClean="0"/>
                  <a:t>, которая называется моментом инерции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nary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07" t="-2941" r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5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сохранения момента импульса абсолютно твердого тела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ru-RU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При отсутствии внешней силы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dirty="0" smtClean="0"/>
                  <a:t> момент импульса абсолютно твердого тела остается постоянным </a:t>
                </a:r>
                <a:r>
                  <a:rPr lang="en-US" i="1" dirty="0" smtClean="0"/>
                  <a:t>L = </a:t>
                </a:r>
                <a:r>
                  <a:rPr lang="en-US" i="1" dirty="0" err="1" smtClean="0"/>
                  <a:t>const</a:t>
                </a:r>
                <a:endParaRPr lang="en-US" i="1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en-US" dirty="0" smtClean="0"/>
                  <a:t>I ↑</a:t>
                </a:r>
                <a:r>
                  <a:rPr lang="ru-RU" dirty="0" smtClean="0"/>
                  <a:t>, </a:t>
                </a:r>
                <a:r>
                  <a:rPr lang="el-GR" dirty="0" smtClean="0"/>
                  <a:t>ω↓</a:t>
                </a:r>
                <a:r>
                  <a:rPr lang="en-US" dirty="0" smtClean="0"/>
                  <a:t> </a:t>
                </a:r>
                <a:r>
                  <a:rPr lang="ru-RU" dirty="0" smtClean="0"/>
                  <a:t>и наоборот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0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Соответствия между поступательным и вращательным движением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	 </a:t>
                </a:r>
                <a:r>
                  <a:rPr lang="en-US" b="1" dirty="0" smtClean="0"/>
                  <a:t>m</a:t>
                </a:r>
                <a:r>
                  <a:rPr lang="ru-RU" dirty="0" smtClean="0"/>
                  <a:t>				</a:t>
                </a:r>
                <a:r>
                  <a:rPr lang="en-US" b="1" dirty="0" smtClean="0"/>
                  <a:t>I</a:t>
                </a:r>
              </a:p>
              <a:p>
                <a:pPr marL="0" indent="0">
                  <a:buNone/>
                </a:pPr>
                <a:r>
                  <a:rPr lang="en-US" sz="1600" dirty="0"/>
                  <a:t>	</a:t>
                </a:r>
                <a:r>
                  <a:rPr lang="en-US" sz="1600" dirty="0" smtClean="0"/>
                  <a:t> </a:t>
                </a:r>
                <a:r>
                  <a:rPr lang="ru-RU" sz="1600" dirty="0" smtClean="0"/>
                  <a:t>масса</a:t>
                </a:r>
                <a:r>
                  <a:rPr lang="en-US" sz="1600" dirty="0" smtClean="0"/>
                  <a:t>			</a:t>
                </a:r>
                <a:r>
                  <a:rPr lang="ru-RU" sz="1600" dirty="0" smtClean="0"/>
                  <a:t>     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        </a:t>
                </a:r>
                <a:r>
                  <a:rPr lang="ru-RU" sz="1600" dirty="0" smtClean="0"/>
                  <a:t>момент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600" dirty="0" smtClean="0"/>
                  <a:t>         </a:t>
                </a:r>
                <a:r>
                  <a:rPr lang="en-US" sz="1600" dirty="0" smtClean="0"/>
                  <a:t>   </a:t>
                </a:r>
                <a:r>
                  <a:rPr lang="ru-RU" sz="1600" dirty="0" smtClean="0"/>
                  <a:t>мера инертности		     </a:t>
                </a:r>
                <a:r>
                  <a:rPr lang="en-US" sz="1600" dirty="0" smtClean="0"/>
                  <a:t>        </a:t>
                </a:r>
                <a:r>
                  <a:rPr lang="ru-RU" sz="1600" dirty="0" smtClean="0"/>
                  <a:t>инерции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𝑚𝑣</m:t>
                        </m:r>
                      </m:e>
                    </m:acc>
                  </m:oMath>
                </a14:m>
                <a:r>
                  <a:rPr lang="en-US" b="0" dirty="0" smtClean="0"/>
                  <a:t> 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en-US" b="0" dirty="0" smtClean="0"/>
                  <a:t>		</a:t>
                </a:r>
              </a:p>
              <a:p>
                <a:pPr marL="0" indent="0">
                  <a:buNone/>
                </a:pPr>
                <a:endParaRPr lang="ru-RU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m:rPr>
                            <m:nor/>
                          </m:rPr>
                          <a:rPr lang="ru-RU" b="1" dirty="0"/>
                          <m:t> </m:t>
                        </m:r>
                      </m:e>
                    </m:acc>
                  </m:oMath>
                </a14:m>
                <a:r>
                  <a:rPr lang="en-US" b="1" dirty="0" smtClean="0"/>
                  <a:t> - </a:t>
                </a:r>
                <a:r>
                  <a:rPr lang="ru-RU" b="1" dirty="0" smtClean="0"/>
                  <a:t>сила</a:t>
                </a:r>
                <a:r>
                  <a:rPr lang="ru-RU" dirty="0" smtClean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m:rPr>
                            <m:nor/>
                          </m:rPr>
                          <a:rPr lang="ru-RU" b="1" dirty="0"/>
                          <m:t> </m:t>
                        </m:r>
                      </m:e>
                    </m:acc>
                  </m:oMath>
                </a14:m>
                <a:r>
                  <a:rPr lang="ru-RU" b="1" dirty="0" smtClean="0"/>
                  <a:t> - момент силы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кин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2"/>
                <a:stretch>
                  <a:fillRect t="-1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9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0729"/>
            <a:ext cx="10515600" cy="1325563"/>
          </a:xfrm>
        </p:spPr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 свободы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6292"/>
            <a:ext cx="10515600" cy="50113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Положение свободной точки определяется в пространстве определяется координатами: </a:t>
            </a:r>
            <a:r>
              <a:rPr lang="en-US" sz="3200" i="1" dirty="0" smtClean="0"/>
              <a:t>x</a:t>
            </a:r>
            <a:r>
              <a:rPr lang="en-US" sz="3200" dirty="0" smtClean="0"/>
              <a:t>, </a:t>
            </a:r>
            <a:r>
              <a:rPr lang="en-US" sz="3200" i="1" dirty="0" smtClean="0"/>
              <a:t>y</a:t>
            </a:r>
            <a:r>
              <a:rPr lang="en-US" sz="3200" dirty="0" smtClean="0"/>
              <a:t>, </a:t>
            </a:r>
            <a:r>
              <a:rPr lang="en-US" sz="3200" i="1" dirty="0" smtClean="0"/>
              <a:t>z</a:t>
            </a:r>
            <a:r>
              <a:rPr lang="ru-RU" sz="3200" dirty="0" smtClean="0"/>
              <a:t>. Независимые друг от друга координаты называются степенями свободы.</a:t>
            </a:r>
          </a:p>
          <a:p>
            <a:pPr marL="0" indent="0" algn="just">
              <a:buNone/>
            </a:pPr>
            <a:r>
              <a:rPr lang="ru-RU" sz="3200" dirty="0" smtClean="0"/>
              <a:t>Например, свободная молекула одноатомного газа имеет 3 степени свободы поступательного движения. Вращательные движения вокруг 3-х взаимно перпендикулярных фиксированных осей дают три степени свободы. Максимальное число степеней свободы - 6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633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878" y="296883"/>
            <a:ext cx="6994566" cy="6258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А, Б – зафиксированы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ru-RU" dirty="0" smtClean="0"/>
              <a:t>степень свободы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				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Три степени вращательного движения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59" y="0"/>
            <a:ext cx="1686862" cy="3728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8" y="3515241"/>
            <a:ext cx="3390900" cy="26924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2524" y="5927066"/>
            <a:ext cx="5677395" cy="5611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Тазобедренный сустав человека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43226" y="2724911"/>
            <a:ext cx="555885" cy="774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Б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90874" y="449283"/>
            <a:ext cx="555885" cy="774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855"/>
            <a:ext cx="10515600" cy="846158"/>
          </a:xfrm>
        </p:spPr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Рычаги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5014"/>
            <a:ext cx="10515600" cy="557516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Кости и соединяющие их суставы в любой момент движения образуют рычаги. </a:t>
            </a:r>
          </a:p>
          <a:p>
            <a:pPr marL="0" indent="0" algn="r">
              <a:buNone/>
            </a:pPr>
            <a:r>
              <a:rPr lang="ru-RU" i="1" u="sng" dirty="0" smtClean="0"/>
              <a:t>Рычаги 1</a:t>
            </a:r>
            <a:r>
              <a:rPr lang="en-US" i="1" u="sng" dirty="0" smtClean="0"/>
              <a:t>-</a:t>
            </a:r>
            <a:r>
              <a:rPr lang="ru-RU" i="1" u="sng" dirty="0" err="1" smtClean="0"/>
              <a:t>го</a:t>
            </a:r>
            <a:r>
              <a:rPr lang="ru-RU" i="1" u="sng" dirty="0" smtClean="0"/>
              <a:t> рода – рычаги </a:t>
            </a:r>
            <a:r>
              <a:rPr lang="ru-RU" i="1" u="sng" dirty="0" err="1" smtClean="0"/>
              <a:t>двуплечные</a:t>
            </a:r>
            <a:endParaRPr lang="en-US" i="1" u="sng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ru-RU" i="1" u="sng" dirty="0" smtClean="0"/>
              <a:t>Рычаги </a:t>
            </a:r>
            <a:r>
              <a:rPr lang="en-US" i="1" u="sng" dirty="0" smtClean="0"/>
              <a:t>2-</a:t>
            </a:r>
            <a:r>
              <a:rPr lang="ru-RU" i="1" u="sng" dirty="0" err="1" smtClean="0"/>
              <a:t>го</a:t>
            </a:r>
            <a:r>
              <a:rPr lang="ru-RU" i="1" u="sng" dirty="0" smtClean="0"/>
              <a:t> рода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44" y="2656780"/>
            <a:ext cx="3513447" cy="2031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86499"/>
            <a:ext cx="3716069" cy="1809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91" y="2248524"/>
            <a:ext cx="3460073" cy="35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1" y="2397475"/>
            <a:ext cx="10515600" cy="1325563"/>
          </a:xfrm>
        </p:spPr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Абсолютно твердое тело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763" y="3856676"/>
            <a:ext cx="10515600" cy="21763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/>
              <a:t>Тело, расстояние между любыми точками которого остается неизменным, называется абсолютно твердым телом (абстракция)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2012" y="697676"/>
            <a:ext cx="9810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Движение абсолютно твердого тела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63" y="888932"/>
            <a:ext cx="7472362" cy="4308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Литература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Медицинская и биологическая физика : учебник / А. Н. Ремизов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Механика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вращательного движения твердого тела вокруг неподвижной оси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Гл. 5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Стр. 104-117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Стр. 108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Гл. 6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§6.1. стр. 120-121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9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688768"/>
            <a:ext cx="11352810" cy="72439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Поступательное движение абсолютно твердого тела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88" y="2914163"/>
            <a:ext cx="5180012" cy="19520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05" y="1757548"/>
            <a:ext cx="5359400" cy="473825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При движении абсолютно твердого тела поступательно достаточно рассматривать движение любой его точки, так как все его точки перемещаются по одинаковым траекториям с одинаковыми скоростями и ускорениями.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7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абсолютно твердого тела и его движения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9188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i="1" dirty="0" smtClean="0"/>
                  <a:t>m</a:t>
                </a:r>
                <a:r>
                  <a:rPr lang="en-US" sz="3200" dirty="0" smtClean="0"/>
                  <a:t> – </a:t>
                </a:r>
                <a:r>
                  <a:rPr lang="ru-RU" sz="3200" dirty="0" smtClean="0"/>
                  <a:t>масса тела (мера инертности)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ru-RU" sz="3200" dirty="0" smtClean="0"/>
                  <a:t> - его скорость,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 smtClean="0"/>
                  <a:t> - ускорение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200" dirty="0" smtClean="0"/>
              </a:p>
              <a:p>
                <a:pPr marL="0" indent="0">
                  <a:buNone/>
                </a:pPr>
                <a:r>
                  <a:rPr lang="ru-RU" sz="3200" dirty="0" smtClean="0"/>
                  <a:t>где </a:t>
                </a:r>
                <a:r>
                  <a:rPr lang="el-GR" sz="3200" i="1" dirty="0" smtClean="0"/>
                  <a:t>Δ</a:t>
                </a:r>
                <a:r>
                  <a:rPr lang="en-US" sz="3200" i="1" dirty="0" smtClean="0"/>
                  <a:t>v</a:t>
                </a:r>
                <a:r>
                  <a:rPr lang="en-US" sz="3200" dirty="0" smtClean="0"/>
                  <a:t> – </a:t>
                </a:r>
                <a:r>
                  <a:rPr lang="ru-RU" sz="3200" dirty="0" smtClean="0"/>
                  <a:t>изменение скорости за время </a:t>
                </a:r>
                <a:r>
                  <a:rPr lang="el-GR" sz="3200" i="1" dirty="0" smtClean="0"/>
                  <a:t>Δ</a:t>
                </a:r>
                <a:r>
                  <a:rPr lang="en-US" sz="3200" i="1" dirty="0" smtClean="0"/>
                  <a:t>t</a:t>
                </a:r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sz="3200" dirty="0" smtClean="0"/>
                  <a:t>Если </a:t>
                </a:r>
                <a:r>
                  <a:rPr lang="el-GR" sz="3200" i="1" dirty="0" smtClean="0"/>
                  <a:t>Δ</a:t>
                </a:r>
                <a:r>
                  <a:rPr lang="en-US" sz="3200" i="1" dirty="0" smtClean="0"/>
                  <a:t>t</a:t>
                </a:r>
                <a:r>
                  <a:rPr lang="ru-RU" sz="3200" dirty="0" smtClean="0"/>
                  <a:t> → 0, 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ru-RU" sz="3200" dirty="0" smtClean="0"/>
                  <a:t> (2-й Закон Ньютона)</a:t>
                </a:r>
                <a:endParaRPr lang="ru-RU" sz="3200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91880"/>
                <a:ext cx="10515600" cy="4351338"/>
              </a:xfrm>
              <a:blipFill rotWithShape="0">
                <a:blip r:embed="rId2"/>
                <a:stretch>
                  <a:fillRect l="-1507" t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6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Импульс тела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8156"/>
                <a:ext cx="10515600" cy="52251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ru-RU" sz="3200" dirty="0" smtClean="0"/>
                  <a:t> - импульс тела</a:t>
                </a:r>
              </a:p>
              <a:p>
                <a:pPr marL="0" indent="0">
                  <a:buNone/>
                </a:pPr>
                <a:r>
                  <a:rPr lang="ru-RU" sz="3200" dirty="0" smtClean="0"/>
                  <a:t>2-й закон Ньютона в терминах импульсов: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𝑚𝑣</m:t>
                              </m:r>
                            </m:e>
                          </m:acc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32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3200" dirty="0" smtClean="0"/>
                  <a:t>отсюда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3200" dirty="0" smtClean="0"/>
                  <a:t> – </a:t>
                </a:r>
                <a:r>
                  <a:rPr lang="ru-RU" sz="3200" dirty="0" smtClean="0"/>
                  <a:t>импульс силы</a:t>
                </a:r>
              </a:p>
              <a:p>
                <a:pPr marL="0" indent="0">
                  <a:buNone/>
                </a:pPr>
                <a:r>
                  <a:rPr lang="ru-RU" sz="3200" dirty="0" smtClean="0"/>
                  <a:t>Импульс силы равен изменению импульса тела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8156"/>
                <a:ext cx="10515600" cy="5225143"/>
              </a:xfrm>
              <a:blipFill rotWithShape="0">
                <a:blip r:embed="rId2"/>
                <a:stretch>
                  <a:fillRect l="-1507" t="-2334" b="-21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973780" y="3574474"/>
            <a:ext cx="2410691" cy="10331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 импульса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4000" dirty="0" smtClean="0"/>
                  <a:t>Движение тела массой </a:t>
                </a:r>
                <a:r>
                  <a:rPr lang="en-US" sz="4000" i="1" dirty="0" smtClean="0"/>
                  <a:t>m</a:t>
                </a:r>
                <a:r>
                  <a:rPr lang="en-US" sz="4000" dirty="0" smtClean="0"/>
                  <a:t> </a:t>
                </a:r>
                <a:r>
                  <a:rPr lang="ru-RU" sz="4000" dirty="0" smtClean="0"/>
                  <a:t>поступательно по окружности. Характеризуется моментом импульса </a:t>
                </a:r>
                <a:r>
                  <a:rPr lang="en-US" sz="4000" i="1" dirty="0" smtClean="0"/>
                  <a:t>L</a:t>
                </a:r>
                <a:r>
                  <a:rPr lang="ru-RU" sz="4000" i="1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sz="4000" dirty="0" smtClean="0"/>
                  <a:t>Движение тела определяется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ru-RU" sz="4000" dirty="0" smtClean="0"/>
                  <a:t> относительно некоторой точки </a:t>
                </a:r>
                <a:r>
                  <a:rPr lang="ru-RU" sz="4000" i="1" dirty="0" smtClean="0"/>
                  <a:t>О</a:t>
                </a:r>
                <a:r>
                  <a:rPr lang="ru-RU" sz="4000" dirty="0" smtClean="0"/>
                  <a:t> (начало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ru-RU" sz="4000" dirty="0" smtClean="0"/>
                  <a:t>) и имеет импульс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e>
                    </m:acc>
                  </m:oMath>
                </a14:m>
                <a:r>
                  <a:rPr lang="ru-RU" sz="4000" dirty="0" smtClean="0"/>
                  <a:t>, составляющий угол </a:t>
                </a:r>
                <a:r>
                  <a:rPr lang="el-GR" sz="4000" i="1" dirty="0" smtClean="0"/>
                  <a:t>α</a:t>
                </a:r>
                <a:r>
                  <a:rPr lang="ru-RU" sz="4000" dirty="0" smtClean="0"/>
                  <a:t> с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ru-RU" sz="3200" dirty="0" smtClean="0"/>
                  <a:t>.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087" t="-3922" r="-2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511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869909"/>
          </a:xfrm>
        </p:spPr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импульса материальной точки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641268" y="1163782"/>
                <a:ext cx="11008426" cy="5332021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момент импульса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𝑟𝑃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=0;                 </m:t>
                        </m:r>
                      </m:e>
                    </m:func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𝑚𝑟𝑣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268" y="1163782"/>
                <a:ext cx="11008426" cy="5332021"/>
              </a:xfrm>
              <a:blipFill rotWithShape="0">
                <a:blip r:embed="rId2"/>
                <a:stretch>
                  <a:fillRect r="-1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 t="11617" r="24707" b="19283"/>
          <a:stretch/>
        </p:blipFill>
        <p:spPr>
          <a:xfrm>
            <a:off x="493816" y="890650"/>
            <a:ext cx="3503221" cy="369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 t="11617" r="24707" b="19283"/>
          <a:stretch/>
        </p:blipFill>
        <p:spPr>
          <a:xfrm>
            <a:off x="493815" y="890650"/>
            <a:ext cx="3503221" cy="369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45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34390"/>
                <a:ext cx="10515600" cy="59614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3200" dirty="0" smtClean="0"/>
                  <a:t>На тело действует момент импульса </a:t>
                </a:r>
                <a:r>
                  <a:rPr lang="en-US" sz="3200" i="1" dirty="0" smtClean="0"/>
                  <a:t>L</a:t>
                </a:r>
                <a:r>
                  <a:rPr lang="ru-RU" sz="3200" dirty="0" smtClean="0"/>
                  <a:t>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ru-R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𝑚𝑣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 b="0" dirty="0" smtClean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ru-RU" sz="3200" dirty="0" smtClean="0"/>
                  <a:t> - векторное произведение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ru-RU" sz="3200" dirty="0" smtClean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𝑚𝑣</m:t>
                        </m:r>
                      </m:e>
                    </m:acc>
                  </m:oMath>
                </a14:m>
                <a:endParaRPr lang="ru-RU" sz="3200" dirty="0" smtClean="0"/>
              </a:p>
              <a:p>
                <a:pPr marL="0" indent="0" algn="just">
                  <a:buNone/>
                </a:pPr>
                <a:r>
                  <a:rPr lang="ru-RU" sz="3200" dirty="0" smtClean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ru-RU" sz="3200" dirty="0" smtClean="0"/>
                  <a:t> - перпендикуляр к плоскости, в которой лежат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ru-RU" sz="3200" dirty="0" smtClean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𝑚𝑣</m:t>
                        </m:r>
                      </m:e>
                    </m:acc>
                  </m:oMath>
                </a14:m>
                <a:r>
                  <a:rPr lang="ru-RU" sz="32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sz="3200" dirty="0" smtClean="0"/>
                  <a:t>Направление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ru-RU" sz="3200" dirty="0" smtClean="0"/>
                  <a:t> определяется по «правилу» правого буравчика и совпадает с его поступательным движением при вращении от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ru-RU" sz="3200" dirty="0" smtClean="0"/>
                  <a:t> к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ru-RU" sz="3200" dirty="0" smtClean="0"/>
                  <a:t>.</a:t>
                </a:r>
                <a:r>
                  <a:rPr lang="en-US" sz="3200" dirty="0" smtClean="0"/>
                  <a:t> </a:t>
                </a:r>
                <a:r>
                  <a:rPr lang="ru-RU" sz="3200" dirty="0" smtClean="0"/>
                  <a:t>По часовой стрелке – вверх, против – вниз.</a:t>
                </a:r>
              </a:p>
              <a:p>
                <a:pPr marL="0" indent="0" algn="just">
                  <a:buNone/>
                </a:pPr>
                <a:r>
                  <a:rPr lang="ru-RU" sz="3200" dirty="0" smtClean="0"/>
                  <a:t>Модуль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𝑟𝑚𝑣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3200" dirty="0" smtClean="0"/>
                  <a:t>, где </a:t>
                </a:r>
                <a:r>
                  <a:rPr lang="el-GR" sz="3200" dirty="0" smtClean="0"/>
                  <a:t>α</a:t>
                </a:r>
                <a:r>
                  <a:rPr lang="ru-RU" sz="3200" dirty="0" smtClean="0"/>
                  <a:t> – угол между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ru-RU" sz="3200" dirty="0" smtClean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ru-RU" sz="3200" dirty="0" smtClean="0"/>
                  <a:t>.  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34390"/>
                <a:ext cx="10515600" cy="5961413"/>
              </a:xfrm>
              <a:blipFill rotWithShape="0">
                <a:blip r:embed="rId2"/>
                <a:stretch>
                  <a:fillRect l="-1507" t="-2147" r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6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зависимости величины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угла </a:t>
            </a:r>
            <a:r>
              <a:rPr lang="el-G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07516"/>
                <a:ext cx="10515600" cy="267512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=0;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=0;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=1;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𝑟𝑚𝑣</m:t>
                      </m:r>
                    </m:oMath>
                  </m:oMathPara>
                </a14:m>
                <a:endParaRPr lang="ru-RU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07516"/>
                <a:ext cx="10515600" cy="267512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2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374</Words>
  <Application>Microsoft Office PowerPoint</Application>
  <PresentationFormat>Широкоэкранный</PresentationFormat>
  <Paragraphs>127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Абсолютно твердое тело</vt:lpstr>
      <vt:lpstr>Поступательное движение абсолютно твердого тела</vt:lpstr>
      <vt:lpstr>Характеристики абсолютно твердого тела и его движения</vt:lpstr>
      <vt:lpstr>Импульс тела</vt:lpstr>
      <vt:lpstr>Момент импульса</vt:lpstr>
      <vt:lpstr>Момент импульса материальной точки</vt:lpstr>
      <vt:lpstr>Презентация PowerPoint</vt:lpstr>
      <vt:lpstr>Анализ зависимости величины L от угла α</vt:lpstr>
      <vt:lpstr>Момент силы</vt:lpstr>
      <vt:lpstr>Скорость изменения L ⃗ момента импульса </vt:lpstr>
      <vt:lpstr>Закон сохранения момента импульса</vt:lpstr>
      <vt:lpstr>Вращение твердого тела</vt:lpstr>
      <vt:lpstr>Момент инерции</vt:lpstr>
      <vt:lpstr>Закон сохранения момента импульса абсолютно твердого тела</vt:lpstr>
      <vt:lpstr>Соответствия между поступательным и вращательным движением</vt:lpstr>
      <vt:lpstr>Степени свободы</vt:lpstr>
      <vt:lpstr>Тазобедренный сустав человека</vt:lpstr>
      <vt:lpstr>Рычаги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абсолютно твердого тела по окружности</dc:title>
  <dc:creator>user</dc:creator>
  <cp:lastModifiedBy>User</cp:lastModifiedBy>
  <cp:revision>26</cp:revision>
  <dcterms:created xsi:type="dcterms:W3CDTF">2024-10-08T06:27:05Z</dcterms:created>
  <dcterms:modified xsi:type="dcterms:W3CDTF">2024-12-12T21:10:09Z</dcterms:modified>
</cp:coreProperties>
</file>