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4B44-FBB0-4800-AEA0-AAC5B5C2CB8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B76F-F09C-441F-8268-4AA23CB00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4B44-FBB0-4800-AEA0-AAC5B5C2CB8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B76F-F09C-441F-8268-4AA23CB00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4B44-FBB0-4800-AEA0-AAC5B5C2CB8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B76F-F09C-441F-8268-4AA23CB00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42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4B44-FBB0-4800-AEA0-AAC5B5C2CB8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B76F-F09C-441F-8268-4AA23CB00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4B44-FBB0-4800-AEA0-AAC5B5C2CB8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B76F-F09C-441F-8268-4AA23CB00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6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4B44-FBB0-4800-AEA0-AAC5B5C2CB8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B76F-F09C-441F-8268-4AA23CB00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2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4B44-FBB0-4800-AEA0-AAC5B5C2CB8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B76F-F09C-441F-8268-4AA23CB00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3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4B44-FBB0-4800-AEA0-AAC5B5C2CB8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B76F-F09C-441F-8268-4AA23CB00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40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4B44-FBB0-4800-AEA0-AAC5B5C2CB8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B76F-F09C-441F-8268-4AA23CB00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5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4B44-FBB0-4800-AEA0-AAC5B5C2CB8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B76F-F09C-441F-8268-4AA23CB00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8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4B44-FBB0-4800-AEA0-AAC5B5C2CB8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B76F-F09C-441F-8268-4AA23CB00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4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54B44-FBB0-4800-AEA0-AAC5B5C2CB8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0B76F-F09C-441F-8268-4AA23CB00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Plexus brachialis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5" y="2497376"/>
            <a:ext cx="2811635" cy="43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31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name\Desktop\Анатомия\Картинки к лекции анат\n. pectoralis 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6162" y="1268761"/>
            <a:ext cx="4718310" cy="5583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 </a:t>
            </a:r>
            <a:r>
              <a:rPr lang="en-US" dirty="0" err="1" smtClean="0"/>
              <a:t>pectoralis</a:t>
            </a:r>
            <a:r>
              <a:rPr lang="en-US" dirty="0" smtClean="0"/>
              <a:t>  </a:t>
            </a:r>
            <a:r>
              <a:rPr lang="en-US" dirty="0" err="1" smtClean="0"/>
              <a:t>medialis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pectoralis</a:t>
            </a:r>
            <a:r>
              <a:rPr lang="en-US" dirty="0" smtClean="0"/>
              <a:t> major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878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 pectoralis  </a:t>
            </a:r>
            <a:r>
              <a:rPr lang="en-US" dirty="0" err="1"/>
              <a:t>lateralis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pectoralis</a:t>
            </a:r>
            <a:r>
              <a:rPr lang="en-US" dirty="0" smtClean="0"/>
              <a:t> minor</a:t>
            </a:r>
          </a:p>
          <a:p>
            <a:endParaRPr lang="ru-RU" dirty="0"/>
          </a:p>
        </p:txBody>
      </p:sp>
      <p:pic>
        <p:nvPicPr>
          <p:cNvPr id="4098" name="Picture 2" descr="C:\Users\Username\Desktop\Анатомия\Картинки к лекции анат\n. pectoralis 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8456" y="1280666"/>
            <a:ext cx="4716016" cy="5581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2046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 </a:t>
            </a:r>
            <a:r>
              <a:rPr lang="en-US" dirty="0" err="1" smtClean="0"/>
              <a:t>axillaris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deltoideus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teres</a:t>
            </a:r>
            <a:r>
              <a:rPr lang="en-US" dirty="0" smtClean="0"/>
              <a:t> minor</a:t>
            </a:r>
          </a:p>
          <a:p>
            <a:r>
              <a:rPr lang="en-US" dirty="0"/>
              <a:t>Humeral join capsule</a:t>
            </a:r>
            <a:endParaRPr lang="ru-RU" dirty="0"/>
          </a:p>
          <a:p>
            <a:pPr>
              <a:buNone/>
            </a:pPr>
            <a:r>
              <a:rPr lang="en-US" dirty="0" smtClean="0"/>
              <a:t>	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00" y="3429000"/>
            <a:ext cx="3384376" cy="29740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00" y="2708921"/>
            <a:ext cx="4385153" cy="39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name\Desktop\Анатомия\Картинки к лекции анат\n. musculocutan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0"/>
            <a:ext cx="369689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</a:t>
            </a:r>
            <a:r>
              <a:rPr lang="en-US" dirty="0" smtClean="0"/>
              <a:t>. </a:t>
            </a:r>
            <a:r>
              <a:rPr lang="en-US" dirty="0" err="1"/>
              <a:t>M</a:t>
            </a:r>
            <a:r>
              <a:rPr lang="en-US" dirty="0" err="1" smtClean="0"/>
              <a:t>usculocutaneus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coracobrachialis</a:t>
            </a:r>
            <a:endParaRPr lang="en-US" dirty="0" smtClean="0"/>
          </a:p>
          <a:p>
            <a:r>
              <a:rPr lang="en-US" dirty="0" smtClean="0"/>
              <a:t>m. biceps </a:t>
            </a:r>
            <a:r>
              <a:rPr lang="en-US" dirty="0" err="1" smtClean="0"/>
              <a:t>brachii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brachialis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392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78" y="0"/>
            <a:ext cx="5530645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26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9" y="1659404"/>
            <a:ext cx="3263643" cy="51402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 </a:t>
            </a:r>
            <a:r>
              <a:rPr lang="en-US" dirty="0" err="1" smtClean="0"/>
              <a:t>medianus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На предплечье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teres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quadratus</a:t>
            </a:r>
            <a:endParaRPr lang="en-US" dirty="0" smtClean="0"/>
          </a:p>
          <a:p>
            <a:r>
              <a:rPr lang="en-US" dirty="0" smtClean="0"/>
              <a:t>m. 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superfacialis</a:t>
            </a:r>
            <a:endParaRPr lang="en-US" dirty="0" smtClean="0"/>
          </a:p>
          <a:p>
            <a:r>
              <a:rPr lang="en-US" dirty="0" smtClean="0"/>
              <a:t>m. 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profundus</a:t>
            </a:r>
            <a:r>
              <a:rPr lang="en-US" dirty="0" smtClean="0"/>
              <a:t> 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	(</a:t>
            </a:r>
            <a:r>
              <a:rPr lang="en-US" sz="2400" dirty="0"/>
              <a:t>lateral part</a:t>
            </a:r>
            <a:r>
              <a:rPr lang="ru-RU" sz="2400" dirty="0"/>
              <a:t>)</a:t>
            </a:r>
          </a:p>
          <a:p>
            <a:r>
              <a:rPr lang="en-US" dirty="0" smtClean="0"/>
              <a:t>m. flexor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palmaris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r>
              <a:rPr lang="en-US" dirty="0" smtClean="0"/>
              <a:t>m. flexor </a:t>
            </a:r>
            <a:r>
              <a:rPr lang="en-US" dirty="0" err="1" smtClean="0"/>
              <a:t>carpi</a:t>
            </a:r>
            <a:r>
              <a:rPr lang="en-US" dirty="0" smtClean="0"/>
              <a:t> </a:t>
            </a:r>
            <a:r>
              <a:rPr lang="en-US" dirty="0" err="1" smtClean="0"/>
              <a:t>radialis</a:t>
            </a:r>
            <a:endParaRPr lang="en-US" dirty="0" smtClean="0"/>
          </a:p>
          <a:p>
            <a:endParaRPr lang="ru-RU" dirty="0" smtClean="0"/>
          </a:p>
          <a:p>
            <a:pPr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933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56" y="0"/>
            <a:ext cx="5379288" cy="6845146"/>
          </a:xfrm>
        </p:spPr>
      </p:pic>
    </p:spTree>
    <p:extLst>
      <p:ext uri="{BB962C8B-B14F-4D97-AF65-F5344CB8AC3E}">
        <p14:creationId xmlns:p14="http://schemas.microsoft.com/office/powerpoint/2010/main" val="260106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930"/>
            <a:ext cx="9144000" cy="6849070"/>
          </a:xfrm>
        </p:spPr>
      </p:pic>
    </p:spTree>
    <p:extLst>
      <p:ext uri="{BB962C8B-B14F-4D97-AF65-F5344CB8AC3E}">
        <p14:creationId xmlns:p14="http://schemas.microsoft.com/office/powerpoint/2010/main" val="1936090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676" y="0"/>
            <a:ext cx="3324105" cy="68532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 </a:t>
            </a:r>
            <a:r>
              <a:rPr lang="en-US" dirty="0" err="1" smtClean="0"/>
              <a:t>medianus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m. abductor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opponens</a:t>
            </a:r>
            <a:r>
              <a:rPr lang="en-US" dirty="0" smtClean="0"/>
              <a:t> </a:t>
            </a:r>
            <a:r>
              <a:rPr lang="en-US" dirty="0" err="1" smtClean="0"/>
              <a:t>pollicis</a:t>
            </a:r>
            <a:endParaRPr lang="en-US" dirty="0" smtClean="0"/>
          </a:p>
          <a:p>
            <a:r>
              <a:rPr lang="en-US" dirty="0" smtClean="0"/>
              <a:t>m. flexor </a:t>
            </a:r>
            <a:r>
              <a:rPr lang="en-US" dirty="0" err="1" smtClean="0"/>
              <a:t>pollicis</a:t>
            </a:r>
            <a:r>
              <a:rPr lang="en-US" dirty="0" smtClean="0"/>
              <a:t> brevis </a:t>
            </a:r>
          </a:p>
          <a:p>
            <a:pPr marL="0" indent="0">
              <a:buNone/>
            </a:pPr>
            <a:r>
              <a:rPr lang="en-US" sz="2400" dirty="0"/>
              <a:t>     (caput </a:t>
            </a:r>
            <a:r>
              <a:rPr lang="en-US" sz="2400" dirty="0" err="1"/>
              <a:t>superfacialis</a:t>
            </a:r>
            <a:r>
              <a:rPr lang="en-US" sz="2400" dirty="0"/>
              <a:t>) </a:t>
            </a:r>
            <a:endParaRPr lang="en-US" dirty="0" smtClean="0"/>
          </a:p>
          <a:p>
            <a:r>
              <a:rPr lang="en-US" dirty="0" smtClean="0"/>
              <a:t>mm. </a:t>
            </a:r>
            <a:r>
              <a:rPr lang="en-US" dirty="0" err="1" smtClean="0"/>
              <a:t>lumbricalis</a:t>
            </a:r>
            <a:r>
              <a:rPr lang="en-US" dirty="0" smtClean="0"/>
              <a:t> I, II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4437113"/>
            <a:ext cx="22860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96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64" y="2780929"/>
            <a:ext cx="6083673" cy="40184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 </a:t>
            </a:r>
            <a:r>
              <a:rPr lang="en-US" dirty="0" err="1" smtClean="0"/>
              <a:t>ulnaris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m. flexor carpi </a:t>
            </a:r>
            <a:r>
              <a:rPr lang="en-US" dirty="0" err="1">
                <a:solidFill>
                  <a:prstClr val="black"/>
                </a:solidFill>
              </a:rPr>
              <a:t>ulnaris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m. flexor </a:t>
            </a:r>
            <a:r>
              <a:rPr lang="en-US" dirty="0" err="1">
                <a:solidFill>
                  <a:prstClr val="black"/>
                </a:solidFill>
              </a:rPr>
              <a:t>digitorum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profundus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sz="2400" dirty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15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400" y="980729"/>
            <a:ext cx="7715200" cy="582833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Plexus </a:t>
            </a:r>
            <a:r>
              <a:rPr lang="en-US" dirty="0" err="1" smtClean="0"/>
              <a:t>brachialis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717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72" y="430674"/>
            <a:ext cx="4232432" cy="63827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 </a:t>
            </a:r>
            <a:r>
              <a:rPr lang="en-US" dirty="0" err="1" smtClean="0"/>
              <a:t>ulnaris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2104256"/>
            <a:ext cx="8229600" cy="470912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m. flexor </a:t>
            </a:r>
            <a:r>
              <a:rPr lang="en-US" dirty="0" err="1">
                <a:solidFill>
                  <a:prstClr val="black"/>
                </a:solidFill>
              </a:rPr>
              <a:t>digiti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minimi</a:t>
            </a:r>
            <a:r>
              <a:rPr lang="en-US" dirty="0">
                <a:solidFill>
                  <a:prstClr val="black"/>
                </a:solidFill>
              </a:rPr>
              <a:t> brevis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m. abductor </a:t>
            </a:r>
            <a:r>
              <a:rPr lang="en-US" dirty="0" err="1">
                <a:solidFill>
                  <a:prstClr val="black"/>
                </a:solidFill>
              </a:rPr>
              <a:t>digiti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minimi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m. </a:t>
            </a:r>
            <a:r>
              <a:rPr lang="en-US" dirty="0" err="1">
                <a:solidFill>
                  <a:prstClr val="black"/>
                </a:solidFill>
              </a:rPr>
              <a:t>opponens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digiti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minimi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mm. </a:t>
            </a:r>
            <a:r>
              <a:rPr lang="en-US" dirty="0" err="1">
                <a:solidFill>
                  <a:prstClr val="black"/>
                </a:solidFill>
              </a:rPr>
              <a:t>lumbricales</a:t>
            </a:r>
            <a:r>
              <a:rPr lang="en-US" dirty="0">
                <a:solidFill>
                  <a:prstClr val="black"/>
                </a:solidFill>
              </a:rPr>
              <a:t> III, IV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mm. </a:t>
            </a:r>
            <a:r>
              <a:rPr lang="en-US" dirty="0" err="1">
                <a:solidFill>
                  <a:prstClr val="black"/>
                </a:solidFill>
              </a:rPr>
              <a:t>interossei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m. flexor </a:t>
            </a:r>
            <a:r>
              <a:rPr lang="en-US" dirty="0" err="1">
                <a:solidFill>
                  <a:prstClr val="black"/>
                </a:solidFill>
              </a:rPr>
              <a:t>pollicis</a:t>
            </a:r>
            <a:r>
              <a:rPr lang="en-US" dirty="0">
                <a:solidFill>
                  <a:prstClr val="black"/>
                </a:solidFill>
              </a:rPr>
              <a:t> brevis </a:t>
            </a:r>
            <a:endParaRPr lang="en-US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    (</a:t>
            </a:r>
            <a:r>
              <a:rPr lang="en-US" sz="2400" dirty="0">
                <a:solidFill>
                  <a:prstClr val="black"/>
                </a:solidFill>
              </a:rPr>
              <a:t>caput </a:t>
            </a:r>
            <a:r>
              <a:rPr lang="en-US" sz="2400" dirty="0" err="1">
                <a:solidFill>
                  <a:prstClr val="black"/>
                </a:solidFill>
              </a:rPr>
              <a:t>profundus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m. adductor </a:t>
            </a:r>
            <a:r>
              <a:rPr lang="en-US" dirty="0" err="1">
                <a:solidFill>
                  <a:prstClr val="black"/>
                </a:solidFill>
              </a:rPr>
              <a:t>pollicis</a:t>
            </a:r>
            <a:endParaRPr lang="en-US" dirty="0">
              <a:solidFill>
                <a:prstClr val="black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667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name\Desktop\Анатомия\Картинки к лекции анат\n. radiali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57" y="1628800"/>
            <a:ext cx="4349353" cy="49630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 </a:t>
            </a:r>
            <a:r>
              <a:rPr lang="en-US" dirty="0" err="1" smtClean="0"/>
              <a:t>radialis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плече</a:t>
            </a:r>
            <a:endParaRPr lang="en-US" dirty="0" smtClean="0"/>
          </a:p>
          <a:p>
            <a:r>
              <a:rPr lang="en-US" dirty="0" smtClean="0"/>
              <a:t>m. triceps </a:t>
            </a:r>
            <a:r>
              <a:rPr lang="en-US" dirty="0" err="1" smtClean="0"/>
              <a:t>brachii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anconeus</a:t>
            </a:r>
            <a:endParaRPr lang="en-US" dirty="0" smtClean="0"/>
          </a:p>
          <a:p>
            <a:r>
              <a:rPr lang="ru-RU" dirty="0" smtClean="0"/>
              <a:t>Капсула плечевого сустава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57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 </a:t>
            </a:r>
            <a:r>
              <a:rPr lang="en-US" dirty="0" err="1" smtClean="0"/>
              <a:t>radialis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brachioradialis</a:t>
            </a:r>
            <a:endParaRPr lang="en-US" dirty="0" smtClean="0"/>
          </a:p>
          <a:p>
            <a:r>
              <a:rPr lang="en-US" dirty="0" smtClean="0"/>
              <a:t>m. extensor </a:t>
            </a:r>
            <a:r>
              <a:rPr lang="en-US" dirty="0" err="1" smtClean="0"/>
              <a:t>carpi</a:t>
            </a:r>
            <a:r>
              <a:rPr lang="en-US" dirty="0" smtClean="0"/>
              <a:t> </a:t>
            </a:r>
            <a:r>
              <a:rPr lang="en-US" dirty="0" err="1" smtClean="0"/>
              <a:t>radialis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r>
              <a:rPr lang="en-US" dirty="0" smtClean="0"/>
              <a:t>m. extensor </a:t>
            </a:r>
            <a:r>
              <a:rPr lang="en-US" dirty="0" err="1" smtClean="0"/>
              <a:t>carpi</a:t>
            </a:r>
            <a:r>
              <a:rPr lang="en-US" dirty="0" smtClean="0"/>
              <a:t> </a:t>
            </a:r>
            <a:r>
              <a:rPr lang="en-US" dirty="0" err="1" smtClean="0"/>
              <a:t>radialis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endParaRPr lang="en-US" dirty="0" smtClean="0"/>
          </a:p>
          <a:p>
            <a:r>
              <a:rPr lang="en-US" dirty="0" smtClean="0"/>
              <a:t>m. extensor </a:t>
            </a:r>
            <a:r>
              <a:rPr lang="en-US" dirty="0" err="1" smtClean="0"/>
              <a:t>digitorum</a:t>
            </a:r>
            <a:endParaRPr lang="en-US" dirty="0" smtClean="0"/>
          </a:p>
          <a:p>
            <a:r>
              <a:rPr lang="en-US" dirty="0" smtClean="0"/>
              <a:t>m. extensor </a:t>
            </a:r>
            <a:r>
              <a:rPr lang="en-US" dirty="0" err="1" smtClean="0"/>
              <a:t>digiti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endParaRPr lang="en-US" dirty="0" smtClean="0"/>
          </a:p>
          <a:p>
            <a:r>
              <a:rPr lang="en-US" dirty="0" smtClean="0"/>
              <a:t>m. extensor </a:t>
            </a:r>
            <a:r>
              <a:rPr lang="en-US" dirty="0" err="1" smtClean="0"/>
              <a:t>carpi</a:t>
            </a:r>
            <a:r>
              <a:rPr lang="en-US" dirty="0" smtClean="0"/>
              <a:t> </a:t>
            </a:r>
            <a:r>
              <a:rPr lang="en-US" dirty="0" err="1" smtClean="0"/>
              <a:t>ulnaris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supinator</a:t>
            </a:r>
            <a:endParaRPr lang="en-US" dirty="0" smtClean="0"/>
          </a:p>
          <a:p>
            <a:r>
              <a:rPr lang="en-US" dirty="0" smtClean="0"/>
              <a:t>m. abductor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r>
              <a:rPr lang="en-US" dirty="0" smtClean="0"/>
              <a:t>m. extensor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endParaRPr lang="en-US" dirty="0" smtClean="0"/>
          </a:p>
          <a:p>
            <a:r>
              <a:rPr lang="en-US" dirty="0" err="1" smtClean="0"/>
              <a:t>m.extensor</a:t>
            </a:r>
            <a:r>
              <a:rPr lang="en-US" dirty="0" smtClean="0"/>
              <a:t>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r>
              <a:rPr lang="en-US" dirty="0" smtClean="0"/>
              <a:t>m. extensor </a:t>
            </a:r>
            <a:r>
              <a:rPr lang="en-US" dirty="0" err="1" smtClean="0"/>
              <a:t>indicis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4" y="1700809"/>
            <a:ext cx="3309937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708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 </a:t>
            </a:r>
            <a:r>
              <a:rPr lang="en-US" dirty="0" err="1" smtClean="0"/>
              <a:t>Radialis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252636"/>
            <a:ext cx="4752528" cy="54451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700808"/>
            <a:ext cx="2016224" cy="48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90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 </a:t>
            </a:r>
            <a:r>
              <a:rPr lang="en-US" dirty="0" err="1" smtClean="0"/>
              <a:t>Radialis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1465145"/>
            <a:ext cx="3423061" cy="48091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1169454"/>
            <a:ext cx="4762872" cy="568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43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name\Desktop\Анатомия\Картинки к лекции анат\инервация кожи ру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4294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name\Desktop\Анатомия\Картинки к лекции анат\нервы ру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961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31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7680" y="4389154"/>
            <a:ext cx="2880320" cy="246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err="1" smtClean="0"/>
              <a:t>Interscalenal</a:t>
            </a:r>
            <a:r>
              <a:rPr lang="en-US" dirty="0" smtClean="0"/>
              <a:t> part</a:t>
            </a:r>
            <a:endParaRPr lang="ru-RU" dirty="0" smtClean="0"/>
          </a:p>
          <a:p>
            <a:r>
              <a:rPr lang="en-US" dirty="0" smtClean="0"/>
              <a:t>Truncus superior</a:t>
            </a:r>
          </a:p>
          <a:p>
            <a:r>
              <a:rPr lang="en-US" dirty="0" smtClean="0"/>
              <a:t>Truncus </a:t>
            </a:r>
            <a:r>
              <a:rPr lang="en-US" dirty="0" err="1" smtClean="0"/>
              <a:t>medius</a:t>
            </a:r>
            <a:endParaRPr lang="en-US" dirty="0" smtClean="0"/>
          </a:p>
          <a:p>
            <a:r>
              <a:rPr lang="en-US" dirty="0" err="1" smtClean="0"/>
              <a:t>Truncus</a:t>
            </a:r>
            <a:r>
              <a:rPr lang="en-US" dirty="0" smtClean="0"/>
              <a:t> inferior</a:t>
            </a:r>
            <a:endParaRPr lang="ru-RU" dirty="0" smtClean="0"/>
          </a:p>
          <a:p>
            <a:pPr algn="ctr">
              <a:buNone/>
            </a:pPr>
            <a:r>
              <a:rPr lang="en-US" dirty="0" smtClean="0"/>
              <a:t>Subclavian part</a:t>
            </a:r>
            <a:endParaRPr lang="ru-RU" dirty="0" smtClean="0"/>
          </a:p>
          <a:p>
            <a:r>
              <a:rPr lang="en-US" dirty="0" smtClean="0"/>
              <a:t>Fasciculus </a:t>
            </a:r>
            <a:r>
              <a:rPr lang="en-US" dirty="0" err="1" smtClean="0"/>
              <a:t>medialis</a:t>
            </a:r>
            <a:endParaRPr lang="en-US" dirty="0" smtClean="0"/>
          </a:p>
          <a:p>
            <a:r>
              <a:rPr lang="en-US" dirty="0" smtClean="0"/>
              <a:t>Fasciculus </a:t>
            </a:r>
            <a:r>
              <a:rPr lang="en-US" dirty="0" err="1" smtClean="0"/>
              <a:t>lateralis</a:t>
            </a:r>
            <a:endParaRPr lang="en-US" dirty="0" smtClean="0"/>
          </a:p>
          <a:p>
            <a:r>
              <a:rPr lang="en-US" dirty="0" smtClean="0"/>
              <a:t>Fasciculus posterior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Plexus </a:t>
            </a:r>
            <a:r>
              <a:rPr lang="en-US" dirty="0" err="1" smtClean="0"/>
              <a:t>brachialis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78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name\Desktop\Анатомия\Картинки к лекции анат\n. dorsalis scapul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1991" y="1988841"/>
            <a:ext cx="4636009" cy="51303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 </a:t>
            </a:r>
            <a:r>
              <a:rPr lang="en-US" dirty="0" err="1" smtClean="0"/>
              <a:t>dorsalis</a:t>
            </a:r>
            <a:r>
              <a:rPr lang="en-US" dirty="0" smtClean="0"/>
              <a:t> scapulae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levator</a:t>
            </a:r>
            <a:r>
              <a:rPr lang="en-US" dirty="0" smtClean="0"/>
              <a:t> scapulae</a:t>
            </a:r>
          </a:p>
          <a:p>
            <a:r>
              <a:rPr lang="en-US" dirty="0" smtClean="0"/>
              <a:t>m. </a:t>
            </a:r>
            <a:r>
              <a:rPr lang="en-US" dirty="0" err="1" smtClean="0"/>
              <a:t>rhomboideus</a:t>
            </a:r>
            <a:r>
              <a:rPr lang="en-US" dirty="0" smtClean="0"/>
              <a:t> major</a:t>
            </a:r>
          </a:p>
          <a:p>
            <a:r>
              <a:rPr lang="en-US" dirty="0" smtClean="0"/>
              <a:t>m. </a:t>
            </a:r>
            <a:r>
              <a:rPr lang="en-US" dirty="0" err="1" smtClean="0"/>
              <a:t>rhomboideus</a:t>
            </a:r>
            <a:r>
              <a:rPr lang="en-US" dirty="0" smtClean="0"/>
              <a:t> minor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71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1277202"/>
            <a:ext cx="5112568" cy="55807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 </a:t>
            </a:r>
            <a:r>
              <a:rPr lang="en-US" dirty="0" err="1" smtClean="0"/>
              <a:t>thoracicus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m. serratus anterior</a:t>
            </a:r>
          </a:p>
        </p:txBody>
      </p:sp>
    </p:spTree>
    <p:extLst>
      <p:ext uri="{BB962C8B-B14F-4D97-AF65-F5344CB8AC3E}">
        <p14:creationId xmlns:p14="http://schemas.microsoft.com/office/powerpoint/2010/main" val="399452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 </a:t>
            </a:r>
            <a:r>
              <a:rPr lang="en-US" dirty="0" err="1" smtClean="0"/>
              <a:t>Subclavius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417638"/>
            <a:ext cx="5591320" cy="5045826"/>
          </a:xfrm>
        </p:spPr>
      </p:pic>
    </p:spTree>
    <p:extLst>
      <p:ext uri="{BB962C8B-B14F-4D97-AF65-F5344CB8AC3E}">
        <p14:creationId xmlns:p14="http://schemas.microsoft.com/office/powerpoint/2010/main" val="218842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 </a:t>
            </a:r>
            <a:r>
              <a:rPr lang="en-US" dirty="0" err="1" smtClean="0"/>
              <a:t>subscapularis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subscapularis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teres</a:t>
            </a:r>
            <a:r>
              <a:rPr lang="en-US" dirty="0" smtClean="0"/>
              <a:t> major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1332689"/>
            <a:ext cx="4536504" cy="53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2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N. </a:t>
            </a:r>
            <a:r>
              <a:rPr lang="en-US" dirty="0" err="1" smtClean="0"/>
              <a:t>thoracodorsalis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m. latissimus </a:t>
            </a:r>
            <a:r>
              <a:rPr lang="en-US" dirty="0" err="1"/>
              <a:t>dorsi</a:t>
            </a:r>
            <a:endParaRPr lang="en-US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3" y="1340769"/>
            <a:ext cx="3284901" cy="54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5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name\Desktop\Анатомия\Картинки к лекции анат\n. suprascapul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3994" y="1685660"/>
            <a:ext cx="4734006" cy="5172340"/>
          </a:xfrm>
          <a:prstGeom prst="rect">
            <a:avLst/>
          </a:prstGeom>
          <a:noFill/>
        </p:spPr>
      </p:pic>
      <p:pic>
        <p:nvPicPr>
          <p:cNvPr id="1026" name="Picture 2" descr="C:\Users\Username\Desktop\Анатомия\Картинки к лекции анат\n. axillaris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505" y="3897357"/>
            <a:ext cx="3690965" cy="22347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 </a:t>
            </a:r>
            <a:r>
              <a:rPr lang="en-US" dirty="0" err="1" smtClean="0"/>
              <a:t>suprascapularis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suprascapularis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infrascapularis</a:t>
            </a:r>
            <a:endParaRPr lang="en-US" dirty="0" smtClean="0"/>
          </a:p>
          <a:p>
            <a:r>
              <a:rPr lang="en-US" dirty="0" smtClean="0"/>
              <a:t>Humeral join capsule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443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279</Words>
  <Application>Microsoft Office PowerPoint</Application>
  <PresentationFormat>Широкоэкранный</PresentationFormat>
  <Paragraphs>90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Plexus brachialis </vt:lpstr>
      <vt:lpstr>Plexus brachialis</vt:lpstr>
      <vt:lpstr>Plexus brachialis</vt:lpstr>
      <vt:lpstr>N. dorsalis scapulae</vt:lpstr>
      <vt:lpstr>N. thoracicus longus</vt:lpstr>
      <vt:lpstr>n. Subclavius</vt:lpstr>
      <vt:lpstr>N. subscapularis</vt:lpstr>
      <vt:lpstr>N. thoracodorsalis</vt:lpstr>
      <vt:lpstr>N. suprascapularis</vt:lpstr>
      <vt:lpstr>N. pectoralis  medialis</vt:lpstr>
      <vt:lpstr>N. pectoralis  lateralis</vt:lpstr>
      <vt:lpstr>N. axillaris</vt:lpstr>
      <vt:lpstr>n. Musculocutaneus</vt:lpstr>
      <vt:lpstr>Презентация PowerPoint</vt:lpstr>
      <vt:lpstr>N. medianus</vt:lpstr>
      <vt:lpstr>Презентация PowerPoint</vt:lpstr>
      <vt:lpstr>Презентация PowerPoint</vt:lpstr>
      <vt:lpstr>N. medianus</vt:lpstr>
      <vt:lpstr>N. ulnaris</vt:lpstr>
      <vt:lpstr>N. ulnaris</vt:lpstr>
      <vt:lpstr>N. radialis</vt:lpstr>
      <vt:lpstr>N. radialis</vt:lpstr>
      <vt:lpstr>n. Radialis</vt:lpstr>
      <vt:lpstr>n. Radialis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Plexus brachialis</dc:title>
  <dc:creator>User</dc:creator>
  <cp:lastModifiedBy>User</cp:lastModifiedBy>
  <cp:revision>2</cp:revision>
  <dcterms:created xsi:type="dcterms:W3CDTF">2022-05-04T08:10:07Z</dcterms:created>
  <dcterms:modified xsi:type="dcterms:W3CDTF">2022-05-04T08:34:46Z</dcterms:modified>
</cp:coreProperties>
</file>