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9" r:id="rId6"/>
    <p:sldId id="288" r:id="rId7"/>
    <p:sldId id="258" r:id="rId8"/>
    <p:sldId id="290" r:id="rId9"/>
    <p:sldId id="291" r:id="rId10"/>
    <p:sldId id="289" r:id="rId11"/>
    <p:sldId id="260" r:id="rId12"/>
    <p:sldId id="279" r:id="rId13"/>
    <p:sldId id="285" r:id="rId14"/>
    <p:sldId id="280" r:id="rId15"/>
    <p:sldId id="284" r:id="rId16"/>
    <p:sldId id="286" r:id="rId17"/>
    <p:sldId id="282" r:id="rId18"/>
    <p:sldId id="287" r:id="rId19"/>
    <p:sldId id="263" r:id="rId20"/>
    <p:sldId id="292" r:id="rId21"/>
    <p:sldId id="293" r:id="rId22"/>
    <p:sldId id="262" r:id="rId23"/>
    <p:sldId id="264" r:id="rId24"/>
    <p:sldId id="276" r:id="rId25"/>
    <p:sldId id="265" r:id="rId26"/>
    <p:sldId id="266" r:id="rId27"/>
    <p:sldId id="267" r:id="rId28"/>
    <p:sldId id="281" r:id="rId29"/>
    <p:sldId id="268" r:id="rId30"/>
    <p:sldId id="270" r:id="rId31"/>
    <p:sldId id="275" r:id="rId32"/>
    <p:sldId id="274" r:id="rId33"/>
    <p:sldId id="273" r:id="rId34"/>
    <p:sldId id="272" r:id="rId35"/>
    <p:sldId id="27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614F-C42B-43E7-A4FA-8B9D9B9B48E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1ACF-6A3C-492E-B302-C7981C407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Systema</a:t>
            </a:r>
            <a:r>
              <a:rPr lang="en-US" dirty="0" smtClean="0"/>
              <a:t> </a:t>
            </a:r>
            <a:r>
              <a:rPr lang="en-US" dirty="0" err="1" smtClean="0"/>
              <a:t>nervosum</a:t>
            </a:r>
            <a:r>
              <a:rPr lang="en-US" dirty="0" smtClean="0"/>
              <a:t> </a:t>
            </a:r>
            <a:r>
              <a:rPr lang="en-US" dirty="0" err="1" smtClean="0"/>
              <a:t>periphericum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По топографическому принципу</a:t>
            </a:r>
          </a:p>
          <a:p>
            <a:r>
              <a:rPr lang="ru-RU" dirty="0" smtClean="0"/>
              <a:t>Спинномозговой отдел</a:t>
            </a:r>
          </a:p>
          <a:p>
            <a:r>
              <a:rPr lang="ru-RU" dirty="0" smtClean="0"/>
              <a:t>Краниальный отдел</a:t>
            </a:r>
          </a:p>
          <a:p>
            <a:pPr>
              <a:buNone/>
            </a:pPr>
            <a:r>
              <a:rPr lang="ru-RU" i="1" dirty="0" smtClean="0"/>
              <a:t>По функциональному принципу</a:t>
            </a:r>
          </a:p>
          <a:p>
            <a:r>
              <a:rPr lang="ru-RU" dirty="0" smtClean="0"/>
              <a:t>Соматическая</a:t>
            </a:r>
          </a:p>
          <a:p>
            <a:r>
              <a:rPr lang="ru-RU" u="sng" dirty="0" smtClean="0"/>
              <a:t>Вегетативная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5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Вегетативная 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По функциональному принципу</a:t>
            </a:r>
          </a:p>
          <a:p>
            <a:r>
              <a:rPr lang="ru-RU" dirty="0" smtClean="0"/>
              <a:t>Симпатическая </a:t>
            </a:r>
          </a:p>
          <a:p>
            <a:r>
              <a:rPr lang="ru-RU" dirty="0" smtClean="0"/>
              <a:t>Парасимпатическая</a:t>
            </a:r>
          </a:p>
          <a:p>
            <a:pPr>
              <a:buNone/>
            </a:pPr>
            <a:r>
              <a:rPr lang="ru-RU" i="1" dirty="0" smtClean="0"/>
              <a:t>По расположению</a:t>
            </a:r>
          </a:p>
          <a:p>
            <a:r>
              <a:rPr lang="ru-RU" dirty="0" err="1" smtClean="0"/>
              <a:t>Преганглионарные</a:t>
            </a:r>
            <a:r>
              <a:rPr lang="ru-RU" dirty="0" smtClean="0"/>
              <a:t> волокна</a:t>
            </a:r>
          </a:p>
          <a:p>
            <a:r>
              <a:rPr lang="ru-RU" dirty="0" smtClean="0"/>
              <a:t>Вегетативные узлы</a:t>
            </a:r>
          </a:p>
          <a:p>
            <a:r>
              <a:rPr lang="ru-RU" dirty="0" err="1" smtClean="0"/>
              <a:t>Постганглионарные</a:t>
            </a:r>
            <a:r>
              <a:rPr lang="ru-RU" dirty="0" smtClean="0"/>
              <a:t> волокна</a:t>
            </a:r>
          </a:p>
          <a:p>
            <a:r>
              <a:rPr lang="ru-RU" dirty="0" smtClean="0"/>
              <a:t>Нервные окончания </a:t>
            </a:r>
            <a:r>
              <a:rPr lang="ru-RU" dirty="0" err="1" smtClean="0"/>
              <a:t>постганглионарных</a:t>
            </a:r>
            <a:r>
              <a:rPr lang="ru-RU" dirty="0" smtClean="0"/>
              <a:t> волокон</a:t>
            </a:r>
          </a:p>
          <a:p>
            <a:pPr>
              <a:buNone/>
            </a:pPr>
            <a:r>
              <a:rPr lang="ru-RU" i="1" dirty="0" smtClean="0"/>
              <a:t>По объекту воздействия</a:t>
            </a:r>
          </a:p>
          <a:p>
            <a:r>
              <a:rPr lang="ru-RU" dirty="0" smtClean="0"/>
              <a:t>Секреторные клетки (Железы)</a:t>
            </a:r>
          </a:p>
          <a:p>
            <a:r>
              <a:rPr lang="ru-RU" dirty="0" smtClean="0"/>
              <a:t>Гладкомышечные клетки (Сосуды)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435950" cy="58574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нервного волокна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Эндоневрий</a:t>
            </a:r>
            <a:endParaRPr lang="ru-RU" dirty="0" smtClean="0"/>
          </a:p>
          <a:p>
            <a:r>
              <a:rPr lang="ru-RU" dirty="0" err="1" smtClean="0"/>
              <a:t>Периневрий</a:t>
            </a:r>
            <a:endParaRPr lang="ru-RU" dirty="0" smtClean="0"/>
          </a:p>
          <a:p>
            <a:r>
              <a:rPr lang="ru-RU" dirty="0" err="1" smtClean="0"/>
              <a:t>Эпиневрий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2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r>
              <a:rPr lang="ru-RU" dirty="0"/>
              <a:t>Шведский врач, анатом, гистолог</a:t>
            </a:r>
          </a:p>
          <a:p>
            <a:r>
              <a:rPr lang="ru-RU" dirty="0"/>
              <a:t>Изучал гистологию органов чувств и нервной системы</a:t>
            </a:r>
          </a:p>
          <a:p>
            <a:r>
              <a:rPr lang="ru-RU" dirty="0"/>
              <a:t>Открытие оболочек нервов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007883" cy="4537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6612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Густав </a:t>
            </a:r>
            <a:r>
              <a:rPr lang="ru-RU" dirty="0" err="1" smtClean="0"/>
              <a:t>Ретциус</a:t>
            </a:r>
            <a:r>
              <a:rPr lang="ru-RU" dirty="0" smtClean="0"/>
              <a:t> 1842 - 1919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2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нервного волокна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Сосуды</a:t>
            </a:r>
          </a:p>
          <a:p>
            <a:r>
              <a:rPr lang="ru-RU" dirty="0" smtClean="0"/>
              <a:t>Изоляция</a:t>
            </a:r>
          </a:p>
          <a:p>
            <a:r>
              <a:rPr lang="ru-RU" dirty="0" smtClean="0"/>
              <a:t>Движение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461884"/>
            <a:ext cx="6120680" cy="53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1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нервного волокна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Сосуды нервного волокна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16" y="2420888"/>
            <a:ext cx="4171367" cy="42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4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нервного волокна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Сосуды</a:t>
            </a:r>
          </a:p>
          <a:p>
            <a:r>
              <a:rPr lang="ru-RU" dirty="0" smtClean="0"/>
              <a:t>Изоляция</a:t>
            </a:r>
          </a:p>
          <a:p>
            <a:r>
              <a:rPr lang="ru-RU" dirty="0" smtClean="0"/>
              <a:t>Движение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461884"/>
            <a:ext cx="6120680" cy="53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Спинномозговой отдел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Внутри (</a:t>
            </a:r>
            <a:r>
              <a:rPr lang="en-US" dirty="0" err="1" smtClean="0"/>
              <a:t>canalis</a:t>
            </a:r>
            <a:r>
              <a:rPr lang="en-US" dirty="0" smtClean="0"/>
              <a:t> </a:t>
            </a:r>
            <a:r>
              <a:rPr lang="en-US" dirty="0" err="1" smtClean="0"/>
              <a:t>spinalis</a:t>
            </a:r>
            <a:r>
              <a:rPr lang="ru-RU" dirty="0" smtClean="0"/>
              <a:t>) – Корешок </a:t>
            </a:r>
          </a:p>
          <a:p>
            <a:r>
              <a:rPr lang="ru-RU" dirty="0" smtClean="0"/>
              <a:t>Снаружи – Ветвь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3010191"/>
            <a:ext cx="5166320" cy="35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626959" cy="3656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Нервные волокна корешков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Задний корешок – Чувствительный нерв</a:t>
            </a:r>
          </a:p>
          <a:p>
            <a:r>
              <a:rPr lang="ru-RU" dirty="0" smtClean="0"/>
              <a:t>Передний корешок – Двигательный </a:t>
            </a:r>
            <a:r>
              <a:rPr lang="ru-RU" dirty="0"/>
              <a:t>нерв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9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4962144" cy="322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Нервные волокна ветвей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Двигательный нерв</a:t>
            </a:r>
          </a:p>
          <a:p>
            <a:r>
              <a:rPr lang="ru-RU" dirty="0" smtClean="0"/>
              <a:t>Чувствительный нерв</a:t>
            </a:r>
          </a:p>
          <a:p>
            <a:r>
              <a:rPr lang="ru-RU" dirty="0" smtClean="0"/>
              <a:t>Вегетативный нерв</a:t>
            </a:r>
          </a:p>
          <a:p>
            <a:r>
              <a:rPr lang="ru-RU" dirty="0" smtClean="0"/>
              <a:t>Смешанный нерв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Периферическая нервная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структур, расположенных за пределами головного и спинного мозга, связывающих ЦНС с тканями и органами путем проведения центростремительных (афферентных) и центробежных (эфферентных) нервных импульсов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95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волокон ветвей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1443562"/>
            <a:ext cx="8147248" cy="51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Соединительная ветвь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Белая соединительная ветвь</a:t>
            </a:r>
          </a:p>
          <a:p>
            <a:r>
              <a:rPr lang="ru-RU" dirty="0" err="1" smtClean="0"/>
              <a:t>Перавертебральный</a:t>
            </a:r>
            <a:r>
              <a:rPr lang="ru-RU" dirty="0" smtClean="0"/>
              <a:t> ганглий</a:t>
            </a:r>
          </a:p>
          <a:p>
            <a:r>
              <a:rPr lang="ru-RU" dirty="0" smtClean="0"/>
              <a:t>Серая соединительная ветвь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16" y="3552506"/>
            <a:ext cx="5025967" cy="31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9" y="4149080"/>
            <a:ext cx="6336023" cy="26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Двигательный нерв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Начинается от двигательных ядер черепных нервов</a:t>
            </a:r>
          </a:p>
          <a:p>
            <a:r>
              <a:rPr lang="ru-RU" dirty="0" smtClean="0"/>
              <a:t>Образован аксонами двигательных нейронов</a:t>
            </a:r>
          </a:p>
          <a:p>
            <a:r>
              <a:rPr lang="ru-RU" dirty="0" smtClean="0"/>
              <a:t>Заканчивается моторной бляшкой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Чувствительный нерв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Является периферическим </a:t>
            </a:r>
            <a:r>
              <a:rPr lang="ru-RU" dirty="0" err="1" smtClean="0"/>
              <a:t>отростом</a:t>
            </a:r>
            <a:r>
              <a:rPr lang="ru-RU" dirty="0" smtClean="0"/>
              <a:t> </a:t>
            </a:r>
            <a:r>
              <a:rPr lang="ru-RU" dirty="0" err="1" smtClean="0"/>
              <a:t>Псевдоуниполярного</a:t>
            </a:r>
            <a:r>
              <a:rPr lang="ru-RU" dirty="0" smtClean="0"/>
              <a:t> или Биполярного нейрона</a:t>
            </a:r>
          </a:p>
          <a:p>
            <a:r>
              <a:rPr lang="ru-RU" dirty="0" smtClean="0"/>
              <a:t>Тело нейрона расположено в </a:t>
            </a:r>
            <a:r>
              <a:rPr lang="ru-RU" dirty="0"/>
              <a:t>ч</a:t>
            </a:r>
            <a:r>
              <a:rPr lang="ru-RU" dirty="0" smtClean="0"/>
              <a:t>увствительном Спинномозговом узле или в чувствительном узле Черепных нервов</a:t>
            </a:r>
          </a:p>
          <a:p>
            <a:r>
              <a:rPr lang="ru-RU" dirty="0" smtClean="0"/>
              <a:t>Имеет полиморфные рецепторы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85189"/>
            <a:ext cx="4608512" cy="224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Экстерорецепторы</a:t>
            </a:r>
          </a:p>
          <a:p>
            <a:pPr lvl="1"/>
            <a:r>
              <a:rPr lang="ru-RU" dirty="0" smtClean="0"/>
              <a:t>Кожа, слизистая ПР, носа, конъюнктива</a:t>
            </a:r>
          </a:p>
          <a:p>
            <a:pPr lvl="1"/>
            <a:r>
              <a:rPr lang="ru-RU" dirty="0" smtClean="0"/>
              <a:t>Давление, температура, боль</a:t>
            </a:r>
          </a:p>
          <a:p>
            <a:r>
              <a:rPr lang="ru-RU" dirty="0" smtClean="0"/>
              <a:t>Интерорецепторы</a:t>
            </a:r>
          </a:p>
          <a:p>
            <a:pPr lvl="1"/>
            <a:r>
              <a:rPr lang="ru-RU" dirty="0" smtClean="0"/>
              <a:t>Внутренние органы</a:t>
            </a:r>
          </a:p>
          <a:p>
            <a:pPr lvl="1"/>
            <a:r>
              <a:rPr lang="ru-RU" dirty="0" smtClean="0"/>
              <a:t>Хим. состав, степень наполнения, боль</a:t>
            </a:r>
          </a:p>
          <a:p>
            <a:r>
              <a:rPr lang="ru-RU" dirty="0" smtClean="0"/>
              <a:t>Проприорецепторы</a:t>
            </a:r>
          </a:p>
          <a:p>
            <a:pPr lvl="1"/>
            <a:r>
              <a:rPr lang="ru-RU" dirty="0" smtClean="0"/>
              <a:t>Мышцы, связки, суставы</a:t>
            </a:r>
          </a:p>
          <a:p>
            <a:pPr lvl="1"/>
            <a:r>
              <a:rPr lang="ru-RU" dirty="0" smtClean="0"/>
              <a:t>Давление, растяжение, положение, боль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8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2607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рецепторов чувствительного нерва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" y="2359421"/>
            <a:ext cx="62750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 – свободные нервные окончания</a:t>
            </a:r>
          </a:p>
          <a:p>
            <a:r>
              <a:rPr lang="ru-RU" dirty="0" smtClean="0"/>
              <a:t>Холод – колбы </a:t>
            </a:r>
            <a:r>
              <a:rPr lang="ru-RU" dirty="0" err="1" smtClean="0"/>
              <a:t>Круазе</a:t>
            </a:r>
            <a:endParaRPr lang="ru-RU" dirty="0" smtClean="0"/>
          </a:p>
          <a:p>
            <a:r>
              <a:rPr lang="ru-RU" dirty="0" smtClean="0"/>
              <a:t>Тепло – окончания </a:t>
            </a:r>
            <a:r>
              <a:rPr lang="ru-RU" dirty="0" err="1" smtClean="0"/>
              <a:t>Руффини</a:t>
            </a:r>
            <a:endParaRPr lang="ru-RU" dirty="0" smtClean="0"/>
          </a:p>
          <a:p>
            <a:r>
              <a:rPr lang="ru-RU" dirty="0" smtClean="0"/>
              <a:t>Прикосновение – тельце </a:t>
            </a:r>
            <a:r>
              <a:rPr lang="ru-RU" dirty="0" err="1" smtClean="0"/>
              <a:t>Мейснера</a:t>
            </a:r>
            <a:r>
              <a:rPr lang="ru-RU" dirty="0" smtClean="0"/>
              <a:t>, диски </a:t>
            </a:r>
            <a:r>
              <a:rPr lang="ru-RU" dirty="0" err="1" smtClean="0"/>
              <a:t>Меркеля</a:t>
            </a:r>
            <a:r>
              <a:rPr lang="ru-RU" dirty="0" smtClean="0"/>
              <a:t>, рецепторы волосяного фолликула</a:t>
            </a:r>
          </a:p>
          <a:p>
            <a:r>
              <a:rPr lang="ru-RU" dirty="0" smtClean="0"/>
              <a:t>Давление – тельца </a:t>
            </a:r>
            <a:r>
              <a:rPr lang="ru-RU" dirty="0" err="1" smtClean="0"/>
              <a:t>Фатера-Пачини</a:t>
            </a:r>
            <a:r>
              <a:rPr lang="ru-RU" dirty="0" smtClean="0"/>
              <a:t> и тельца </a:t>
            </a:r>
            <a:r>
              <a:rPr lang="ru-RU" dirty="0" err="1" smtClean="0"/>
              <a:t>Гольджи-Мацони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Различия в передачи чувствительной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волокон на поперечном срезе </a:t>
            </a:r>
            <a:r>
              <a:rPr lang="en-US" dirty="0" smtClean="0"/>
              <a:t>n. </a:t>
            </a:r>
            <a:r>
              <a:rPr lang="en-US" dirty="0" err="1" smtClean="0"/>
              <a:t>medianus</a:t>
            </a:r>
            <a:r>
              <a:rPr lang="ru-RU" dirty="0" smtClean="0"/>
              <a:t> может варьировать от 19000 до 32000</a:t>
            </a:r>
          </a:p>
          <a:p>
            <a:r>
              <a:rPr lang="ru-RU" dirty="0" smtClean="0"/>
              <a:t>Размер иннервируемой области</a:t>
            </a:r>
          </a:p>
          <a:p>
            <a:r>
              <a:rPr lang="ru-RU" dirty="0" smtClean="0"/>
              <a:t>Насыщенность рецепторами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нервных сплетений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Соматическое</a:t>
            </a:r>
          </a:p>
          <a:p>
            <a:r>
              <a:rPr lang="ru-RU" dirty="0" smtClean="0"/>
              <a:t>Шейное </a:t>
            </a:r>
          </a:p>
          <a:p>
            <a:r>
              <a:rPr lang="ru-RU" dirty="0" smtClean="0"/>
              <a:t>Плечевое </a:t>
            </a:r>
          </a:p>
          <a:p>
            <a:r>
              <a:rPr lang="ru-RU" dirty="0" smtClean="0"/>
              <a:t>Поясничное </a:t>
            </a:r>
          </a:p>
          <a:p>
            <a:r>
              <a:rPr lang="ru-RU" dirty="0" smtClean="0"/>
              <a:t>Крестцовое</a:t>
            </a:r>
          </a:p>
          <a:p>
            <a:r>
              <a:rPr lang="ru-RU" dirty="0" err="1" smtClean="0"/>
              <a:t>Копчикоое</a:t>
            </a: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Вегетативное</a:t>
            </a:r>
          </a:p>
          <a:p>
            <a:r>
              <a:rPr lang="ru-RU" dirty="0" smtClean="0"/>
              <a:t>Чревное</a:t>
            </a:r>
          </a:p>
          <a:p>
            <a:r>
              <a:rPr lang="ru-RU" dirty="0" smtClean="0"/>
              <a:t>Аортальное</a:t>
            </a:r>
          </a:p>
          <a:p>
            <a:r>
              <a:rPr lang="ru-RU" dirty="0" err="1" smtClean="0"/>
              <a:t>Интрамуральные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залегания нервов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ru-RU" dirty="0" smtClean="0"/>
              <a:t>Периферические нервы как и артерии идут к органу по кратчайшему пути</a:t>
            </a:r>
          </a:p>
          <a:p>
            <a:r>
              <a:rPr lang="ru-RU" dirty="0" smtClean="0"/>
              <a:t>Это правило работает на 4 неделе эмбриогенеза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809" y="1765151"/>
            <a:ext cx="3793679" cy="44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9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752528" cy="21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 входа в межпозвоночное отверстие</a:t>
            </a:r>
          </a:p>
          <a:p>
            <a:r>
              <a:rPr lang="ru-RU" dirty="0" smtClean="0"/>
              <a:t>Передний корешок</a:t>
            </a:r>
          </a:p>
          <a:p>
            <a:r>
              <a:rPr lang="ru-RU" dirty="0" smtClean="0"/>
              <a:t>Задний корешок</a:t>
            </a:r>
          </a:p>
          <a:p>
            <a:r>
              <a:rPr lang="ru-RU" dirty="0" smtClean="0"/>
              <a:t>Ганглий</a:t>
            </a:r>
          </a:p>
          <a:p>
            <a:r>
              <a:rPr lang="ru-RU" dirty="0" smtClean="0"/>
              <a:t>Тело спинномозгового нерва</a:t>
            </a:r>
          </a:p>
          <a:p>
            <a:r>
              <a:rPr lang="ru-RU" dirty="0" smtClean="0"/>
              <a:t>После выхода из межпозвоночного отверстия</a:t>
            </a:r>
          </a:p>
          <a:p>
            <a:r>
              <a:rPr lang="ru-RU" dirty="0" smtClean="0"/>
              <a:t>Передняя ветвь</a:t>
            </a:r>
          </a:p>
          <a:p>
            <a:r>
              <a:rPr lang="ru-RU" dirty="0" smtClean="0"/>
              <a:t>Задняя ветвь</a:t>
            </a:r>
          </a:p>
          <a:p>
            <a:r>
              <a:rPr lang="ru-RU" dirty="0" err="1" smtClean="0"/>
              <a:t>Менингеальная</a:t>
            </a:r>
            <a:r>
              <a:rPr lang="ru-RU" dirty="0" smtClean="0"/>
              <a:t> ветвь</a:t>
            </a:r>
          </a:p>
          <a:p>
            <a:r>
              <a:rPr lang="en-US" dirty="0" smtClean="0"/>
              <a:t>C</a:t>
            </a:r>
            <a:r>
              <a:rPr lang="ru-RU" dirty="0" err="1" smtClean="0"/>
              <a:t>оединительная</a:t>
            </a:r>
            <a:r>
              <a:rPr lang="ru-RU" dirty="0" smtClean="0"/>
              <a:t> ветвь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(только </a:t>
            </a:r>
            <a:r>
              <a:rPr lang="en-US" dirty="0" smtClean="0"/>
              <a:t>C</a:t>
            </a:r>
            <a:r>
              <a:rPr lang="en-US" sz="1900" dirty="0" smtClean="0"/>
              <a:t>8</a:t>
            </a:r>
            <a:r>
              <a:rPr lang="en-US" dirty="0" smtClean="0"/>
              <a:t> – L</a:t>
            </a:r>
            <a:r>
              <a:rPr lang="en-US" sz="2100" dirty="0" smtClean="0"/>
              <a:t>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Спинномозговой нерв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923928" cy="263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Центральная нервная система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060848"/>
            <a:ext cx="330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Периферическая нервная система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16659" y="4725144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Спинномозговой отдел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472514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Краниальный отдел</a:t>
            </a:r>
            <a:endParaRPr lang="ru-RU" sz="3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31840" y="3167757"/>
            <a:ext cx="2561283" cy="1557387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56636" y="3167757"/>
            <a:ext cx="503335" cy="1557387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31840" y="1231361"/>
            <a:ext cx="1067496" cy="861572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30071" y="1231361"/>
            <a:ext cx="1106162" cy="861572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70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По топографическому принципу</a:t>
            </a:r>
          </a:p>
          <a:p>
            <a:r>
              <a:rPr lang="ru-RU" u="sng" dirty="0" smtClean="0"/>
              <a:t>Спинномозговой отдел</a:t>
            </a:r>
          </a:p>
          <a:p>
            <a:r>
              <a:rPr lang="ru-RU" dirty="0" smtClean="0"/>
              <a:t>Краниальный отдел</a:t>
            </a:r>
          </a:p>
          <a:p>
            <a:pPr>
              <a:buNone/>
            </a:pPr>
            <a:r>
              <a:rPr lang="ru-RU" i="1" dirty="0" smtClean="0"/>
              <a:t>По функциональному принципу</a:t>
            </a:r>
          </a:p>
          <a:p>
            <a:r>
              <a:rPr lang="ru-RU" dirty="0" smtClean="0"/>
              <a:t>Соматическая</a:t>
            </a:r>
          </a:p>
          <a:p>
            <a:r>
              <a:rPr lang="ru-RU" dirty="0" smtClean="0"/>
              <a:t>Вегетативная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60" y="1268760"/>
            <a:ext cx="3297544" cy="42523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199"/>
            <a:ext cx="6419056" cy="49971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Передний и задний корешки спинномозговых нервов</a:t>
            </a:r>
          </a:p>
          <a:p>
            <a:r>
              <a:rPr lang="ru-RU" sz="2800" dirty="0" smtClean="0"/>
              <a:t>Чувствительный ганглий</a:t>
            </a:r>
          </a:p>
          <a:p>
            <a:r>
              <a:rPr lang="ru-RU" sz="2800" dirty="0" smtClean="0"/>
              <a:t>Ствол спинномозгового нерва</a:t>
            </a:r>
          </a:p>
          <a:p>
            <a:r>
              <a:rPr lang="ru-RU" sz="2800" dirty="0" smtClean="0"/>
              <a:t>Ветви спинномозгового нерва</a:t>
            </a:r>
          </a:p>
          <a:p>
            <a:r>
              <a:rPr lang="ru-RU" sz="2800" dirty="0" smtClean="0"/>
              <a:t>Нервные сплетения</a:t>
            </a:r>
          </a:p>
          <a:p>
            <a:r>
              <a:rPr lang="ru-RU" sz="2800" dirty="0" smtClean="0"/>
              <a:t>Регионарные ветви и их нервы</a:t>
            </a:r>
          </a:p>
          <a:p>
            <a:r>
              <a:rPr lang="ru-RU" sz="2800" dirty="0" smtClean="0"/>
              <a:t>Нервные окончания (рецепторы, эффекторы)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Спинномозговой отдел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По топографическому принципу</a:t>
            </a:r>
          </a:p>
          <a:p>
            <a:r>
              <a:rPr lang="ru-RU" dirty="0" smtClean="0"/>
              <a:t>Спинномозговой отдел</a:t>
            </a:r>
          </a:p>
          <a:p>
            <a:r>
              <a:rPr lang="ru-RU" u="sng" dirty="0" smtClean="0"/>
              <a:t>Краниальный отдел</a:t>
            </a:r>
          </a:p>
          <a:p>
            <a:pPr>
              <a:buNone/>
            </a:pPr>
            <a:r>
              <a:rPr lang="ru-RU" i="1" dirty="0" smtClean="0"/>
              <a:t>По функциональному принципу</a:t>
            </a:r>
          </a:p>
          <a:p>
            <a:r>
              <a:rPr lang="ru-RU" dirty="0" smtClean="0"/>
              <a:t>Соматическая</a:t>
            </a:r>
          </a:p>
          <a:p>
            <a:r>
              <a:rPr lang="ru-RU" dirty="0" smtClean="0"/>
              <a:t>Вегетативная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3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0037"/>
            <a:ext cx="4229100" cy="4867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Краниальный отдел ЦНС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5141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Черепные нервы </a:t>
            </a:r>
            <a:r>
              <a:rPr lang="en-US" sz="2800" dirty="0" smtClean="0"/>
              <a:t>I – XII</a:t>
            </a:r>
            <a:endParaRPr lang="ru-RU" sz="2800" dirty="0" smtClean="0"/>
          </a:p>
          <a:p>
            <a:r>
              <a:rPr lang="ru-RU" sz="2800" dirty="0" smtClean="0"/>
              <a:t>Чувствительные узлы черепных нервов</a:t>
            </a:r>
            <a:r>
              <a:rPr lang="en-US" sz="2800" dirty="0" smtClean="0"/>
              <a:t> </a:t>
            </a:r>
            <a:r>
              <a:rPr lang="ru-RU" sz="2800" dirty="0" smtClean="0"/>
              <a:t>                    </a:t>
            </a:r>
            <a:r>
              <a:rPr lang="en-US" sz="2800" dirty="0" smtClean="0"/>
              <a:t>V, VII, VIII, IX, X</a:t>
            </a:r>
            <a:endParaRPr lang="ru-RU" sz="2800" dirty="0" smtClean="0"/>
          </a:p>
          <a:p>
            <a:r>
              <a:rPr lang="ru-RU" sz="2800" dirty="0" smtClean="0"/>
              <a:t>Вегетативные узлы черепных нервов</a:t>
            </a:r>
            <a:r>
              <a:rPr lang="en-US" sz="2800" dirty="0" smtClean="0"/>
              <a:t> III, VII, IX, X</a:t>
            </a:r>
            <a:endParaRPr lang="ru-RU" sz="2800" dirty="0" smtClean="0"/>
          </a:p>
          <a:p>
            <a:r>
              <a:rPr lang="ru-RU" sz="2800" dirty="0" smtClean="0"/>
              <a:t>Регионарные (органные) ветви и их нервы</a:t>
            </a:r>
          </a:p>
          <a:p>
            <a:r>
              <a:rPr lang="ru-RU" sz="2800" dirty="0" smtClean="0"/>
              <a:t>Нервные окончания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По топографическому принципу</a:t>
            </a:r>
          </a:p>
          <a:p>
            <a:r>
              <a:rPr lang="ru-RU" dirty="0" smtClean="0"/>
              <a:t>Спинномозговой отдел</a:t>
            </a:r>
          </a:p>
          <a:p>
            <a:r>
              <a:rPr lang="ru-RU" dirty="0" smtClean="0"/>
              <a:t>Краниальный отдел</a:t>
            </a:r>
          </a:p>
          <a:p>
            <a:pPr>
              <a:buNone/>
            </a:pPr>
            <a:r>
              <a:rPr lang="ru-RU" i="1" dirty="0" smtClean="0"/>
              <a:t>По функциональному принципу</a:t>
            </a:r>
          </a:p>
          <a:p>
            <a:r>
              <a:rPr lang="ru-RU" u="sng" dirty="0" smtClean="0"/>
              <a:t>Соматическая</a:t>
            </a:r>
          </a:p>
          <a:p>
            <a:r>
              <a:rPr lang="ru-RU" dirty="0" smtClean="0"/>
              <a:t>Вегетативная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Соматическая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ru-RU" dirty="0" smtClean="0"/>
              <a:t>Двигательная иннервация поперечно - полосатых мышц и чувствительная иннервация мышц, связок, кожи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55" y="1340768"/>
            <a:ext cx="2851845" cy="53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525</Words>
  <Application>Microsoft Office PowerPoint</Application>
  <PresentationFormat>Экран (4:3)</PresentationFormat>
  <Paragraphs>153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Systema nervosum periphericum</vt:lpstr>
      <vt:lpstr>Периферическая нервная система</vt:lpstr>
      <vt:lpstr>Нервная система</vt:lpstr>
      <vt:lpstr>Классификация ПНС</vt:lpstr>
      <vt:lpstr>Спинномозговой отдел</vt:lpstr>
      <vt:lpstr>Классификация ПНС</vt:lpstr>
      <vt:lpstr>Краниальный отдел ЦНС</vt:lpstr>
      <vt:lpstr>Классификация ПНС</vt:lpstr>
      <vt:lpstr>Соматическая</vt:lpstr>
      <vt:lpstr>Классификация ПНС</vt:lpstr>
      <vt:lpstr>Вегетативная НС</vt:lpstr>
      <vt:lpstr>Строение нервного волокна</vt:lpstr>
      <vt:lpstr>Презентация PowerPoint</vt:lpstr>
      <vt:lpstr>Строение нервного волокна</vt:lpstr>
      <vt:lpstr>Строение нервного волокна</vt:lpstr>
      <vt:lpstr>Строение нервного волокна</vt:lpstr>
      <vt:lpstr>Спинномозговой отдел</vt:lpstr>
      <vt:lpstr>Нервные волокна корешков</vt:lpstr>
      <vt:lpstr>Нервные волокна ветвей</vt:lpstr>
      <vt:lpstr>Состав волокон ветвей</vt:lpstr>
      <vt:lpstr>Соединительная ветвь</vt:lpstr>
      <vt:lpstr>Двигательный нерв</vt:lpstr>
      <vt:lpstr>Чувствительный нерв</vt:lpstr>
      <vt:lpstr>Рецепторы</vt:lpstr>
      <vt:lpstr>Типы рецепторов чувствительного нерва</vt:lpstr>
      <vt:lpstr>Различия в передачи чувствительной информации</vt:lpstr>
      <vt:lpstr>Типы нервных сплетений</vt:lpstr>
      <vt:lpstr>Принцип залегания нервов</vt:lpstr>
      <vt:lpstr>Спинномозговой нерв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 nervosum periphericum</dc:title>
  <dc:creator>Username</dc:creator>
  <cp:lastModifiedBy>User</cp:lastModifiedBy>
  <cp:revision>36</cp:revision>
  <dcterms:created xsi:type="dcterms:W3CDTF">2019-10-21T20:21:39Z</dcterms:created>
  <dcterms:modified xsi:type="dcterms:W3CDTF">2023-10-03T12:13:16Z</dcterms:modified>
</cp:coreProperties>
</file>