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7"/>
  </p:notesMasterIdLst>
  <p:sldIdLst>
    <p:sldId id="256" r:id="rId2"/>
    <p:sldId id="257" r:id="rId3"/>
    <p:sldId id="259" r:id="rId4"/>
    <p:sldId id="272" r:id="rId5"/>
    <p:sldId id="258" r:id="rId6"/>
    <p:sldId id="280" r:id="rId7"/>
    <p:sldId id="260" r:id="rId8"/>
    <p:sldId id="261" r:id="rId9"/>
    <p:sldId id="275" r:id="rId10"/>
    <p:sldId id="262" r:id="rId11"/>
    <p:sldId id="274" r:id="rId12"/>
    <p:sldId id="263" r:id="rId13"/>
    <p:sldId id="276" r:id="rId14"/>
    <p:sldId id="264" r:id="rId15"/>
    <p:sldId id="273" r:id="rId16"/>
    <p:sldId id="265" r:id="rId17"/>
    <p:sldId id="267" r:id="rId18"/>
    <p:sldId id="268" r:id="rId19"/>
    <p:sldId id="266" r:id="rId20"/>
    <p:sldId id="277" r:id="rId21"/>
    <p:sldId id="269" r:id="rId22"/>
    <p:sldId id="270" r:id="rId23"/>
    <p:sldId id="278" r:id="rId24"/>
    <p:sldId id="271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234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16DCD-F897-41C3-AEE5-A34C9DEAC9C2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25F5E-E425-4044-9EAE-C64C3EBB3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96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5F5E-E425-4044-9EAE-C64C3EBB3A7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0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DBEC6B7-3F20-4E28-ACF9-67180F5D2C9A}" type="datetime1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8AD845D-E76B-40B2-B764-A09AA04B5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75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8DF8-6AD0-4635-9961-5911D151C88B}" type="datetime1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45D-E76B-40B2-B764-A09AA04B5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07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7B40791-11D8-46B0-A02F-A0111448159B}" type="datetime1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8AD845D-E76B-40B2-B764-A09AA04B5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41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8657-BB05-4657-BC5E-062CD67A8926}" type="datetime1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8AD845D-E76B-40B2-B764-A09AA04B5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41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1316B5C-6E43-4B53-AA9B-CD074970271F}" type="datetime1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8AD845D-E76B-40B2-B764-A09AA04B5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84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E498-77EA-4ABA-B525-DED9F20B4A1B}" type="datetime1">
              <a:rPr lang="ru-RU" smtClean="0"/>
              <a:t>30.04.2025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45D-E76B-40B2-B764-A09AA04B5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75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751-69E5-4632-AEBA-25392965D45E}" type="datetime1">
              <a:rPr lang="ru-RU" smtClean="0"/>
              <a:t>30.04.2025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45D-E76B-40B2-B764-A09AA04B5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6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06B8-B93A-4FEA-A791-F8FF780FD362}" type="datetime1">
              <a:rPr lang="ru-RU" smtClean="0"/>
              <a:t>30.04.2025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45D-E76B-40B2-B764-A09AA04B5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49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990E-0356-4AAD-B6E9-D6FD1E4FE231}" type="datetime1">
              <a:rPr lang="ru-RU" smtClean="0"/>
              <a:t>30.04.2025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45D-E76B-40B2-B764-A09AA04B5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41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22934A9-FCC2-4485-9B74-EB3E2E0A10FD}" type="datetime1">
              <a:rPr lang="ru-RU" smtClean="0"/>
              <a:t>30.04.2025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8AD845D-E76B-40B2-B764-A09AA04B5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74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39E8-39A0-405B-B56B-2856E9E722A3}" type="datetime1">
              <a:rPr lang="ru-RU" smtClean="0"/>
              <a:t>30.04.2025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45D-E76B-40B2-B764-A09AA04B5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E6C12-D97F-4A02-8818-81B81624B7BD}" type="datetime1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8AD845D-E76B-40B2-B764-A09AA04B5FD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928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1C7E362B-1EC5-41C3-B29A-5EB179195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775" y="973262"/>
            <a:ext cx="10993438" cy="1474787"/>
          </a:xfrm>
        </p:spPr>
        <p:txBody>
          <a:bodyPr/>
          <a:lstStyle/>
          <a:p>
            <a:pPr algn="ctr"/>
            <a:r>
              <a:rPr lang="ru-RU" b="1" dirty="0">
                <a:latin typeface="Book Antiqua" panose="02040602050305030304" pitchFamily="18" charset="0"/>
              </a:rPr>
              <a:t>5.1. ЛРС , влияющее на сердечно-сосудистую систему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E9A22C05-9D77-4ACE-9CA5-84A977B9D9D8}"/>
              </a:ext>
            </a:extLst>
          </p:cNvPr>
          <p:cNvSpPr txBox="1">
            <a:spLocks/>
          </p:cNvSpPr>
          <p:nvPr/>
        </p:nvSpPr>
        <p:spPr>
          <a:xfrm>
            <a:off x="434436" y="3970232"/>
            <a:ext cx="11029615" cy="3678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5.1.1. Лекарственное растительное сырье </a:t>
            </a:r>
            <a:r>
              <a:rPr lang="ru-RU" sz="32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кардиотонического</a:t>
            </a:r>
            <a:r>
              <a:rPr lang="ru-RU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 действия</a:t>
            </a:r>
          </a:p>
          <a:p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856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7DE82A-0C2C-415E-A9C6-968C348F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26" y="1166696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Трава горицвета весеннего - </a:t>
            </a:r>
            <a:r>
              <a:rPr lang="en-US" b="1" i="1" dirty="0" err="1">
                <a:latin typeface="Book Antiqua" panose="02040602050305030304" pitchFamily="18" charset="0"/>
              </a:rPr>
              <a:t>Herba</a:t>
            </a:r>
            <a:r>
              <a:rPr lang="en-US" b="1" i="1" dirty="0">
                <a:latin typeface="Book Antiqua" panose="02040602050305030304" pitchFamily="18" charset="0"/>
              </a:rPr>
              <a:t> </a:t>
            </a:r>
            <a:r>
              <a:rPr lang="en-US" b="1" i="1" dirty="0" err="1">
                <a:latin typeface="Book Antiqua" panose="02040602050305030304" pitchFamily="18" charset="0"/>
              </a:rPr>
              <a:t>Adonidis</a:t>
            </a:r>
            <a:r>
              <a:rPr lang="en-US" b="1" i="1" dirty="0">
                <a:latin typeface="Book Antiqua" panose="02040602050305030304" pitchFamily="18" charset="0"/>
              </a:rPr>
              <a:t> </a:t>
            </a:r>
            <a:r>
              <a:rPr lang="en-US" b="1" i="1" dirty="0" err="1">
                <a:latin typeface="Book Antiqua" panose="02040602050305030304" pitchFamily="18" charset="0"/>
              </a:rPr>
              <a:t>vernalis</a:t>
            </a:r>
            <a:r>
              <a:rPr lang="en-US" dirty="0">
                <a:latin typeface="Book Antiqua" panose="02040602050305030304" pitchFamily="18" charset="0"/>
              </a:rPr>
              <a:t/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ru-RU" dirty="0">
                <a:latin typeface="Book Antiqua" panose="02040602050305030304" pitchFamily="18" charset="0"/>
              </a:rPr>
              <a:t>Горицвет весенний (адонис весенний) - </a:t>
            </a:r>
            <a:r>
              <a:rPr lang="en-US" i="1" dirty="0">
                <a:latin typeface="Book Antiqua" panose="02040602050305030304" pitchFamily="18" charset="0"/>
              </a:rPr>
              <a:t>Adonis </a:t>
            </a:r>
            <a:r>
              <a:rPr lang="en-US" i="1" dirty="0" err="1" smtClean="0">
                <a:latin typeface="Book Antiqua" panose="02040602050305030304" pitchFamily="18" charset="0"/>
              </a:rPr>
              <a:t>vernalis</a:t>
            </a:r>
            <a:r>
              <a:rPr lang="ru-RU" i="1" dirty="0">
                <a:latin typeface="Book Antiqua" panose="02040602050305030304" pitchFamily="18" charset="0"/>
              </a:rPr>
              <a:t/>
            </a:r>
            <a:br>
              <a:rPr lang="ru-RU" i="1" dirty="0">
                <a:latin typeface="Book Antiqua" panose="02040602050305030304" pitchFamily="18" charset="0"/>
              </a:rPr>
            </a:br>
            <a:r>
              <a:rPr lang="ru-RU" dirty="0" smtClean="0">
                <a:latin typeface="Book Antiqua" panose="02040602050305030304" pitchFamily="18" charset="0"/>
              </a:rPr>
              <a:t>Семейство </a:t>
            </a:r>
            <a:r>
              <a:rPr lang="ru-RU" dirty="0">
                <a:latin typeface="Book Antiqua" panose="02040602050305030304" pitchFamily="18" charset="0"/>
              </a:rPr>
              <a:t>лютиковые - </a:t>
            </a:r>
            <a:r>
              <a:rPr lang="en-US" i="1" dirty="0">
                <a:latin typeface="Book Antiqua" panose="02040602050305030304" pitchFamily="18" charset="0"/>
              </a:rPr>
              <a:t>Ranunculaceae.</a:t>
            </a:r>
            <a:r>
              <a:rPr lang="en-US" dirty="0">
                <a:latin typeface="Book Antiqua" panose="02040602050305030304" pitchFamily="18" charset="0"/>
              </a:rPr>
              <a:t/>
            </a:r>
            <a:br>
              <a:rPr lang="en-US" dirty="0">
                <a:latin typeface="Book Antiqua" panose="02040602050305030304" pitchFamily="18" charset="0"/>
              </a:rPr>
            </a:b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A40354D-C87E-F7FB-FFAE-158AEACA2ACF}"/>
              </a:ext>
            </a:extLst>
          </p:cNvPr>
          <p:cNvSpPr/>
          <p:nvPr/>
        </p:nvSpPr>
        <p:spPr>
          <a:xfrm>
            <a:off x="451556" y="2878227"/>
            <a:ext cx="7747710" cy="7902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FD0E4E-8FCA-416A-A4CF-7F96B14F0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01115"/>
            <a:ext cx="7618074" cy="4851071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Хранение.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Сырье хранят </a:t>
            </a:r>
            <a:r>
              <a:rPr lang="ru-RU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по </a:t>
            </a:r>
            <a:r>
              <a:rPr lang="ru-RU" i="1" dirty="0">
                <a:solidFill>
                  <a:schemeClr val="tx1"/>
                </a:solidFill>
                <a:latin typeface="Book Antiqua" panose="02040602050305030304" pitchFamily="18" charset="0"/>
              </a:rPr>
              <a:t>правилам для сильнодействующего сырья.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 Биологическая активность сырья </a:t>
            </a:r>
            <a:r>
              <a:rPr lang="ru-RU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кардиотонического</a:t>
            </a:r>
            <a:r>
              <a:rPr lang="ru-R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действия контролируется ежегодно.</a:t>
            </a:r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Химический состав. </a:t>
            </a:r>
            <a:r>
              <a:rPr lang="ru-RU" dirty="0" err="1">
                <a:solidFill>
                  <a:schemeClr val="tx1"/>
                </a:solidFill>
                <a:latin typeface="Book Antiqua" panose="02040602050305030304" pitchFamily="18" charset="0"/>
              </a:rPr>
              <a:t>Кардиотонические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 гликозиды из группы </a:t>
            </a:r>
            <a:r>
              <a:rPr lang="ru-RU" dirty="0" err="1">
                <a:solidFill>
                  <a:schemeClr val="tx1"/>
                </a:solidFill>
                <a:latin typeface="Book Antiqua" panose="02040602050305030304" pitchFamily="18" charset="0"/>
              </a:rPr>
              <a:t>карденолидов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 (основные - </a:t>
            </a:r>
            <a:r>
              <a:rPr lang="ru-RU" dirty="0" err="1">
                <a:solidFill>
                  <a:schemeClr val="tx1"/>
                </a:solidFill>
                <a:latin typeface="Book Antiqua" panose="02040602050305030304" pitchFamily="18" charset="0"/>
              </a:rPr>
              <a:t>адонитоксин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Book Antiqua" panose="02040602050305030304" pitchFamily="18" charset="0"/>
              </a:rPr>
              <a:t>цимарин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, К-строфантин-β). Обнаружены флавоноиды, кумарины, сапонины.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Применение, лекарственные препараты. </a:t>
            </a:r>
            <a:r>
              <a:rPr lang="ru-R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Сухой экстракт входит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в состав препаратов адонис-бром и адонизид. Препараты обладают </a:t>
            </a:r>
            <a:r>
              <a:rPr lang="ru-RU" dirty="0" err="1">
                <a:solidFill>
                  <a:schemeClr val="tx1"/>
                </a:solidFill>
                <a:latin typeface="Book Antiqua" panose="02040602050305030304" pitchFamily="18" charset="0"/>
              </a:rPr>
              <a:t>кардиотоническим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 и седативным действием и применяются при сердечной недостаточности, вегетативно-сосудистых неврозах. Входит в состав сбора М. Н. Здренко. Применяется в гомеопатии.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Противопоказания</a:t>
            </a:r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Не рекомендуется при язвенной болезни желудка и двенадцатиперстной кишки, гастритах и энтероколитах.</a:t>
            </a:r>
          </a:p>
          <a:p>
            <a:pPr algn="just"/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FDD53DD-F289-428A-92E8-E4801429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45D-E76B-40B2-B764-A09AA04B5FD1}" type="slidenum">
              <a:rPr lang="ru-RU" smtClean="0"/>
              <a:t>10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CCB3C9D-9E3F-457D-8EBC-5A7811C82D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9266" y="4926610"/>
            <a:ext cx="3580876" cy="17848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4F093E7-E146-441B-86FA-0512696AB8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4742" y="1901115"/>
            <a:ext cx="2401258" cy="318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94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C7A852-8BA8-C4C6-4156-3A1FF388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Примеси горицвета весеннего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2F846C0-BB0D-56EE-B852-F92BE8992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8252" y="5956137"/>
            <a:ext cx="1132556" cy="365125"/>
          </a:xfrm>
        </p:spPr>
        <p:txBody>
          <a:bodyPr/>
          <a:lstStyle/>
          <a:p>
            <a:fld id="{D8AD845D-E76B-40B2-B764-A09AA04B5FD1}" type="slidenum">
              <a:rPr lang="ru-RU" smtClean="0">
                <a:latin typeface="Book Antiqua" panose="02040602050305030304" pitchFamily="18" charset="0"/>
              </a:rPr>
              <a:t>11</a:t>
            </a:fld>
            <a:endParaRPr lang="ru-RU">
              <a:latin typeface="Book Antiqua" panose="0204060205030503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D96141FB-55B0-0F27-9603-F01AEC6DA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684" y="1851376"/>
            <a:ext cx="2648465" cy="177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5081DB-EB5D-8351-2EE3-9B125B67D2F5}"/>
              </a:ext>
            </a:extLst>
          </p:cNvPr>
          <p:cNvSpPr txBox="1"/>
          <p:nvPr/>
        </p:nvSpPr>
        <p:spPr>
          <a:xfrm>
            <a:off x="1019067" y="3665936"/>
            <a:ext cx="287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Адонис туркестанский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9B17930E-84AA-A14F-7EFE-6F0BB198B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5948" y="1854309"/>
            <a:ext cx="2632246" cy="180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5A6781D-784A-ACE1-9A0E-38FF32DF821D}"/>
              </a:ext>
            </a:extLst>
          </p:cNvPr>
          <p:cNvSpPr txBox="1"/>
          <p:nvPr/>
        </p:nvSpPr>
        <p:spPr>
          <a:xfrm>
            <a:off x="4715948" y="3689746"/>
            <a:ext cx="294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Адонис сибирский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984D9257-AF52-29D4-B171-AABCEEF8E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792"/>
          <a:stretch/>
        </p:blipFill>
        <p:spPr bwMode="auto">
          <a:xfrm>
            <a:off x="8117586" y="1894496"/>
            <a:ext cx="2673719" cy="216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5DC4A20-50BE-1347-A17A-79E6FE4536E4}"/>
              </a:ext>
            </a:extLst>
          </p:cNvPr>
          <p:cNvSpPr txBox="1"/>
          <p:nvPr/>
        </p:nvSpPr>
        <p:spPr>
          <a:xfrm>
            <a:off x="8133664" y="3699279"/>
            <a:ext cx="301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Адонис золотистый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9839AB1-F979-D048-38E4-15FF7E65C456}"/>
              </a:ext>
            </a:extLst>
          </p:cNvPr>
          <p:cNvSpPr txBox="1"/>
          <p:nvPr/>
        </p:nvSpPr>
        <p:spPr>
          <a:xfrm>
            <a:off x="415636" y="6379879"/>
            <a:ext cx="422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Адонис волжский (не применяется)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7E7E63-2945-B128-147F-B17AF0DE34B5}"/>
              </a:ext>
            </a:extLst>
          </p:cNvPr>
          <p:cNvSpPr txBox="1"/>
          <p:nvPr/>
        </p:nvSpPr>
        <p:spPr>
          <a:xfrm>
            <a:off x="8133664" y="6412181"/>
            <a:ext cx="258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Адонис амурский</a:t>
            </a:r>
          </a:p>
        </p:txBody>
      </p:sp>
      <p:pic>
        <p:nvPicPr>
          <p:cNvPr id="13" name="Picture 11">
            <a:extLst>
              <a:ext uri="{FF2B5EF4-FFF2-40B4-BE49-F238E27FC236}">
                <a16:creationId xmlns="" xmlns:a16="http://schemas.microsoft.com/office/drawing/2014/main" id="{B0B7C129-877C-D9E1-CF03-7AF434780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206" y="4387914"/>
            <a:ext cx="2934824" cy="191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="" xmlns:a16="http://schemas.microsoft.com/office/drawing/2014/main" id="{5E54072D-2F57-58FB-BC51-6B5F0098F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8391" y="4389908"/>
            <a:ext cx="2803019" cy="192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3">
            <a:extLst>
              <a:ext uri="{FF2B5EF4-FFF2-40B4-BE49-F238E27FC236}">
                <a16:creationId xmlns="" xmlns:a16="http://schemas.microsoft.com/office/drawing/2014/main" id="{96AEA021-12A6-F82E-35C5-FA6FECFDA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1859" y="4391787"/>
            <a:ext cx="3005903" cy="194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8BDC8ED-522A-1F24-C392-518CBE72C414}"/>
              </a:ext>
            </a:extLst>
          </p:cNvPr>
          <p:cNvSpPr txBox="1"/>
          <p:nvPr/>
        </p:nvSpPr>
        <p:spPr>
          <a:xfrm>
            <a:off x="4647659" y="6379879"/>
            <a:ext cx="2564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Адонис золотистый</a:t>
            </a:r>
          </a:p>
        </p:txBody>
      </p:sp>
    </p:spTree>
    <p:extLst>
      <p:ext uri="{BB962C8B-B14F-4D97-AF65-F5344CB8AC3E}">
        <p14:creationId xmlns:p14="http://schemas.microsoft.com/office/powerpoint/2010/main" val="3780395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AC05A7-52CC-4665-868B-102C18134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99201"/>
            <a:ext cx="11029616" cy="101380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Book Antiqua" panose="02040602050305030304" pitchFamily="18" charset="0"/>
              </a:rPr>
              <a:t>Трава ландыша - </a:t>
            </a:r>
            <a:r>
              <a:rPr lang="en-US" sz="1800" b="1" i="1" dirty="0" err="1">
                <a:latin typeface="Book Antiqua" panose="02040602050305030304" pitchFamily="18" charset="0"/>
              </a:rPr>
              <a:t>Herba</a:t>
            </a:r>
            <a:r>
              <a:rPr lang="en-US" sz="1800" b="1" i="1" dirty="0">
                <a:latin typeface="Book Antiqua" panose="02040602050305030304" pitchFamily="18" charset="0"/>
              </a:rPr>
              <a:t> </a:t>
            </a:r>
            <a:r>
              <a:rPr lang="en-US" sz="1800" b="1" i="1" dirty="0" err="1">
                <a:latin typeface="Book Antiqua" panose="02040602050305030304" pitchFamily="18" charset="0"/>
              </a:rPr>
              <a:t>Convallariae</a:t>
            </a:r>
            <a:r>
              <a:rPr lang="en-US" sz="1800" dirty="0">
                <a:latin typeface="Book Antiqua" panose="02040602050305030304" pitchFamily="18" charset="0"/>
              </a:rPr>
              <a:t/>
            </a:r>
            <a:br>
              <a:rPr lang="en-US" sz="1800" dirty="0">
                <a:latin typeface="Book Antiqua" panose="02040602050305030304" pitchFamily="18" charset="0"/>
              </a:rPr>
            </a:br>
            <a:r>
              <a:rPr lang="ru-RU" sz="1800" dirty="0">
                <a:latin typeface="Book Antiqua" panose="02040602050305030304" pitchFamily="18" charset="0"/>
              </a:rPr>
              <a:t>Листья ландыша - </a:t>
            </a:r>
            <a:r>
              <a:rPr lang="en-US" sz="1800" b="1" i="1" dirty="0">
                <a:latin typeface="Book Antiqua" panose="02040602050305030304" pitchFamily="18" charset="0"/>
              </a:rPr>
              <a:t>Folia </a:t>
            </a:r>
            <a:r>
              <a:rPr lang="en-US" sz="1800" b="1" i="1" dirty="0" err="1">
                <a:latin typeface="Book Antiqua" panose="02040602050305030304" pitchFamily="18" charset="0"/>
              </a:rPr>
              <a:t>Convallariae</a:t>
            </a:r>
            <a:r>
              <a:rPr lang="en-US" sz="1800" dirty="0">
                <a:latin typeface="Book Antiqua" panose="02040602050305030304" pitchFamily="18" charset="0"/>
              </a:rPr>
              <a:t/>
            </a:r>
            <a:br>
              <a:rPr lang="en-US" sz="1800" dirty="0">
                <a:latin typeface="Book Antiqua" panose="02040602050305030304" pitchFamily="18" charset="0"/>
              </a:rPr>
            </a:br>
            <a:r>
              <a:rPr lang="ru-RU" sz="1800" dirty="0">
                <a:latin typeface="Book Antiqua" panose="02040602050305030304" pitchFamily="18" charset="0"/>
              </a:rPr>
              <a:t>Цветки ландыша - </a:t>
            </a:r>
            <a:r>
              <a:rPr lang="en-US" sz="1800" b="1" i="1" dirty="0">
                <a:latin typeface="Book Antiqua" panose="02040602050305030304" pitchFamily="18" charset="0"/>
              </a:rPr>
              <a:t>Flores </a:t>
            </a:r>
            <a:r>
              <a:rPr lang="en-US" sz="1800" b="1" i="1" dirty="0" err="1">
                <a:latin typeface="Book Antiqua" panose="02040602050305030304" pitchFamily="18" charset="0"/>
              </a:rPr>
              <a:t>Convallariae</a:t>
            </a:r>
            <a:r>
              <a:rPr lang="en-US" sz="1800" dirty="0">
                <a:latin typeface="Book Antiqua" panose="02040602050305030304" pitchFamily="18" charset="0"/>
              </a:rPr>
              <a:t/>
            </a:r>
            <a:br>
              <a:rPr lang="en-US" sz="1800" dirty="0">
                <a:latin typeface="Book Antiqua" panose="02040602050305030304" pitchFamily="18" charset="0"/>
              </a:rPr>
            </a:br>
            <a:r>
              <a:rPr lang="ru-RU" sz="1800" dirty="0">
                <a:latin typeface="Book Antiqua" panose="02040602050305030304" pitchFamily="18" charset="0"/>
              </a:rPr>
              <a:t>Ландыш майский - </a:t>
            </a:r>
            <a:r>
              <a:rPr lang="en-US" sz="1800" i="1" dirty="0">
                <a:latin typeface="Book Antiqua" panose="02040602050305030304" pitchFamily="18" charset="0"/>
              </a:rPr>
              <a:t>Convallaria </a:t>
            </a:r>
            <a:r>
              <a:rPr lang="en-US" sz="1800" i="1" dirty="0" err="1">
                <a:latin typeface="Book Antiqua" panose="02040602050305030304" pitchFamily="18" charset="0"/>
              </a:rPr>
              <a:t>majalis</a:t>
            </a: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dirty="0">
                <a:latin typeface="Book Antiqua" panose="02040602050305030304" pitchFamily="18" charset="0"/>
              </a:rPr>
              <a:t>L.</a:t>
            </a:r>
            <a:r>
              <a:rPr lang="ru-RU" sz="1800" baseline="30000" dirty="0">
                <a:latin typeface="Book Antiqua" panose="02040602050305030304" pitchFamily="18" charset="0"/>
              </a:rPr>
              <a:t>   </a:t>
            </a:r>
            <a:r>
              <a:rPr lang="ru-RU" sz="1800" dirty="0">
                <a:latin typeface="Book Antiqua" panose="02040602050305030304" pitchFamily="18" charset="0"/>
              </a:rPr>
              <a:t>Семейство лилейные - </a:t>
            </a:r>
            <a:r>
              <a:rPr lang="en-US" sz="1800" i="1" dirty="0">
                <a:latin typeface="Book Antiqua" panose="02040602050305030304" pitchFamily="18" charset="0"/>
              </a:rPr>
              <a:t>Liliaceae.</a:t>
            </a:r>
            <a:r>
              <a:rPr lang="en-US" sz="1800" dirty="0">
                <a:latin typeface="Book Antiqua" panose="02040602050305030304" pitchFamily="18" charset="0"/>
              </a:rPr>
              <a:t/>
            </a:r>
            <a:br>
              <a:rPr lang="en-US" sz="1800" dirty="0">
                <a:latin typeface="Book Antiqua" panose="02040602050305030304" pitchFamily="18" charset="0"/>
              </a:rPr>
            </a:br>
            <a:endParaRPr lang="ru-RU" sz="1800" dirty="0"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6FD857F-299A-4B15-89BD-2F59F88FF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45D-E76B-40B2-B764-A09AA04B5FD1}" type="slidenum">
              <a:rPr lang="ru-RU" smtClean="0"/>
              <a:t>12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6922948-74F6-4EB1-9D9A-83B51B6B3F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843" y="2013001"/>
            <a:ext cx="3163711" cy="43970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7E055EF-3B8A-3E0A-640A-A6E59C120572}"/>
              </a:ext>
            </a:extLst>
          </p:cNvPr>
          <p:cNvSpPr txBox="1"/>
          <p:nvPr/>
        </p:nvSpPr>
        <p:spPr>
          <a:xfrm>
            <a:off x="581191" y="2218268"/>
            <a:ext cx="700493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 Antiqua" panose="02040602050305030304" pitchFamily="18" charset="0"/>
              </a:rPr>
              <a:t>Многолетнее травянистое растение до 30 см высотой с длинным ползучим </a:t>
            </a:r>
            <a:r>
              <a:rPr lang="ru-RU" b="1" dirty="0">
                <a:latin typeface="Book Antiqua" panose="02040602050305030304" pitchFamily="18" charset="0"/>
              </a:rPr>
              <a:t>корневищем</a:t>
            </a:r>
            <a:r>
              <a:rPr lang="ru-RU" dirty="0">
                <a:latin typeface="Book Antiqua" panose="0204060205030503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3904A98-5354-549E-EC17-D8A96FC7C447}"/>
              </a:ext>
            </a:extLst>
          </p:cNvPr>
          <p:cNvSpPr txBox="1"/>
          <p:nvPr/>
        </p:nvSpPr>
        <p:spPr>
          <a:xfrm>
            <a:off x="581191" y="2967335"/>
            <a:ext cx="700493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 Antiqua" panose="02040602050305030304" pitchFamily="18" charset="0"/>
              </a:rPr>
              <a:t>Надземная часть представлена двумя (иногда тремя) прикорневыми влагалищными листьями и цветочной стрелкой, несущей одностороннюю кисть.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1AB031D-A0F1-141D-76BF-271F12EA9FEF}"/>
              </a:ext>
            </a:extLst>
          </p:cNvPr>
          <p:cNvSpPr txBox="1"/>
          <p:nvPr/>
        </p:nvSpPr>
        <p:spPr>
          <a:xfrm>
            <a:off x="581190" y="4009601"/>
            <a:ext cx="700493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Book Antiqua" panose="02040602050305030304" pitchFamily="18" charset="0"/>
              </a:rPr>
              <a:t>Листья</a:t>
            </a:r>
            <a:r>
              <a:rPr lang="ru-RU" dirty="0">
                <a:latin typeface="Book Antiqua" panose="02040602050305030304" pitchFamily="18" charset="0"/>
              </a:rPr>
              <a:t> эллиптические или ланцетные, </a:t>
            </a:r>
            <a:r>
              <a:rPr lang="ru-RU" dirty="0" err="1">
                <a:latin typeface="Book Antiqua" panose="02040602050305030304" pitchFamily="18" charset="0"/>
              </a:rPr>
              <a:t>цельнокрайные</a:t>
            </a:r>
            <a:r>
              <a:rPr lang="ru-RU" dirty="0">
                <a:latin typeface="Book Antiqua" panose="02040602050305030304" pitchFamily="18" charset="0"/>
              </a:rPr>
              <a:t>, голые, с </a:t>
            </a:r>
            <a:r>
              <a:rPr lang="ru-RU" dirty="0" err="1">
                <a:latin typeface="Book Antiqua" panose="02040602050305030304" pitchFamily="18" charset="0"/>
              </a:rPr>
              <a:t>дугонервным</a:t>
            </a:r>
            <a:r>
              <a:rPr lang="ru-RU" dirty="0">
                <a:latin typeface="Book Antiqua" panose="02040602050305030304" pitchFamily="18" charset="0"/>
              </a:rPr>
              <a:t> жилкованием.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63373A7-1C05-64F6-69A9-B34B6B8A9ADB}"/>
              </a:ext>
            </a:extLst>
          </p:cNvPr>
          <p:cNvSpPr txBox="1"/>
          <p:nvPr/>
        </p:nvSpPr>
        <p:spPr>
          <a:xfrm>
            <a:off x="581187" y="4797156"/>
            <a:ext cx="700493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Book Antiqua" panose="02040602050305030304" pitchFamily="18" charset="0"/>
              </a:rPr>
              <a:t>Цветки</a:t>
            </a:r>
            <a:r>
              <a:rPr lang="ru-RU" dirty="0">
                <a:latin typeface="Book Antiqua" panose="02040602050305030304" pitchFamily="18" charset="0"/>
              </a:rPr>
              <a:t> душистые, белые, шестичленные, с простым венчиковидным, шаровидно-колокольчатым околоцветником.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5A0CA9E-6013-70C3-A6FB-F34939DE6F1A}"/>
              </a:ext>
            </a:extLst>
          </p:cNvPr>
          <p:cNvSpPr txBox="1"/>
          <p:nvPr/>
        </p:nvSpPr>
        <p:spPr>
          <a:xfrm>
            <a:off x="551260" y="5586805"/>
            <a:ext cx="264742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Book Antiqua" panose="02040602050305030304" pitchFamily="18" charset="0"/>
              </a:rPr>
              <a:t>Плоды</a:t>
            </a:r>
            <a:r>
              <a:rPr lang="ru-RU" dirty="0">
                <a:latin typeface="Book Antiqua" panose="02040602050305030304" pitchFamily="18" charset="0"/>
              </a:rPr>
              <a:t> - красные ягоды.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BA5B748-DE89-1025-D6F6-A16937613DCF}"/>
              </a:ext>
            </a:extLst>
          </p:cNvPr>
          <p:cNvSpPr txBox="1"/>
          <p:nvPr/>
        </p:nvSpPr>
        <p:spPr>
          <a:xfrm>
            <a:off x="3395972" y="5584711"/>
            <a:ext cx="419015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Цветет в апреле-июне, плоды созревают в августе-сентябре.</a:t>
            </a:r>
          </a:p>
        </p:txBody>
      </p:sp>
    </p:spTree>
    <p:extLst>
      <p:ext uri="{BB962C8B-B14F-4D97-AF65-F5344CB8AC3E}">
        <p14:creationId xmlns:p14="http://schemas.microsoft.com/office/powerpoint/2010/main" val="3540125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AC05A7-52CC-4665-868B-102C18134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99201"/>
            <a:ext cx="11029616" cy="101380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Book Antiqua" panose="02040602050305030304" pitchFamily="18" charset="0"/>
              </a:rPr>
              <a:t>Трава ландыша - </a:t>
            </a:r>
            <a:r>
              <a:rPr lang="en-US" sz="1800" b="1" i="1" dirty="0" err="1">
                <a:latin typeface="Book Antiqua" panose="02040602050305030304" pitchFamily="18" charset="0"/>
              </a:rPr>
              <a:t>Herba</a:t>
            </a:r>
            <a:r>
              <a:rPr lang="en-US" sz="1800" b="1" i="1" dirty="0">
                <a:latin typeface="Book Antiqua" panose="02040602050305030304" pitchFamily="18" charset="0"/>
              </a:rPr>
              <a:t> </a:t>
            </a:r>
            <a:r>
              <a:rPr lang="en-US" sz="1800" b="1" i="1" dirty="0" err="1">
                <a:latin typeface="Book Antiqua" panose="02040602050305030304" pitchFamily="18" charset="0"/>
              </a:rPr>
              <a:t>Convallariae</a:t>
            </a:r>
            <a:r>
              <a:rPr lang="en-US" sz="1800" dirty="0">
                <a:latin typeface="Book Antiqua" panose="02040602050305030304" pitchFamily="18" charset="0"/>
              </a:rPr>
              <a:t/>
            </a:r>
            <a:br>
              <a:rPr lang="en-US" sz="1800" dirty="0">
                <a:latin typeface="Book Antiqua" panose="02040602050305030304" pitchFamily="18" charset="0"/>
              </a:rPr>
            </a:br>
            <a:r>
              <a:rPr lang="ru-RU" sz="1800" dirty="0">
                <a:latin typeface="Book Antiqua" panose="02040602050305030304" pitchFamily="18" charset="0"/>
              </a:rPr>
              <a:t>Листья ландыша - </a:t>
            </a:r>
            <a:r>
              <a:rPr lang="en-US" sz="1800" b="1" i="1" dirty="0">
                <a:latin typeface="Book Antiqua" panose="02040602050305030304" pitchFamily="18" charset="0"/>
              </a:rPr>
              <a:t>Folia </a:t>
            </a:r>
            <a:r>
              <a:rPr lang="en-US" sz="1800" b="1" i="1" dirty="0" err="1">
                <a:latin typeface="Book Antiqua" panose="02040602050305030304" pitchFamily="18" charset="0"/>
              </a:rPr>
              <a:t>Convallariae</a:t>
            </a:r>
            <a:r>
              <a:rPr lang="en-US" sz="1800" dirty="0">
                <a:latin typeface="Book Antiqua" panose="02040602050305030304" pitchFamily="18" charset="0"/>
              </a:rPr>
              <a:t/>
            </a:r>
            <a:br>
              <a:rPr lang="en-US" sz="1800" dirty="0">
                <a:latin typeface="Book Antiqua" panose="02040602050305030304" pitchFamily="18" charset="0"/>
              </a:rPr>
            </a:br>
            <a:r>
              <a:rPr lang="ru-RU" sz="1800" dirty="0">
                <a:latin typeface="Book Antiqua" panose="02040602050305030304" pitchFamily="18" charset="0"/>
              </a:rPr>
              <a:t>Цветки ландыша - </a:t>
            </a:r>
            <a:r>
              <a:rPr lang="en-US" sz="1800" b="1" i="1" dirty="0">
                <a:latin typeface="Book Antiqua" panose="02040602050305030304" pitchFamily="18" charset="0"/>
              </a:rPr>
              <a:t>Flores </a:t>
            </a:r>
            <a:r>
              <a:rPr lang="en-US" sz="1800" b="1" i="1" dirty="0" err="1">
                <a:latin typeface="Book Antiqua" panose="02040602050305030304" pitchFamily="18" charset="0"/>
              </a:rPr>
              <a:t>Convallariae</a:t>
            </a:r>
            <a:r>
              <a:rPr lang="en-US" sz="1800" dirty="0">
                <a:latin typeface="Book Antiqua" panose="02040602050305030304" pitchFamily="18" charset="0"/>
              </a:rPr>
              <a:t/>
            </a:r>
            <a:br>
              <a:rPr lang="en-US" sz="1800" dirty="0">
                <a:latin typeface="Book Antiqua" panose="02040602050305030304" pitchFamily="18" charset="0"/>
              </a:rPr>
            </a:br>
            <a:r>
              <a:rPr lang="ru-RU" sz="1800" dirty="0">
                <a:latin typeface="Book Antiqua" panose="02040602050305030304" pitchFamily="18" charset="0"/>
              </a:rPr>
              <a:t>Ландыш майский - </a:t>
            </a:r>
            <a:r>
              <a:rPr lang="en-US" sz="1800" i="1" dirty="0">
                <a:latin typeface="Book Antiqua" panose="02040602050305030304" pitchFamily="18" charset="0"/>
              </a:rPr>
              <a:t>Convallaria </a:t>
            </a:r>
            <a:r>
              <a:rPr lang="en-US" sz="1800" i="1" dirty="0" err="1">
                <a:latin typeface="Book Antiqua" panose="02040602050305030304" pitchFamily="18" charset="0"/>
              </a:rPr>
              <a:t>majalis</a:t>
            </a: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dirty="0">
                <a:latin typeface="Book Antiqua" panose="02040602050305030304" pitchFamily="18" charset="0"/>
              </a:rPr>
              <a:t>L.</a:t>
            </a:r>
            <a:r>
              <a:rPr lang="ru-RU" sz="1800" baseline="30000" dirty="0">
                <a:latin typeface="Book Antiqua" panose="02040602050305030304" pitchFamily="18" charset="0"/>
              </a:rPr>
              <a:t>   </a:t>
            </a:r>
            <a:r>
              <a:rPr lang="ru-RU" sz="1800" dirty="0">
                <a:latin typeface="Book Antiqua" panose="02040602050305030304" pitchFamily="18" charset="0"/>
              </a:rPr>
              <a:t>Семейство лилейные - </a:t>
            </a:r>
            <a:r>
              <a:rPr lang="en-US" sz="1800" i="1" dirty="0">
                <a:latin typeface="Book Antiqua" panose="02040602050305030304" pitchFamily="18" charset="0"/>
              </a:rPr>
              <a:t>Liliaceae.</a:t>
            </a:r>
            <a:r>
              <a:rPr lang="en-US" sz="1800" dirty="0">
                <a:latin typeface="Book Antiqua" panose="02040602050305030304" pitchFamily="18" charset="0"/>
              </a:rPr>
              <a:t/>
            </a:r>
            <a:br>
              <a:rPr lang="en-US" sz="1800" dirty="0">
                <a:latin typeface="Book Antiqua" panose="02040602050305030304" pitchFamily="18" charset="0"/>
              </a:rPr>
            </a:br>
            <a:endParaRPr lang="ru-RU" sz="1800" dirty="0"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D827F1-42FC-4689-98F2-73BABEA4B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4" y="1933979"/>
            <a:ext cx="7690647" cy="3744332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Book Antiqua" panose="02040602050305030304" pitchFamily="18" charset="0"/>
              </a:rPr>
              <a:t>Географическое распространение. </a:t>
            </a:r>
            <a:r>
              <a:rPr lang="ru-RU" sz="1600" dirty="0">
                <a:solidFill>
                  <a:schemeClr val="tx1"/>
                </a:solidFill>
                <a:latin typeface="Book Antiqua" panose="02040602050305030304" pitchFamily="18" charset="0"/>
              </a:rPr>
              <a:t>Лесная и лесостепная зоны европейской части СНГ.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Book Antiqua" panose="02040602050305030304" pitchFamily="18" charset="0"/>
              </a:rPr>
              <a:t>Заготовка. </a:t>
            </a:r>
            <a:r>
              <a:rPr lang="ru-RU" sz="1600" u="sng" dirty="0">
                <a:solidFill>
                  <a:schemeClr val="tx1"/>
                </a:solidFill>
                <a:latin typeface="Book Antiqua" panose="02040602050305030304" pitchFamily="18" charset="0"/>
              </a:rPr>
              <a:t>Траву</a:t>
            </a:r>
            <a:r>
              <a:rPr lang="ru-RU" sz="160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заготавливают </a:t>
            </a:r>
            <a:r>
              <a:rPr lang="ru-RU" sz="1600" u="sng" dirty="0">
                <a:solidFill>
                  <a:schemeClr val="tx1"/>
                </a:solidFill>
                <a:latin typeface="Book Antiqua" panose="02040602050305030304" pitchFamily="18" charset="0"/>
              </a:rPr>
              <a:t>в фазу цветения</a:t>
            </a:r>
            <a:r>
              <a:rPr lang="ru-RU" sz="1600" dirty="0">
                <a:solidFill>
                  <a:schemeClr val="tx1"/>
                </a:solidFill>
                <a:latin typeface="Book Antiqua" panose="02040602050305030304" pitchFamily="18" charset="0"/>
              </a:rPr>
              <a:t>, </a:t>
            </a:r>
            <a:r>
              <a:rPr lang="ru-RU" sz="1600" u="sng" dirty="0">
                <a:solidFill>
                  <a:schemeClr val="tx1"/>
                </a:solidFill>
                <a:latin typeface="Book Antiqua" panose="02040602050305030304" pitchFamily="18" charset="0"/>
              </a:rPr>
              <a:t>листья</a:t>
            </a:r>
            <a:r>
              <a:rPr lang="ru-RU" sz="1600" dirty="0">
                <a:solidFill>
                  <a:schemeClr val="tx1"/>
                </a:solidFill>
                <a:latin typeface="Book Antiqua" panose="02040602050305030304" pitchFamily="18" charset="0"/>
              </a:rPr>
              <a:t> - </a:t>
            </a:r>
            <a:r>
              <a:rPr lang="ru-RU" sz="1600" u="sng" dirty="0">
                <a:solidFill>
                  <a:schemeClr val="tx1"/>
                </a:solidFill>
                <a:latin typeface="Book Antiqua" panose="02040602050305030304" pitchFamily="18" charset="0"/>
              </a:rPr>
              <a:t>до цветения</a:t>
            </a:r>
            <a:r>
              <a:rPr lang="ru-RU" sz="1600" dirty="0">
                <a:solidFill>
                  <a:schemeClr val="tx1"/>
                </a:solidFill>
                <a:latin typeface="Book Antiqua" panose="02040602050305030304" pitchFamily="18" charset="0"/>
              </a:rPr>
              <a:t> и в </a:t>
            </a:r>
            <a:r>
              <a:rPr lang="ru-RU" sz="1600" u="sng" dirty="0">
                <a:solidFill>
                  <a:schemeClr val="tx1"/>
                </a:solidFill>
                <a:latin typeface="Book Antiqua" panose="02040602050305030304" pitchFamily="18" charset="0"/>
              </a:rPr>
              <a:t>начале цветения</a:t>
            </a:r>
            <a:r>
              <a:rPr lang="ru-RU" sz="1600" dirty="0">
                <a:solidFill>
                  <a:schemeClr val="tx1"/>
                </a:solidFill>
                <a:latin typeface="Book Antiqua" panose="02040602050305030304" pitchFamily="18" charset="0"/>
              </a:rPr>
              <a:t>. Траву и листья ландыша срезают на высоте 3-5 см от почвы, выше бурых чешуйчатых </a:t>
            </a:r>
            <a:r>
              <a:rPr lang="ru-RU" sz="1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листьев. </a:t>
            </a:r>
            <a:r>
              <a:rPr lang="ru-RU" sz="1600" dirty="0">
                <a:solidFill>
                  <a:schemeClr val="tx1"/>
                </a:solidFill>
                <a:latin typeface="Book Antiqua" panose="02040602050305030304" pitchFamily="18" charset="0"/>
              </a:rPr>
              <a:t>Цветки срезают с остатком цветочной стрелки не длиннее 20 см. Срезанные растения рыхло укладывают в корзины или мешки из редкой ткани и немедленно доставляют на сушку.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Book Antiqua" panose="02040602050305030304" pitchFamily="18" charset="0"/>
              </a:rPr>
              <a:t>Сушка. </a:t>
            </a:r>
            <a:r>
              <a:rPr lang="ru-RU" sz="1600" dirty="0">
                <a:solidFill>
                  <a:schemeClr val="tx1"/>
                </a:solidFill>
                <a:latin typeface="Book Antiqua" panose="02040602050305030304" pitchFamily="18" charset="0"/>
              </a:rPr>
              <a:t>Сырье сушат в сушилках при температуре 50-60 °С или на воздухе в тени. За время сушки траву и листья ландыша 1-2 раза переворачивают, соцветия раскладывают слоем не более 1 см и не ворошат.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6FD857F-299A-4B15-89BD-2F59F88FF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45D-E76B-40B2-B764-A09AA04B5FD1}" type="slidenum">
              <a:rPr lang="ru-RU" smtClean="0"/>
              <a:t>13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49D01D8-C501-A784-504A-A0D3315947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0741" y="1762679"/>
            <a:ext cx="3169320" cy="23784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8226A22-C047-CD77-D5B5-D97DC0D5E36F}"/>
              </a:ext>
            </a:extLst>
          </p:cNvPr>
          <p:cNvSpPr txBox="1"/>
          <p:nvPr/>
        </p:nvSpPr>
        <p:spPr>
          <a:xfrm>
            <a:off x="581192" y="5258634"/>
            <a:ext cx="743391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Book Antiqua" panose="02040602050305030304" pitchFamily="18" charset="0"/>
              </a:rPr>
              <a:t>Внешние признаки сырья. </a:t>
            </a:r>
            <a:r>
              <a:rPr lang="ru-RU" dirty="0">
                <a:latin typeface="Book Antiqua" panose="02040602050305030304" pitchFamily="18" charset="0"/>
              </a:rPr>
              <a:t>Трава - смесь цельных листьев, реже их частей, соцветий с цветоносами, отдельных цветков и кусочков цветоносов. Листья тонкие, ломкие, с голой и слегка блестящей поверхностью. Запах слабый. Вкус не определяется.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C95F730-EF9C-1ED7-D51D-1594B20260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8759" y="4323846"/>
            <a:ext cx="3171302" cy="2378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824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7081F9E-47EB-9023-E16D-8009D1F836CA}"/>
              </a:ext>
            </a:extLst>
          </p:cNvPr>
          <p:cNvSpPr/>
          <p:nvPr/>
        </p:nvSpPr>
        <p:spPr>
          <a:xfrm>
            <a:off x="428978" y="2327541"/>
            <a:ext cx="7656006" cy="899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AC05A7-52CC-4665-868B-102C18134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99201"/>
            <a:ext cx="11029616" cy="101380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Book Antiqua" panose="02040602050305030304" pitchFamily="18" charset="0"/>
              </a:rPr>
              <a:t>Трава ландыша - </a:t>
            </a:r>
            <a:r>
              <a:rPr lang="en-US" sz="1800" b="1" i="1" dirty="0" err="1">
                <a:latin typeface="Book Antiqua" panose="02040602050305030304" pitchFamily="18" charset="0"/>
              </a:rPr>
              <a:t>Herba</a:t>
            </a:r>
            <a:r>
              <a:rPr lang="en-US" sz="1800" b="1" i="1" dirty="0">
                <a:latin typeface="Book Antiqua" panose="02040602050305030304" pitchFamily="18" charset="0"/>
              </a:rPr>
              <a:t> </a:t>
            </a:r>
            <a:r>
              <a:rPr lang="en-US" sz="1800" b="1" i="1" dirty="0" err="1">
                <a:latin typeface="Book Antiqua" panose="02040602050305030304" pitchFamily="18" charset="0"/>
              </a:rPr>
              <a:t>Convallariae</a:t>
            </a:r>
            <a:r>
              <a:rPr lang="en-US" sz="1800" dirty="0">
                <a:latin typeface="Book Antiqua" panose="02040602050305030304" pitchFamily="18" charset="0"/>
              </a:rPr>
              <a:t/>
            </a:r>
            <a:br>
              <a:rPr lang="en-US" sz="1800" dirty="0">
                <a:latin typeface="Book Antiqua" panose="02040602050305030304" pitchFamily="18" charset="0"/>
              </a:rPr>
            </a:br>
            <a:r>
              <a:rPr lang="ru-RU" sz="1800" dirty="0">
                <a:latin typeface="Book Antiqua" panose="02040602050305030304" pitchFamily="18" charset="0"/>
              </a:rPr>
              <a:t>Листья ландыша - </a:t>
            </a:r>
            <a:r>
              <a:rPr lang="en-US" sz="1800" b="1" i="1" dirty="0">
                <a:latin typeface="Book Antiqua" panose="02040602050305030304" pitchFamily="18" charset="0"/>
              </a:rPr>
              <a:t>Folia </a:t>
            </a:r>
            <a:r>
              <a:rPr lang="en-US" sz="1800" b="1" i="1" dirty="0" err="1">
                <a:latin typeface="Book Antiqua" panose="02040602050305030304" pitchFamily="18" charset="0"/>
              </a:rPr>
              <a:t>Convallariae</a:t>
            </a:r>
            <a:r>
              <a:rPr lang="en-US" sz="1800" dirty="0">
                <a:latin typeface="Book Antiqua" panose="02040602050305030304" pitchFamily="18" charset="0"/>
              </a:rPr>
              <a:t/>
            </a:r>
            <a:br>
              <a:rPr lang="en-US" sz="1800" dirty="0">
                <a:latin typeface="Book Antiqua" panose="02040602050305030304" pitchFamily="18" charset="0"/>
              </a:rPr>
            </a:br>
            <a:r>
              <a:rPr lang="ru-RU" sz="1800" dirty="0">
                <a:latin typeface="Book Antiqua" panose="02040602050305030304" pitchFamily="18" charset="0"/>
              </a:rPr>
              <a:t>Цветки ландыша - </a:t>
            </a:r>
            <a:r>
              <a:rPr lang="en-US" sz="1800" b="1" i="1" dirty="0">
                <a:latin typeface="Book Antiqua" panose="02040602050305030304" pitchFamily="18" charset="0"/>
              </a:rPr>
              <a:t>Flores </a:t>
            </a:r>
            <a:r>
              <a:rPr lang="en-US" sz="1800" b="1" i="1" dirty="0" err="1">
                <a:latin typeface="Book Antiqua" panose="02040602050305030304" pitchFamily="18" charset="0"/>
              </a:rPr>
              <a:t>Convallariae</a:t>
            </a:r>
            <a:r>
              <a:rPr lang="en-US" sz="1800" dirty="0">
                <a:latin typeface="Book Antiqua" panose="02040602050305030304" pitchFamily="18" charset="0"/>
              </a:rPr>
              <a:t/>
            </a:r>
            <a:br>
              <a:rPr lang="en-US" sz="1800" dirty="0">
                <a:latin typeface="Book Antiqua" panose="02040602050305030304" pitchFamily="18" charset="0"/>
              </a:rPr>
            </a:br>
            <a:r>
              <a:rPr lang="ru-RU" sz="1800" dirty="0">
                <a:latin typeface="Book Antiqua" panose="02040602050305030304" pitchFamily="18" charset="0"/>
              </a:rPr>
              <a:t>Ландыш майский - </a:t>
            </a:r>
            <a:r>
              <a:rPr lang="en-US" sz="1800" i="1" dirty="0">
                <a:latin typeface="Book Antiqua" panose="02040602050305030304" pitchFamily="18" charset="0"/>
              </a:rPr>
              <a:t>Convallaria </a:t>
            </a:r>
            <a:r>
              <a:rPr lang="en-US" sz="1800" i="1" dirty="0" err="1">
                <a:latin typeface="Book Antiqua" panose="02040602050305030304" pitchFamily="18" charset="0"/>
              </a:rPr>
              <a:t>majalis</a:t>
            </a: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dirty="0">
                <a:latin typeface="Book Antiqua" panose="02040602050305030304" pitchFamily="18" charset="0"/>
              </a:rPr>
              <a:t>L.</a:t>
            </a:r>
            <a:r>
              <a:rPr lang="ru-RU" sz="1800" baseline="30000" dirty="0">
                <a:latin typeface="Book Antiqua" panose="02040602050305030304" pitchFamily="18" charset="0"/>
              </a:rPr>
              <a:t>   </a:t>
            </a:r>
            <a:r>
              <a:rPr lang="ru-RU" sz="1800" dirty="0">
                <a:latin typeface="Book Antiqua" panose="02040602050305030304" pitchFamily="18" charset="0"/>
              </a:rPr>
              <a:t>Семейство лилейные - </a:t>
            </a:r>
            <a:r>
              <a:rPr lang="en-US" sz="1800" i="1" dirty="0">
                <a:latin typeface="Book Antiqua" panose="02040602050305030304" pitchFamily="18" charset="0"/>
              </a:rPr>
              <a:t>Liliaceae.</a:t>
            </a:r>
            <a:r>
              <a:rPr lang="en-US" sz="1800" dirty="0">
                <a:latin typeface="Book Antiqua" panose="02040602050305030304" pitchFamily="18" charset="0"/>
              </a:rPr>
              <a:t/>
            </a:r>
            <a:br>
              <a:rPr lang="en-US" sz="1800" dirty="0">
                <a:latin typeface="Book Antiqua" panose="02040602050305030304" pitchFamily="18" charset="0"/>
              </a:rPr>
            </a:br>
            <a:endParaRPr lang="ru-RU" sz="1800" dirty="0"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D827F1-42FC-4689-98F2-73BABEA4B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504" y="1906123"/>
            <a:ext cx="7374953" cy="48449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Химический состав. </a:t>
            </a:r>
            <a:r>
              <a:rPr lang="ru-RU" dirty="0" err="1">
                <a:solidFill>
                  <a:schemeClr val="tx1"/>
                </a:solidFill>
                <a:latin typeface="Book Antiqua" panose="02040602050305030304" pitchFamily="18" charset="0"/>
              </a:rPr>
              <a:t>Кардиотонические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 гликозиды из группы </a:t>
            </a:r>
            <a:r>
              <a:rPr lang="ru-RU" dirty="0" err="1">
                <a:solidFill>
                  <a:schemeClr val="tx1"/>
                </a:solidFill>
                <a:latin typeface="Book Antiqua" panose="02040602050305030304" pitchFamily="18" charset="0"/>
              </a:rPr>
              <a:t>карденолидов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 (основные - </a:t>
            </a:r>
            <a:r>
              <a:rPr lang="ru-RU" dirty="0" err="1">
                <a:solidFill>
                  <a:schemeClr val="tx1"/>
                </a:solidFill>
                <a:latin typeface="Book Antiqua" panose="02040602050305030304" pitchFamily="18" charset="0"/>
              </a:rPr>
              <a:t>конваллозид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 и </a:t>
            </a:r>
            <a:r>
              <a:rPr lang="ru-RU" dirty="0" err="1">
                <a:solidFill>
                  <a:schemeClr val="tx1"/>
                </a:solidFill>
                <a:latin typeface="Book Antiqua" panose="02040602050305030304" pitchFamily="18" charset="0"/>
              </a:rPr>
              <a:t>конваллотоксин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), флавоноиды, стероидные сапонины.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Применение, лекарственные препараты.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Настойка ландыша, препараты </a:t>
            </a:r>
            <a:r>
              <a:rPr lang="ru-RU" dirty="0" err="1">
                <a:solidFill>
                  <a:schemeClr val="tx1"/>
                </a:solidFill>
                <a:latin typeface="Book Antiqua" panose="02040602050305030304" pitchFamily="18" charset="0"/>
              </a:rPr>
              <a:t>коргликон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 и </a:t>
            </a:r>
            <a:r>
              <a:rPr lang="ru-RU" dirty="0" err="1">
                <a:solidFill>
                  <a:schemeClr val="tx1"/>
                </a:solidFill>
                <a:latin typeface="Book Antiqua" panose="02040602050305030304" pitchFamily="18" charset="0"/>
              </a:rPr>
              <a:t>коргликард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 применяются как </a:t>
            </a:r>
            <a:r>
              <a:rPr lang="ru-RU" dirty="0" err="1">
                <a:solidFill>
                  <a:schemeClr val="tx1"/>
                </a:solidFill>
                <a:latin typeface="Book Antiqua" panose="02040602050305030304" pitchFamily="18" charset="0"/>
              </a:rPr>
              <a:t>кардиотонические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 средства при </a:t>
            </a:r>
            <a:r>
              <a:rPr lang="ru-R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ОСН и ХСН.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Не обладают кумулятивными свойствами. Трава входит в состав сбора М. Н. Здренко.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Противопоказания</a:t>
            </a:r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Инфекционные заболевания сердца, кардиосклероз.</a:t>
            </a:r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6FD857F-299A-4B15-89BD-2F59F88FF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45D-E76B-40B2-B764-A09AA04B5FD1}" type="slidenum">
              <a:rPr lang="ru-RU" smtClean="0"/>
              <a:t>14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8CCF9FE-41E8-4997-8095-861F3DE157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9230" y="2013001"/>
            <a:ext cx="3277332" cy="24281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05BF1B4-EEF4-43F5-AD47-F41A2F2F40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5609" y="4662309"/>
            <a:ext cx="2829256" cy="189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04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3A6A4E-D53F-15E0-BA56-04E36D995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ook Antiqua" panose="02040602050305030304" pitchFamily="18" charset="0"/>
              </a:rPr>
              <a:t>Примеси ландыша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47C5E3C-52B3-CC75-774A-4231980D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45D-E76B-40B2-B764-A09AA04B5FD1}" type="slidenum">
              <a:rPr lang="ru-RU" smtClean="0"/>
              <a:t>15</a:t>
            </a:fld>
            <a:endParaRPr lang="ru-RU"/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491225C0-C89E-048A-34E0-924AEB5D8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3" b="100000" l="9658" r="899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3894" y="2005927"/>
            <a:ext cx="4987725" cy="431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EF6B872E-F4CC-357C-ABC6-CE14F651E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8419" y="2005927"/>
            <a:ext cx="2556427" cy="431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="" xmlns:a16="http://schemas.microsoft.com/office/drawing/2014/main" id="{78E49B22-A98C-D102-73AB-D067B7688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87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06" y="2005928"/>
            <a:ext cx="4776975" cy="431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632D0BA-31FA-8087-ADDE-C0B5481CC258}"/>
              </a:ext>
            </a:extLst>
          </p:cNvPr>
          <p:cNvSpPr txBox="1"/>
          <p:nvPr/>
        </p:nvSpPr>
        <p:spPr>
          <a:xfrm>
            <a:off x="9027351" y="6331868"/>
            <a:ext cx="1519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Купена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A8D793-228A-C109-6EE1-3265C84BE900}"/>
              </a:ext>
            </a:extLst>
          </p:cNvPr>
          <p:cNvSpPr txBox="1"/>
          <p:nvPr/>
        </p:nvSpPr>
        <p:spPr>
          <a:xfrm>
            <a:off x="5602010" y="6331868"/>
            <a:ext cx="1519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Майник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F30A5AF-9571-361F-5341-522255A69654}"/>
              </a:ext>
            </a:extLst>
          </p:cNvPr>
          <p:cNvSpPr txBox="1"/>
          <p:nvPr/>
        </p:nvSpPr>
        <p:spPr>
          <a:xfrm>
            <a:off x="1938601" y="6318015"/>
            <a:ext cx="218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Грушанка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987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8B828B-6744-400E-84C1-F60CDC88E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58" y="790222"/>
            <a:ext cx="11029616" cy="1140223"/>
          </a:xfrm>
        </p:spPr>
        <p:txBody>
          <a:bodyPr>
            <a:noAutofit/>
          </a:bodyPr>
          <a:lstStyle/>
          <a:p>
            <a:r>
              <a:rPr lang="ru-RU" sz="1600" dirty="0">
                <a:latin typeface="Book Antiqua" panose="02040602050305030304" pitchFamily="18" charset="0"/>
              </a:rPr>
              <a:t>Листья наперстянки - </a:t>
            </a:r>
            <a:r>
              <a:rPr lang="en-US" sz="1600" b="1" i="1" dirty="0">
                <a:latin typeface="Book Antiqua" panose="02040602050305030304" pitchFamily="18" charset="0"/>
              </a:rPr>
              <a:t>Folia Digitalis</a:t>
            </a:r>
            <a:r>
              <a:rPr lang="en-US" sz="1600" dirty="0">
                <a:latin typeface="Book Antiqua" panose="02040602050305030304" pitchFamily="18" charset="0"/>
              </a:rPr>
              <a:t/>
            </a:r>
            <a:br>
              <a:rPr lang="en-US" sz="1600" dirty="0">
                <a:latin typeface="Book Antiqua" panose="02040602050305030304" pitchFamily="18" charset="0"/>
              </a:rPr>
            </a:br>
            <a:r>
              <a:rPr lang="ru-RU" sz="1600" dirty="0">
                <a:latin typeface="Book Antiqua" panose="02040602050305030304" pitchFamily="18" charset="0"/>
              </a:rPr>
              <a:t>Наперстянка пурпурная - </a:t>
            </a:r>
            <a:r>
              <a:rPr lang="en-US" sz="1600" i="1" dirty="0">
                <a:latin typeface="Book Antiqua" panose="02040602050305030304" pitchFamily="18" charset="0"/>
              </a:rPr>
              <a:t>Digitalis </a:t>
            </a:r>
            <a:r>
              <a:rPr lang="en-US" sz="1600" i="1" dirty="0" err="1" smtClean="0">
                <a:latin typeface="Book Antiqua" panose="02040602050305030304" pitchFamily="18" charset="0"/>
              </a:rPr>
              <a:t>purpurea</a:t>
            </a:r>
            <a:r>
              <a:rPr lang="ru-RU" sz="1600" dirty="0" smtClean="0">
                <a:latin typeface="Book Antiqua" panose="02040602050305030304" pitchFamily="18" charset="0"/>
              </a:rPr>
              <a:t>    </a:t>
            </a:r>
            <a:br>
              <a:rPr lang="ru-RU" sz="1600" dirty="0" smtClean="0">
                <a:latin typeface="Book Antiqua" panose="02040602050305030304" pitchFamily="18" charset="0"/>
              </a:rPr>
            </a:br>
            <a:r>
              <a:rPr lang="ru-RU" sz="1600" dirty="0" smtClean="0">
                <a:latin typeface="Book Antiqua" panose="02040602050305030304" pitchFamily="18" charset="0"/>
              </a:rPr>
              <a:t> </a:t>
            </a:r>
            <a:r>
              <a:rPr lang="ru-RU" sz="1600" dirty="0">
                <a:latin typeface="Book Antiqua" panose="02040602050305030304" pitchFamily="18" charset="0"/>
              </a:rPr>
              <a:t>Наперстянка крупноцветковая - </a:t>
            </a:r>
            <a:r>
              <a:rPr lang="en-US" sz="1600" i="1" dirty="0">
                <a:latin typeface="Book Antiqua" panose="02040602050305030304" pitchFamily="18" charset="0"/>
              </a:rPr>
              <a:t>Digitalis </a:t>
            </a:r>
            <a:r>
              <a:rPr lang="en-US" sz="1600" i="1" dirty="0" err="1" smtClean="0">
                <a:latin typeface="Book Antiqua" panose="02040602050305030304" pitchFamily="18" charset="0"/>
              </a:rPr>
              <a:t>grandiflora</a:t>
            </a:r>
            <a:r>
              <a:rPr lang="en-US" sz="1600" dirty="0">
                <a:latin typeface="Book Antiqua" panose="02040602050305030304" pitchFamily="18" charset="0"/>
              </a:rPr>
              <a:t/>
            </a:r>
            <a:br>
              <a:rPr lang="en-US" sz="1600" dirty="0">
                <a:latin typeface="Book Antiqua" panose="02040602050305030304" pitchFamily="18" charset="0"/>
              </a:rPr>
            </a:br>
            <a:r>
              <a:rPr lang="ru-RU" sz="1600" dirty="0" smtClean="0">
                <a:latin typeface="Book Antiqua" panose="02040602050305030304" pitchFamily="18" charset="0"/>
              </a:rPr>
              <a:t>Семейство </a:t>
            </a:r>
            <a:r>
              <a:rPr lang="ru-RU" sz="1600" dirty="0">
                <a:latin typeface="Book Antiqua" panose="02040602050305030304" pitchFamily="18" charset="0"/>
              </a:rPr>
              <a:t>норичниковые - </a:t>
            </a:r>
            <a:r>
              <a:rPr lang="en-US" sz="1600" i="1" dirty="0" err="1" smtClean="0">
                <a:latin typeface="Book Antiqua" panose="02040602050305030304" pitchFamily="18" charset="0"/>
              </a:rPr>
              <a:t>Scrophulariaceae</a:t>
            </a:r>
            <a:r>
              <a:rPr lang="en-US" sz="1600" dirty="0">
                <a:latin typeface="Book Antiqua" panose="02040602050305030304" pitchFamily="18" charset="0"/>
              </a:rPr>
              <a:t/>
            </a:r>
            <a:br>
              <a:rPr lang="en-US" sz="1600" dirty="0">
                <a:latin typeface="Book Antiqua" panose="02040602050305030304" pitchFamily="18" charset="0"/>
              </a:rPr>
            </a:br>
            <a:endParaRPr lang="ru-RU" sz="1600" dirty="0"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7FDE02A-FF82-40D2-9F49-8E4C88C6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45D-E76B-40B2-B764-A09AA04B5FD1}" type="slidenum">
              <a:rPr lang="ru-RU" smtClean="0"/>
              <a:t>16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BC28F4A-0906-4FF5-A4DA-142F09DB2F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319" y="2060267"/>
            <a:ext cx="3382969" cy="46826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D4CEBBD-A3A6-4DD8-BE9A-FE4B806DF9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532" y="1930445"/>
            <a:ext cx="3265724" cy="466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69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8B828B-6744-400E-84C1-F60CDC88E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58" y="790222"/>
            <a:ext cx="11029616" cy="1140223"/>
          </a:xfrm>
        </p:spPr>
        <p:txBody>
          <a:bodyPr>
            <a:noAutofit/>
          </a:bodyPr>
          <a:lstStyle/>
          <a:p>
            <a:r>
              <a:rPr lang="ru-RU" sz="1600" dirty="0">
                <a:latin typeface="Book Antiqua" panose="02040602050305030304" pitchFamily="18" charset="0"/>
              </a:rPr>
              <a:t>Листья наперстянки - </a:t>
            </a:r>
            <a:r>
              <a:rPr lang="en-US" sz="1600" b="1" i="1" dirty="0">
                <a:latin typeface="Book Antiqua" panose="02040602050305030304" pitchFamily="18" charset="0"/>
              </a:rPr>
              <a:t>Folia Digitalis</a:t>
            </a:r>
            <a:r>
              <a:rPr lang="en-US" sz="1600" dirty="0">
                <a:latin typeface="Book Antiqua" panose="02040602050305030304" pitchFamily="18" charset="0"/>
              </a:rPr>
              <a:t/>
            </a:r>
            <a:br>
              <a:rPr lang="en-US" sz="1600" dirty="0">
                <a:latin typeface="Book Antiqua" panose="02040602050305030304" pitchFamily="18" charset="0"/>
              </a:rPr>
            </a:br>
            <a:r>
              <a:rPr lang="ru-RU" sz="1600" dirty="0">
                <a:latin typeface="Book Antiqua" panose="02040602050305030304" pitchFamily="18" charset="0"/>
              </a:rPr>
              <a:t>Наперстянка пурпурная - </a:t>
            </a:r>
            <a:r>
              <a:rPr lang="en-US" sz="1600" i="1" dirty="0">
                <a:latin typeface="Book Antiqua" panose="02040602050305030304" pitchFamily="18" charset="0"/>
              </a:rPr>
              <a:t>Digitalis purpurea </a:t>
            </a:r>
            <a:r>
              <a:rPr lang="en-US" sz="1600" dirty="0">
                <a:latin typeface="Book Antiqua" panose="02040602050305030304" pitchFamily="18" charset="0"/>
              </a:rPr>
              <a:t>L.</a:t>
            </a:r>
            <a:r>
              <a:rPr lang="ru-RU" sz="1600" dirty="0">
                <a:latin typeface="Book Antiqua" panose="02040602050305030304" pitchFamily="18" charset="0"/>
              </a:rPr>
              <a:t>     </a:t>
            </a:r>
            <a:br>
              <a:rPr lang="ru-RU" sz="1600" dirty="0">
                <a:latin typeface="Book Antiqua" panose="02040602050305030304" pitchFamily="18" charset="0"/>
              </a:rPr>
            </a:br>
            <a:r>
              <a:rPr lang="ru-RU" sz="1600" dirty="0">
                <a:latin typeface="Book Antiqua" panose="02040602050305030304" pitchFamily="18" charset="0"/>
              </a:rPr>
              <a:t>Наперстянка крупноцветковая - </a:t>
            </a:r>
            <a:r>
              <a:rPr lang="en-US" sz="1600" i="1" dirty="0">
                <a:latin typeface="Book Antiqua" panose="02040602050305030304" pitchFamily="18" charset="0"/>
              </a:rPr>
              <a:t>Digitalis grandiflora </a:t>
            </a:r>
            <a:r>
              <a:rPr lang="en-US" sz="1600" dirty="0">
                <a:latin typeface="Book Antiqua" panose="02040602050305030304" pitchFamily="18" charset="0"/>
              </a:rPr>
              <a:t>Mill.</a:t>
            </a:r>
            <a:br>
              <a:rPr lang="en-US" sz="1600" dirty="0">
                <a:latin typeface="Book Antiqua" panose="02040602050305030304" pitchFamily="18" charset="0"/>
              </a:rPr>
            </a:br>
            <a:r>
              <a:rPr lang="ru-RU" sz="1600" dirty="0">
                <a:latin typeface="Book Antiqua" panose="02040602050305030304" pitchFamily="18" charset="0"/>
              </a:rPr>
              <a:t>Семейство норичниковые - </a:t>
            </a:r>
            <a:r>
              <a:rPr lang="en-US" sz="1600" i="1" dirty="0">
                <a:latin typeface="Book Antiqua" panose="02040602050305030304" pitchFamily="18" charset="0"/>
              </a:rPr>
              <a:t>Scrophulariaceae.</a:t>
            </a:r>
            <a:r>
              <a:rPr lang="en-US" sz="1600" dirty="0">
                <a:latin typeface="Book Antiqua" panose="02040602050305030304" pitchFamily="18" charset="0"/>
              </a:rPr>
              <a:t/>
            </a:r>
            <a:br>
              <a:rPr lang="en-US" sz="1600" dirty="0">
                <a:latin typeface="Book Antiqua" panose="02040602050305030304" pitchFamily="18" charset="0"/>
              </a:rPr>
            </a:br>
            <a:endParaRPr lang="ru-RU" sz="1600" dirty="0"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7FDE02A-FF82-40D2-9F49-8E4C88C6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45D-E76B-40B2-B764-A09AA04B5FD1}" type="slidenum">
              <a:rPr lang="ru-RU" smtClean="0"/>
              <a:t>17</a:t>
            </a:fld>
            <a:endParaRPr lang="ru-RU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="" xmlns:a16="http://schemas.microsoft.com/office/drawing/2014/main" id="{D5CF5E2D-AFFF-42EF-92AB-5FA75B65F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890921"/>
              </p:ext>
            </p:extLst>
          </p:nvPr>
        </p:nvGraphicFramePr>
        <p:xfrm>
          <a:off x="581192" y="1930445"/>
          <a:ext cx="11029617" cy="481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539">
                  <a:extLst>
                    <a:ext uri="{9D8B030D-6E8A-4147-A177-3AD203B41FA5}">
                      <a16:colId xmlns="" xmlns:a16="http://schemas.microsoft.com/office/drawing/2014/main" val="4148263248"/>
                    </a:ext>
                  </a:extLst>
                </a:gridCol>
                <a:gridCol w="3676539">
                  <a:extLst>
                    <a:ext uri="{9D8B030D-6E8A-4147-A177-3AD203B41FA5}">
                      <a16:colId xmlns="" xmlns:a16="http://schemas.microsoft.com/office/drawing/2014/main" val="2640574015"/>
                    </a:ext>
                  </a:extLst>
                </a:gridCol>
                <a:gridCol w="3676539">
                  <a:extLst>
                    <a:ext uri="{9D8B030D-6E8A-4147-A177-3AD203B41FA5}">
                      <a16:colId xmlns="" xmlns:a16="http://schemas.microsoft.com/office/drawing/2014/main" val="2298183712"/>
                    </a:ext>
                  </a:extLst>
                </a:gridCol>
              </a:tblGrid>
              <a:tr h="67912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 Antiqua" panose="02040602050305030304" pitchFamily="18" charset="0"/>
                        </a:rPr>
                        <a:t>Характеристика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 Antiqua" panose="02040602050305030304" pitchFamily="18" charset="0"/>
                        </a:rPr>
                        <a:t>Наперстянка пурпурная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 Antiqua" panose="02040602050305030304" pitchFamily="18" charset="0"/>
                        </a:rPr>
                        <a:t>Наперстянка крупноцветковая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4803781"/>
                  </a:ext>
                </a:extLst>
              </a:tr>
              <a:tr h="67912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 Antiqua" panose="02040602050305030304" pitchFamily="18" charset="0"/>
                        </a:rPr>
                        <a:t>Ботаническое описание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Book Antiqua" panose="02040602050305030304" pitchFamily="18" charset="0"/>
                        </a:rPr>
                        <a:t>Двулетнее травянистое растение до 1 м высотой. Розеточные листья продолговато-яйцевидные, стеблевые – черешковые. Цветки с </a:t>
                      </a:r>
                      <a:r>
                        <a:rPr lang="ru-RU" sz="1400" dirty="0" err="1">
                          <a:latin typeface="Book Antiqua" panose="02040602050305030304" pitchFamily="18" charset="0"/>
                        </a:rPr>
                        <a:t>наперстковидным</a:t>
                      </a:r>
                      <a:r>
                        <a:rPr lang="ru-RU" sz="1400" dirty="0">
                          <a:latin typeface="Book Antiqua" panose="02040602050305030304" pitchFamily="18" charset="0"/>
                        </a:rPr>
                        <a:t> пурпурным венчиком.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Book Antiqua" panose="02040602050305030304" pitchFamily="18" charset="0"/>
                        </a:rPr>
                        <a:t>Многолетнее травянистое растение до 80 см высотой. Листья ланцетные. Цветки с колокольчатым, светло-желтым венчиком.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9934753"/>
                  </a:ext>
                </a:extLst>
              </a:tr>
              <a:tr h="67912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 Antiqua" panose="02040602050305030304" pitchFamily="18" charset="0"/>
                        </a:rPr>
                        <a:t>Географическое распространение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Book Antiqua" panose="02040602050305030304" pitchFamily="18" charset="0"/>
                        </a:rPr>
                        <a:t>Естественно произрастает в Европе. Культивируется на юге России.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Book Antiqua" panose="02040602050305030304" pitchFamily="18" charset="0"/>
                        </a:rPr>
                        <a:t>Произрастает на Урале, Северном Кавказе.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3048963"/>
                  </a:ext>
                </a:extLst>
              </a:tr>
              <a:tr h="67912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 Antiqua" panose="02040602050305030304" pitchFamily="18" charset="0"/>
                        </a:rPr>
                        <a:t>Заготовка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Book Antiqua" panose="02040602050305030304" pitchFamily="18" charset="0"/>
                        </a:rPr>
                        <a:t>На первом году жизни собирают розеточные листья, на втором и в последующие годы – стеблевые.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6836336"/>
                  </a:ext>
                </a:extLst>
              </a:tr>
              <a:tr h="67912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 Antiqua" panose="02040602050305030304" pitchFamily="18" charset="0"/>
                        </a:rPr>
                        <a:t>Сушка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Book Antiqua" panose="02040602050305030304" pitchFamily="18" charset="0"/>
                        </a:rPr>
                        <a:t>В сушилках при температуре до 55-60°С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9747612"/>
                  </a:ext>
                </a:extLst>
              </a:tr>
              <a:tr h="67912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 Antiqua" panose="02040602050305030304" pitchFamily="18" charset="0"/>
                        </a:rPr>
                        <a:t>Внешние признаки сырья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Book Antiqua" panose="02040602050305030304" pitchFamily="18" charset="0"/>
                        </a:rPr>
                        <a:t>Прикорневые листья с длинными крылатыми черешками, стеблевые – без черешков, морщинистые, опушенные снизу, с густой сетью жилок.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Book Antiqua" panose="02040602050305030304" pitchFamily="18" charset="0"/>
                        </a:rPr>
                        <a:t>Прикорневые и стеблевые листья суживающиеся к короткий черешок или без него. Цвет зеленый с обеих сторон.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9881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66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8B828B-6744-400E-84C1-F60CDC88E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58" y="790222"/>
            <a:ext cx="11029616" cy="1140223"/>
          </a:xfrm>
        </p:spPr>
        <p:txBody>
          <a:bodyPr>
            <a:noAutofit/>
          </a:bodyPr>
          <a:lstStyle/>
          <a:p>
            <a:r>
              <a:rPr lang="ru-RU" sz="1600" dirty="0">
                <a:latin typeface="Book Antiqua" panose="02040602050305030304" pitchFamily="18" charset="0"/>
              </a:rPr>
              <a:t>Листья наперстянки - </a:t>
            </a:r>
            <a:r>
              <a:rPr lang="en-US" sz="1600" b="1" i="1" dirty="0">
                <a:latin typeface="Book Antiqua" panose="02040602050305030304" pitchFamily="18" charset="0"/>
              </a:rPr>
              <a:t>Folia Digitalis</a:t>
            </a:r>
            <a:r>
              <a:rPr lang="en-US" sz="1600" dirty="0">
                <a:latin typeface="Book Antiqua" panose="02040602050305030304" pitchFamily="18" charset="0"/>
              </a:rPr>
              <a:t/>
            </a:r>
            <a:br>
              <a:rPr lang="en-US" sz="1600" dirty="0">
                <a:latin typeface="Book Antiqua" panose="02040602050305030304" pitchFamily="18" charset="0"/>
              </a:rPr>
            </a:br>
            <a:r>
              <a:rPr lang="ru-RU" sz="1600" dirty="0">
                <a:latin typeface="Book Antiqua" panose="02040602050305030304" pitchFamily="18" charset="0"/>
              </a:rPr>
              <a:t>Наперстянка пурпурная - </a:t>
            </a:r>
            <a:r>
              <a:rPr lang="en-US" sz="1600" i="1" dirty="0">
                <a:latin typeface="Book Antiqua" panose="02040602050305030304" pitchFamily="18" charset="0"/>
              </a:rPr>
              <a:t>Digitalis </a:t>
            </a:r>
            <a:r>
              <a:rPr lang="en-US" sz="1600" i="1" dirty="0" err="1">
                <a:latin typeface="Book Antiqua" panose="02040602050305030304" pitchFamily="18" charset="0"/>
              </a:rPr>
              <a:t>purpurea</a:t>
            </a:r>
            <a:r>
              <a:rPr lang="en-US" sz="1600" i="1" dirty="0">
                <a:latin typeface="Book Antiqua" panose="02040602050305030304" pitchFamily="18" charset="0"/>
              </a:rPr>
              <a:t> </a:t>
            </a:r>
            <a:r>
              <a:rPr lang="ru-RU" sz="1600" dirty="0" smtClean="0">
                <a:latin typeface="Book Antiqua" panose="02040602050305030304" pitchFamily="18" charset="0"/>
              </a:rPr>
              <a:t>    </a:t>
            </a:r>
            <a:r>
              <a:rPr lang="ru-RU" sz="1600" dirty="0">
                <a:latin typeface="Book Antiqua" panose="02040602050305030304" pitchFamily="18" charset="0"/>
              </a:rPr>
              <a:t/>
            </a:r>
            <a:br>
              <a:rPr lang="ru-RU" sz="1600" dirty="0">
                <a:latin typeface="Book Antiqua" panose="02040602050305030304" pitchFamily="18" charset="0"/>
              </a:rPr>
            </a:br>
            <a:r>
              <a:rPr lang="ru-RU" sz="1600" dirty="0">
                <a:latin typeface="Book Antiqua" panose="02040602050305030304" pitchFamily="18" charset="0"/>
              </a:rPr>
              <a:t>Наперстянка крупноцветковая - </a:t>
            </a:r>
            <a:r>
              <a:rPr lang="en-US" sz="1600" i="1" dirty="0">
                <a:latin typeface="Book Antiqua" panose="02040602050305030304" pitchFamily="18" charset="0"/>
              </a:rPr>
              <a:t>Digitalis </a:t>
            </a:r>
            <a:r>
              <a:rPr lang="en-US" sz="1600" i="1" dirty="0" err="1">
                <a:latin typeface="Book Antiqua" panose="02040602050305030304" pitchFamily="18" charset="0"/>
              </a:rPr>
              <a:t>grandiflora</a:t>
            </a:r>
            <a:r>
              <a:rPr lang="en-US" sz="1600" i="1" dirty="0">
                <a:latin typeface="Book Antiqua" panose="02040602050305030304" pitchFamily="18" charset="0"/>
              </a:rPr>
              <a:t> </a:t>
            </a:r>
            <a:r>
              <a:rPr lang="en-US" sz="1600" dirty="0">
                <a:latin typeface="Book Antiqua" panose="02040602050305030304" pitchFamily="18" charset="0"/>
              </a:rPr>
              <a:t/>
            </a:r>
            <a:br>
              <a:rPr lang="en-US" sz="1600" dirty="0">
                <a:latin typeface="Book Antiqua" panose="02040602050305030304" pitchFamily="18" charset="0"/>
              </a:rPr>
            </a:br>
            <a:r>
              <a:rPr lang="ru-RU" sz="1600" dirty="0">
                <a:latin typeface="Book Antiqua" panose="02040602050305030304" pitchFamily="18" charset="0"/>
              </a:rPr>
              <a:t>Семейство норичниковые - </a:t>
            </a:r>
            <a:r>
              <a:rPr lang="en-US" sz="1600" i="1" dirty="0">
                <a:latin typeface="Book Antiqua" panose="02040602050305030304" pitchFamily="18" charset="0"/>
              </a:rPr>
              <a:t>Scrophulariaceae.</a:t>
            </a:r>
            <a:r>
              <a:rPr lang="en-US" sz="1600" dirty="0">
                <a:latin typeface="Book Antiqua" panose="02040602050305030304" pitchFamily="18" charset="0"/>
              </a:rPr>
              <a:t/>
            </a:r>
            <a:br>
              <a:rPr lang="en-US" sz="1600" dirty="0">
                <a:latin typeface="Book Antiqua" panose="02040602050305030304" pitchFamily="18" charset="0"/>
              </a:rPr>
            </a:br>
            <a:endParaRPr lang="ru-RU" sz="1600" dirty="0"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7FDE02A-FF82-40D2-9F49-8E4C88C6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45D-E76B-40B2-B764-A09AA04B5FD1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="" xmlns:a16="http://schemas.microsoft.com/office/drawing/2014/main" id="{D5CF5E2D-AFFF-42EF-92AB-5FA75B65F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40634"/>
              </p:ext>
            </p:extLst>
          </p:nvPr>
        </p:nvGraphicFramePr>
        <p:xfrm>
          <a:off x="581192" y="1930445"/>
          <a:ext cx="11029617" cy="4074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539">
                  <a:extLst>
                    <a:ext uri="{9D8B030D-6E8A-4147-A177-3AD203B41FA5}">
                      <a16:colId xmlns="" xmlns:a16="http://schemas.microsoft.com/office/drawing/2014/main" val="4148263248"/>
                    </a:ext>
                  </a:extLst>
                </a:gridCol>
                <a:gridCol w="3676539">
                  <a:extLst>
                    <a:ext uri="{9D8B030D-6E8A-4147-A177-3AD203B41FA5}">
                      <a16:colId xmlns="" xmlns:a16="http://schemas.microsoft.com/office/drawing/2014/main" val="2640574015"/>
                    </a:ext>
                  </a:extLst>
                </a:gridCol>
                <a:gridCol w="3676539">
                  <a:extLst>
                    <a:ext uri="{9D8B030D-6E8A-4147-A177-3AD203B41FA5}">
                      <a16:colId xmlns="" xmlns:a16="http://schemas.microsoft.com/office/drawing/2014/main" val="2298183712"/>
                    </a:ext>
                  </a:extLst>
                </a:gridCol>
              </a:tblGrid>
              <a:tr h="67912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 Antiqua" panose="02040602050305030304" pitchFamily="18" charset="0"/>
                        </a:rPr>
                        <a:t>Характеристика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 Antiqua" panose="02040602050305030304" pitchFamily="18" charset="0"/>
                        </a:rPr>
                        <a:t>Наперстянка пурпурная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 Antiqua" panose="02040602050305030304" pitchFamily="18" charset="0"/>
                        </a:rPr>
                        <a:t>Наперстянка крупноцветковая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4803781"/>
                  </a:ext>
                </a:extLst>
              </a:tr>
              <a:tr h="67912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 Antiqua" panose="02040602050305030304" pitchFamily="18" charset="0"/>
                        </a:rPr>
                        <a:t>Химический состав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err="1">
                          <a:latin typeface="Book Antiqua" panose="02040602050305030304" pitchFamily="18" charset="0"/>
                        </a:rPr>
                        <a:t>Пурпуреагликозиды</a:t>
                      </a:r>
                      <a:r>
                        <a:rPr lang="ru-RU" sz="1400" dirty="0">
                          <a:latin typeface="Book Antiqua" panose="02040602050305030304" pitchFamily="18" charset="0"/>
                        </a:rPr>
                        <a:t> А и В, стероидные сапонины и флавоноиды.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err="1">
                          <a:latin typeface="Book Antiqua" panose="02040602050305030304" pitchFamily="18" charset="0"/>
                        </a:rPr>
                        <a:t>Дигиланиды</a:t>
                      </a:r>
                      <a:r>
                        <a:rPr lang="ru-RU" sz="1400" dirty="0">
                          <a:latin typeface="Book Antiqua" panose="02040602050305030304" pitchFamily="18" charset="0"/>
                        </a:rPr>
                        <a:t> А, В и С, стероидные сапонины и флавоноиды.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9934753"/>
                  </a:ext>
                </a:extLst>
              </a:tr>
              <a:tr h="6791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ook Antiqua" panose="02040602050305030304" pitchFamily="18" charset="0"/>
                        </a:rPr>
                        <a:t>Применение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ook Antiqua" panose="02040602050305030304" pitchFamily="18" charset="0"/>
                        </a:rPr>
                        <a:t>Хроническая сердечная недостаточность. Способны </a:t>
                      </a:r>
                      <a:r>
                        <a:rPr lang="ru-RU" sz="1400" dirty="0" err="1">
                          <a:latin typeface="Book Antiqua" panose="02040602050305030304" pitchFamily="18" charset="0"/>
                        </a:rPr>
                        <a:t>кумулировать</a:t>
                      </a:r>
                      <a:r>
                        <a:rPr lang="ru-RU" sz="1400" dirty="0">
                          <a:latin typeface="Book Antiqua" panose="02040602050305030304" pitchFamily="18" charset="0"/>
                        </a:rPr>
                        <a:t>. Действие сильное, медленное, длительное.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3048963"/>
                  </a:ext>
                </a:extLst>
              </a:tr>
              <a:tr h="67912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 Antiqua" panose="02040602050305030304" pitchFamily="18" charset="0"/>
                        </a:rPr>
                        <a:t>Лекарственные препараты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Book Antiqua" panose="02040602050305030304" pitchFamily="18" charset="0"/>
                        </a:rPr>
                        <a:t>Дигитоксин (в настоящее время не применяется)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6836336"/>
                  </a:ext>
                </a:extLst>
              </a:tr>
              <a:tr h="67912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 Antiqua" panose="02040602050305030304" pitchFamily="18" charset="0"/>
                        </a:rPr>
                        <a:t>Побочные эффекты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Book Antiqua" panose="02040602050305030304" pitchFamily="18" charset="0"/>
                        </a:rPr>
                        <a:t>См. Наперстянка шерстистая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9747612"/>
                  </a:ext>
                </a:extLst>
              </a:tr>
              <a:tr h="67912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 Antiqua" panose="02040602050305030304" pitchFamily="18" charset="0"/>
                        </a:rPr>
                        <a:t>Противопоказания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Book Antiqua" panose="02040602050305030304" pitchFamily="18" charset="0"/>
                        </a:rPr>
                        <a:t>См. Наперстянка шерстистая</a:t>
                      </a:r>
                    </a:p>
                    <a:p>
                      <a:pPr algn="just"/>
                      <a:endParaRPr lang="ru-RU" sz="1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9881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658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7FDE02A-FF82-40D2-9F49-8E4C88C6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45D-E76B-40B2-B764-A09AA04B5FD1}" type="slidenum">
              <a:rPr lang="ru-RU" smtClean="0"/>
              <a:t>19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81E932-294A-443F-AA81-8C0DEF39A08C}"/>
              </a:ext>
            </a:extLst>
          </p:cNvPr>
          <p:cNvSpPr txBox="1"/>
          <p:nvPr/>
        </p:nvSpPr>
        <p:spPr>
          <a:xfrm>
            <a:off x="936977" y="806663"/>
            <a:ext cx="70313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Листья наперстянки шерстистой - </a:t>
            </a:r>
            <a:r>
              <a:rPr lang="en-US" sz="2000" dirty="0">
                <a:solidFill>
                  <a:schemeClr val="bg1"/>
                </a:solidFill>
                <a:latin typeface="Book Antiqua" panose="02040602050305030304" pitchFamily="18" charset="0"/>
              </a:rPr>
              <a:t>Folia Digitalis </a:t>
            </a:r>
            <a:r>
              <a:rPr lang="en-US" sz="2000" dirty="0" err="1">
                <a:solidFill>
                  <a:schemeClr val="bg1"/>
                </a:solidFill>
                <a:latin typeface="Book Antiqua" panose="02040602050305030304" pitchFamily="18" charset="0"/>
              </a:rPr>
              <a:t>lanatae</a:t>
            </a:r>
            <a:endParaRPr lang="en-US" sz="20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Наперстянка шерстистая - </a:t>
            </a:r>
            <a:r>
              <a:rPr lang="en-US" sz="2000" dirty="0">
                <a:solidFill>
                  <a:schemeClr val="bg1"/>
                </a:solidFill>
                <a:latin typeface="Book Antiqua" panose="02040602050305030304" pitchFamily="18" charset="0"/>
              </a:rPr>
              <a:t>Digitalis </a:t>
            </a:r>
            <a:r>
              <a:rPr lang="en-US" sz="2000" dirty="0" err="1">
                <a:solidFill>
                  <a:schemeClr val="bg1"/>
                </a:solidFill>
                <a:latin typeface="Book Antiqua" panose="02040602050305030304" pitchFamily="18" charset="0"/>
              </a:rPr>
              <a:t>lanata</a:t>
            </a:r>
            <a:endParaRPr lang="ru-RU" sz="2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2239F18-CCEE-4EA5-AF48-8662B70891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40" y="1907822"/>
            <a:ext cx="3602414" cy="46878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6B58260-5C23-2423-D066-2B909C988260}"/>
              </a:ext>
            </a:extLst>
          </p:cNvPr>
          <p:cNvSpPr txBox="1"/>
          <p:nvPr/>
        </p:nvSpPr>
        <p:spPr>
          <a:xfrm>
            <a:off x="699911" y="2105051"/>
            <a:ext cx="631840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Многолетнее травянистое растение до 200 см высотой.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E10DEDE-07F0-ECDE-69D7-6DB6205475E0}"/>
              </a:ext>
            </a:extLst>
          </p:cNvPr>
          <p:cNvSpPr txBox="1"/>
          <p:nvPr/>
        </p:nvSpPr>
        <p:spPr>
          <a:xfrm>
            <a:off x="699910" y="2618227"/>
            <a:ext cx="664807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 Antiqua" panose="02040602050305030304" pitchFamily="18" charset="0"/>
              </a:rPr>
              <a:t>Отличается от наперстянки пурпурной </a:t>
            </a:r>
            <a:r>
              <a:rPr lang="ru-RU" u="sng" dirty="0">
                <a:latin typeface="Book Antiqua" panose="02040602050305030304" pitchFamily="18" charset="0"/>
              </a:rPr>
              <a:t>продолговато-ланцетными, </a:t>
            </a:r>
            <a:r>
              <a:rPr lang="ru-RU" u="sng" dirty="0" err="1">
                <a:latin typeface="Book Antiqua" panose="02040602050305030304" pitchFamily="18" charset="0"/>
              </a:rPr>
              <a:t>цельнокрайными</a:t>
            </a:r>
            <a:r>
              <a:rPr lang="ru-RU" u="sng" dirty="0">
                <a:latin typeface="Book Antiqua" panose="02040602050305030304" pitchFamily="18" charset="0"/>
              </a:rPr>
              <a:t> </a:t>
            </a:r>
            <a:r>
              <a:rPr lang="ru-RU" b="1" u="sng" dirty="0">
                <a:latin typeface="Book Antiqua" panose="02040602050305030304" pitchFamily="18" charset="0"/>
              </a:rPr>
              <a:t>листьями</a:t>
            </a:r>
            <a:r>
              <a:rPr lang="ru-RU" dirty="0">
                <a:latin typeface="Book Antiqua" panose="02040602050305030304" pitchFamily="18" charset="0"/>
              </a:rPr>
              <a:t> с ясно заметной главной и 3-4 боковыми </a:t>
            </a:r>
            <a:r>
              <a:rPr lang="ru-RU" u="sng" dirty="0">
                <a:latin typeface="Book Antiqua" panose="02040602050305030304" pitchFamily="18" charset="0"/>
              </a:rPr>
              <a:t>жилками</a:t>
            </a:r>
            <a:r>
              <a:rPr lang="ru-RU" dirty="0">
                <a:latin typeface="Book Antiqua" panose="02040602050305030304" pitchFamily="18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9C2A18D-6201-3429-13AE-783CC7B164ED}"/>
              </a:ext>
            </a:extLst>
          </p:cNvPr>
          <p:cNvSpPr txBox="1"/>
          <p:nvPr/>
        </p:nvSpPr>
        <p:spPr>
          <a:xfrm>
            <a:off x="699910" y="3609953"/>
            <a:ext cx="664807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Book Antiqua" panose="02040602050305030304" pitchFamily="18" charset="0"/>
              </a:rPr>
              <a:t>Цветки</a:t>
            </a:r>
            <a:r>
              <a:rPr lang="ru-RU" dirty="0">
                <a:latin typeface="Book Antiqua" panose="02040602050305030304" pitchFamily="18" charset="0"/>
              </a:rPr>
              <a:t> собраны в длинную, густую </a:t>
            </a:r>
            <a:r>
              <a:rPr lang="ru-RU" u="sng" dirty="0">
                <a:latin typeface="Book Antiqua" panose="02040602050305030304" pitchFamily="18" charset="0"/>
              </a:rPr>
              <a:t>пирамидальную кисть</a:t>
            </a:r>
            <a:r>
              <a:rPr lang="ru-RU" dirty="0">
                <a:latin typeface="Book Antiqua" panose="02040602050305030304" pitchFamily="18" charset="0"/>
              </a:rPr>
              <a:t>. Ось соцветия, чашечка и прицветники беловойлочно-</a:t>
            </a:r>
            <a:r>
              <a:rPr lang="ru-RU" u="sng" dirty="0">
                <a:latin typeface="Book Antiqua" panose="02040602050305030304" pitchFamily="18" charset="0"/>
              </a:rPr>
              <a:t>опушенные</a:t>
            </a:r>
            <a:r>
              <a:rPr lang="ru-RU" dirty="0">
                <a:latin typeface="Book Antiqua" panose="02040602050305030304" pitchFamily="18" charset="0"/>
              </a:rPr>
              <a:t>. Венчик цветков </a:t>
            </a:r>
            <a:r>
              <a:rPr lang="ru-RU" u="sng" dirty="0">
                <a:latin typeface="Book Antiqua" panose="02040602050305030304" pitchFamily="18" charset="0"/>
              </a:rPr>
              <a:t>буро-желтый</a:t>
            </a:r>
            <a:r>
              <a:rPr lang="ru-RU" dirty="0">
                <a:latin typeface="Book Antiqua" panose="02040602050305030304" pitchFamily="18" charset="0"/>
              </a:rPr>
              <a:t> с лиловыми жилками, шаровидно вздутый, с выступающей длинной нижней губой.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E0499FC-D256-4317-E95C-0E84220BD4F0}"/>
              </a:ext>
            </a:extLst>
          </p:cNvPr>
          <p:cNvSpPr txBox="1"/>
          <p:nvPr/>
        </p:nvSpPr>
        <p:spPr>
          <a:xfrm>
            <a:off x="699911" y="5173065"/>
            <a:ext cx="237066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Book Antiqua" panose="02040602050305030304" pitchFamily="18" charset="0"/>
              </a:rPr>
              <a:t>Плод</a:t>
            </a:r>
            <a:r>
              <a:rPr lang="ru-RU" dirty="0">
                <a:latin typeface="Book Antiqua" panose="02040602050305030304" pitchFamily="18" charset="0"/>
              </a:rPr>
              <a:t> - коробочка.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DAD7C12-7BF9-C87C-8599-4A2331F7DB39}"/>
              </a:ext>
            </a:extLst>
          </p:cNvPr>
          <p:cNvSpPr txBox="1"/>
          <p:nvPr/>
        </p:nvSpPr>
        <p:spPr>
          <a:xfrm>
            <a:off x="699910" y="5744446"/>
            <a:ext cx="6096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 Antiqua" panose="02040602050305030304" pitchFamily="18" charset="0"/>
              </a:rPr>
              <a:t>Цветет в июне-августе, плоды созревают в июле-сентябре.</a:t>
            </a:r>
          </a:p>
        </p:txBody>
      </p:sp>
    </p:spTree>
    <p:extLst>
      <p:ext uri="{BB962C8B-B14F-4D97-AF65-F5344CB8AC3E}">
        <p14:creationId xmlns:p14="http://schemas.microsoft.com/office/powerpoint/2010/main" val="402382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297334B-DDA4-4549-B383-0ACE01079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45D-E76B-40B2-B764-A09AA04B5FD1}" type="slidenum">
              <a:rPr lang="ru-RU" smtClean="0"/>
              <a:t>2</a:t>
            </a:fld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F598E464-D291-439E-A8FB-3C7867788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09034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Сердечные гликозиды – ПРИРОДНЫЕ </a:t>
            </a:r>
            <a:r>
              <a:rPr lang="ru-RU" dirty="0" err="1">
                <a:latin typeface="Book Antiqua" panose="02040602050305030304" pitchFamily="18" charset="0"/>
              </a:rPr>
              <a:t>бав</a:t>
            </a:r>
            <a:r>
              <a:rPr lang="ru-RU" dirty="0">
                <a:latin typeface="Book Antiqua" panose="02040602050305030304" pitchFamily="18" charset="0"/>
              </a:rPr>
              <a:t>, ИЗБИРАТЕЛЬНО ВЛИЯЮЩИЕ НА СЕРДЕЧНУЮ МЫШЦУ, ВЫЗЫВАЯ ЕЕ СОКРАЩЕНИЕ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480B1049-EEEF-42FE-B8CD-F3B8E3380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8081" y="2191785"/>
            <a:ext cx="4205297" cy="36783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dirty="0">
                <a:latin typeface="Book Antiqua" panose="02040602050305030304" pitchFamily="18" charset="0"/>
              </a:rPr>
              <a:t>Содержатся в растениях:</a:t>
            </a:r>
          </a:p>
          <a:p>
            <a:r>
              <a:rPr lang="ru-RU" sz="3200" dirty="0">
                <a:latin typeface="Book Antiqua" panose="02040602050305030304" pitchFamily="18" charset="0"/>
              </a:rPr>
              <a:t>виды наперстянки,</a:t>
            </a:r>
          </a:p>
          <a:p>
            <a:r>
              <a:rPr lang="ru-RU" sz="3200" dirty="0">
                <a:latin typeface="Book Antiqua" panose="02040602050305030304" pitchFamily="18" charset="0"/>
              </a:rPr>
              <a:t> горицвет весенний, </a:t>
            </a:r>
          </a:p>
          <a:p>
            <a:r>
              <a:rPr lang="ru-RU" sz="3200" dirty="0">
                <a:latin typeface="Book Antiqua" panose="02040602050305030304" pitchFamily="18" charset="0"/>
              </a:rPr>
              <a:t>ландыш майский, </a:t>
            </a:r>
          </a:p>
          <a:p>
            <a:r>
              <a:rPr lang="ru-RU" sz="3200" dirty="0">
                <a:latin typeface="Book Antiqua" panose="02040602050305030304" pitchFamily="18" charset="0"/>
              </a:rPr>
              <a:t>строфант </a:t>
            </a:r>
            <a:r>
              <a:rPr lang="ru-RU" sz="3200" dirty="0" err="1">
                <a:latin typeface="Book Antiqua" panose="02040602050305030304" pitchFamily="18" charset="0"/>
              </a:rPr>
              <a:t>Комбе</a:t>
            </a:r>
            <a:endParaRPr lang="ru-RU" sz="3200" dirty="0"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2280503-C9FB-4B4A-945A-4634A1347D72}"/>
              </a:ext>
            </a:extLst>
          </p:cNvPr>
          <p:cNvSpPr txBox="1"/>
          <p:nvPr/>
        </p:nvSpPr>
        <p:spPr>
          <a:xfrm>
            <a:off x="136359" y="2191785"/>
            <a:ext cx="7035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Book Antiqua" panose="02040602050305030304" pitchFamily="18" charset="0"/>
              </a:rPr>
              <a:t>В ОСНОВЕ ЭТИХ СОЕДИНЕНИЙ ЛЕЖИТ МОЛЕКУЛА </a:t>
            </a:r>
          </a:p>
          <a:p>
            <a:pPr algn="ctr"/>
            <a:r>
              <a:rPr lang="ru-RU" sz="2000" dirty="0">
                <a:latin typeface="Book Antiqua" panose="02040602050305030304" pitchFamily="18" charset="0"/>
              </a:rPr>
              <a:t>ЦИКЛОПЕНТАНПЕРГИДРОФЕНАНТРЕНА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4520A47-D1C1-4A59-89A7-540FD01801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074567"/>
            <a:ext cx="4355217" cy="308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90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072FFA-C77C-4EEC-8E93-2F7557CEF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7" y="1597634"/>
            <a:ext cx="7012096" cy="3127022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Географическое распространение.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В Юго-Восточной Европе, на Балканском полуострове. В СНГ встречается только в Закарпатье и Молдавии.</a:t>
            </a:r>
            <a:endParaRPr lang="en-US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Заготовка.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На первом году жизни собирают розеточные листья, на втором и в последующие годы - стеблевые.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Сушка.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Листья сушат в сушилках при температуре до 55-60 °С. Для получения дигоксина - не выше 45 °С.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7FDE02A-FF82-40D2-9F49-8E4C88C6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45D-E76B-40B2-B764-A09AA04B5FD1}" type="slidenum">
              <a:rPr lang="ru-RU" smtClean="0"/>
              <a:t>20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81E932-294A-443F-AA81-8C0DEF39A08C}"/>
              </a:ext>
            </a:extLst>
          </p:cNvPr>
          <p:cNvSpPr txBox="1"/>
          <p:nvPr/>
        </p:nvSpPr>
        <p:spPr>
          <a:xfrm>
            <a:off x="801511" y="759163"/>
            <a:ext cx="6870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Листья наперстянки шерстистой - </a:t>
            </a:r>
            <a:r>
              <a:rPr lang="en-US" sz="2000" dirty="0">
                <a:solidFill>
                  <a:schemeClr val="bg1"/>
                </a:solidFill>
                <a:latin typeface="Book Antiqua" panose="02040602050305030304" pitchFamily="18" charset="0"/>
              </a:rPr>
              <a:t>Folia Digitalis </a:t>
            </a:r>
            <a:r>
              <a:rPr lang="en-US" sz="2000" dirty="0" err="1">
                <a:solidFill>
                  <a:schemeClr val="bg1"/>
                </a:solidFill>
                <a:latin typeface="Book Antiqua" panose="02040602050305030304" pitchFamily="18" charset="0"/>
              </a:rPr>
              <a:t>lanatae</a:t>
            </a:r>
            <a:endParaRPr lang="en-US" sz="20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Наперстянка шерстистая - </a:t>
            </a:r>
            <a:r>
              <a:rPr lang="en-US" sz="2000" dirty="0">
                <a:solidFill>
                  <a:schemeClr val="bg1"/>
                </a:solidFill>
                <a:latin typeface="Book Antiqua" panose="02040602050305030304" pitchFamily="18" charset="0"/>
              </a:rPr>
              <a:t>Digitalis </a:t>
            </a:r>
            <a:r>
              <a:rPr lang="en-US" sz="2000" dirty="0" err="1">
                <a:solidFill>
                  <a:schemeClr val="bg1"/>
                </a:solidFill>
                <a:latin typeface="Book Antiqua" panose="02040602050305030304" pitchFamily="18" charset="0"/>
              </a:rPr>
              <a:t>lanata</a:t>
            </a:r>
            <a:endParaRPr lang="ru-RU" sz="2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316C829-908D-4AD1-4E60-D598D4CD70F7}"/>
              </a:ext>
            </a:extLst>
          </p:cNvPr>
          <p:cNvSpPr txBox="1"/>
          <p:nvPr/>
        </p:nvSpPr>
        <p:spPr>
          <a:xfrm>
            <a:off x="620886" y="4643773"/>
            <a:ext cx="676679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Book Antiqua" panose="02040602050305030304" pitchFamily="18" charset="0"/>
              </a:rPr>
              <a:t>Внешние признаки сырья. </a:t>
            </a:r>
            <a:r>
              <a:rPr lang="ru-RU" dirty="0">
                <a:latin typeface="Book Antiqua" panose="02040602050305030304" pitchFamily="18" charset="0"/>
              </a:rPr>
              <a:t>Цельные плотные, слегка кожистые </a:t>
            </a:r>
            <a:r>
              <a:rPr lang="ru-RU" dirty="0" smtClean="0">
                <a:latin typeface="Book Antiqua" panose="02040602050305030304" pitchFamily="18" charset="0"/>
              </a:rPr>
              <a:t>листья. </a:t>
            </a:r>
            <a:r>
              <a:rPr lang="ru-RU" dirty="0">
                <a:latin typeface="Book Antiqua" panose="02040602050305030304" pitchFamily="18" charset="0"/>
              </a:rPr>
              <a:t>Цвет сверху зеленый, снизу - светло-зеленый. Жилки желтовато-бурые, у основания листа часто красновато-лиловые. Запах слабый. Вкус не определяется.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CBB52BF-0C2B-F0F6-EC2F-13D8701ECE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646" y="894511"/>
            <a:ext cx="3939162" cy="2635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5929E6C-02FE-BE14-EC68-123AC0338A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7113" y="3822334"/>
            <a:ext cx="3609741" cy="2843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177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952F461-EA20-A016-E643-BB1620F726FD}"/>
              </a:ext>
            </a:extLst>
          </p:cNvPr>
          <p:cNvSpPr/>
          <p:nvPr/>
        </p:nvSpPr>
        <p:spPr>
          <a:xfrm>
            <a:off x="524566" y="2125132"/>
            <a:ext cx="7055555" cy="12248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072FFA-C77C-4EEC-8E93-2F7557CEF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20711"/>
            <a:ext cx="6766792" cy="53057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Химический состав. </a:t>
            </a:r>
            <a:r>
              <a:rPr lang="ru-RU" sz="2000" dirty="0" err="1">
                <a:solidFill>
                  <a:schemeClr val="tx1"/>
                </a:solidFill>
                <a:latin typeface="Book Antiqua" panose="02040602050305030304" pitchFamily="18" charset="0"/>
              </a:rPr>
              <a:t>Кардиотонические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 гликозиды (типа </a:t>
            </a:r>
            <a:r>
              <a:rPr lang="ru-RU" sz="2000" dirty="0" err="1">
                <a:solidFill>
                  <a:schemeClr val="tx1"/>
                </a:solidFill>
                <a:latin typeface="Book Antiqua" panose="02040602050305030304" pitchFamily="18" charset="0"/>
              </a:rPr>
              <a:t>карденолидов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), основные - </a:t>
            </a:r>
            <a:r>
              <a:rPr lang="ru-RU" sz="2000" dirty="0" err="1">
                <a:solidFill>
                  <a:schemeClr val="tx1"/>
                </a:solidFill>
                <a:latin typeface="Book Antiqua" panose="02040602050305030304" pitchFamily="18" charset="0"/>
              </a:rPr>
              <a:t>дигиланиды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 (</a:t>
            </a:r>
            <a:r>
              <a:rPr lang="ru-RU" sz="2000" dirty="0" err="1">
                <a:solidFill>
                  <a:schemeClr val="tx1"/>
                </a:solidFill>
                <a:latin typeface="Book Antiqua" panose="02040602050305030304" pitchFamily="18" charset="0"/>
              </a:rPr>
              <a:t>ланатозиды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) А, В, С; также содержат флавоноиды, стероидные сапонины.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Применение, лекарственные </a:t>
            </a:r>
            <a:r>
              <a:rPr lang="ru-RU" sz="2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препараты. </a:t>
            </a:r>
            <a:r>
              <a:rPr lang="ru-RU" sz="2000" dirty="0" err="1">
                <a:solidFill>
                  <a:schemeClr val="tx1"/>
                </a:solidFill>
                <a:latin typeface="Book Antiqua" panose="02040602050305030304" pitchFamily="18" charset="0"/>
              </a:rPr>
              <a:t>К</a:t>
            </a:r>
            <a:r>
              <a:rPr lang="ru-RU" sz="20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ардиотонические</a:t>
            </a:r>
            <a:r>
              <a:rPr lang="ru-RU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препараты дигоксин, </a:t>
            </a:r>
            <a:r>
              <a:rPr lang="ru-RU" sz="20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ланатозид</a:t>
            </a:r>
            <a:r>
              <a:rPr lang="ru-RU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Ц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(целанид). Они меньше </a:t>
            </a:r>
            <a:r>
              <a:rPr lang="ru-RU" sz="2000" dirty="0" err="1">
                <a:solidFill>
                  <a:schemeClr val="tx1"/>
                </a:solidFill>
                <a:latin typeface="Book Antiqua" panose="02040602050305030304" pitchFamily="18" charset="0"/>
              </a:rPr>
              <a:t>кумулируют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 и обладают более сильным диуретическим действием, чем препараты, полученные из наперстянки пурпурной.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Противопоказания</a:t>
            </a:r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.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Выраженная брадикардия, стенокардия, инфаркт миокарда, шок.</a:t>
            </a:r>
          </a:p>
          <a:p>
            <a:pPr algn="just"/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7FDE02A-FF82-40D2-9F49-8E4C88C6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45D-E76B-40B2-B764-A09AA04B5FD1}" type="slidenum">
              <a:rPr lang="ru-RU" smtClean="0"/>
              <a:t>21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81E932-294A-443F-AA81-8C0DEF39A08C}"/>
              </a:ext>
            </a:extLst>
          </p:cNvPr>
          <p:cNvSpPr txBox="1"/>
          <p:nvPr/>
        </p:nvSpPr>
        <p:spPr>
          <a:xfrm>
            <a:off x="936978" y="676035"/>
            <a:ext cx="70076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Листья наперстянки шерстистой - </a:t>
            </a:r>
            <a:r>
              <a:rPr lang="en-US" sz="2000" dirty="0">
                <a:solidFill>
                  <a:schemeClr val="bg1"/>
                </a:solidFill>
                <a:latin typeface="Book Antiqua" panose="02040602050305030304" pitchFamily="18" charset="0"/>
              </a:rPr>
              <a:t>Folia Digitalis </a:t>
            </a:r>
            <a:r>
              <a:rPr lang="en-US" sz="2000" dirty="0" err="1">
                <a:solidFill>
                  <a:schemeClr val="bg1"/>
                </a:solidFill>
                <a:latin typeface="Book Antiqua" panose="02040602050305030304" pitchFamily="18" charset="0"/>
              </a:rPr>
              <a:t>lanatae</a:t>
            </a:r>
            <a:endParaRPr lang="en-US" sz="20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Наперстянка шерстистая - </a:t>
            </a:r>
            <a:r>
              <a:rPr lang="en-US" sz="2000" dirty="0">
                <a:solidFill>
                  <a:schemeClr val="bg1"/>
                </a:solidFill>
                <a:latin typeface="Book Antiqua" panose="02040602050305030304" pitchFamily="18" charset="0"/>
              </a:rPr>
              <a:t>Digitalis </a:t>
            </a:r>
            <a:r>
              <a:rPr lang="en-US" sz="2000" dirty="0" err="1">
                <a:solidFill>
                  <a:schemeClr val="bg1"/>
                </a:solidFill>
                <a:latin typeface="Book Antiqua" panose="02040602050305030304" pitchFamily="18" charset="0"/>
              </a:rPr>
              <a:t>lanata</a:t>
            </a:r>
            <a:endParaRPr lang="ru-RU" sz="2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48113B1-5AF4-4894-ABD2-2897D21E36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4591" y="2916727"/>
            <a:ext cx="2441401" cy="206892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ABC086A-5350-465C-9ACB-AB67C92A7D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1512" y="1837266"/>
            <a:ext cx="2368820" cy="13286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F678D76-20FB-4EE7-94E8-F50C35F76F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370" y="5032022"/>
            <a:ext cx="2696962" cy="152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04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3DF4C4-450B-49C6-AF48-62FC1610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437674"/>
            <a:ext cx="11029616" cy="74282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Семена строфанта - </a:t>
            </a:r>
            <a:r>
              <a:rPr lang="en-US" b="1" i="1" dirty="0" err="1">
                <a:latin typeface="Book Antiqua" panose="02040602050305030304" pitchFamily="18" charset="0"/>
              </a:rPr>
              <a:t>Semina</a:t>
            </a:r>
            <a:r>
              <a:rPr lang="en-US" b="1" i="1" dirty="0">
                <a:latin typeface="Book Antiqua" panose="02040602050305030304" pitchFamily="18" charset="0"/>
              </a:rPr>
              <a:t> </a:t>
            </a:r>
            <a:r>
              <a:rPr lang="en-US" b="1" i="1" dirty="0" err="1">
                <a:latin typeface="Book Antiqua" panose="02040602050305030304" pitchFamily="18" charset="0"/>
              </a:rPr>
              <a:t>Strophanthi</a:t>
            </a:r>
            <a:r>
              <a:rPr lang="en-US" dirty="0">
                <a:latin typeface="Book Antiqua" panose="02040602050305030304" pitchFamily="18" charset="0"/>
              </a:rPr>
              <a:t/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ru-RU" dirty="0">
                <a:latin typeface="Book Antiqua" panose="02040602050305030304" pitchFamily="18" charset="0"/>
              </a:rPr>
              <a:t>Строфант </a:t>
            </a:r>
            <a:r>
              <a:rPr lang="ru-RU" dirty="0" err="1">
                <a:latin typeface="Book Antiqua" panose="02040602050305030304" pitchFamily="18" charset="0"/>
              </a:rPr>
              <a:t>Комбе</a:t>
            </a:r>
            <a:r>
              <a:rPr lang="ru-RU" dirty="0">
                <a:latin typeface="Book Antiqua" panose="02040602050305030304" pitchFamily="18" charset="0"/>
              </a:rPr>
              <a:t> - </a:t>
            </a:r>
            <a:r>
              <a:rPr lang="en-US" i="1" dirty="0">
                <a:latin typeface="Book Antiqua" panose="02040602050305030304" pitchFamily="18" charset="0"/>
              </a:rPr>
              <a:t>Strophanthus </a:t>
            </a:r>
            <a:r>
              <a:rPr lang="en-US" i="1" dirty="0" err="1">
                <a:latin typeface="Book Antiqua" panose="02040602050305030304" pitchFamily="18" charset="0"/>
              </a:rPr>
              <a:t>kombe</a:t>
            </a:r>
            <a:r>
              <a:rPr lang="en-US" i="1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Oliv</a:t>
            </a:r>
            <a:r>
              <a:rPr lang="en-US" dirty="0">
                <a:latin typeface="Book Antiqua" panose="02040602050305030304" pitchFamily="18" charset="0"/>
              </a:rPr>
              <a:t>. </a:t>
            </a:r>
            <a:r>
              <a:rPr lang="ru-RU" dirty="0">
                <a:latin typeface="Book Antiqua" panose="02040602050305030304" pitchFamily="18" charset="0"/>
              </a:rPr>
              <a:t/>
            </a:r>
            <a:br>
              <a:rPr lang="ru-RU" dirty="0">
                <a:latin typeface="Book Antiqua" panose="02040602050305030304" pitchFamily="18" charset="0"/>
              </a:rPr>
            </a:br>
            <a:r>
              <a:rPr lang="ru-RU" dirty="0">
                <a:latin typeface="Book Antiqua" panose="02040602050305030304" pitchFamily="18" charset="0"/>
              </a:rPr>
              <a:t>Семейство </a:t>
            </a:r>
            <a:r>
              <a:rPr lang="ru-RU" dirty="0" err="1">
                <a:latin typeface="Book Antiqua" panose="02040602050305030304" pitchFamily="18" charset="0"/>
              </a:rPr>
              <a:t>кутровые</a:t>
            </a:r>
            <a:r>
              <a:rPr lang="ru-RU" dirty="0">
                <a:latin typeface="Book Antiqua" panose="02040602050305030304" pitchFamily="18" charset="0"/>
              </a:rPr>
              <a:t> - </a:t>
            </a:r>
            <a:r>
              <a:rPr lang="en-US" i="1" dirty="0" err="1">
                <a:latin typeface="Book Antiqua" panose="02040602050305030304" pitchFamily="18" charset="0"/>
              </a:rPr>
              <a:t>Apocynaceae</a:t>
            </a:r>
            <a:r>
              <a:rPr lang="en-US" i="1" dirty="0">
                <a:latin typeface="Book Antiqua" panose="02040602050305030304" pitchFamily="18" charset="0"/>
              </a:rPr>
              <a:t>.</a:t>
            </a:r>
            <a:r>
              <a:rPr lang="en-US" dirty="0">
                <a:latin typeface="Book Antiqua" panose="02040602050305030304" pitchFamily="18" charset="0"/>
              </a:rPr>
              <a:t/>
            </a:r>
            <a:br>
              <a:rPr lang="en-US" dirty="0">
                <a:latin typeface="Book Antiqua" panose="02040602050305030304" pitchFamily="18" charset="0"/>
              </a:rPr>
            </a:b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9BA1C2C-1B18-4A5A-A45C-A425B823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45D-E76B-40B2-B764-A09AA04B5FD1}" type="slidenum">
              <a:rPr lang="ru-RU" smtClean="0"/>
              <a:t>22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8F8E363-ECAE-4D0B-B358-BAE4629424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198" y="2076993"/>
            <a:ext cx="3094356" cy="40617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9149659-AE43-C6CD-A575-66D591841D41}"/>
              </a:ext>
            </a:extLst>
          </p:cNvPr>
          <p:cNvSpPr txBox="1"/>
          <p:nvPr/>
        </p:nvSpPr>
        <p:spPr>
          <a:xfrm>
            <a:off x="496710" y="2076993"/>
            <a:ext cx="716844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 Antiqua" panose="02040602050305030304" pitchFamily="18" charset="0"/>
              </a:rPr>
              <a:t>Многолетняя лиана с супротивными эллиптическими или яйцевидными </a:t>
            </a:r>
            <a:r>
              <a:rPr lang="ru-RU" b="1" dirty="0">
                <a:latin typeface="Book Antiqua" panose="02040602050305030304" pitchFamily="18" charset="0"/>
              </a:rPr>
              <a:t>листьями</a:t>
            </a:r>
            <a:r>
              <a:rPr lang="ru-RU" dirty="0">
                <a:latin typeface="Book Antiqua" panose="0204060205030503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B67BEDD-B239-C98E-398A-88C6E0EC7A85}"/>
              </a:ext>
            </a:extLst>
          </p:cNvPr>
          <p:cNvSpPr txBox="1"/>
          <p:nvPr/>
        </p:nvSpPr>
        <p:spPr>
          <a:xfrm>
            <a:off x="462843" y="3071181"/>
            <a:ext cx="720231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Book Antiqua" panose="02040602050305030304" pitchFamily="18" charset="0"/>
              </a:rPr>
              <a:t>Цветки</a:t>
            </a:r>
            <a:r>
              <a:rPr lang="ru-RU" dirty="0">
                <a:latin typeface="Book Antiqua" panose="02040602050305030304" pitchFamily="18" charset="0"/>
              </a:rPr>
              <a:t> пятичленные в полузонтиках, лепестки вытянуты в длинные повисающие, шнуровидные, перекрученные концы.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1B2C792-E1E9-4CE5-B164-4E0E70924A98}"/>
              </a:ext>
            </a:extLst>
          </p:cNvPr>
          <p:cNvSpPr txBox="1"/>
          <p:nvPr/>
        </p:nvSpPr>
        <p:spPr>
          <a:xfrm>
            <a:off x="495543" y="4107846"/>
            <a:ext cx="527586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Book Antiqua" panose="02040602050305030304" pitchFamily="18" charset="0"/>
              </a:rPr>
              <a:t>Плод</a:t>
            </a:r>
            <a:r>
              <a:rPr lang="ru-RU" dirty="0">
                <a:latin typeface="Book Antiqua" panose="02040602050305030304" pitchFamily="18" charset="0"/>
              </a:rPr>
              <a:t> - </a:t>
            </a:r>
            <a:r>
              <a:rPr lang="ru-RU" dirty="0" err="1">
                <a:latin typeface="Book Antiqua" panose="02040602050305030304" pitchFamily="18" charset="0"/>
              </a:rPr>
              <a:t>двулистовка</a:t>
            </a:r>
            <a:r>
              <a:rPr lang="ru-RU" dirty="0">
                <a:latin typeface="Book Antiqua" panose="02040602050305030304" pitchFamily="18" charset="0"/>
              </a:rPr>
              <a:t>, достигающая в длину 1 м.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C8A5694-F7D2-8F1A-00AE-4D20FF2755A5}"/>
              </a:ext>
            </a:extLst>
          </p:cNvPr>
          <p:cNvSpPr txBox="1"/>
          <p:nvPr/>
        </p:nvSpPr>
        <p:spPr>
          <a:xfrm>
            <a:off x="479776" y="4825035"/>
            <a:ext cx="720231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Book Antiqua" panose="02040602050305030304" pitchFamily="18" charset="0"/>
              </a:rPr>
              <a:t>Семена</a:t>
            </a:r>
            <a:r>
              <a:rPr lang="ru-RU" dirty="0">
                <a:latin typeface="Book Antiqua" panose="02040602050305030304" pitchFamily="18" charset="0"/>
              </a:rPr>
              <a:t> многочисленные продолговатые, переходящие в ость, несущую летучку.</a:t>
            </a:r>
          </a:p>
        </p:txBody>
      </p:sp>
    </p:spTree>
    <p:extLst>
      <p:ext uri="{BB962C8B-B14F-4D97-AF65-F5344CB8AC3E}">
        <p14:creationId xmlns:p14="http://schemas.microsoft.com/office/powerpoint/2010/main" val="3557226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3DF4C4-450B-49C6-AF48-62FC1610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437674"/>
            <a:ext cx="11029616" cy="74282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Семена строфанта - </a:t>
            </a:r>
            <a:r>
              <a:rPr lang="en-US" b="1" i="1" dirty="0" err="1">
                <a:latin typeface="Book Antiqua" panose="02040602050305030304" pitchFamily="18" charset="0"/>
              </a:rPr>
              <a:t>Semina</a:t>
            </a:r>
            <a:r>
              <a:rPr lang="en-US" b="1" i="1" dirty="0">
                <a:latin typeface="Book Antiqua" panose="02040602050305030304" pitchFamily="18" charset="0"/>
              </a:rPr>
              <a:t> </a:t>
            </a:r>
            <a:r>
              <a:rPr lang="en-US" b="1" i="1" dirty="0" err="1">
                <a:latin typeface="Book Antiqua" panose="02040602050305030304" pitchFamily="18" charset="0"/>
              </a:rPr>
              <a:t>Strophanthi</a:t>
            </a:r>
            <a:r>
              <a:rPr lang="en-US" dirty="0">
                <a:latin typeface="Book Antiqua" panose="02040602050305030304" pitchFamily="18" charset="0"/>
              </a:rPr>
              <a:t/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ru-RU" dirty="0">
                <a:latin typeface="Book Antiqua" panose="02040602050305030304" pitchFamily="18" charset="0"/>
              </a:rPr>
              <a:t>Строфант </a:t>
            </a:r>
            <a:r>
              <a:rPr lang="ru-RU" dirty="0" err="1">
                <a:latin typeface="Book Antiqua" panose="02040602050305030304" pitchFamily="18" charset="0"/>
              </a:rPr>
              <a:t>Комбе</a:t>
            </a:r>
            <a:r>
              <a:rPr lang="ru-RU" dirty="0">
                <a:latin typeface="Book Antiqua" panose="02040602050305030304" pitchFamily="18" charset="0"/>
              </a:rPr>
              <a:t> - </a:t>
            </a:r>
            <a:r>
              <a:rPr lang="en-US" i="1" dirty="0">
                <a:latin typeface="Book Antiqua" panose="02040602050305030304" pitchFamily="18" charset="0"/>
              </a:rPr>
              <a:t>Strophanthus </a:t>
            </a:r>
            <a:r>
              <a:rPr lang="en-US" i="1" dirty="0" err="1">
                <a:latin typeface="Book Antiqua" panose="02040602050305030304" pitchFamily="18" charset="0"/>
              </a:rPr>
              <a:t>kombe</a:t>
            </a:r>
            <a:r>
              <a:rPr lang="en-US" i="1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Oliv</a:t>
            </a:r>
            <a:r>
              <a:rPr lang="en-US" dirty="0">
                <a:latin typeface="Book Antiqua" panose="02040602050305030304" pitchFamily="18" charset="0"/>
              </a:rPr>
              <a:t>. </a:t>
            </a:r>
            <a:r>
              <a:rPr lang="ru-RU" dirty="0">
                <a:latin typeface="Book Antiqua" panose="02040602050305030304" pitchFamily="18" charset="0"/>
              </a:rPr>
              <a:t/>
            </a:r>
            <a:br>
              <a:rPr lang="ru-RU" dirty="0">
                <a:latin typeface="Book Antiqua" panose="02040602050305030304" pitchFamily="18" charset="0"/>
              </a:rPr>
            </a:br>
            <a:r>
              <a:rPr lang="ru-RU" dirty="0">
                <a:latin typeface="Book Antiqua" panose="02040602050305030304" pitchFamily="18" charset="0"/>
              </a:rPr>
              <a:t>Семейство </a:t>
            </a:r>
            <a:r>
              <a:rPr lang="ru-RU" dirty="0" err="1">
                <a:latin typeface="Book Antiqua" panose="02040602050305030304" pitchFamily="18" charset="0"/>
              </a:rPr>
              <a:t>кутровые</a:t>
            </a:r>
            <a:r>
              <a:rPr lang="ru-RU" dirty="0">
                <a:latin typeface="Book Antiqua" panose="02040602050305030304" pitchFamily="18" charset="0"/>
              </a:rPr>
              <a:t> - </a:t>
            </a:r>
            <a:r>
              <a:rPr lang="en-US" i="1" dirty="0" err="1">
                <a:latin typeface="Book Antiqua" panose="02040602050305030304" pitchFamily="18" charset="0"/>
              </a:rPr>
              <a:t>Apocynaceae</a:t>
            </a:r>
            <a:r>
              <a:rPr lang="en-US" i="1" dirty="0">
                <a:latin typeface="Book Antiqua" panose="02040602050305030304" pitchFamily="18" charset="0"/>
              </a:rPr>
              <a:t>.</a:t>
            </a:r>
            <a:r>
              <a:rPr lang="en-US" dirty="0">
                <a:latin typeface="Book Antiqua" panose="02040602050305030304" pitchFamily="18" charset="0"/>
              </a:rPr>
              <a:t/>
            </a:r>
            <a:br>
              <a:rPr lang="en-US" dirty="0">
                <a:latin typeface="Book Antiqua" panose="02040602050305030304" pitchFamily="18" charset="0"/>
              </a:rPr>
            </a:b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07187F2-6DB6-4CFB-AA3A-6D6D3CE41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1437674"/>
            <a:ext cx="6999111" cy="3678303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Географическое распространение и районы культуры.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произрастает в тропических лесах Восточной Африки. Культивируется в Камеруне. В Россию семена импортируются.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Внешние признаки сырья.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Освобожденные от летучки семена продолговатые, сплюснутые, опушены прижатыми шелковистыми волосками; с одного конца закругленные, с другого - заостренные. 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Ядовиты!</a:t>
            </a:r>
          </a:p>
          <a:p>
            <a:pPr algn="just"/>
            <a:endParaRPr lang="ru-RU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9BA1C2C-1B18-4A5A-A45C-A425B823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45D-E76B-40B2-B764-A09AA04B5FD1}" type="slidenum">
              <a:rPr lang="ru-RU" smtClean="0"/>
              <a:t>23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518EDEE-187D-B3D1-D152-36BAA85EE1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465" y="2180496"/>
            <a:ext cx="4518370" cy="3388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B5AFE42-985A-6C7A-3DF5-96D0BE1230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475" y="4417621"/>
            <a:ext cx="2932901" cy="2207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FF2D7F3-13A2-1F76-FCA1-EC2A6635099D}"/>
              </a:ext>
            </a:extLst>
          </p:cNvPr>
          <p:cNvSpPr txBox="1"/>
          <p:nvPr/>
        </p:nvSpPr>
        <p:spPr>
          <a:xfrm>
            <a:off x="536354" y="4528473"/>
            <a:ext cx="3297413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ook Antiqua" panose="02040602050305030304" pitchFamily="18" charset="0"/>
              </a:rPr>
              <a:t>Химический состав. </a:t>
            </a:r>
            <a:r>
              <a:rPr lang="ru-RU" dirty="0" err="1">
                <a:latin typeface="Book Antiqua" panose="02040602050305030304" pitchFamily="18" charset="0"/>
              </a:rPr>
              <a:t>Кардиотонические</a:t>
            </a:r>
            <a:r>
              <a:rPr lang="ru-RU" dirty="0">
                <a:latin typeface="Book Antiqua" panose="02040602050305030304" pitchFamily="18" charset="0"/>
              </a:rPr>
              <a:t> гликозиды производные </a:t>
            </a:r>
            <a:r>
              <a:rPr lang="ru-RU" dirty="0" err="1">
                <a:latin typeface="Book Antiqua" panose="02040602050305030304" pitchFamily="18" charset="0"/>
              </a:rPr>
              <a:t>строфантидина</a:t>
            </a:r>
            <a:r>
              <a:rPr lang="ru-RU" dirty="0"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7581F82-9213-B6D7-D329-F379E6AFB5AD}"/>
              </a:ext>
            </a:extLst>
          </p:cNvPr>
          <p:cNvSpPr/>
          <p:nvPr/>
        </p:nvSpPr>
        <p:spPr>
          <a:xfrm>
            <a:off x="372533" y="3038463"/>
            <a:ext cx="6999111" cy="12462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89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3DF4C4-450B-49C6-AF48-62FC1610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437674"/>
            <a:ext cx="11029616" cy="74282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Семена строфанта - </a:t>
            </a:r>
            <a:r>
              <a:rPr lang="en-US" b="1" i="1" dirty="0" err="1">
                <a:latin typeface="Book Antiqua" panose="02040602050305030304" pitchFamily="18" charset="0"/>
              </a:rPr>
              <a:t>Semina</a:t>
            </a:r>
            <a:r>
              <a:rPr lang="en-US" b="1" i="1" dirty="0">
                <a:latin typeface="Book Antiqua" panose="02040602050305030304" pitchFamily="18" charset="0"/>
              </a:rPr>
              <a:t> </a:t>
            </a:r>
            <a:r>
              <a:rPr lang="en-US" b="1" i="1" dirty="0" err="1">
                <a:latin typeface="Book Antiqua" panose="02040602050305030304" pitchFamily="18" charset="0"/>
              </a:rPr>
              <a:t>Strophanthi</a:t>
            </a:r>
            <a:r>
              <a:rPr lang="en-US" dirty="0">
                <a:latin typeface="Book Antiqua" panose="02040602050305030304" pitchFamily="18" charset="0"/>
              </a:rPr>
              <a:t/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ru-RU" dirty="0">
                <a:latin typeface="Book Antiqua" panose="02040602050305030304" pitchFamily="18" charset="0"/>
              </a:rPr>
              <a:t>Строфант </a:t>
            </a:r>
            <a:r>
              <a:rPr lang="ru-RU" dirty="0" err="1">
                <a:latin typeface="Book Antiqua" panose="02040602050305030304" pitchFamily="18" charset="0"/>
              </a:rPr>
              <a:t>Комбе</a:t>
            </a:r>
            <a:r>
              <a:rPr lang="ru-RU" dirty="0">
                <a:latin typeface="Book Antiqua" panose="02040602050305030304" pitchFamily="18" charset="0"/>
              </a:rPr>
              <a:t> - </a:t>
            </a:r>
            <a:r>
              <a:rPr lang="en-US" i="1" dirty="0">
                <a:latin typeface="Book Antiqua" panose="02040602050305030304" pitchFamily="18" charset="0"/>
              </a:rPr>
              <a:t>Strophanthus </a:t>
            </a:r>
            <a:r>
              <a:rPr lang="en-US" i="1" dirty="0" err="1">
                <a:latin typeface="Book Antiqua" panose="02040602050305030304" pitchFamily="18" charset="0"/>
              </a:rPr>
              <a:t>kombe</a:t>
            </a:r>
            <a:r>
              <a:rPr lang="en-US" i="1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Oliv</a:t>
            </a:r>
            <a:r>
              <a:rPr lang="en-US" dirty="0">
                <a:latin typeface="Book Antiqua" panose="02040602050305030304" pitchFamily="18" charset="0"/>
              </a:rPr>
              <a:t>. </a:t>
            </a:r>
            <a:r>
              <a:rPr lang="ru-RU" dirty="0">
                <a:latin typeface="Book Antiqua" panose="02040602050305030304" pitchFamily="18" charset="0"/>
              </a:rPr>
              <a:t/>
            </a:r>
            <a:br>
              <a:rPr lang="ru-RU" dirty="0">
                <a:latin typeface="Book Antiqua" panose="02040602050305030304" pitchFamily="18" charset="0"/>
              </a:rPr>
            </a:br>
            <a:r>
              <a:rPr lang="ru-RU" dirty="0">
                <a:latin typeface="Book Antiqua" panose="02040602050305030304" pitchFamily="18" charset="0"/>
              </a:rPr>
              <a:t>Семейство </a:t>
            </a:r>
            <a:r>
              <a:rPr lang="ru-RU" dirty="0" err="1">
                <a:latin typeface="Book Antiqua" panose="02040602050305030304" pitchFamily="18" charset="0"/>
              </a:rPr>
              <a:t>кутровые</a:t>
            </a:r>
            <a:r>
              <a:rPr lang="ru-RU" dirty="0">
                <a:latin typeface="Book Antiqua" panose="02040602050305030304" pitchFamily="18" charset="0"/>
              </a:rPr>
              <a:t> - </a:t>
            </a:r>
            <a:r>
              <a:rPr lang="en-US" i="1" dirty="0" err="1">
                <a:latin typeface="Book Antiqua" panose="02040602050305030304" pitchFamily="18" charset="0"/>
              </a:rPr>
              <a:t>Apocynaceae</a:t>
            </a:r>
            <a:r>
              <a:rPr lang="en-US" i="1" dirty="0">
                <a:latin typeface="Book Antiqua" panose="02040602050305030304" pitchFamily="18" charset="0"/>
              </a:rPr>
              <a:t>.</a:t>
            </a:r>
            <a:r>
              <a:rPr lang="en-US" dirty="0">
                <a:latin typeface="Book Antiqua" panose="02040602050305030304" pitchFamily="18" charset="0"/>
              </a:rPr>
              <a:t/>
            </a:r>
            <a:br>
              <a:rPr lang="en-US" dirty="0">
                <a:latin typeface="Book Antiqua" panose="02040602050305030304" pitchFamily="18" charset="0"/>
              </a:rPr>
            </a:b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07187F2-6DB6-4CFB-AA3A-6D6D3CE41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729234"/>
            <a:ext cx="6790452" cy="3389031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Применение, лекарственные препараты. </a:t>
            </a:r>
            <a:r>
              <a:rPr lang="ru-RU" dirty="0" err="1">
                <a:solidFill>
                  <a:schemeClr val="tx1"/>
                </a:solidFill>
                <a:latin typeface="Book Antiqua" panose="02040602050305030304" pitchFamily="18" charset="0"/>
              </a:rPr>
              <a:t>С</a:t>
            </a:r>
            <a:r>
              <a:rPr lang="ru-RU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трофантин</a:t>
            </a:r>
            <a:r>
              <a:rPr lang="ru-R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К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  <a:r>
              <a:rPr lang="ru-R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Оказывает быстрое, сильное, но кратковременное действие; используется для оказания </a:t>
            </a:r>
            <a:r>
              <a:rPr lang="ru-RU" u="sng" dirty="0">
                <a:solidFill>
                  <a:schemeClr val="tx1"/>
                </a:solidFill>
                <a:latin typeface="Book Antiqua" panose="02040602050305030304" pitchFamily="18" charset="0"/>
              </a:rPr>
              <a:t>экстренной помощи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при сердечно-сосудистой недостаточности и пароксизмальной тахикардии.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Противопоказания</a:t>
            </a:r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Резкие органические изменения сердца и сосудов, острый миокардит, эндокардит, выраженный кардиосклероз.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9BA1C2C-1B18-4A5A-A45C-A425B823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45D-E76B-40B2-B764-A09AA04B5FD1}" type="slidenum">
              <a:rPr lang="ru-RU" smtClean="0"/>
              <a:t>24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711E087-8019-428E-8558-1A952C49DB43}"/>
              </a:ext>
            </a:extLst>
          </p:cNvPr>
          <p:cNvSpPr txBox="1"/>
          <p:nvPr/>
        </p:nvSpPr>
        <p:spPr>
          <a:xfrm>
            <a:off x="1330036" y="5204198"/>
            <a:ext cx="9592002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 Antiqua" panose="02040602050305030304" pitchFamily="18" charset="0"/>
              </a:rPr>
              <a:t>Примечание: </a:t>
            </a:r>
            <a:r>
              <a:rPr lang="ru-RU" dirty="0" err="1">
                <a:latin typeface="Book Antiqua" panose="02040602050305030304" pitchFamily="18" charset="0"/>
              </a:rPr>
              <a:t>Уабаин</a:t>
            </a:r>
            <a:r>
              <a:rPr lang="ru-RU" dirty="0">
                <a:latin typeface="Book Antiqua" panose="02040602050305030304" pitchFamily="18" charset="0"/>
              </a:rPr>
              <a:t> (Строфантин-Г) обнаружен в зрелых семенах строфанта приятного (</a:t>
            </a:r>
            <a:r>
              <a:rPr lang="en-US" dirty="0">
                <a:latin typeface="Book Antiqua" panose="02040602050305030304" pitchFamily="18" charset="0"/>
              </a:rPr>
              <a:t>Strophanthus </a:t>
            </a:r>
            <a:r>
              <a:rPr lang="en-US" b="1" dirty="0" err="1">
                <a:latin typeface="Book Antiqua" panose="02040602050305030304" pitchFamily="18" charset="0"/>
              </a:rPr>
              <a:t>g</a:t>
            </a:r>
            <a:r>
              <a:rPr lang="en-US" dirty="0" err="1">
                <a:latin typeface="Book Antiqua" panose="02040602050305030304" pitchFamily="18" charset="0"/>
              </a:rPr>
              <a:t>ratus</a:t>
            </a:r>
            <a:r>
              <a:rPr lang="en-US" dirty="0">
                <a:latin typeface="Book Antiqua" panose="02040602050305030304" pitchFamily="18" charset="0"/>
              </a:rPr>
              <a:t>) </a:t>
            </a:r>
            <a:r>
              <a:rPr lang="ru-RU" dirty="0">
                <a:latin typeface="Book Antiqua" panose="02040602050305030304" pitchFamily="18" charset="0"/>
              </a:rPr>
              <a:t>и в коре </a:t>
            </a:r>
            <a:r>
              <a:rPr lang="ru-RU" dirty="0" err="1">
                <a:latin typeface="Book Antiqua" panose="02040602050305030304" pitchFamily="18" charset="0"/>
              </a:rPr>
              <a:t>акокантеры</a:t>
            </a:r>
            <a:r>
              <a:rPr lang="ru-RU" dirty="0">
                <a:latin typeface="Book Antiqua" panose="02040602050305030304" pitchFamily="18" charset="0"/>
              </a:rPr>
              <a:t> абиссинской (</a:t>
            </a:r>
            <a:r>
              <a:rPr lang="en-US" dirty="0" err="1">
                <a:latin typeface="Book Antiqua" panose="02040602050305030304" pitchFamily="18" charset="0"/>
              </a:rPr>
              <a:t>Acokanthera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schimperi</a:t>
            </a:r>
            <a:r>
              <a:rPr lang="en-US" dirty="0">
                <a:latin typeface="Book Antiqua" panose="02040602050305030304" pitchFamily="18" charset="0"/>
              </a:rPr>
              <a:t>). </a:t>
            </a:r>
            <a:r>
              <a:rPr lang="ru-RU" dirty="0">
                <a:latin typeface="Book Antiqua" panose="02040602050305030304" pitchFamily="18" charset="0"/>
              </a:rPr>
              <a:t>Оба растения произрастают в Африке.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78E3121-46D8-4F7E-902E-0B399EB42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422" y="2245407"/>
            <a:ext cx="4002342" cy="227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09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62E233-1C64-244D-088A-E223E6D4D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ook Antiqua" panose="02040602050305030304" pitchFamily="18" charset="0"/>
              </a:rPr>
              <a:t>Контрольные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2507D0-ED29-7E1A-6AD5-CB8ED905A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894921"/>
            <a:ext cx="11029615" cy="3678303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Классификация и строение сердечных гликозидов.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Фармакологические эффекты и применение сердечных гликозидов.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Характеристика растения, сырья и лекарственных препаратов: адонис весенний. Примеси.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Отличия видов наперстянки.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Характеристика растения, сырья и лекарственных препаратов: наперстянка шерстистая.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Характеристика растения, сырья и лекарственных препаратов: ландыш майский. Примеси.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Характеристика растения, сырья и лекарственных препаратов: строфант </a:t>
            </a:r>
            <a:r>
              <a:rPr lang="ru-RU" sz="2000" dirty="0" err="1">
                <a:solidFill>
                  <a:schemeClr val="tx1"/>
                </a:solidFill>
                <a:latin typeface="Book Antiqua" panose="02040602050305030304" pitchFamily="18" charset="0"/>
              </a:rPr>
              <a:t>Комбе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2AC6086-3EF9-5ED0-A827-402285F3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45D-E76B-40B2-B764-A09AA04B5FD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7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AEEE3C-4191-4606-8205-FB26F15C2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Book Antiqua" panose="02040602050305030304" pitchFamily="18" charset="0"/>
              </a:rPr>
              <a:t>Карденолиды</a:t>
            </a:r>
            <a:r>
              <a:rPr lang="ru-RU" dirty="0">
                <a:latin typeface="Book Antiqua" panose="02040602050305030304" pitchFamily="18" charset="0"/>
              </a:rPr>
              <a:t> – основная группа сердечных гликозидов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D1578855-4FE0-47CC-9B9D-DF4A11A0A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2268" y="1881845"/>
            <a:ext cx="6987822" cy="4830024"/>
          </a:xfr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86AD1B0-8B98-4B02-B4C6-5E9996B6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45D-E76B-40B2-B764-A09AA04B5FD1}" type="slidenum">
              <a:rPr lang="ru-RU" smtClean="0"/>
              <a:t>3</a:t>
            </a:fld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332193BD-EA7B-48BE-AA2B-8F764384D9B8}"/>
              </a:ext>
            </a:extLst>
          </p:cNvPr>
          <p:cNvSpPr/>
          <p:nvPr/>
        </p:nvSpPr>
        <p:spPr>
          <a:xfrm>
            <a:off x="3736622" y="3763115"/>
            <a:ext cx="4030133" cy="23927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3EB70B4D-2F2D-43E8-BE26-1B622C4A494A}"/>
              </a:ext>
            </a:extLst>
          </p:cNvPr>
          <p:cNvSpPr/>
          <p:nvPr/>
        </p:nvSpPr>
        <p:spPr>
          <a:xfrm>
            <a:off x="7766755" y="4097867"/>
            <a:ext cx="1332089" cy="1320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0F8823E2-A744-43AD-8187-4D0AF6DBA472}"/>
              </a:ext>
            </a:extLst>
          </p:cNvPr>
          <p:cNvCxnSpPr/>
          <p:nvPr/>
        </p:nvCxnSpPr>
        <p:spPr>
          <a:xfrm>
            <a:off x="2133600" y="4959479"/>
            <a:ext cx="16030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F2AFE407-F83A-43F1-9358-609D1B797433}"/>
              </a:ext>
            </a:extLst>
          </p:cNvPr>
          <p:cNvCxnSpPr/>
          <p:nvPr/>
        </p:nvCxnSpPr>
        <p:spPr>
          <a:xfrm flipH="1">
            <a:off x="8985956" y="3763115"/>
            <a:ext cx="1151466" cy="662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713D70C-39DB-4CBC-AB42-284D26EB7FF7}"/>
              </a:ext>
            </a:extLst>
          </p:cNvPr>
          <p:cNvSpPr txBox="1"/>
          <p:nvPr/>
        </p:nvSpPr>
        <p:spPr>
          <a:xfrm>
            <a:off x="292314" y="4391378"/>
            <a:ext cx="3057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Агликон</a:t>
            </a:r>
            <a:r>
              <a:rPr lang="ru-RU" dirty="0">
                <a:latin typeface="Book Antiqua" panose="02040602050305030304" pitchFamily="18" charset="0"/>
              </a:rPr>
              <a:t> – обусловливает </a:t>
            </a:r>
          </a:p>
          <a:p>
            <a:r>
              <a:rPr lang="ru-RU" dirty="0">
                <a:latin typeface="Book Antiqua" panose="02040602050305030304" pitchFamily="18" charset="0"/>
              </a:rPr>
              <a:t>физиологическое</a:t>
            </a:r>
          </a:p>
          <a:p>
            <a:r>
              <a:rPr lang="ru-RU" dirty="0">
                <a:latin typeface="Book Antiqua" panose="02040602050305030304" pitchFamily="18" charset="0"/>
              </a:rPr>
              <a:t>действие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E5A6438-5182-4BD9-A20E-438F0D34299A}"/>
              </a:ext>
            </a:extLst>
          </p:cNvPr>
          <p:cNvSpPr txBox="1"/>
          <p:nvPr/>
        </p:nvSpPr>
        <p:spPr>
          <a:xfrm>
            <a:off x="8973746" y="1832913"/>
            <a:ext cx="32608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Гликон</a:t>
            </a:r>
            <a:r>
              <a:rPr lang="ru-RU" dirty="0">
                <a:latin typeface="Book Antiqua" panose="02040602050305030304" pitchFamily="18" charset="0"/>
              </a:rPr>
              <a:t> - влияет на степень </a:t>
            </a:r>
          </a:p>
          <a:p>
            <a:pPr algn="ctr"/>
            <a:r>
              <a:rPr lang="ru-RU" dirty="0">
                <a:latin typeface="Book Antiqua" panose="02040602050305030304" pitchFamily="18" charset="0"/>
              </a:rPr>
              <a:t>растворимости гликозидов, </a:t>
            </a:r>
          </a:p>
          <a:p>
            <a:pPr algn="ctr"/>
            <a:r>
              <a:rPr lang="ru-RU" dirty="0">
                <a:latin typeface="Book Antiqua" panose="02040602050305030304" pitchFamily="18" charset="0"/>
              </a:rPr>
              <a:t>их проницаемость через </a:t>
            </a:r>
          </a:p>
          <a:p>
            <a:pPr algn="ctr"/>
            <a:r>
              <a:rPr lang="ru-RU" dirty="0">
                <a:latin typeface="Book Antiqua" panose="02040602050305030304" pitchFamily="18" charset="0"/>
              </a:rPr>
              <a:t>клеточные мембраны, </a:t>
            </a:r>
          </a:p>
          <a:p>
            <a:pPr algn="ctr"/>
            <a:r>
              <a:rPr lang="ru-RU" dirty="0">
                <a:latin typeface="Book Antiqua" panose="02040602050305030304" pitchFamily="18" charset="0"/>
              </a:rPr>
              <a:t>способность связываться </a:t>
            </a:r>
          </a:p>
          <a:p>
            <a:pPr algn="ctr"/>
            <a:r>
              <a:rPr lang="ru-RU" dirty="0">
                <a:latin typeface="Book Antiqua" panose="02040602050305030304" pitchFamily="18" charset="0"/>
              </a:rPr>
              <a:t>с белками плазмы и тканей, </a:t>
            </a:r>
          </a:p>
          <a:p>
            <a:pPr algn="ctr"/>
            <a:r>
              <a:rPr lang="ru-RU" dirty="0">
                <a:latin typeface="Book Antiqua" panose="02040602050305030304" pitchFamily="18" charset="0"/>
              </a:rPr>
              <a:t>а также на токсичность</a:t>
            </a:r>
          </a:p>
        </p:txBody>
      </p:sp>
    </p:spTree>
    <p:extLst>
      <p:ext uri="{BB962C8B-B14F-4D97-AF65-F5344CB8AC3E}">
        <p14:creationId xmlns:p14="http://schemas.microsoft.com/office/powerpoint/2010/main" val="467541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DB3893-897D-8E2F-C772-8416A665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 группы </a:t>
            </a:r>
            <a:r>
              <a:rPr lang="ru-RU" dirty="0" err="1"/>
              <a:t>карденолидов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4900EBF-C30D-BCFA-BEA8-C50DCD2A9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68660"/>
          </a:xfrm>
        </p:spPr>
        <p:txBody>
          <a:bodyPr>
            <a:normAutofit fontScale="92500" lnSpcReduction="20000"/>
          </a:bodyPr>
          <a:lstStyle/>
          <a:p>
            <a:pPr algn="just">
              <a:buAutoNum type="arabicParenR"/>
            </a:pPr>
            <a:r>
              <a:rPr lang="ru-RU" sz="1900" b="1" i="1" dirty="0">
                <a:solidFill>
                  <a:schemeClr val="accent3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подгруппа наперстянки </a:t>
            </a:r>
            <a:r>
              <a:rPr lang="ru-RU" sz="19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(в положении С</a:t>
            </a:r>
            <a:r>
              <a:rPr lang="ru-RU" sz="1900" baseline="-250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10</a:t>
            </a:r>
            <a:r>
              <a:rPr lang="ru-RU" sz="19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имеет СН</a:t>
            </a:r>
            <a:r>
              <a:rPr lang="ru-RU" sz="1900" baseline="-250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3</a:t>
            </a:r>
            <a:r>
              <a:rPr lang="ru-RU" sz="19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- группу)</a:t>
            </a:r>
          </a:p>
          <a:p>
            <a:pPr marL="0" indent="0" algn="just">
              <a:buNone/>
            </a:pPr>
            <a:r>
              <a:rPr lang="ru-RU" sz="1900" dirty="0" err="1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Липофильны</a:t>
            </a:r>
            <a:r>
              <a:rPr lang="ru-RU" sz="19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хорошо всасываются из ЖКТ, </a:t>
            </a:r>
            <a:r>
              <a:rPr lang="ru-RU" sz="1900" u="sng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обладают кумуляцией</a:t>
            </a:r>
            <a:r>
              <a:rPr lang="ru-RU" sz="19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Действие наблюдается через 2-3 часа, максимального действия достигают через 8-12 часов. Из организма выводится полностью через 2-3 недели. Используют при </a:t>
            </a:r>
            <a:r>
              <a:rPr lang="ru-RU" sz="1900" u="sng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хронической сердечной недостаточности</a:t>
            </a:r>
            <a:r>
              <a:rPr lang="ru-RU" sz="19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 К этой подгруппе относятся гликозиды наперстянок: </a:t>
            </a:r>
            <a:r>
              <a:rPr lang="ru-RU" sz="1900" i="1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пурпурной, крупноцветковой, шерстистой.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accent3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2) </a:t>
            </a:r>
            <a:r>
              <a:rPr lang="ru-RU" sz="1900" b="1" i="1" dirty="0">
                <a:solidFill>
                  <a:schemeClr val="accent3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подгруппа строфанта </a:t>
            </a:r>
            <a:r>
              <a:rPr lang="ru-RU" sz="19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(в положении С10 имеет СОН- группу)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</a:t>
            </a:r>
            <a: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ало </a:t>
            </a:r>
            <a:r>
              <a:rPr lang="ru-RU" sz="19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растворимы в липидах, плохо всасываются в ЖКТ. Поэтому их применяют парентерально (внутривенно), </a:t>
            </a:r>
            <a:r>
              <a:rPr lang="ru-RU" sz="1900" u="sng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не обладают кумулятивными свойствами</a:t>
            </a:r>
            <a:r>
              <a:rPr lang="ru-RU" sz="19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Действие наступает через 5-10 минут, максимально через 25-30 минут. Из организма выводится полностью через 2-3 дня. Используют при </a:t>
            </a:r>
            <a:r>
              <a:rPr lang="ru-RU" sz="1900" u="sng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острой сердечной недостаточности</a:t>
            </a:r>
            <a:r>
              <a:rPr lang="ru-RU" sz="19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    Представители этой группы </a:t>
            </a:r>
            <a:r>
              <a:rPr lang="ru-RU" sz="1900" i="1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- гликозиды строфанта </a:t>
            </a:r>
            <a:r>
              <a:rPr lang="ru-RU" sz="1900" i="1" dirty="0" err="1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Комбе</a:t>
            </a:r>
            <a:r>
              <a:rPr lang="ru-RU" sz="1900" i="1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горицвета весеннего, ландыша майского, желтушника раскидистого</a:t>
            </a:r>
            <a:r>
              <a:rPr lang="ru-RU" sz="19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accent3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3) </a:t>
            </a:r>
            <a:r>
              <a:rPr lang="ru-RU" sz="1900" b="1" i="1" dirty="0">
                <a:solidFill>
                  <a:schemeClr val="accent3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подгруппа морозника (промежуточная) </a:t>
            </a:r>
            <a:r>
              <a:rPr lang="ru-RU" sz="19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(в положении С10 имеет СН2-ОН - группу)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 Способ </a:t>
            </a:r>
            <a:r>
              <a:rPr lang="ru-RU" sz="1900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применения </a:t>
            </a:r>
            <a:r>
              <a:rPr lang="ru-RU" sz="19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как парентерально (действие через 15-30 минут, максимум 2-3 часа), так и перорально (действие через 1-2 часа, максимально через 8 часов).</a:t>
            </a:r>
          </a:p>
          <a:p>
            <a:pPr marL="0" indent="0" algn="just">
              <a:buNone/>
            </a:pPr>
            <a:endParaRPr lang="ru-RU" sz="1800" i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3A18833-7F84-C4EA-4623-33BE4C0D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45D-E76B-40B2-B764-A09AA04B5FD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29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9C90D5-D9D3-40B1-A7F8-B4D1326D5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Book Antiqua" panose="02040602050305030304" pitchFamily="18" charset="0"/>
              </a:rPr>
              <a:t>Основные фармакологические свойства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21F944-B934-46EB-9D5F-5F385F06B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69423"/>
            <a:ext cx="11029615" cy="48826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effectLst/>
                <a:latin typeface="Book Antiqua" panose="0204060205030503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Book Antiqua" panose="02040602050305030304" pitchFamily="18" charset="0"/>
              </a:rPr>
              <a:t>Под влиянием </a:t>
            </a:r>
            <a:r>
              <a:rPr lang="ru-RU" sz="28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терапевтических доз </a:t>
            </a:r>
            <a:r>
              <a:rPr lang="ru-RU" sz="2800" dirty="0">
                <a:solidFill>
                  <a:schemeClr val="tx1"/>
                </a:solidFill>
                <a:latin typeface="Book Antiqua" panose="02040602050305030304" pitchFamily="18" charset="0"/>
              </a:rPr>
              <a:t>сердечных гликозидов </a:t>
            </a:r>
            <a:r>
              <a:rPr lang="ru-RU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наблюдаются:</a:t>
            </a:r>
            <a:endParaRPr lang="ru-RU" sz="28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2800" u="sng" dirty="0">
                <a:solidFill>
                  <a:schemeClr val="tx1"/>
                </a:solidFill>
                <a:latin typeface="Book Antiqua" panose="02040602050305030304" pitchFamily="18" charset="0"/>
              </a:rPr>
              <a:t>усиление</a:t>
            </a:r>
            <a:r>
              <a:rPr lang="ru-RU" sz="2800" dirty="0">
                <a:solidFill>
                  <a:schemeClr val="tx1"/>
                </a:solidFill>
                <a:latin typeface="Book Antiqua" panose="02040602050305030304" pitchFamily="18" charset="0"/>
              </a:rPr>
              <a:t> систолических сокращений сердца, </a:t>
            </a:r>
          </a:p>
          <a:p>
            <a:pPr algn="just"/>
            <a:r>
              <a:rPr lang="ru-RU" sz="2800" u="sng" dirty="0">
                <a:solidFill>
                  <a:schemeClr val="tx1"/>
                </a:solidFill>
                <a:latin typeface="Book Antiqua" panose="02040602050305030304" pitchFamily="18" charset="0"/>
              </a:rPr>
              <a:t>удлинение</a:t>
            </a:r>
            <a:r>
              <a:rPr lang="ru-RU" sz="2800" dirty="0">
                <a:solidFill>
                  <a:schemeClr val="tx1"/>
                </a:solidFill>
                <a:latin typeface="Book Antiqua" panose="02040602050305030304" pitchFamily="18" charset="0"/>
              </a:rPr>
              <a:t> диастолы, </a:t>
            </a:r>
          </a:p>
          <a:p>
            <a:pPr algn="just"/>
            <a:r>
              <a:rPr lang="ru-RU" sz="28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улучшается</a:t>
            </a:r>
            <a:r>
              <a:rPr lang="ru-RU" sz="28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Book Antiqua" panose="02040602050305030304" pitchFamily="18" charset="0"/>
              </a:rPr>
              <a:t>приток крови к желудочкам,</a:t>
            </a:r>
          </a:p>
          <a:p>
            <a:pPr algn="just"/>
            <a:r>
              <a:rPr lang="ru-RU" sz="2800" u="sng" dirty="0">
                <a:solidFill>
                  <a:schemeClr val="tx1"/>
                </a:solidFill>
                <a:latin typeface="Book Antiqua" panose="02040602050305030304" pitchFamily="18" charset="0"/>
              </a:rPr>
              <a:t>увеличивается</a:t>
            </a:r>
            <a:r>
              <a:rPr lang="ru-RU" sz="2800" dirty="0">
                <a:solidFill>
                  <a:schemeClr val="tx1"/>
                </a:solidFill>
                <a:latin typeface="Book Antiqua" panose="02040602050305030304" pitchFamily="18" charset="0"/>
              </a:rPr>
              <a:t> ударный объем сердца. </a:t>
            </a:r>
          </a:p>
          <a:p>
            <a:pPr algn="just"/>
            <a:r>
              <a:rPr lang="ru-RU" sz="2800" u="sng" dirty="0">
                <a:solidFill>
                  <a:schemeClr val="tx1"/>
                </a:solidFill>
                <a:latin typeface="Book Antiqua" panose="02040602050305030304" pitchFamily="18" charset="0"/>
              </a:rPr>
              <a:t>понижается</a:t>
            </a:r>
            <a:r>
              <a:rPr lang="ru-RU" sz="2800" dirty="0">
                <a:solidFill>
                  <a:schemeClr val="tx1"/>
                </a:solidFill>
                <a:latin typeface="Book Antiqua" panose="02040602050305030304" pitchFamily="18" charset="0"/>
              </a:rPr>
              <a:t> возбудимость проводящей системы сердца, </a:t>
            </a:r>
            <a:endParaRPr lang="ru-RU" sz="28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2800" u="sng" dirty="0">
                <a:solidFill>
                  <a:schemeClr val="tx1"/>
                </a:solidFill>
                <a:latin typeface="Book Antiqua" panose="02040602050305030304" pitchFamily="18" charset="0"/>
              </a:rPr>
              <a:t>ритм</a:t>
            </a:r>
            <a:r>
              <a:rPr lang="ru-RU" sz="2800" dirty="0">
                <a:solidFill>
                  <a:schemeClr val="tx1"/>
                </a:solidFill>
                <a:latin typeface="Book Antiqua" panose="02040602050305030304" pitchFamily="18" charset="0"/>
              </a:rPr>
              <a:t> сердца </a:t>
            </a:r>
            <a:r>
              <a:rPr lang="ru-RU" sz="28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замедляется</a:t>
            </a:r>
            <a:endParaRPr lang="ru-RU" sz="28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endParaRPr lang="ru-RU" sz="28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endParaRPr lang="ru-RU" sz="1400" dirty="0"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AEF234F-CF9B-4132-9CBD-E11C64F9D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45D-E76B-40B2-B764-A09AA04B5FD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97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9C90D5-D9D3-40B1-A7F8-B4D1326D5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Book Antiqua" panose="02040602050305030304" pitchFamily="18" charset="0"/>
              </a:rPr>
              <a:t>Основные фармакологические свойства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21F944-B934-46EB-9D5F-5F385F06B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79418"/>
            <a:ext cx="11029615" cy="48826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>
                <a:effectLst/>
                <a:latin typeface="Book Antiqua" panose="0204060205030503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СГ </a:t>
            </a:r>
            <a: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  <a:t>эффективны </a:t>
            </a:r>
            <a:r>
              <a:rPr lang="ru-RU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при разных типах сердечной недостаточности</a:t>
            </a:r>
            <a: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  <a:t>, особенно при </a:t>
            </a:r>
            <a:r>
              <a:rPr lang="ru-RU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СН </a:t>
            </a:r>
            <a: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  <a:t>вследствие перегрузки миокарда при гипертензии, поражениях клапанов сердца и атеросклеротическом кардиосклерозе.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  <a:t>В связи с </a:t>
            </a:r>
            <a:r>
              <a:rPr lang="ru-RU" sz="2400" dirty="0" err="1">
                <a:solidFill>
                  <a:schemeClr val="tx1"/>
                </a:solidFill>
                <a:latin typeface="Book Antiqua" panose="02040602050305030304" pitchFamily="18" charset="0"/>
              </a:rPr>
              <a:t>брадикардическим</a:t>
            </a:r>
            <a: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  <a:t> действием СГ действенны при </a:t>
            </a:r>
            <a:r>
              <a:rPr lang="ru-RU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мерцательной аритмии</a:t>
            </a:r>
            <a: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  <a:t>, трепетании предсердий, </a:t>
            </a:r>
            <a:r>
              <a:rPr lang="ru-RU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тахикардии</a:t>
            </a:r>
            <a: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  <a:t>В</a:t>
            </a:r>
            <a:r>
              <a:rPr lang="ru-RU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  <a:t>больших дозах они могут вызывать </a:t>
            </a:r>
            <a:r>
              <a:rPr lang="ru-RU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пароксизмальную </a:t>
            </a:r>
            <a:r>
              <a:rPr lang="ru-RU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тахикардию.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При </a:t>
            </a:r>
            <a:r>
              <a:rPr lang="ru-RU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желудочковой тахикардии</a:t>
            </a:r>
            <a:r>
              <a:rPr lang="ru-RU" sz="2400" dirty="0">
                <a:solidFill>
                  <a:schemeClr val="tx1"/>
                </a:solidFill>
                <a:latin typeface="Book Antiqua" panose="02040602050305030304" pitchFamily="18" charset="0"/>
              </a:rPr>
              <a:t> сердечные гликозиды увеличивают опасность фибрилляции желудочков.</a:t>
            </a:r>
          </a:p>
          <a:p>
            <a:endParaRPr lang="ru-RU" sz="1200" dirty="0"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AEF234F-CF9B-4132-9CBD-E11C64F9D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45D-E76B-40B2-B764-A09AA04B5FD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44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9C90D5-D9D3-40B1-A7F8-B4D1326D5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Book Antiqua" panose="02040602050305030304" pitchFamily="18" charset="0"/>
              </a:rPr>
              <a:t>Основные фармакологические свойства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AEF234F-CF9B-4132-9CBD-E11C64F9D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45D-E76B-40B2-B764-A09AA04B5FD1}" type="slidenum">
              <a:rPr lang="ru-RU" smtClean="0"/>
              <a:t>7</a:t>
            </a:fld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7A81D00-0794-4F25-8E91-E89B163EF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25104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Кумулируют</a:t>
            </a:r>
            <a:r>
              <a:rPr lang="ru-RU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При пониженном АД повышает его.</a:t>
            </a:r>
            <a:endParaRPr lang="ru-RU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Препараты </a:t>
            </a:r>
            <a:r>
              <a:rPr lang="ru-RU" sz="2000" i="1" dirty="0">
                <a:solidFill>
                  <a:schemeClr val="tx1"/>
                </a:solidFill>
                <a:latin typeface="Book Antiqua" panose="02040602050305030304" pitchFamily="18" charset="0"/>
              </a:rPr>
              <a:t>горицвета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и </a:t>
            </a:r>
            <a:r>
              <a:rPr lang="ru-RU" sz="2000" i="1" dirty="0">
                <a:solidFill>
                  <a:schemeClr val="tx1"/>
                </a:solidFill>
                <a:latin typeface="Book Antiqua" panose="02040602050305030304" pitchFamily="18" charset="0"/>
              </a:rPr>
              <a:t>ландыша </a:t>
            </a:r>
            <a:r>
              <a:rPr lang="ru-RU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+ бромиды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и препаратами валерианы </a:t>
            </a:r>
            <a:r>
              <a:rPr lang="ru-RU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= успокаивающие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и улучшающие деятельность </a:t>
            </a:r>
            <a:r>
              <a:rPr lang="ru-RU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сердца препараты.</a:t>
            </a:r>
            <a:endParaRPr lang="ru-RU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ПЭ: тошнота, рвота,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диарея, нарушения деятельности ЦНС (головная боль, беспокойство, бессонница, депрессивные явления, нарушения зрения).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Передозировка: брадикардия и остановка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сердца. Н</a:t>
            </a:r>
            <a:r>
              <a:rPr lang="ru-RU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азначают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препараты калия и антиаритмические препараты.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ПП: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выраженная брадикардия, атриовентрикулярная </a:t>
            </a:r>
            <a:r>
              <a:rPr lang="ru-RU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блокада. Осторожность </a:t>
            </a:r>
            <a:r>
              <a:rPr lang="ru-R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необходима при инфаркте миокарда.</a:t>
            </a:r>
          </a:p>
          <a:p>
            <a:endParaRPr lang="ru-RU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25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7DE82A-0C2C-415E-A9C6-968C348F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26" y="1166696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Трава горицвета весеннего - </a:t>
            </a:r>
            <a:r>
              <a:rPr lang="en-US" b="1" i="1" dirty="0" err="1">
                <a:latin typeface="Book Antiqua" panose="02040602050305030304" pitchFamily="18" charset="0"/>
              </a:rPr>
              <a:t>Herba</a:t>
            </a:r>
            <a:r>
              <a:rPr lang="en-US" b="1" i="1" dirty="0">
                <a:latin typeface="Book Antiqua" panose="02040602050305030304" pitchFamily="18" charset="0"/>
              </a:rPr>
              <a:t> </a:t>
            </a:r>
            <a:r>
              <a:rPr lang="en-US" b="1" i="1" dirty="0" err="1">
                <a:latin typeface="Book Antiqua" panose="02040602050305030304" pitchFamily="18" charset="0"/>
              </a:rPr>
              <a:t>Adonidis</a:t>
            </a:r>
            <a:r>
              <a:rPr lang="en-US" b="1" i="1" dirty="0">
                <a:latin typeface="Book Antiqua" panose="02040602050305030304" pitchFamily="18" charset="0"/>
              </a:rPr>
              <a:t> </a:t>
            </a:r>
            <a:r>
              <a:rPr lang="en-US" b="1" i="1" dirty="0" err="1">
                <a:latin typeface="Book Antiqua" panose="02040602050305030304" pitchFamily="18" charset="0"/>
              </a:rPr>
              <a:t>vernalis</a:t>
            </a:r>
            <a:r>
              <a:rPr lang="en-US" dirty="0">
                <a:latin typeface="Book Antiqua" panose="02040602050305030304" pitchFamily="18" charset="0"/>
              </a:rPr>
              <a:t/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ru-RU" dirty="0">
                <a:latin typeface="Book Antiqua" panose="02040602050305030304" pitchFamily="18" charset="0"/>
              </a:rPr>
              <a:t>Горицвет весенний (адонис весенний) - </a:t>
            </a:r>
            <a:r>
              <a:rPr lang="en-US" i="1" dirty="0">
                <a:latin typeface="Book Antiqua" panose="02040602050305030304" pitchFamily="18" charset="0"/>
              </a:rPr>
              <a:t>Adonis </a:t>
            </a:r>
            <a:r>
              <a:rPr lang="en-US" i="1" dirty="0" err="1">
                <a:latin typeface="Book Antiqua" panose="02040602050305030304" pitchFamily="18" charset="0"/>
              </a:rPr>
              <a:t>vernalis</a:t>
            </a:r>
            <a:r>
              <a:rPr lang="en-US" i="1" dirty="0">
                <a:latin typeface="Book Antiqua" panose="02040602050305030304" pitchFamily="18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</a:rPr>
              <a:t>Семейство </a:t>
            </a:r>
            <a:r>
              <a:rPr lang="ru-RU" dirty="0">
                <a:latin typeface="Book Antiqua" panose="02040602050305030304" pitchFamily="18" charset="0"/>
              </a:rPr>
              <a:t>лютиковые - </a:t>
            </a:r>
            <a:r>
              <a:rPr lang="en-US" i="1" dirty="0">
                <a:latin typeface="Book Antiqua" panose="02040602050305030304" pitchFamily="18" charset="0"/>
              </a:rPr>
              <a:t>Ranunculaceae.</a:t>
            </a:r>
            <a:r>
              <a:rPr lang="en-US" dirty="0">
                <a:latin typeface="Book Antiqua" panose="02040602050305030304" pitchFamily="18" charset="0"/>
              </a:rPr>
              <a:t/>
            </a:r>
            <a:br>
              <a:rPr lang="en-US" dirty="0">
                <a:latin typeface="Book Antiqua" panose="02040602050305030304" pitchFamily="18" charset="0"/>
              </a:rPr>
            </a:b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FDD53DD-F289-428A-92E8-E4801429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45D-E76B-40B2-B764-A09AA04B5FD1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F581C7E-DA2C-4AE7-B22A-C850597607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581" y="1986844"/>
            <a:ext cx="3241869" cy="4487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246B0F-6CB6-CB15-6C6E-78DB68CBB7D1}"/>
              </a:ext>
            </a:extLst>
          </p:cNvPr>
          <p:cNvSpPr txBox="1"/>
          <p:nvPr/>
        </p:nvSpPr>
        <p:spPr>
          <a:xfrm>
            <a:off x="560072" y="1927535"/>
            <a:ext cx="620886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Многолетнее травянистое растение до 40 см высотой.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8002D43-0F76-6FC5-C7F0-437B04E7B527}"/>
              </a:ext>
            </a:extLst>
          </p:cNvPr>
          <p:cNvSpPr txBox="1"/>
          <p:nvPr/>
        </p:nvSpPr>
        <p:spPr>
          <a:xfrm>
            <a:off x="560072" y="2442579"/>
            <a:ext cx="681303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Book Antiqua" panose="02040602050305030304" pitchFamily="18" charset="0"/>
              </a:rPr>
              <a:t>Стебли</a:t>
            </a:r>
            <a:r>
              <a:rPr lang="ru-RU" dirty="0">
                <a:latin typeface="Book Antiqua" panose="02040602050305030304" pitchFamily="18" charset="0"/>
              </a:rPr>
              <a:t> ветвистые, в нижней их части находятся коричневые, иногда с лиловым оттенком чешуи.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7FC8901-957D-98B0-1B6D-4837047D9F0E}"/>
              </a:ext>
            </a:extLst>
          </p:cNvPr>
          <p:cNvSpPr txBox="1"/>
          <p:nvPr/>
        </p:nvSpPr>
        <p:spPr>
          <a:xfrm>
            <a:off x="538951" y="3249859"/>
            <a:ext cx="716007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Book Antiqua" panose="02040602050305030304" pitchFamily="18" charset="0"/>
              </a:rPr>
              <a:t>Листья</a:t>
            </a:r>
            <a:r>
              <a:rPr lang="ru-RU" dirty="0">
                <a:latin typeface="Book Antiqua" panose="02040602050305030304" pitchFamily="18" charset="0"/>
              </a:rPr>
              <a:t> очередные, сидячие, пальчато-рассеченные на перисто-рассеченные сегменты.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00948E2-4DAD-32C9-4DE0-2C98D549AE29}"/>
              </a:ext>
            </a:extLst>
          </p:cNvPr>
          <p:cNvSpPr txBox="1"/>
          <p:nvPr/>
        </p:nvSpPr>
        <p:spPr>
          <a:xfrm>
            <a:off x="538951" y="4045844"/>
            <a:ext cx="551746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Book Antiqua" panose="02040602050305030304" pitchFamily="18" charset="0"/>
              </a:rPr>
              <a:t>Цветки</a:t>
            </a:r>
            <a:r>
              <a:rPr lang="ru-RU" dirty="0">
                <a:latin typeface="Book Antiqua" panose="02040602050305030304" pitchFamily="18" charset="0"/>
              </a:rPr>
              <a:t> крупные, одиночные, лепестки желтые.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EC99963-25AB-B76E-85BC-B6D284D8EFA1}"/>
              </a:ext>
            </a:extLst>
          </p:cNvPr>
          <p:cNvSpPr txBox="1"/>
          <p:nvPr/>
        </p:nvSpPr>
        <p:spPr>
          <a:xfrm>
            <a:off x="538951" y="5570124"/>
            <a:ext cx="7160069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 Antiqua" panose="02040602050305030304" pitchFamily="18" charset="0"/>
              </a:rPr>
              <a:t>Цветет начиная с 10-20-летнего возраста в апреле-мае, в северных районах цветение продолжается до середины июня. Плоды созревают в июне-июле.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A908E49-7A74-150A-9A6F-442344510080}"/>
              </a:ext>
            </a:extLst>
          </p:cNvPr>
          <p:cNvSpPr txBox="1"/>
          <p:nvPr/>
        </p:nvSpPr>
        <p:spPr>
          <a:xfrm>
            <a:off x="538951" y="4633836"/>
            <a:ext cx="719793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Book Antiqua" panose="02040602050305030304" pitchFamily="18" charset="0"/>
              </a:rPr>
              <a:t>Плод</a:t>
            </a:r>
            <a:r>
              <a:rPr lang="ru-RU" dirty="0">
                <a:latin typeface="Book Antiqua" panose="02040602050305030304" pitchFamily="18" charset="0"/>
              </a:rPr>
              <a:t> - </a:t>
            </a:r>
            <a:r>
              <a:rPr lang="ru-RU" dirty="0" err="1">
                <a:latin typeface="Book Antiqua" panose="02040602050305030304" pitchFamily="18" charset="0"/>
              </a:rPr>
              <a:t>многоорешек</a:t>
            </a:r>
            <a:r>
              <a:rPr lang="ru-RU" dirty="0">
                <a:latin typeface="Book Antiqua" panose="02040602050305030304" pitchFamily="18" charset="0"/>
              </a:rPr>
              <a:t>; </a:t>
            </a:r>
            <a:r>
              <a:rPr lang="ru-RU" dirty="0" smtClean="0">
                <a:latin typeface="Book Antiqua" panose="02040602050305030304" pitchFamily="18" charset="0"/>
              </a:rPr>
              <a:t>у каждого </a:t>
            </a:r>
            <a:r>
              <a:rPr lang="ru-RU" dirty="0" err="1">
                <a:latin typeface="Book Antiqua" panose="02040602050305030304" pitchFamily="18" charset="0"/>
              </a:rPr>
              <a:t>плодика</a:t>
            </a:r>
            <a:r>
              <a:rPr lang="ru-RU" dirty="0">
                <a:latin typeface="Book Antiqua" panose="02040602050305030304" pitchFamily="18" charset="0"/>
              </a:rPr>
              <a:t>-орешка </a:t>
            </a:r>
            <a:r>
              <a:rPr lang="ru-RU" dirty="0" smtClean="0">
                <a:latin typeface="Book Antiqua" panose="02040602050305030304" pitchFamily="18" charset="0"/>
              </a:rPr>
              <a:t>на верхушке крючкообразно загнутый </a:t>
            </a:r>
            <a:r>
              <a:rPr lang="ru-RU" dirty="0">
                <a:latin typeface="Book Antiqua" panose="02040602050305030304" pitchFamily="18" charset="0"/>
              </a:rPr>
              <a:t>книзу столбика.</a:t>
            </a:r>
          </a:p>
        </p:txBody>
      </p:sp>
    </p:spTree>
    <p:extLst>
      <p:ext uri="{BB962C8B-B14F-4D97-AF65-F5344CB8AC3E}">
        <p14:creationId xmlns:p14="http://schemas.microsoft.com/office/powerpoint/2010/main" val="1333035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7DE82A-0C2C-415E-A9C6-968C348F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26" y="1166696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Трава горицвета весеннего - </a:t>
            </a:r>
            <a:r>
              <a:rPr lang="en-US" b="1" i="1" dirty="0" err="1">
                <a:latin typeface="Book Antiqua" panose="02040602050305030304" pitchFamily="18" charset="0"/>
              </a:rPr>
              <a:t>Herba</a:t>
            </a:r>
            <a:r>
              <a:rPr lang="en-US" b="1" i="1" dirty="0">
                <a:latin typeface="Book Antiqua" panose="02040602050305030304" pitchFamily="18" charset="0"/>
              </a:rPr>
              <a:t> </a:t>
            </a:r>
            <a:r>
              <a:rPr lang="en-US" b="1" i="1" dirty="0" err="1">
                <a:latin typeface="Book Antiqua" panose="02040602050305030304" pitchFamily="18" charset="0"/>
              </a:rPr>
              <a:t>Adonidis</a:t>
            </a:r>
            <a:r>
              <a:rPr lang="en-US" b="1" i="1" dirty="0">
                <a:latin typeface="Book Antiqua" panose="02040602050305030304" pitchFamily="18" charset="0"/>
              </a:rPr>
              <a:t> </a:t>
            </a:r>
            <a:r>
              <a:rPr lang="en-US" b="1" i="1" dirty="0" err="1">
                <a:latin typeface="Book Antiqua" panose="02040602050305030304" pitchFamily="18" charset="0"/>
              </a:rPr>
              <a:t>vernalis</a:t>
            </a:r>
            <a:r>
              <a:rPr lang="en-US" dirty="0">
                <a:latin typeface="Book Antiqua" panose="02040602050305030304" pitchFamily="18" charset="0"/>
              </a:rPr>
              <a:t/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ru-RU" dirty="0">
                <a:latin typeface="Book Antiqua" panose="02040602050305030304" pitchFamily="18" charset="0"/>
              </a:rPr>
              <a:t>Горицвет весенний (адонис весенний) - </a:t>
            </a:r>
            <a:r>
              <a:rPr lang="en-US" i="1" dirty="0">
                <a:latin typeface="Book Antiqua" panose="02040602050305030304" pitchFamily="18" charset="0"/>
              </a:rPr>
              <a:t>Adonis </a:t>
            </a:r>
            <a:r>
              <a:rPr lang="en-US" i="1" dirty="0" err="1">
                <a:latin typeface="Book Antiqua" panose="02040602050305030304" pitchFamily="18" charset="0"/>
              </a:rPr>
              <a:t>vernalis</a:t>
            </a:r>
            <a:r>
              <a:rPr lang="en-US" i="1" dirty="0">
                <a:latin typeface="Book Antiqua" panose="02040602050305030304" pitchFamily="18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</a:rPr>
              <a:t>Семейство </a:t>
            </a:r>
            <a:r>
              <a:rPr lang="ru-RU" dirty="0">
                <a:latin typeface="Book Antiqua" panose="02040602050305030304" pitchFamily="18" charset="0"/>
              </a:rPr>
              <a:t>лютиковые - </a:t>
            </a:r>
            <a:r>
              <a:rPr lang="en-US" i="1" dirty="0">
                <a:latin typeface="Book Antiqua" panose="02040602050305030304" pitchFamily="18" charset="0"/>
              </a:rPr>
              <a:t>Ranunculaceae.</a:t>
            </a:r>
            <a:r>
              <a:rPr lang="en-US" dirty="0">
                <a:latin typeface="Book Antiqua" panose="02040602050305030304" pitchFamily="18" charset="0"/>
              </a:rPr>
              <a:t/>
            </a:r>
            <a:br>
              <a:rPr lang="en-US" dirty="0">
                <a:latin typeface="Book Antiqua" panose="02040602050305030304" pitchFamily="18" charset="0"/>
              </a:rPr>
            </a:b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FD0E4E-8FCA-416A-A4CF-7F96B14F0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51" y="1468805"/>
            <a:ext cx="7476159" cy="4006306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Географическое распространение.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Лесостепная и степная зоны европейской части России, Южный Урал, Западная Сибирь.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Заготовка.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Начиная с фазы цветения до массового плодоношения (до начала осыпания плодов). Стебли срезают выше коричневых чешуй. Собранное сырье укладывают рыхлым слоем в открытую тару, так как в мешках оно быстро чернеет, и быстро доставляют к месту сушки.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Book Antiqua" panose="02040602050305030304" pitchFamily="18" charset="0"/>
              </a:rPr>
              <a:t>Сушка. </a:t>
            </a:r>
            <a:r>
              <a:rPr lang="ru-RU" dirty="0">
                <a:solidFill>
                  <a:schemeClr val="tx1"/>
                </a:solidFill>
                <a:latin typeface="Book Antiqua" panose="02040602050305030304" pitchFamily="18" charset="0"/>
              </a:rPr>
              <a:t>В сушилках при температуре 50-60 °С или на чердаках, под навесами, в процессе сушки сырье периодически переворачивают. Перед упаковкой его выдерживают 2-3 дня в помещении и лишь затем упаковывают.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FDD53DD-F289-428A-92E8-E4801429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845D-E76B-40B2-B764-A09AA04B5FD1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EE8780C-F09F-B684-C810-5716688642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90" y="1929619"/>
            <a:ext cx="3268320" cy="2451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B8E382F-E9D2-7A6B-89B7-E54507C8B684}"/>
              </a:ext>
            </a:extLst>
          </p:cNvPr>
          <p:cNvSpPr txBox="1"/>
          <p:nvPr/>
        </p:nvSpPr>
        <p:spPr>
          <a:xfrm>
            <a:off x="538951" y="5268537"/>
            <a:ext cx="7933546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Book Antiqua" panose="02040602050305030304" pitchFamily="18" charset="0"/>
              </a:rPr>
              <a:t>Внешние признаки сырья. </a:t>
            </a:r>
            <a:r>
              <a:rPr lang="ru-RU" dirty="0">
                <a:latin typeface="Book Antiqua" panose="02040602050305030304" pitchFamily="18" charset="0"/>
              </a:rPr>
              <a:t>цельные или частично измельченные облиственные стебли длиной 10-35 см, с цветками или без них, иногда с бутонами или плодами. Цвет стеблей и листьев зеленый, цветков - золотисто-желтый, плодов - серовато-зеленый. Запах слабый. Вкус не определяется.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4F07A99-DE77-539B-1E9E-31AEE4788809}"/>
              </a:ext>
            </a:extLst>
          </p:cNvPr>
          <p:cNvSpPr txBox="1"/>
          <p:nvPr/>
        </p:nvSpPr>
        <p:spPr>
          <a:xfrm>
            <a:off x="5622237" y="4847410"/>
            <a:ext cx="302299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Book Antiqua" panose="02040602050305030304" pitchFamily="18" charset="0"/>
              </a:rPr>
              <a:t>Занесен в Красную книгу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5479565-0418-C011-51C9-A9F515B870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200" y="4542703"/>
            <a:ext cx="2747710" cy="2152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5510025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194</TotalTime>
  <Words>1823</Words>
  <Application>Microsoft Office PowerPoint</Application>
  <PresentationFormat>Произвольный</PresentationFormat>
  <Paragraphs>196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Дивиденд</vt:lpstr>
      <vt:lpstr>5.1. ЛРС , влияющее на сердечно-сосудистую систему</vt:lpstr>
      <vt:lpstr>Сердечные гликозиды – ПРИРОДНЫЕ бав, ИЗБИРАТЕЛЬНО ВЛИЯЮЩИЕ НА СЕРДЕЧНУЮ МЫШЦУ, ВЫЗЫВАЯ ЕЕ СОКРАЩЕНИЕ</vt:lpstr>
      <vt:lpstr>Карденолиды – основная группа сердечных гликозидов</vt:lpstr>
      <vt:lpstr>3 группы карденолидов</vt:lpstr>
      <vt:lpstr>Основные фармакологические свойства</vt:lpstr>
      <vt:lpstr>Основные фармакологические свойства</vt:lpstr>
      <vt:lpstr>Основные фармакологические свойства</vt:lpstr>
      <vt:lpstr>Трава горицвета весеннего - Herba Adonidis vernalis Горицвет весенний (адонис весенний) - Adonis vernalis Семейство лютиковые - Ranunculaceae. </vt:lpstr>
      <vt:lpstr>Трава горицвета весеннего - Herba Adonidis vernalis Горицвет весенний (адонис весенний) - Adonis vernalis Семейство лютиковые - Ranunculaceae. </vt:lpstr>
      <vt:lpstr>Трава горицвета весеннего - Herba Adonidis vernalis Горицвет весенний (адонис весенний) - Adonis vernalis Семейство лютиковые - Ranunculaceae. </vt:lpstr>
      <vt:lpstr>Примеси горицвета весеннего</vt:lpstr>
      <vt:lpstr>Трава ландыша - Herba Convallariae Листья ландыша - Folia Convallariae Цветки ландыша - Flores Convallariae Ландыш майский - Convallaria majalis L.   Семейство лилейные - Liliaceae. </vt:lpstr>
      <vt:lpstr>Трава ландыша - Herba Convallariae Листья ландыша - Folia Convallariae Цветки ландыша - Flores Convallariae Ландыш майский - Convallaria majalis L.   Семейство лилейные - Liliaceae. </vt:lpstr>
      <vt:lpstr>Трава ландыша - Herba Convallariae Листья ландыша - Folia Convallariae Цветки ландыша - Flores Convallariae Ландыш майский - Convallaria majalis L.   Семейство лилейные - Liliaceae. </vt:lpstr>
      <vt:lpstr>Примеси ландыша</vt:lpstr>
      <vt:lpstr>Листья наперстянки - Folia Digitalis Наперстянка пурпурная - Digitalis purpurea      Наперстянка крупноцветковая - Digitalis grandiflora Семейство норичниковые - Scrophulariaceae </vt:lpstr>
      <vt:lpstr>Листья наперстянки - Folia Digitalis Наперстянка пурпурная - Digitalis purpurea L.      Наперстянка крупноцветковая - Digitalis grandiflora Mill. Семейство норичниковые - Scrophulariaceae. </vt:lpstr>
      <vt:lpstr>Листья наперстянки - Folia Digitalis Наперстянка пурпурная - Digitalis purpurea      Наперстянка крупноцветковая - Digitalis grandiflora  Семейство норичниковые - Scrophulariaceae. </vt:lpstr>
      <vt:lpstr>Презентация PowerPoint</vt:lpstr>
      <vt:lpstr>Презентация PowerPoint</vt:lpstr>
      <vt:lpstr>Презентация PowerPoint</vt:lpstr>
      <vt:lpstr>Семена строфанта - Semina Strophanthi Строфант Комбе - Strophanthus kombe Oliv.  Семейство кутровые - Apocynaceae. </vt:lpstr>
      <vt:lpstr>Семена строфанта - Semina Strophanthi Строфант Комбе - Strophanthus kombe Oliv.  Семейство кутровые - Apocynaceae. </vt:lpstr>
      <vt:lpstr>Семена строфанта - Semina Strophanthi Строфант Комбе - Strophanthus kombe Oliv.  Семейство кутровые - Apocynaceae. </vt:lpstr>
      <vt:lpstr>Контрольные вопросы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11.1. ЛРС , влияющее на сердечно-сосудистую систему</dc:title>
  <dc:creator>Olga</dc:creator>
  <cp:lastModifiedBy>Pharmacy</cp:lastModifiedBy>
  <cp:revision>27</cp:revision>
  <dcterms:created xsi:type="dcterms:W3CDTF">2021-09-02T10:41:18Z</dcterms:created>
  <dcterms:modified xsi:type="dcterms:W3CDTF">2025-04-30T07:29:01Z</dcterms:modified>
</cp:coreProperties>
</file>